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3.svg" ContentType="image/svg+xml"/>
  <Override PartName="/ppt/media/image35.svg" ContentType="image/svg+xml"/>
  <Override PartName="/ppt/media/image38.svg" ContentType="image/svg+xml"/>
  <Override PartName="/ppt/media/image40.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8288000" cy="10287000"/>
  <p:notesSz cx="6858000" cy="9144000"/>
  <p:embeddedFontLst>
    <p:embeddedFont>
      <p:font typeface="Oswald Bold" panose="00000800000000000000"/>
      <p:bold r:id="rId19"/>
    </p:embeddedFont>
    <p:embeddedFont>
      <p:font typeface="Montserrat Classic Bold" panose="00000800000000000000"/>
      <p:bold r:id="rId20"/>
    </p:embeddedFont>
    <p:embeddedFont>
      <p:font typeface="DM Sans Bold"/>
      <p:regular r:id="rId21"/>
      <p:bold r:id="rId22"/>
      <p:italic r:id="rId23"/>
    </p:embeddedFont>
    <p:embeddedFont>
      <p:font typeface="DM Sans"/>
      <p:regular r:id="rId24"/>
      <p:bold r:id="rId25"/>
      <p:italic r:id="rId26"/>
    </p:embeddedFont>
    <p:embeddedFont>
      <p:font typeface="DM Sans Italics"/>
      <p:regular r:id="rId27"/>
      <p:bold r:id="rId28"/>
      <p:italic r:id="rId29"/>
    </p:embeddedFont>
    <p:embeddedFont>
      <p:font typeface="Calibri" panose="020F050202020403020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8"/>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font" Target="fonts/font15.fntdata"/><Relationship Id="rId32" Type="http://schemas.openxmlformats.org/officeDocument/2006/relationships/font" Target="fonts/font14.fntdata"/><Relationship Id="rId31" Type="http://schemas.openxmlformats.org/officeDocument/2006/relationships/font" Target="fonts/font13.fntdata"/><Relationship Id="rId30" Type="http://schemas.openxmlformats.org/officeDocument/2006/relationships/font" Target="fonts/font12.fntdata"/><Relationship Id="rId3" Type="http://schemas.openxmlformats.org/officeDocument/2006/relationships/slide" Target="slides/slide1.xml"/><Relationship Id="rId29" Type="http://schemas.openxmlformats.org/officeDocument/2006/relationships/font" Target="fonts/font11.fntdata"/><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8.svg"/><Relationship Id="rId6" Type="http://schemas.openxmlformats.org/officeDocument/2006/relationships/image" Target="../media/image37.png"/><Relationship Id="rId5" Type="http://schemas.openxmlformats.org/officeDocument/2006/relationships/image" Target="../media/image7.png"/><Relationship Id="rId4" Type="http://schemas.openxmlformats.org/officeDocument/2006/relationships/image" Target="../media/image36.jpeg"/><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0.svg"/><Relationship Id="rId4" Type="http://schemas.openxmlformats.org/officeDocument/2006/relationships/image" Target="../media/image39.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svg"/><Relationship Id="rId6" Type="http://schemas.openxmlformats.org/officeDocument/2006/relationships/image" Target="../media/image2.png"/><Relationship Id="rId5" Type="http://schemas.openxmlformats.org/officeDocument/2006/relationships/image" Target="../media/image10.svg"/><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image" Target="../media/image16.svg"/><Relationship Id="rId8" Type="http://schemas.openxmlformats.org/officeDocument/2006/relationships/image" Target="../media/image15.png"/><Relationship Id="rId7" Type="http://schemas.openxmlformats.org/officeDocument/2006/relationships/image" Target="../media/image3.svg"/><Relationship Id="rId6" Type="http://schemas.openxmlformats.org/officeDocument/2006/relationships/image" Target="../media/image2.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12.svg"/><Relationship Id="rId2" Type="http://schemas.openxmlformats.org/officeDocument/2006/relationships/image" Target="../media/image11.png"/><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rot="0">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60"/>
                </a:lnSpc>
              </a:pPr>
            </a:p>
          </p:txBody>
        </p:sp>
      </p:grpSp>
      <p:grpSp>
        <p:nvGrpSpPr>
          <p:cNvPr id="8" name="Group 8"/>
          <p:cNvGrpSpPr>
            <a:grpSpLocks noChangeAspect="1"/>
          </p:cNvGrpSpPr>
          <p:nvPr/>
        </p:nvGrpSpPr>
        <p:grpSpPr>
          <a:xfrm rot="0">
            <a:off x="14636641" y="2964489"/>
            <a:ext cx="2651460" cy="5246370"/>
            <a:chOff x="0" y="0"/>
            <a:chExt cx="2620010" cy="5184140"/>
          </a:xfrm>
        </p:grpSpPr>
        <p:sp>
          <p:nvSpPr>
            <p:cNvPr id="9" name="Freeform 9"/>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10" name="Freeform 10"/>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145388" r="-145388"/>
              </a:stretch>
            </a:blipFill>
          </p:spPr>
        </p:sp>
        <p:sp>
          <p:nvSpPr>
            <p:cNvPr id="11" name="Freeform 11"/>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12" name="Freeform 12"/>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13" name="Freeform 13"/>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14" name="Freeform 14"/>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15" name="Freeform 15"/>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6" name="Freeform 16"/>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7" name="Freeform 17"/>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id="18" name="TextBox 18"/>
          <p:cNvSpPr txBox="1"/>
          <p:nvPr/>
        </p:nvSpPr>
        <p:spPr>
          <a:xfrm>
            <a:off x="4236347" y="2992701"/>
            <a:ext cx="9815307" cy="2039365"/>
          </a:xfrm>
          <a:prstGeom prst="rect">
            <a:avLst/>
          </a:prstGeom>
        </p:spPr>
        <p:txBody>
          <a:bodyPr lIns="0" tIns="0" rIns="0" bIns="0" rtlCol="0" anchor="t">
            <a:spAutoFit/>
          </a:bodyPr>
          <a:lstStyle/>
          <a:p>
            <a:pPr algn="ctr">
              <a:lnSpc>
                <a:spcPts val="16615"/>
              </a:lnSpc>
            </a:pPr>
            <a:r>
              <a:rPr lang="en-US" sz="12040" spc="1179">
                <a:solidFill>
                  <a:srgbClr val="231F20"/>
                </a:solidFill>
                <a:latin typeface="Oswald Bold" panose="00000800000000000000"/>
                <a:ea typeface="Oswald Bold" panose="00000800000000000000"/>
                <a:cs typeface="Oswald Bold" panose="00000800000000000000"/>
                <a:sym typeface="Oswald Bold" panose="00000800000000000000"/>
              </a:rPr>
              <a:t>INSTAGRAM</a:t>
            </a:r>
            <a:endParaRPr lang="en-US" sz="12040" spc="1179">
              <a:solidFill>
                <a:srgbClr val="231F20"/>
              </a:solidFill>
              <a:latin typeface="Oswald Bold" panose="00000800000000000000"/>
              <a:ea typeface="Oswald Bold" panose="00000800000000000000"/>
              <a:cs typeface="Oswald Bold" panose="00000800000000000000"/>
              <a:sym typeface="Oswald Bold" panose="00000800000000000000"/>
            </a:endParaRPr>
          </a:p>
        </p:txBody>
      </p:sp>
      <p:sp>
        <p:nvSpPr>
          <p:cNvPr id="19" name="TextBox 19"/>
          <p:cNvSpPr txBox="1"/>
          <p:nvPr/>
        </p:nvSpPr>
        <p:spPr>
          <a:xfrm>
            <a:off x="4236347" y="5029200"/>
            <a:ext cx="9815307" cy="1186902"/>
          </a:xfrm>
          <a:prstGeom prst="rect">
            <a:avLst/>
          </a:prstGeom>
        </p:spPr>
        <p:txBody>
          <a:bodyPr lIns="0" tIns="0" rIns="0" bIns="0" rtlCol="0" anchor="t">
            <a:spAutoFit/>
          </a:bodyPr>
          <a:lstStyle/>
          <a:p>
            <a:pPr algn="ctr">
              <a:lnSpc>
                <a:spcPts val="9750"/>
              </a:lnSpc>
            </a:pPr>
            <a:r>
              <a:rPr lang="en-US" sz="7065" spc="692">
                <a:solidFill>
                  <a:srgbClr val="231F20"/>
                </a:solidFill>
                <a:latin typeface="Oswald Bold" panose="00000800000000000000"/>
                <a:ea typeface="Oswald Bold" panose="00000800000000000000"/>
                <a:cs typeface="Oswald Bold" panose="00000800000000000000"/>
                <a:sym typeface="Oswald Bold" panose="00000800000000000000"/>
              </a:rPr>
              <a:t>USER ANALYSIS</a:t>
            </a:r>
            <a:endParaRPr lang="en-US" sz="7065" spc="692">
              <a:solidFill>
                <a:srgbClr val="231F20"/>
              </a:solidFill>
              <a:latin typeface="Oswald Bold" panose="00000800000000000000"/>
              <a:ea typeface="Oswald Bold" panose="00000800000000000000"/>
              <a:cs typeface="Oswald Bold" panose="00000800000000000000"/>
              <a:sym typeface="Oswald Bold" panose="00000800000000000000"/>
            </a:endParaRPr>
          </a:p>
        </p:txBody>
      </p:sp>
      <p:sp>
        <p:nvSpPr>
          <p:cNvPr id="20" name="TextBox 20"/>
          <p:cNvSpPr txBox="1"/>
          <p:nvPr/>
        </p:nvSpPr>
        <p:spPr>
          <a:xfrm>
            <a:off x="2719596" y="7482578"/>
            <a:ext cx="12848809" cy="441638"/>
          </a:xfrm>
          <a:prstGeom prst="rect">
            <a:avLst/>
          </a:prstGeom>
        </p:spPr>
        <p:txBody>
          <a:bodyPr lIns="0" tIns="0" rIns="0" bIns="0" rtlCol="0" anchor="t">
            <a:spAutoFit/>
          </a:bodyPr>
          <a:lstStyle/>
          <a:p>
            <a:pPr algn="ctr">
              <a:lnSpc>
                <a:spcPts val="3660"/>
              </a:lnSpc>
            </a:pPr>
            <a:r>
              <a:rPr lang="en-US" sz="2655" spc="140">
                <a:solidFill>
                  <a:srgbClr val="231F20"/>
                </a:solidFill>
                <a:latin typeface="Montserrat Classic Bold" panose="00000800000000000000"/>
                <a:ea typeface="Montserrat Classic Bold" panose="00000800000000000000"/>
                <a:cs typeface="Montserrat Classic Bold" panose="00000800000000000000"/>
                <a:sym typeface="Montserrat Classic Bold" panose="00000800000000000000"/>
              </a:rPr>
              <a:t>USING SQL</a:t>
            </a:r>
            <a:endParaRPr lang="en-US" sz="2655" spc="140">
              <a:solidFill>
                <a:srgbClr val="231F20"/>
              </a:solidFill>
              <a:latin typeface="Montserrat Classic Bold" panose="00000800000000000000"/>
              <a:ea typeface="Montserrat Classic Bold" panose="00000800000000000000"/>
              <a:cs typeface="Montserrat Classic Bold" panose="00000800000000000000"/>
              <a:sym typeface="Montserrat Classic Bold" panose="000008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grpSp>
        <p:nvGrpSpPr>
          <p:cNvPr id="3" name="Group 3"/>
          <p:cNvGrpSpPr/>
          <p:nvPr/>
        </p:nvGrpSpPr>
        <p:grpSpPr>
          <a:xfrm rot="0">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rot="0">
            <a:off x="7224667" y="3442596"/>
            <a:ext cx="9720396" cy="6399914"/>
            <a:chOff x="0" y="0"/>
            <a:chExt cx="1877167" cy="1235927"/>
          </a:xfrm>
        </p:grpSpPr>
        <p:sp>
          <p:nvSpPr>
            <p:cNvPr id="9" name="Freeform 9"/>
            <p:cNvSpPr/>
            <p:nvPr/>
          </p:nvSpPr>
          <p:spPr>
            <a:xfrm>
              <a:off x="0" y="0"/>
              <a:ext cx="1877167" cy="1235927"/>
            </a:xfrm>
            <a:custGeom>
              <a:avLst/>
              <a:gdLst/>
              <a:ahLst/>
              <a:cxnLst/>
              <a:rect l="l" t="t" r="r" b="b"/>
              <a:pathLst>
                <a:path w="1877167" h="1235927">
                  <a:moveTo>
                    <a:pt x="0" y="0"/>
                  </a:moveTo>
                  <a:lnTo>
                    <a:pt x="1877167" y="0"/>
                  </a:lnTo>
                  <a:lnTo>
                    <a:pt x="1877167" y="1235927"/>
                  </a:lnTo>
                  <a:lnTo>
                    <a:pt x="0" y="1235927"/>
                  </a:lnTo>
                  <a:close/>
                </a:path>
              </a:pathLst>
            </a:custGeom>
            <a:solidFill>
              <a:srgbClr val="000000">
                <a:alpha val="0"/>
              </a:srgbClr>
            </a:solidFill>
            <a:ln cap="sq">
              <a:noFill/>
              <a:prstDash val="solid"/>
              <a:miter/>
            </a:ln>
          </p:spPr>
        </p:sp>
        <p:sp>
          <p:nvSpPr>
            <p:cNvPr id="10" name="TextBox 10"/>
            <p:cNvSpPr txBox="1"/>
            <p:nvPr/>
          </p:nvSpPr>
          <p:spPr>
            <a:xfrm>
              <a:off x="0" y="-19050"/>
              <a:ext cx="1877167" cy="1254977"/>
            </a:xfrm>
            <a:prstGeom prst="rect">
              <a:avLst/>
            </a:prstGeom>
          </p:spPr>
          <p:txBody>
            <a:bodyPr lIns="50800" tIns="50800" rIns="50800" bIns="50800" rtlCol="0" anchor="ctr"/>
            <a:lstStyle/>
            <a:p>
              <a:pPr algn="ctr">
                <a:lnSpc>
                  <a:spcPts val="2860"/>
                </a:lnSpc>
              </a:pPr>
            </a:p>
          </p:txBody>
        </p:sp>
      </p:grpSp>
      <p:grpSp>
        <p:nvGrpSpPr>
          <p:cNvPr id="11" name="Group 11"/>
          <p:cNvGrpSpPr/>
          <p:nvPr/>
        </p:nvGrpSpPr>
        <p:grpSpPr>
          <a:xfrm rot="0">
            <a:off x="2973133" y="7585260"/>
            <a:ext cx="5659838" cy="636748"/>
            <a:chOff x="0" y="0"/>
            <a:chExt cx="1490657" cy="167703"/>
          </a:xfrm>
        </p:grpSpPr>
        <p:sp>
          <p:nvSpPr>
            <p:cNvPr id="12" name="Freeform 12"/>
            <p:cNvSpPr/>
            <p:nvPr/>
          </p:nvSpPr>
          <p:spPr>
            <a:xfrm>
              <a:off x="0" y="0"/>
              <a:ext cx="1490657" cy="167703"/>
            </a:xfrm>
            <a:custGeom>
              <a:avLst/>
              <a:gdLst/>
              <a:ahLst/>
              <a:cxnLst/>
              <a:rect l="l" t="t" r="r" b="b"/>
              <a:pathLst>
                <a:path w="1490657" h="167703">
                  <a:moveTo>
                    <a:pt x="0" y="0"/>
                  </a:moveTo>
                  <a:lnTo>
                    <a:pt x="1490657" y="0"/>
                  </a:lnTo>
                  <a:lnTo>
                    <a:pt x="1490657" y="167703"/>
                  </a:lnTo>
                  <a:lnTo>
                    <a:pt x="0" y="167703"/>
                  </a:lnTo>
                  <a:close/>
                </a:path>
              </a:pathLst>
            </a:custGeom>
            <a:solidFill>
              <a:srgbClr val="1A1A1A"/>
            </a:solidFill>
          </p:spPr>
        </p:sp>
        <p:sp>
          <p:nvSpPr>
            <p:cNvPr id="13" name="TextBox 13"/>
            <p:cNvSpPr txBox="1"/>
            <p:nvPr/>
          </p:nvSpPr>
          <p:spPr>
            <a:xfrm>
              <a:off x="0" y="-57150"/>
              <a:ext cx="1490657" cy="22485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Italics"/>
                  <a:ea typeface="DM Sans Italics"/>
                  <a:cs typeface="DM Sans Italics"/>
                  <a:sym typeface="DM Sans Italics"/>
                </a:rPr>
                <a:t>Result</a:t>
              </a:r>
              <a:endParaRPr lang="en-US" sz="2980" spc="29">
                <a:solidFill>
                  <a:srgbClr val="FFFFFF"/>
                </a:solidFill>
                <a:latin typeface="DM Sans Italics"/>
                <a:ea typeface="DM Sans Italics"/>
                <a:cs typeface="DM Sans Italics"/>
                <a:sym typeface="DM Sans Italics"/>
              </a:endParaRPr>
            </a:p>
          </p:txBody>
        </p:sp>
      </p:grpSp>
      <p:sp>
        <p:nvSpPr>
          <p:cNvPr id="14" name="Freeform 14"/>
          <p:cNvSpPr/>
          <p:nvPr/>
        </p:nvSpPr>
        <p:spPr>
          <a:xfrm>
            <a:off x="1028700" y="4513378"/>
            <a:ext cx="11729631" cy="2805182"/>
          </a:xfrm>
          <a:custGeom>
            <a:avLst/>
            <a:gdLst/>
            <a:ahLst/>
            <a:cxnLst/>
            <a:rect l="l" t="t" r="r" b="b"/>
            <a:pathLst>
              <a:path w="11729631" h="2805182">
                <a:moveTo>
                  <a:pt x="0" y="0"/>
                </a:moveTo>
                <a:lnTo>
                  <a:pt x="11729631" y="0"/>
                </a:lnTo>
                <a:lnTo>
                  <a:pt x="11729631" y="2805182"/>
                </a:lnTo>
                <a:lnTo>
                  <a:pt x="0" y="2805182"/>
                </a:lnTo>
                <a:lnTo>
                  <a:pt x="0" y="0"/>
                </a:lnTo>
                <a:close/>
              </a:path>
            </a:pathLst>
          </a:custGeom>
          <a:blipFill>
            <a:blip r:embed="rId4"/>
            <a:stretch>
              <a:fillRect/>
            </a:stretch>
          </a:blipFill>
        </p:spPr>
      </p:sp>
      <p:sp>
        <p:nvSpPr>
          <p:cNvPr id="15" name="Freeform 15"/>
          <p:cNvSpPr/>
          <p:nvPr/>
        </p:nvSpPr>
        <p:spPr>
          <a:xfrm>
            <a:off x="3407022" y="8435910"/>
            <a:ext cx="10043999" cy="1406599"/>
          </a:xfrm>
          <a:custGeom>
            <a:avLst/>
            <a:gdLst/>
            <a:ahLst/>
            <a:cxnLst/>
            <a:rect l="l" t="t" r="r" b="b"/>
            <a:pathLst>
              <a:path w="10043999" h="1406599">
                <a:moveTo>
                  <a:pt x="0" y="0"/>
                </a:moveTo>
                <a:lnTo>
                  <a:pt x="10044000" y="0"/>
                </a:lnTo>
                <a:lnTo>
                  <a:pt x="10044000" y="1406599"/>
                </a:lnTo>
                <a:lnTo>
                  <a:pt x="0" y="1406599"/>
                </a:lnTo>
                <a:lnTo>
                  <a:pt x="0" y="0"/>
                </a:lnTo>
                <a:close/>
              </a:path>
            </a:pathLst>
          </a:custGeom>
          <a:blipFill>
            <a:blip r:embed="rId5"/>
            <a:stretch>
              <a:fillRect/>
            </a:stretch>
          </a:blipFill>
        </p:spPr>
      </p:sp>
      <p:sp>
        <p:nvSpPr>
          <p:cNvPr id="16" name="TextBox 16"/>
          <p:cNvSpPr txBox="1"/>
          <p:nvPr/>
        </p:nvSpPr>
        <p:spPr>
          <a:xfrm>
            <a:off x="1622898" y="1409700"/>
            <a:ext cx="15042205" cy="1349947"/>
          </a:xfrm>
          <a:prstGeom prst="rect">
            <a:avLst/>
          </a:prstGeom>
        </p:spPr>
        <p:txBody>
          <a:bodyPr lIns="0" tIns="0" rIns="0" bIns="0" rtlCol="0" anchor="t">
            <a:spAutoFit/>
          </a:bodyPr>
          <a:lstStyle/>
          <a:p>
            <a:pPr algn="ctr">
              <a:lnSpc>
                <a:spcPts val="11080"/>
              </a:lnSpc>
            </a:pPr>
            <a:r>
              <a:rPr lang="en-US" sz="8030" spc="786">
                <a:solidFill>
                  <a:srgbClr val="FFFFFF"/>
                </a:solidFill>
                <a:latin typeface="Oswald Bold" panose="00000800000000000000"/>
                <a:ea typeface="Oswald Bold" panose="00000800000000000000"/>
                <a:cs typeface="Oswald Bold" panose="00000800000000000000"/>
                <a:sym typeface="Oswald Bold" panose="00000800000000000000"/>
              </a:rPr>
              <a:t>INSIGHTS: INVEST METRICS</a:t>
            </a:r>
            <a:endParaRPr lang="en-US" sz="8030" spc="786">
              <a:solidFill>
                <a:srgbClr val="FFFFFF"/>
              </a:solidFill>
              <a:latin typeface="Oswald Bold" panose="00000800000000000000"/>
              <a:ea typeface="Oswald Bold" panose="00000800000000000000"/>
              <a:cs typeface="Oswald Bold" panose="00000800000000000000"/>
              <a:sym typeface="Oswald Bold" panose="00000800000000000000"/>
            </a:endParaRPr>
          </a:p>
        </p:txBody>
      </p:sp>
      <p:sp>
        <p:nvSpPr>
          <p:cNvPr id="17" name="TextBox 17"/>
          <p:cNvSpPr txBox="1"/>
          <p:nvPr/>
        </p:nvSpPr>
        <p:spPr>
          <a:xfrm>
            <a:off x="1028700" y="3394971"/>
            <a:ext cx="8930515" cy="878205"/>
          </a:xfrm>
          <a:prstGeom prst="rect">
            <a:avLst/>
          </a:prstGeom>
        </p:spPr>
        <p:txBody>
          <a:bodyPr lIns="0" tIns="0" rIns="0" bIns="0" rtlCol="0" anchor="t">
            <a:spAutoFit/>
          </a:bodyPr>
          <a:lstStyle/>
          <a:p>
            <a:pPr algn="l">
              <a:lnSpc>
                <a:spcPts val="3425"/>
              </a:lnSpc>
            </a:pPr>
            <a:r>
              <a:rPr lang="en-IN" altLang="en-US" sz="2480" b="1" spc="243">
                <a:solidFill>
                  <a:schemeClr val="accent1"/>
                </a:solidFill>
                <a:latin typeface="DM Sans Bold"/>
                <a:ea typeface="DM Sans Bold"/>
                <a:cs typeface="DM Sans Bold"/>
                <a:sym typeface="DM Sans Bold"/>
              </a:rPr>
              <a:t>6.</a:t>
            </a:r>
            <a:r>
              <a:rPr lang="en-US" sz="2480" b="1" spc="243">
                <a:solidFill>
                  <a:schemeClr val="accent1"/>
                </a:solidFill>
                <a:latin typeface="DM Sans Bold"/>
                <a:ea typeface="DM Sans Bold"/>
                <a:cs typeface="DM Sans Bold"/>
                <a:sym typeface="DM Sans Bold"/>
              </a:rPr>
              <a:t>User Engagement</a:t>
            </a:r>
            <a:r>
              <a:rPr lang="en-US" sz="2480" spc="243">
                <a:solidFill>
                  <a:srgbClr val="231F20"/>
                </a:solidFill>
                <a:latin typeface="DM Sans Bold"/>
                <a:ea typeface="DM Sans Bold"/>
                <a:cs typeface="DM Sans Bold"/>
                <a:sym typeface="DM Sans Bold"/>
              </a:rPr>
              <a:t>: </a:t>
            </a:r>
            <a:r>
              <a:rPr lang="en-US" sz="2480" spc="243">
                <a:solidFill>
                  <a:srgbClr val="231F20"/>
                </a:solidFill>
                <a:latin typeface="DM Sans"/>
                <a:ea typeface="DM Sans"/>
                <a:cs typeface="DM Sans"/>
                <a:sym typeface="DM Sans"/>
              </a:rPr>
              <a:t>Are users still active and post on Instagram or they are making fewer posts.</a:t>
            </a:r>
            <a:endParaRPr lang="en-US" sz="2480" spc="243">
              <a:solidFill>
                <a:srgbClr val="231F20"/>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grpSp>
        <p:nvGrpSpPr>
          <p:cNvPr id="3" name="Group 3"/>
          <p:cNvGrpSpPr/>
          <p:nvPr/>
        </p:nvGrpSpPr>
        <p:grpSpPr>
          <a:xfrm rot="0">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rot="0">
            <a:off x="7224667" y="3442596"/>
            <a:ext cx="9720396" cy="6399914"/>
            <a:chOff x="0" y="0"/>
            <a:chExt cx="1877167" cy="1235927"/>
          </a:xfrm>
        </p:grpSpPr>
        <p:sp>
          <p:nvSpPr>
            <p:cNvPr id="9" name="Freeform 9"/>
            <p:cNvSpPr/>
            <p:nvPr/>
          </p:nvSpPr>
          <p:spPr>
            <a:xfrm>
              <a:off x="0" y="0"/>
              <a:ext cx="1877167" cy="1235927"/>
            </a:xfrm>
            <a:custGeom>
              <a:avLst/>
              <a:gdLst/>
              <a:ahLst/>
              <a:cxnLst/>
              <a:rect l="l" t="t" r="r" b="b"/>
              <a:pathLst>
                <a:path w="1877167" h="1235927">
                  <a:moveTo>
                    <a:pt x="0" y="0"/>
                  </a:moveTo>
                  <a:lnTo>
                    <a:pt x="1877167" y="0"/>
                  </a:lnTo>
                  <a:lnTo>
                    <a:pt x="1877167" y="1235927"/>
                  </a:lnTo>
                  <a:lnTo>
                    <a:pt x="0" y="1235927"/>
                  </a:lnTo>
                  <a:close/>
                </a:path>
              </a:pathLst>
            </a:custGeom>
            <a:solidFill>
              <a:srgbClr val="000000">
                <a:alpha val="0"/>
              </a:srgbClr>
            </a:solidFill>
            <a:ln cap="sq">
              <a:noFill/>
              <a:prstDash val="solid"/>
              <a:miter/>
            </a:ln>
          </p:spPr>
        </p:sp>
        <p:sp>
          <p:nvSpPr>
            <p:cNvPr id="10" name="TextBox 10"/>
            <p:cNvSpPr txBox="1"/>
            <p:nvPr/>
          </p:nvSpPr>
          <p:spPr>
            <a:xfrm>
              <a:off x="0" y="-19050"/>
              <a:ext cx="1877167" cy="1254977"/>
            </a:xfrm>
            <a:prstGeom prst="rect">
              <a:avLst/>
            </a:prstGeom>
          </p:spPr>
          <p:txBody>
            <a:bodyPr lIns="50800" tIns="50800" rIns="50800" bIns="50800" rtlCol="0" anchor="ctr"/>
            <a:lstStyle/>
            <a:p>
              <a:pPr algn="ctr">
                <a:lnSpc>
                  <a:spcPts val="2860"/>
                </a:lnSpc>
              </a:pPr>
            </a:p>
          </p:txBody>
        </p:sp>
      </p:grpSp>
      <p:grpSp>
        <p:nvGrpSpPr>
          <p:cNvPr id="11" name="Group 11"/>
          <p:cNvGrpSpPr/>
          <p:nvPr/>
        </p:nvGrpSpPr>
        <p:grpSpPr>
          <a:xfrm rot="0">
            <a:off x="11221664" y="3560550"/>
            <a:ext cx="5659838" cy="636748"/>
            <a:chOff x="0" y="0"/>
            <a:chExt cx="1490657" cy="167703"/>
          </a:xfrm>
        </p:grpSpPr>
        <p:sp>
          <p:nvSpPr>
            <p:cNvPr id="12" name="Freeform 12"/>
            <p:cNvSpPr/>
            <p:nvPr/>
          </p:nvSpPr>
          <p:spPr>
            <a:xfrm>
              <a:off x="0" y="0"/>
              <a:ext cx="1490657" cy="167703"/>
            </a:xfrm>
            <a:custGeom>
              <a:avLst/>
              <a:gdLst/>
              <a:ahLst/>
              <a:cxnLst/>
              <a:rect l="l" t="t" r="r" b="b"/>
              <a:pathLst>
                <a:path w="1490657" h="167703">
                  <a:moveTo>
                    <a:pt x="0" y="0"/>
                  </a:moveTo>
                  <a:lnTo>
                    <a:pt x="1490657" y="0"/>
                  </a:lnTo>
                  <a:lnTo>
                    <a:pt x="1490657" y="167703"/>
                  </a:lnTo>
                  <a:lnTo>
                    <a:pt x="0" y="167703"/>
                  </a:lnTo>
                  <a:close/>
                </a:path>
              </a:pathLst>
            </a:custGeom>
            <a:solidFill>
              <a:srgbClr val="1A1A1A"/>
            </a:solidFill>
          </p:spPr>
        </p:sp>
        <p:sp>
          <p:nvSpPr>
            <p:cNvPr id="13" name="TextBox 13"/>
            <p:cNvSpPr txBox="1"/>
            <p:nvPr/>
          </p:nvSpPr>
          <p:spPr>
            <a:xfrm>
              <a:off x="0" y="-57150"/>
              <a:ext cx="1490657" cy="22485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Italics"/>
                  <a:ea typeface="DM Sans Italics"/>
                  <a:cs typeface="DM Sans Italics"/>
                  <a:sym typeface="DM Sans Italics"/>
                </a:rPr>
                <a:t>Result</a:t>
              </a:r>
              <a:endParaRPr lang="en-US" sz="2980" spc="29">
                <a:solidFill>
                  <a:srgbClr val="FFFFFF"/>
                </a:solidFill>
                <a:latin typeface="DM Sans Italics"/>
                <a:ea typeface="DM Sans Italics"/>
                <a:cs typeface="DM Sans Italics"/>
                <a:sym typeface="DM Sans Italics"/>
              </a:endParaRPr>
            </a:p>
          </p:txBody>
        </p:sp>
      </p:grpSp>
      <p:sp>
        <p:nvSpPr>
          <p:cNvPr id="14" name="Freeform 14"/>
          <p:cNvSpPr/>
          <p:nvPr/>
        </p:nvSpPr>
        <p:spPr>
          <a:xfrm>
            <a:off x="1295570" y="4712388"/>
            <a:ext cx="8714444" cy="3005502"/>
          </a:xfrm>
          <a:custGeom>
            <a:avLst/>
            <a:gdLst/>
            <a:ahLst/>
            <a:cxnLst/>
            <a:rect l="l" t="t" r="r" b="b"/>
            <a:pathLst>
              <a:path w="8714444" h="3005502">
                <a:moveTo>
                  <a:pt x="0" y="0"/>
                </a:moveTo>
                <a:lnTo>
                  <a:pt x="8714445" y="0"/>
                </a:lnTo>
                <a:lnTo>
                  <a:pt x="8714445" y="3005501"/>
                </a:lnTo>
                <a:lnTo>
                  <a:pt x="0" y="3005501"/>
                </a:lnTo>
                <a:lnTo>
                  <a:pt x="0" y="0"/>
                </a:lnTo>
                <a:close/>
              </a:path>
            </a:pathLst>
          </a:custGeom>
          <a:blipFill>
            <a:blip r:embed="rId4"/>
            <a:stretch>
              <a:fillRect/>
            </a:stretch>
          </a:blipFill>
        </p:spPr>
      </p:sp>
      <p:sp>
        <p:nvSpPr>
          <p:cNvPr id="15" name="Freeform 15"/>
          <p:cNvSpPr/>
          <p:nvPr/>
        </p:nvSpPr>
        <p:spPr>
          <a:xfrm>
            <a:off x="1932161" y="7962999"/>
            <a:ext cx="3669832" cy="1848309"/>
          </a:xfrm>
          <a:custGeom>
            <a:avLst/>
            <a:gdLst/>
            <a:ahLst/>
            <a:cxnLst/>
            <a:rect l="l" t="t" r="r" b="b"/>
            <a:pathLst>
              <a:path w="3669832" h="1848309">
                <a:moveTo>
                  <a:pt x="0" y="0"/>
                </a:moveTo>
                <a:lnTo>
                  <a:pt x="3669832" y="0"/>
                </a:lnTo>
                <a:lnTo>
                  <a:pt x="3669832" y="1848310"/>
                </a:lnTo>
                <a:lnTo>
                  <a:pt x="0" y="1848310"/>
                </a:lnTo>
                <a:lnTo>
                  <a:pt x="0" y="0"/>
                </a:lnTo>
                <a:close/>
              </a:path>
            </a:pathLst>
          </a:custGeom>
          <a:blipFill>
            <a:blip r:embed="rId5"/>
            <a:stretch>
              <a:fillRect/>
            </a:stretch>
          </a:blipFill>
        </p:spPr>
      </p:sp>
      <p:sp>
        <p:nvSpPr>
          <p:cNvPr id="16" name="Freeform 16"/>
          <p:cNvSpPr/>
          <p:nvPr/>
        </p:nvSpPr>
        <p:spPr>
          <a:xfrm>
            <a:off x="12115980" y="4305248"/>
            <a:ext cx="4458714" cy="5264713"/>
          </a:xfrm>
          <a:custGeom>
            <a:avLst/>
            <a:gdLst/>
            <a:ahLst/>
            <a:cxnLst/>
            <a:rect l="l" t="t" r="r" b="b"/>
            <a:pathLst>
              <a:path w="4458714" h="5264713">
                <a:moveTo>
                  <a:pt x="0" y="0"/>
                </a:moveTo>
                <a:lnTo>
                  <a:pt x="4458714" y="0"/>
                </a:lnTo>
                <a:lnTo>
                  <a:pt x="4458714" y="5264712"/>
                </a:lnTo>
                <a:lnTo>
                  <a:pt x="0" y="5264712"/>
                </a:lnTo>
                <a:lnTo>
                  <a:pt x="0" y="0"/>
                </a:lnTo>
                <a:close/>
              </a:path>
            </a:pathLst>
          </a:custGeom>
          <a:blipFill>
            <a:blip r:embed="rId6"/>
            <a:stretch>
              <a:fillRect/>
            </a:stretch>
          </a:blipFill>
        </p:spPr>
      </p:sp>
      <p:sp>
        <p:nvSpPr>
          <p:cNvPr id="17" name="TextBox 17"/>
          <p:cNvSpPr txBox="1"/>
          <p:nvPr/>
        </p:nvSpPr>
        <p:spPr>
          <a:xfrm>
            <a:off x="2301781" y="1263974"/>
            <a:ext cx="15314867" cy="1349947"/>
          </a:xfrm>
          <a:prstGeom prst="rect">
            <a:avLst/>
          </a:prstGeom>
        </p:spPr>
        <p:txBody>
          <a:bodyPr lIns="0" tIns="0" rIns="0" bIns="0" rtlCol="0" anchor="t">
            <a:spAutoFit/>
          </a:bodyPr>
          <a:lstStyle/>
          <a:p>
            <a:pPr algn="ctr">
              <a:lnSpc>
                <a:spcPts val="11080"/>
              </a:lnSpc>
            </a:pPr>
            <a:r>
              <a:rPr lang="en-US" sz="8030" spc="786">
                <a:solidFill>
                  <a:srgbClr val="FFFFFF"/>
                </a:solidFill>
                <a:latin typeface="Oswald Bold" panose="00000800000000000000"/>
                <a:ea typeface="Oswald Bold" panose="00000800000000000000"/>
                <a:cs typeface="Oswald Bold" panose="00000800000000000000"/>
                <a:sym typeface="Oswald Bold" panose="00000800000000000000"/>
              </a:rPr>
              <a:t>INSIGHTS: INVESTOR METRICS</a:t>
            </a:r>
            <a:endParaRPr lang="en-US" sz="8030" spc="786">
              <a:solidFill>
                <a:srgbClr val="FFFFFF"/>
              </a:solidFill>
              <a:latin typeface="Oswald Bold" panose="00000800000000000000"/>
              <a:ea typeface="Oswald Bold" panose="00000800000000000000"/>
              <a:cs typeface="Oswald Bold" panose="00000800000000000000"/>
              <a:sym typeface="Oswald Bold" panose="00000800000000000000"/>
            </a:endParaRPr>
          </a:p>
        </p:txBody>
      </p:sp>
      <p:sp>
        <p:nvSpPr>
          <p:cNvPr id="18" name="TextBox 18"/>
          <p:cNvSpPr txBox="1"/>
          <p:nvPr/>
        </p:nvSpPr>
        <p:spPr>
          <a:xfrm>
            <a:off x="1028700" y="3394971"/>
            <a:ext cx="8930515" cy="1317625"/>
          </a:xfrm>
          <a:prstGeom prst="rect">
            <a:avLst/>
          </a:prstGeom>
        </p:spPr>
        <p:txBody>
          <a:bodyPr lIns="0" tIns="0" rIns="0" bIns="0" rtlCol="0" anchor="t">
            <a:spAutoFit/>
          </a:bodyPr>
          <a:lstStyle/>
          <a:p>
            <a:pPr algn="l">
              <a:lnSpc>
                <a:spcPts val="3425"/>
              </a:lnSpc>
            </a:pPr>
            <a:r>
              <a:rPr lang="en-IN" altLang="en-US" sz="2480" b="1" spc="243">
                <a:solidFill>
                  <a:schemeClr val="accent1"/>
                </a:solidFill>
                <a:latin typeface="DM Sans Bold"/>
                <a:ea typeface="DM Sans Bold"/>
                <a:cs typeface="DM Sans Bold"/>
                <a:sym typeface="DM Sans Bold"/>
              </a:rPr>
              <a:t>7.</a:t>
            </a:r>
            <a:r>
              <a:rPr lang="en-US" sz="2480" b="1" spc="243">
                <a:solidFill>
                  <a:schemeClr val="accent1"/>
                </a:solidFill>
                <a:latin typeface="DM Sans Bold"/>
                <a:ea typeface="DM Sans Bold"/>
                <a:cs typeface="DM Sans Bold"/>
                <a:sym typeface="DM Sans Bold"/>
              </a:rPr>
              <a:t>Bots and Fack Accounts:</a:t>
            </a:r>
            <a:r>
              <a:rPr lang="en-US" sz="2480" spc="243">
                <a:solidFill>
                  <a:srgbClr val="231F20"/>
                </a:solidFill>
                <a:latin typeface="DM Sans Bold"/>
                <a:ea typeface="DM Sans Bold"/>
                <a:cs typeface="DM Sans Bold"/>
                <a:sym typeface="DM Sans Bold"/>
              </a:rPr>
              <a:t> </a:t>
            </a:r>
            <a:r>
              <a:rPr lang="en-US" sz="2480" spc="243">
                <a:solidFill>
                  <a:srgbClr val="231F20"/>
                </a:solidFill>
                <a:latin typeface="DM Sans"/>
                <a:ea typeface="DM Sans"/>
                <a:cs typeface="DM Sans"/>
                <a:sym typeface="DM Sans"/>
              </a:rPr>
              <a:t>The investors want to know if the platform is crowded with fack and dummy accounts .</a:t>
            </a:r>
            <a:endParaRPr lang="en-US" sz="2480" spc="243">
              <a:solidFill>
                <a:srgbClr val="231F20"/>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1489411" y="664311"/>
            <a:ext cx="6021895" cy="8876442"/>
          </a:xfrm>
          <a:custGeom>
            <a:avLst/>
            <a:gdLst/>
            <a:ahLst/>
            <a:cxnLst/>
            <a:rect l="l" t="t" r="r" b="b"/>
            <a:pathLst>
              <a:path w="6021895" h="8876442">
                <a:moveTo>
                  <a:pt x="0" y="0"/>
                </a:moveTo>
                <a:lnTo>
                  <a:pt x="6021895" y="0"/>
                </a:lnTo>
                <a:lnTo>
                  <a:pt x="6021895" y="8876442"/>
                </a:lnTo>
                <a:lnTo>
                  <a:pt x="0" y="8876442"/>
                </a:lnTo>
                <a:lnTo>
                  <a:pt x="0" y="0"/>
                </a:lnTo>
                <a:close/>
              </a:path>
            </a:pathLst>
          </a:custGeom>
          <a:blipFill>
            <a:blip r:embed="rId4"/>
            <a:stretch>
              <a:fillRect l="-42054" r="-79050"/>
            </a:stretch>
          </a:blipFill>
        </p:spPr>
      </p:sp>
      <p:sp>
        <p:nvSpPr>
          <p:cNvPr id="5" name="Freeform 5"/>
          <p:cNvSpPr/>
          <p:nvPr/>
        </p:nvSpPr>
        <p:spPr>
          <a:xfrm>
            <a:off x="8203215" y="7962246"/>
            <a:ext cx="4876482" cy="516424"/>
          </a:xfrm>
          <a:custGeom>
            <a:avLst/>
            <a:gdLst/>
            <a:ahLst/>
            <a:cxnLst/>
            <a:rect l="l" t="t" r="r" b="b"/>
            <a:pathLst>
              <a:path w="4876482" h="516424">
                <a:moveTo>
                  <a:pt x="0" y="0"/>
                </a:moveTo>
                <a:lnTo>
                  <a:pt x="4876483" y="0"/>
                </a:lnTo>
                <a:lnTo>
                  <a:pt x="4876483" y="516423"/>
                </a:lnTo>
                <a:lnTo>
                  <a:pt x="0" y="516423"/>
                </a:lnTo>
                <a:lnTo>
                  <a:pt x="0" y="0"/>
                </a:lnTo>
                <a:close/>
              </a:path>
            </a:pathLst>
          </a:custGeom>
          <a:blipFill>
            <a:blip r:embed="rId5"/>
            <a:stretch>
              <a:fillRect t="-86495"/>
            </a:stretch>
          </a:blipFill>
        </p:spPr>
      </p:sp>
      <p:grpSp>
        <p:nvGrpSpPr>
          <p:cNvPr id="6" name="Group 6"/>
          <p:cNvGrpSpPr/>
          <p:nvPr/>
        </p:nvGrpSpPr>
        <p:grpSpPr>
          <a:xfrm rot="0">
            <a:off x="8220749" y="3205532"/>
            <a:ext cx="4858949" cy="4794814"/>
            <a:chOff x="0" y="0"/>
            <a:chExt cx="1279723" cy="1262832"/>
          </a:xfrm>
        </p:grpSpPr>
        <p:sp>
          <p:nvSpPr>
            <p:cNvPr id="7" name="Freeform 7"/>
            <p:cNvSpPr/>
            <p:nvPr/>
          </p:nvSpPr>
          <p:spPr>
            <a:xfrm>
              <a:off x="0" y="0"/>
              <a:ext cx="1279723" cy="1262832"/>
            </a:xfrm>
            <a:custGeom>
              <a:avLst/>
              <a:gdLst/>
              <a:ahLst/>
              <a:cxnLst/>
              <a:rect l="l" t="t" r="r" b="b"/>
              <a:pathLst>
                <a:path w="1279723" h="1262832">
                  <a:moveTo>
                    <a:pt x="0" y="0"/>
                  </a:moveTo>
                  <a:lnTo>
                    <a:pt x="1279723" y="0"/>
                  </a:lnTo>
                  <a:lnTo>
                    <a:pt x="1279723" y="1262832"/>
                  </a:lnTo>
                  <a:lnTo>
                    <a:pt x="0" y="1262832"/>
                  </a:lnTo>
                  <a:close/>
                </a:path>
              </a:pathLst>
            </a:custGeom>
            <a:solidFill>
              <a:srgbClr val="1A1A1A"/>
            </a:solidFill>
          </p:spPr>
        </p:sp>
        <p:sp>
          <p:nvSpPr>
            <p:cNvPr id="8" name="TextBox 8"/>
            <p:cNvSpPr txBox="1"/>
            <p:nvPr/>
          </p:nvSpPr>
          <p:spPr>
            <a:xfrm>
              <a:off x="0" y="-57150"/>
              <a:ext cx="1279723" cy="1319982"/>
            </a:xfrm>
            <a:prstGeom prst="rect">
              <a:avLst/>
            </a:prstGeom>
          </p:spPr>
          <p:txBody>
            <a:bodyPr lIns="50800" tIns="50800" rIns="50800" bIns="50800" rtlCol="0" anchor="ctr"/>
            <a:lstStyle/>
            <a:p>
              <a:pPr marL="0" lvl="0" indent="0" algn="ctr">
                <a:lnSpc>
                  <a:spcPts val="4115"/>
                </a:lnSpc>
                <a:spcBef>
                  <a:spcPct val="0"/>
                </a:spcBef>
              </a:pPr>
            </a:p>
          </p:txBody>
        </p:sp>
      </p:grpSp>
      <p:sp>
        <p:nvSpPr>
          <p:cNvPr id="9" name="Freeform 9"/>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9365769" y="3791077"/>
            <a:ext cx="2551375" cy="2622909"/>
          </a:xfrm>
          <a:custGeom>
            <a:avLst/>
            <a:gdLst/>
            <a:ahLst/>
            <a:cxnLst/>
            <a:rect l="l" t="t" r="r" b="b"/>
            <a:pathLst>
              <a:path w="2551375" h="2622909">
                <a:moveTo>
                  <a:pt x="0" y="0"/>
                </a:moveTo>
                <a:lnTo>
                  <a:pt x="2551375" y="0"/>
                </a:lnTo>
                <a:lnTo>
                  <a:pt x="2551375" y="2622909"/>
                </a:lnTo>
                <a:lnTo>
                  <a:pt x="0" y="26229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191002" y="1162050"/>
            <a:ext cx="7241638" cy="1303627"/>
          </a:xfrm>
          <a:prstGeom prst="rect">
            <a:avLst/>
          </a:prstGeom>
        </p:spPr>
        <p:txBody>
          <a:bodyPr lIns="0" tIns="0" rIns="0" bIns="0" rtlCol="0" anchor="t">
            <a:spAutoFit/>
          </a:bodyPr>
          <a:lstStyle/>
          <a:p>
            <a:pPr marL="0" lvl="0" indent="0" algn="l">
              <a:lnSpc>
                <a:spcPts val="9905"/>
              </a:lnSpc>
            </a:pPr>
            <a:r>
              <a:rPr lang="en-US" sz="9430" spc="924">
                <a:solidFill>
                  <a:srgbClr val="231F20"/>
                </a:solidFill>
                <a:latin typeface="Oswald Bold" panose="00000800000000000000"/>
                <a:ea typeface="Oswald Bold" panose="00000800000000000000"/>
                <a:cs typeface="Oswald Bold" panose="00000800000000000000"/>
                <a:sym typeface="Oswald Bold" panose="00000800000000000000"/>
              </a:rPr>
              <a:t>RESULT</a:t>
            </a:r>
            <a:endParaRPr lang="en-US" sz="9430" spc="924">
              <a:solidFill>
                <a:srgbClr val="231F20"/>
              </a:solidFill>
              <a:latin typeface="Oswald Bold" panose="00000800000000000000"/>
              <a:ea typeface="Oswald Bold" panose="00000800000000000000"/>
              <a:cs typeface="Oswald Bold" panose="00000800000000000000"/>
              <a:sym typeface="Oswald Bold" panose="00000800000000000000"/>
            </a:endParaRPr>
          </a:p>
        </p:txBody>
      </p:sp>
      <p:sp>
        <p:nvSpPr>
          <p:cNvPr id="12" name="TextBox 12"/>
          <p:cNvSpPr txBox="1"/>
          <p:nvPr/>
        </p:nvSpPr>
        <p:spPr>
          <a:xfrm>
            <a:off x="1904811" y="2933563"/>
            <a:ext cx="6162866" cy="405130"/>
          </a:xfrm>
          <a:prstGeom prst="rect">
            <a:avLst/>
          </a:prstGeom>
        </p:spPr>
        <p:txBody>
          <a:bodyPr lIns="0" tIns="0" rIns="0" bIns="0" rtlCol="0" anchor="t">
            <a:spAutoFit/>
          </a:bodyPr>
          <a:lstStyle/>
          <a:p>
            <a:pPr marL="494665" lvl="1" indent="-247015" algn="l">
              <a:lnSpc>
                <a:spcPts val="3160"/>
              </a:lnSpc>
              <a:buFont typeface="Arial" panose="020B0604020202020204"/>
              <a:buChar char="•"/>
            </a:pPr>
            <a:r>
              <a:rPr lang="en-US" sz="2290" b="1" spc="224">
                <a:solidFill>
                  <a:schemeClr val="accent1"/>
                </a:solidFill>
                <a:latin typeface="DM Sans"/>
                <a:ea typeface="DM Sans"/>
                <a:cs typeface="DM Sans"/>
                <a:sym typeface="DM Sans"/>
              </a:rPr>
              <a:t>Conclusions from above analysis:</a:t>
            </a:r>
            <a:endParaRPr lang="en-US" sz="2290" b="1" spc="224">
              <a:solidFill>
                <a:schemeClr val="accent1"/>
              </a:solidFill>
              <a:latin typeface="DM Sans"/>
              <a:ea typeface="DM Sans"/>
              <a:cs typeface="DM Sans"/>
              <a:sym typeface="DM Sans"/>
            </a:endParaRPr>
          </a:p>
        </p:txBody>
      </p:sp>
      <p:sp>
        <p:nvSpPr>
          <p:cNvPr id="13" name="TextBox 13"/>
          <p:cNvSpPr txBox="1"/>
          <p:nvPr/>
        </p:nvSpPr>
        <p:spPr>
          <a:xfrm>
            <a:off x="1981200" y="3619500"/>
            <a:ext cx="6162675" cy="5499100"/>
          </a:xfrm>
          <a:prstGeom prst="rect">
            <a:avLst/>
          </a:prstGeom>
        </p:spPr>
        <p:txBody>
          <a:bodyPr lIns="0" tIns="0" rIns="0" bIns="0" rtlCol="0" anchor="t">
            <a:noAutofit/>
          </a:bodyPr>
          <a:lstStyle/>
          <a:p>
            <a:pPr marL="494665" lvl="1" indent="-247015" algn="l">
              <a:lnSpc>
                <a:spcPts val="3160"/>
              </a:lnSpc>
              <a:buAutoNum type="arabicPeriod"/>
            </a:pPr>
            <a:r>
              <a:rPr lang="en-US" sz="2290" spc="224">
                <a:solidFill>
                  <a:srgbClr val="231F20"/>
                </a:solidFill>
                <a:latin typeface="DM Sans"/>
                <a:ea typeface="DM Sans"/>
                <a:cs typeface="DM Sans"/>
                <a:sym typeface="DM Sans"/>
              </a:rPr>
              <a:t>marketing team can reward the most loyal customers,</a:t>
            </a:r>
            <a:r>
              <a:rPr lang="en-US" sz="2290" b="1" spc="224">
                <a:solidFill>
                  <a:srgbClr val="231F20"/>
                </a:solidFill>
                <a:latin typeface="DM Sans"/>
                <a:ea typeface="DM Sans"/>
                <a:cs typeface="DM Sans"/>
                <a:sym typeface="DM Sans"/>
              </a:rPr>
              <a:t> </a:t>
            </a:r>
            <a:r>
              <a:rPr lang="en-US" sz="2290" b="1" u="sng" spc="224">
                <a:solidFill>
                  <a:srgbClr val="231F20"/>
                </a:solidFill>
                <a:latin typeface="DM Sans"/>
                <a:ea typeface="DM Sans"/>
                <a:cs typeface="DM Sans"/>
                <a:sym typeface="DM Sans"/>
              </a:rPr>
              <a:t>send promotional emails to inactive user</a:t>
            </a:r>
            <a:r>
              <a:rPr lang="en-US" sz="2290" spc="224">
                <a:solidFill>
                  <a:srgbClr val="231F20"/>
                </a:solidFill>
                <a:latin typeface="DM Sans"/>
                <a:ea typeface="DM Sans"/>
                <a:cs typeface="DM Sans"/>
                <a:sym typeface="DM Sans"/>
              </a:rPr>
              <a:t>, use popular hashtags and most active day for brand promotion</a:t>
            </a:r>
            <a:endParaRPr lang="en-US" sz="2290" spc="224">
              <a:solidFill>
                <a:srgbClr val="231F20"/>
              </a:solidFill>
              <a:latin typeface="DM Sans"/>
              <a:ea typeface="DM Sans"/>
              <a:cs typeface="DM Sans"/>
              <a:sym typeface="DM Sans"/>
            </a:endParaRPr>
          </a:p>
          <a:p>
            <a:pPr marL="494665" lvl="1" indent="-247015" algn="l">
              <a:lnSpc>
                <a:spcPts val="3160"/>
              </a:lnSpc>
              <a:buAutoNum type="arabicPeriod"/>
            </a:pPr>
            <a:r>
              <a:rPr lang="en-US" sz="2290" spc="224">
                <a:solidFill>
                  <a:srgbClr val="231F20"/>
                </a:solidFill>
                <a:latin typeface="DM Sans"/>
                <a:ea typeface="DM Sans"/>
                <a:cs typeface="DM Sans"/>
                <a:sym typeface="DM Sans"/>
              </a:rPr>
              <a:t>Use engagement can be very useful</a:t>
            </a:r>
            <a:r>
              <a:rPr lang="en-US" sz="2290" spc="224">
                <a:solidFill>
                  <a:srgbClr val="231F20"/>
                </a:solidFill>
                <a:latin typeface="DM Sans"/>
                <a:ea typeface="DM Sans"/>
                <a:cs typeface="DM Sans"/>
                <a:sym typeface="DM Sans"/>
              </a:rPr>
              <a:t> growth success matric for  the company</a:t>
            </a:r>
            <a:endParaRPr lang="en-US" sz="2290" spc="224">
              <a:solidFill>
                <a:srgbClr val="231F20"/>
              </a:solidFill>
              <a:latin typeface="DM Sans"/>
              <a:ea typeface="DM Sans"/>
              <a:cs typeface="DM Sans"/>
              <a:sym typeface="DM Sans"/>
            </a:endParaRPr>
          </a:p>
          <a:p>
            <a:pPr marL="494665" lvl="1" indent="-247015" algn="l">
              <a:lnSpc>
                <a:spcPts val="3160"/>
              </a:lnSpc>
              <a:buAutoNum type="arabicPeriod"/>
            </a:pPr>
            <a:r>
              <a:rPr lang="en-US" sz="2290" spc="224">
                <a:solidFill>
                  <a:srgbClr val="231F20"/>
                </a:solidFill>
                <a:highlight>
                  <a:srgbClr val="000000">
                    <a:alpha val="0"/>
                  </a:srgbClr>
                </a:highlight>
                <a:latin typeface="DM Sans"/>
                <a:ea typeface="DM Sans"/>
                <a:cs typeface="DM Sans"/>
                <a:sym typeface="DM Sans"/>
              </a:rPr>
              <a:t>Company can remove the bots and fake accounts </a:t>
            </a:r>
            <a:r>
              <a:rPr lang="en-US" sz="2290" spc="224">
                <a:solidFill>
                  <a:srgbClr val="231F20"/>
                </a:solidFill>
                <a:latin typeface="DM Sans"/>
                <a:ea typeface="DM Sans"/>
                <a:cs typeface="DM Sans"/>
                <a:sym typeface="DM Sans"/>
              </a:rPr>
              <a:t>from the platform to enhance the user experience.</a:t>
            </a:r>
            <a:endParaRPr lang="en-US" sz="2290" spc="224">
              <a:solidFill>
                <a:srgbClr val="231F20"/>
              </a:solidFill>
              <a:latin typeface="DM Sans"/>
              <a:ea typeface="DM Sans"/>
              <a:cs typeface="DM Sans"/>
              <a:sym typeface="DM Sans"/>
            </a:endParaRPr>
          </a:p>
        </p:txBody>
      </p:sp>
      <p:sp>
        <p:nvSpPr>
          <p:cNvPr id="14" name="TextBox 14"/>
          <p:cNvSpPr txBox="1"/>
          <p:nvPr/>
        </p:nvSpPr>
        <p:spPr>
          <a:xfrm>
            <a:off x="8498723" y="6552336"/>
            <a:ext cx="4135657" cy="694164"/>
          </a:xfrm>
          <a:prstGeom prst="rect">
            <a:avLst/>
          </a:prstGeom>
        </p:spPr>
        <p:txBody>
          <a:bodyPr lIns="0" tIns="0" rIns="0" bIns="0" rtlCol="0" anchor="t">
            <a:spAutoFit/>
          </a:bodyPr>
          <a:lstStyle/>
          <a:p>
            <a:pPr algn="ctr">
              <a:lnSpc>
                <a:spcPts val="5630"/>
              </a:lnSpc>
            </a:pPr>
            <a:r>
              <a:rPr lang="en-US" sz="4080" spc="399">
                <a:solidFill>
                  <a:srgbClr val="FDFBFB"/>
                </a:solidFill>
                <a:latin typeface="DM Sans Bold"/>
                <a:ea typeface="DM Sans Bold"/>
                <a:cs typeface="DM Sans Bold"/>
                <a:sym typeface="DM Sans Bold"/>
              </a:rPr>
              <a:t>CUSTOMERS</a:t>
            </a:r>
            <a:endParaRPr lang="en-US" sz="4080" spc="399">
              <a:solidFill>
                <a:srgbClr val="FDFBFB"/>
              </a:solidFill>
              <a:latin typeface="DM Sans Bold"/>
              <a:ea typeface="DM Sans Bold"/>
              <a:cs typeface="DM Sans Bold"/>
              <a:sym typeface="DM Sa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752868" y="3924320"/>
            <a:ext cx="8097687" cy="1668780"/>
          </a:xfrm>
          <a:prstGeom prst="rect">
            <a:avLst/>
          </a:prstGeom>
        </p:spPr>
        <p:txBody>
          <a:bodyPr lIns="0" tIns="0" rIns="0" bIns="0" rtlCol="0" anchor="t">
            <a:spAutoFit/>
          </a:bodyPr>
          <a:lstStyle/>
          <a:p>
            <a:pPr marL="0" lvl="0" indent="0" algn="l">
              <a:lnSpc>
                <a:spcPts val="13015"/>
              </a:lnSpc>
              <a:spcBef>
                <a:spcPct val="0"/>
              </a:spcBef>
            </a:pPr>
            <a:r>
              <a:rPr lang="en-US" sz="9430" spc="924">
                <a:solidFill>
                  <a:srgbClr val="231F20"/>
                </a:solidFill>
                <a:latin typeface="Oswald Bold" panose="00000800000000000000"/>
                <a:ea typeface="Oswald Bold" panose="00000800000000000000"/>
                <a:cs typeface="Oswald Bold" panose="00000800000000000000"/>
                <a:sym typeface="Oswald Bold" panose="00000800000000000000"/>
              </a:rPr>
              <a:t>THANK</a:t>
            </a:r>
            <a:r>
              <a:rPr lang="en-IN" altLang="en-US" sz="9430" spc="924">
                <a:solidFill>
                  <a:srgbClr val="231F20"/>
                </a:solidFill>
                <a:latin typeface="Oswald Bold" panose="00000800000000000000"/>
                <a:ea typeface="Oswald Bold" panose="00000800000000000000"/>
                <a:cs typeface="Oswald Bold" panose="00000800000000000000"/>
                <a:sym typeface="Oswald Bold" panose="00000800000000000000"/>
              </a:rPr>
              <a:t> YOU</a:t>
            </a:r>
            <a:endParaRPr lang="en-US" sz="9430" spc="924">
              <a:solidFill>
                <a:srgbClr val="231F20"/>
              </a:solidFill>
              <a:latin typeface="Oswald Bold" panose="00000800000000000000"/>
              <a:ea typeface="Oswald Bold" panose="00000800000000000000"/>
              <a:cs typeface="Oswald Bold" panose="00000800000000000000"/>
              <a:sym typeface="Oswald Bold" panose="00000800000000000000"/>
            </a:endParaRP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5019320" y="2901697"/>
            <a:ext cx="1400485" cy="6097859"/>
            <a:chOff x="0" y="0"/>
            <a:chExt cx="368852" cy="1606021"/>
          </a:xfrm>
        </p:grpSpPr>
        <p:sp>
          <p:nvSpPr>
            <p:cNvPr id="4" name="Freeform 4"/>
            <p:cNvSpPr/>
            <p:nvPr/>
          </p:nvSpPr>
          <p:spPr>
            <a:xfrm>
              <a:off x="0" y="0"/>
              <a:ext cx="368852" cy="1606021"/>
            </a:xfrm>
            <a:custGeom>
              <a:avLst/>
              <a:gdLst/>
              <a:ahLst/>
              <a:cxnLst/>
              <a:rect l="l" t="t" r="r" b="b"/>
              <a:pathLst>
                <a:path w="368852" h="1606021">
                  <a:moveTo>
                    <a:pt x="0" y="0"/>
                  </a:moveTo>
                  <a:lnTo>
                    <a:pt x="368852" y="0"/>
                  </a:lnTo>
                  <a:lnTo>
                    <a:pt x="368852" y="1606021"/>
                  </a:lnTo>
                  <a:lnTo>
                    <a:pt x="0" y="1606021"/>
                  </a:lnTo>
                  <a:close/>
                </a:path>
              </a:pathLst>
            </a:custGeom>
            <a:solidFill>
              <a:srgbClr val="CCCCCC"/>
            </a:solidFill>
          </p:spPr>
        </p:sp>
        <p:sp>
          <p:nvSpPr>
            <p:cNvPr id="5" name="TextBox 5"/>
            <p:cNvSpPr txBox="1"/>
            <p:nvPr/>
          </p:nvSpPr>
          <p:spPr>
            <a:xfrm>
              <a:off x="0" y="-19050"/>
              <a:ext cx="368852" cy="1625071"/>
            </a:xfrm>
            <a:prstGeom prst="rect">
              <a:avLst/>
            </a:prstGeom>
          </p:spPr>
          <p:txBody>
            <a:bodyPr lIns="50800" tIns="50800" rIns="50800" bIns="50800" rtlCol="0" anchor="ctr"/>
            <a:lstStyle/>
            <a:p>
              <a:pPr algn="ctr">
                <a:lnSpc>
                  <a:spcPts val="2860"/>
                </a:lnSpc>
              </a:p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5"/>
              </a:lnSpc>
            </a:pPr>
            <a:r>
              <a:rPr lang="en-US" sz="9980" spc="978">
                <a:solidFill>
                  <a:srgbClr val="231F20"/>
                </a:solidFill>
                <a:latin typeface="Oswald Bold" panose="00000800000000000000"/>
                <a:ea typeface="Oswald Bold" panose="00000800000000000000"/>
                <a:cs typeface="Oswald Bold" panose="00000800000000000000"/>
                <a:sym typeface="Oswald Bold" panose="00000800000000000000"/>
              </a:rPr>
              <a:t>CONTENT</a:t>
            </a:r>
            <a:endParaRPr lang="en-US" sz="9980" spc="978">
              <a:solidFill>
                <a:srgbClr val="231F20"/>
              </a:solidFill>
              <a:latin typeface="Oswald Bold" panose="00000800000000000000"/>
              <a:ea typeface="Oswald Bold" panose="00000800000000000000"/>
              <a:cs typeface="Oswald Bold" panose="00000800000000000000"/>
              <a:sym typeface="Oswald Bold" panose="00000800000000000000"/>
            </a:endParaRP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panose="00000800000000000000"/>
                <a:ea typeface="Oswald Bold" panose="00000800000000000000"/>
                <a:cs typeface="Oswald Bold" panose="00000800000000000000"/>
                <a:sym typeface="Oswald Bold" panose="00000800000000000000"/>
              </a:rPr>
              <a:t>01</a:t>
            </a:r>
            <a:endParaRPr lang="en-US" sz="4270">
              <a:solidFill>
                <a:srgbClr val="363636"/>
              </a:solidFill>
              <a:latin typeface="Oswald Bold" panose="00000800000000000000"/>
              <a:ea typeface="Oswald Bold" panose="00000800000000000000"/>
              <a:cs typeface="Oswald Bold" panose="00000800000000000000"/>
              <a:sym typeface="Oswald Bold" panose="00000800000000000000"/>
            </a:endParaRPr>
          </a:p>
        </p:txBody>
      </p:sp>
      <p:sp>
        <p:nvSpPr>
          <p:cNvPr id="9" name="TextBox 9"/>
          <p:cNvSpPr txBox="1"/>
          <p:nvPr/>
        </p:nvSpPr>
        <p:spPr>
          <a:xfrm>
            <a:off x="5231353" y="4340827"/>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panose="00000800000000000000"/>
                <a:ea typeface="Oswald Bold" panose="00000800000000000000"/>
                <a:cs typeface="Oswald Bold" panose="00000800000000000000"/>
                <a:sym typeface="Oswald Bold" panose="00000800000000000000"/>
              </a:rPr>
              <a:t>02</a:t>
            </a:r>
            <a:endParaRPr lang="en-US" sz="4270">
              <a:solidFill>
                <a:srgbClr val="363636"/>
              </a:solidFill>
              <a:latin typeface="Oswald Bold" panose="00000800000000000000"/>
              <a:ea typeface="Oswald Bold" panose="00000800000000000000"/>
              <a:cs typeface="Oswald Bold" panose="00000800000000000000"/>
              <a:sym typeface="Oswald Bold" panose="00000800000000000000"/>
            </a:endParaRPr>
          </a:p>
        </p:txBody>
      </p:sp>
      <p:sp>
        <p:nvSpPr>
          <p:cNvPr id="10" name="TextBox 10"/>
          <p:cNvSpPr txBox="1"/>
          <p:nvPr/>
        </p:nvSpPr>
        <p:spPr>
          <a:xfrm>
            <a:off x="5231353" y="5456469"/>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panose="00000800000000000000"/>
                <a:ea typeface="Oswald Bold" panose="00000800000000000000"/>
                <a:cs typeface="Oswald Bold" panose="00000800000000000000"/>
                <a:sym typeface="Oswald Bold" panose="00000800000000000000"/>
              </a:rPr>
              <a:t>03</a:t>
            </a:r>
            <a:endParaRPr lang="en-US" sz="4270">
              <a:solidFill>
                <a:srgbClr val="363636"/>
              </a:solidFill>
              <a:latin typeface="Oswald Bold" panose="00000800000000000000"/>
              <a:ea typeface="Oswald Bold" panose="00000800000000000000"/>
              <a:cs typeface="Oswald Bold" panose="00000800000000000000"/>
              <a:sym typeface="Oswald Bold" panose="00000800000000000000"/>
            </a:endParaRPr>
          </a:p>
        </p:txBody>
      </p:sp>
      <p:sp>
        <p:nvSpPr>
          <p:cNvPr id="11" name="TextBox 11"/>
          <p:cNvSpPr txBox="1"/>
          <p:nvPr/>
        </p:nvSpPr>
        <p:spPr>
          <a:xfrm>
            <a:off x="5250954" y="6671082"/>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panose="00000800000000000000"/>
                <a:ea typeface="Oswald Bold" panose="00000800000000000000"/>
                <a:cs typeface="Oswald Bold" panose="00000800000000000000"/>
                <a:sym typeface="Oswald Bold" panose="00000800000000000000"/>
              </a:rPr>
              <a:t>04</a:t>
            </a:r>
            <a:endParaRPr lang="en-US" sz="4270">
              <a:solidFill>
                <a:srgbClr val="363636"/>
              </a:solidFill>
              <a:latin typeface="Oswald Bold" panose="00000800000000000000"/>
              <a:ea typeface="Oswald Bold" panose="00000800000000000000"/>
              <a:cs typeface="Oswald Bold" panose="00000800000000000000"/>
              <a:sym typeface="Oswald Bold" panose="00000800000000000000"/>
            </a:endParaRPr>
          </a:p>
        </p:txBody>
      </p:sp>
      <p:sp>
        <p:nvSpPr>
          <p:cNvPr id="12" name="TextBox 12"/>
          <p:cNvSpPr txBox="1"/>
          <p:nvPr/>
        </p:nvSpPr>
        <p:spPr>
          <a:xfrm>
            <a:off x="5250954" y="7995573"/>
            <a:ext cx="937219" cy="657225"/>
          </a:xfrm>
          <a:prstGeom prst="rect">
            <a:avLst/>
          </a:prstGeom>
        </p:spPr>
        <p:txBody>
          <a:bodyPr lIns="0" tIns="0" rIns="0" bIns="0" rtlCol="0" anchor="t">
            <a:spAutoFit/>
          </a:bodyPr>
          <a:lstStyle/>
          <a:p>
            <a:pPr algn="ctr">
              <a:lnSpc>
                <a:spcPts val="5125"/>
              </a:lnSpc>
            </a:pPr>
            <a:r>
              <a:rPr lang="en-US" sz="4270">
                <a:solidFill>
                  <a:srgbClr val="363636"/>
                </a:solidFill>
                <a:latin typeface="Oswald Bold" panose="00000800000000000000"/>
                <a:ea typeface="Oswald Bold" panose="00000800000000000000"/>
                <a:cs typeface="Oswald Bold" panose="00000800000000000000"/>
                <a:sym typeface="Oswald Bold" panose="00000800000000000000"/>
              </a:rPr>
              <a:t>05</a:t>
            </a:r>
            <a:endParaRPr lang="en-US" sz="4270">
              <a:solidFill>
                <a:srgbClr val="363636"/>
              </a:solidFill>
              <a:latin typeface="Oswald Bold" panose="00000800000000000000"/>
              <a:ea typeface="Oswald Bold" panose="00000800000000000000"/>
              <a:cs typeface="Oswald Bold" panose="00000800000000000000"/>
              <a:sym typeface="Oswald Bold" panose="00000800000000000000"/>
            </a:endParaRPr>
          </a:p>
        </p:txBody>
      </p:sp>
      <p:sp>
        <p:nvSpPr>
          <p:cNvPr id="13" name="TextBox 13"/>
          <p:cNvSpPr txBox="1"/>
          <p:nvPr/>
        </p:nvSpPr>
        <p:spPr>
          <a:xfrm>
            <a:off x="6607430" y="3304562"/>
            <a:ext cx="5790503" cy="545973"/>
          </a:xfrm>
          <a:prstGeom prst="rect">
            <a:avLst/>
          </a:prstGeom>
        </p:spPr>
        <p:txBody>
          <a:bodyPr lIns="0" tIns="0" rIns="0" bIns="0" rtlCol="0" anchor="t">
            <a:spAutoFit/>
          </a:bodyPr>
          <a:lstStyle/>
          <a:p>
            <a:pPr algn="l">
              <a:lnSpc>
                <a:spcPts val="4415"/>
              </a:lnSpc>
            </a:pPr>
            <a:r>
              <a:rPr lang="en-US" sz="3200" spc="313">
                <a:solidFill>
                  <a:srgbClr val="231F20"/>
                </a:solidFill>
                <a:latin typeface="DM Sans Bold"/>
                <a:ea typeface="DM Sans Bold"/>
                <a:cs typeface="DM Sans Bold"/>
                <a:sym typeface="DM Sans Bold"/>
              </a:rPr>
              <a:t>Project Description</a:t>
            </a:r>
            <a:endParaRPr lang="en-US" sz="3200" spc="313">
              <a:solidFill>
                <a:srgbClr val="231F20"/>
              </a:solidFill>
              <a:latin typeface="DM Sans Bold"/>
              <a:ea typeface="DM Sans Bold"/>
              <a:cs typeface="DM Sans Bold"/>
              <a:sym typeface="DM Sans Bold"/>
            </a:endParaRPr>
          </a:p>
        </p:txBody>
      </p:sp>
      <p:sp>
        <p:nvSpPr>
          <p:cNvPr id="14" name="TextBox 14"/>
          <p:cNvSpPr txBox="1"/>
          <p:nvPr/>
        </p:nvSpPr>
        <p:spPr>
          <a:xfrm>
            <a:off x="6607430" y="4486022"/>
            <a:ext cx="6076629" cy="545973"/>
          </a:xfrm>
          <a:prstGeom prst="rect">
            <a:avLst/>
          </a:prstGeom>
        </p:spPr>
        <p:txBody>
          <a:bodyPr lIns="0" tIns="0" rIns="0" bIns="0" rtlCol="0" anchor="t">
            <a:spAutoFit/>
          </a:bodyPr>
          <a:lstStyle/>
          <a:p>
            <a:pPr algn="l">
              <a:lnSpc>
                <a:spcPts val="4415"/>
              </a:lnSpc>
            </a:pPr>
            <a:r>
              <a:rPr lang="en-US" sz="3200" spc="313">
                <a:solidFill>
                  <a:srgbClr val="231F20"/>
                </a:solidFill>
                <a:latin typeface="DM Sans Bold"/>
                <a:ea typeface="DM Sans Bold"/>
                <a:cs typeface="DM Sans Bold"/>
                <a:sym typeface="DM Sans Bold"/>
              </a:rPr>
              <a:t>Approach</a:t>
            </a:r>
            <a:endParaRPr lang="en-US" sz="3200" spc="313">
              <a:solidFill>
                <a:srgbClr val="231F20"/>
              </a:solidFill>
              <a:latin typeface="DM Sans Bold"/>
              <a:ea typeface="DM Sans Bold"/>
              <a:cs typeface="DM Sans Bold"/>
              <a:sym typeface="DM Sans Bold"/>
            </a:endParaRPr>
          </a:p>
        </p:txBody>
      </p:sp>
      <p:sp>
        <p:nvSpPr>
          <p:cNvPr id="15" name="TextBox 15"/>
          <p:cNvSpPr txBox="1"/>
          <p:nvPr/>
        </p:nvSpPr>
        <p:spPr>
          <a:xfrm>
            <a:off x="6607430" y="5666570"/>
            <a:ext cx="5790503" cy="545973"/>
          </a:xfrm>
          <a:prstGeom prst="rect">
            <a:avLst/>
          </a:prstGeom>
        </p:spPr>
        <p:txBody>
          <a:bodyPr lIns="0" tIns="0" rIns="0" bIns="0" rtlCol="0" anchor="t">
            <a:spAutoFit/>
          </a:bodyPr>
          <a:lstStyle/>
          <a:p>
            <a:pPr marL="0" lvl="0" indent="0" algn="l">
              <a:lnSpc>
                <a:spcPts val="4415"/>
              </a:lnSpc>
              <a:spcBef>
                <a:spcPct val="0"/>
              </a:spcBef>
            </a:pPr>
            <a:r>
              <a:rPr lang="en-US" sz="3200" spc="313">
                <a:solidFill>
                  <a:srgbClr val="231F20"/>
                </a:solidFill>
                <a:latin typeface="DM Sans Bold"/>
                <a:ea typeface="DM Sans Bold"/>
                <a:cs typeface="DM Sans Bold"/>
                <a:sym typeface="DM Sans Bold"/>
              </a:rPr>
              <a:t>Tech-stack Used</a:t>
            </a:r>
            <a:endParaRPr lang="en-US" sz="3200" spc="313">
              <a:solidFill>
                <a:srgbClr val="231F20"/>
              </a:solidFill>
              <a:latin typeface="DM Sans Bold"/>
              <a:ea typeface="DM Sans Bold"/>
              <a:cs typeface="DM Sans Bold"/>
              <a:sym typeface="DM Sans Bold"/>
            </a:endParaRPr>
          </a:p>
        </p:txBody>
      </p:sp>
      <p:sp>
        <p:nvSpPr>
          <p:cNvPr id="16" name="TextBox 16"/>
          <p:cNvSpPr txBox="1"/>
          <p:nvPr/>
        </p:nvSpPr>
        <p:spPr>
          <a:xfrm>
            <a:off x="6597905" y="6847119"/>
            <a:ext cx="6076629" cy="545973"/>
          </a:xfrm>
          <a:prstGeom prst="rect">
            <a:avLst/>
          </a:prstGeom>
        </p:spPr>
        <p:txBody>
          <a:bodyPr lIns="0" tIns="0" rIns="0" bIns="0" rtlCol="0" anchor="t">
            <a:spAutoFit/>
          </a:bodyPr>
          <a:lstStyle/>
          <a:p>
            <a:pPr marL="0" lvl="0" indent="0" algn="l">
              <a:lnSpc>
                <a:spcPts val="4415"/>
              </a:lnSpc>
              <a:spcBef>
                <a:spcPct val="0"/>
              </a:spcBef>
            </a:pPr>
            <a:r>
              <a:rPr lang="en-US" sz="3200" spc="313">
                <a:solidFill>
                  <a:srgbClr val="231F20"/>
                </a:solidFill>
                <a:latin typeface="DM Sans Bold"/>
                <a:ea typeface="DM Sans Bold"/>
                <a:cs typeface="DM Sans Bold"/>
                <a:sym typeface="DM Sans Bold"/>
              </a:rPr>
              <a:t>Insight</a:t>
            </a:r>
            <a:endParaRPr lang="en-US" sz="3200" spc="313">
              <a:solidFill>
                <a:srgbClr val="231F20"/>
              </a:solidFill>
              <a:latin typeface="DM Sans Bold"/>
              <a:ea typeface="DM Sans Bold"/>
              <a:cs typeface="DM Sans Bold"/>
              <a:sym typeface="DM Sans Bold"/>
            </a:endParaRPr>
          </a:p>
        </p:txBody>
      </p:sp>
      <p:sp>
        <p:nvSpPr>
          <p:cNvPr id="17" name="TextBox 17"/>
          <p:cNvSpPr txBox="1"/>
          <p:nvPr/>
        </p:nvSpPr>
        <p:spPr>
          <a:xfrm>
            <a:off x="6607430" y="8205675"/>
            <a:ext cx="6076629" cy="545973"/>
          </a:xfrm>
          <a:prstGeom prst="rect">
            <a:avLst/>
          </a:prstGeom>
        </p:spPr>
        <p:txBody>
          <a:bodyPr lIns="0" tIns="0" rIns="0" bIns="0" rtlCol="0" anchor="t">
            <a:spAutoFit/>
          </a:bodyPr>
          <a:lstStyle/>
          <a:p>
            <a:pPr marL="0" lvl="0" indent="0" algn="l">
              <a:lnSpc>
                <a:spcPts val="4415"/>
              </a:lnSpc>
              <a:spcBef>
                <a:spcPct val="0"/>
              </a:spcBef>
            </a:pPr>
            <a:r>
              <a:rPr lang="en-US" sz="3200" spc="313">
                <a:solidFill>
                  <a:srgbClr val="231F20"/>
                </a:solidFill>
                <a:latin typeface="DM Sans Bold"/>
                <a:ea typeface="DM Sans Bold"/>
                <a:cs typeface="DM Sans Bold"/>
                <a:sym typeface="DM Sans Bold"/>
              </a:rPr>
              <a:t>Reasult</a:t>
            </a:r>
            <a:endParaRPr lang="en-US" sz="3200" spc="313">
              <a:solidFill>
                <a:srgbClr val="231F20"/>
              </a:solidFill>
              <a:latin typeface="DM Sans Bold"/>
              <a:ea typeface="DM Sans Bold"/>
              <a:cs typeface="DM Sans Bold"/>
              <a:sym typeface="DM Sans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grpSp>
        <p:nvGrpSpPr>
          <p:cNvPr id="3" name="Group 3"/>
          <p:cNvGrpSpPr/>
          <p:nvPr/>
        </p:nvGrpSpPr>
        <p:grpSpPr>
          <a:xfrm rot="0">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60"/>
                </a:lnSpc>
              </a:pPr>
            </a:p>
          </p:txBody>
        </p:sp>
      </p:grpSp>
      <p:sp>
        <p:nvSpPr>
          <p:cNvPr id="6" name="Freeform 6"/>
          <p:cNvSpPr/>
          <p:nvPr/>
        </p:nvSpPr>
        <p:spPr>
          <a:xfrm>
            <a:off x="5190307" y="8626145"/>
            <a:ext cx="9752965" cy="1032847"/>
          </a:xfrm>
          <a:custGeom>
            <a:avLst/>
            <a:gdLst/>
            <a:ahLst/>
            <a:cxnLst/>
            <a:rect l="l" t="t" r="r" b="b"/>
            <a:pathLst>
              <a:path w="9752965" h="1032847">
                <a:moveTo>
                  <a:pt x="0" y="0"/>
                </a:moveTo>
                <a:lnTo>
                  <a:pt x="9752965" y="0"/>
                </a:lnTo>
                <a:lnTo>
                  <a:pt x="9752965" y="1032848"/>
                </a:lnTo>
                <a:lnTo>
                  <a:pt x="0" y="1032848"/>
                </a:lnTo>
                <a:lnTo>
                  <a:pt x="0" y="0"/>
                </a:lnTo>
                <a:close/>
              </a:path>
            </a:pathLst>
          </a:custGeom>
          <a:blipFill>
            <a:blip r:embed="rId2"/>
            <a:stretch>
              <a:fillRect t="-86495"/>
            </a:stretch>
          </a:blipFill>
        </p:spPr>
      </p:sp>
      <p:sp>
        <p:nvSpPr>
          <p:cNvPr id="7" name="Freeform 7"/>
          <p:cNvSpPr/>
          <p:nvPr/>
        </p:nvSpPr>
        <p:spPr>
          <a:xfrm>
            <a:off x="10758785" y="1049603"/>
            <a:ext cx="6176060" cy="8208697"/>
          </a:xfrm>
          <a:custGeom>
            <a:avLst/>
            <a:gdLst/>
            <a:ahLst/>
            <a:cxnLst/>
            <a:rect l="l" t="t" r="r" b="b"/>
            <a:pathLst>
              <a:path w="6176060" h="8208697">
                <a:moveTo>
                  <a:pt x="0" y="0"/>
                </a:moveTo>
                <a:lnTo>
                  <a:pt x="6176060" y="0"/>
                </a:lnTo>
                <a:lnTo>
                  <a:pt x="6176060" y="8208697"/>
                </a:lnTo>
                <a:lnTo>
                  <a:pt x="0" y="8208697"/>
                </a:lnTo>
                <a:lnTo>
                  <a:pt x="0" y="0"/>
                </a:lnTo>
                <a:close/>
              </a:path>
            </a:pathLst>
          </a:custGeom>
          <a:blipFill>
            <a:blip r:embed="rId3"/>
            <a:stretch>
              <a:fillRect l="-49746" r="-49746"/>
            </a:stretch>
          </a:blipFill>
        </p:spPr>
      </p:sp>
      <p:grpSp>
        <p:nvGrpSpPr>
          <p:cNvPr id="8" name="Group 8"/>
          <p:cNvGrpSpPr/>
          <p:nvPr/>
        </p:nvGrpSpPr>
        <p:grpSpPr>
          <a:xfrm rot="0">
            <a:off x="2285113" y="3285682"/>
            <a:ext cx="9610044" cy="4055636"/>
            <a:chOff x="0" y="0"/>
            <a:chExt cx="3682024" cy="1553890"/>
          </a:xfrm>
        </p:grpSpPr>
        <p:sp>
          <p:nvSpPr>
            <p:cNvPr id="9" name="Freeform 9"/>
            <p:cNvSpPr/>
            <p:nvPr/>
          </p:nvSpPr>
          <p:spPr>
            <a:xfrm>
              <a:off x="0" y="0"/>
              <a:ext cx="3682024" cy="1553890"/>
            </a:xfrm>
            <a:custGeom>
              <a:avLst/>
              <a:gdLst/>
              <a:ahLst/>
              <a:cxnLst/>
              <a:rect l="l" t="t" r="r" b="b"/>
              <a:pathLst>
                <a:path w="3682024" h="1553890">
                  <a:moveTo>
                    <a:pt x="0" y="0"/>
                  </a:moveTo>
                  <a:lnTo>
                    <a:pt x="3682024" y="0"/>
                  </a:lnTo>
                  <a:lnTo>
                    <a:pt x="3682024" y="1553890"/>
                  </a:lnTo>
                  <a:lnTo>
                    <a:pt x="0" y="1553890"/>
                  </a:lnTo>
                  <a:close/>
                </a:path>
              </a:pathLst>
            </a:custGeom>
            <a:solidFill>
              <a:srgbClr val="EFEFEF"/>
            </a:solidFill>
          </p:spPr>
        </p:sp>
        <p:sp>
          <p:nvSpPr>
            <p:cNvPr id="10" name="TextBox 10"/>
            <p:cNvSpPr txBox="1"/>
            <p:nvPr/>
          </p:nvSpPr>
          <p:spPr>
            <a:xfrm>
              <a:off x="0" y="-19050"/>
              <a:ext cx="3682024" cy="1572940"/>
            </a:xfrm>
            <a:prstGeom prst="rect">
              <a:avLst/>
            </a:prstGeom>
          </p:spPr>
          <p:txBody>
            <a:bodyPr lIns="50800" tIns="50800" rIns="50800" bIns="50800" rtlCol="0" anchor="ctr"/>
            <a:lstStyle/>
            <a:p>
              <a:pPr algn="ctr">
                <a:lnSpc>
                  <a:spcPts val="2860"/>
                </a:lnSpc>
              </a:pPr>
            </a:p>
          </p:txBody>
        </p:sp>
      </p:grpSp>
      <p:sp>
        <p:nvSpPr>
          <p:cNvPr id="11" name="Freeform 11"/>
          <p:cNvSpPr/>
          <p:nvPr/>
        </p:nvSpPr>
        <p:spPr>
          <a:xfrm>
            <a:off x="2474235" y="3673321"/>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2"/>
            <a:stretch>
              <a:fillRect t="-86495"/>
            </a:stretch>
          </a:blipFill>
        </p:spPr>
      </p:sp>
      <p:sp>
        <p:nvSpPr>
          <p:cNvPr id="13" name="TextBox 13"/>
          <p:cNvSpPr txBox="1"/>
          <p:nvPr/>
        </p:nvSpPr>
        <p:spPr>
          <a:xfrm>
            <a:off x="1934137" y="1053732"/>
            <a:ext cx="8616594" cy="990023"/>
          </a:xfrm>
          <a:prstGeom prst="rect">
            <a:avLst/>
          </a:prstGeom>
        </p:spPr>
        <p:txBody>
          <a:bodyPr lIns="0" tIns="0" rIns="0" bIns="0" rtlCol="0" anchor="t">
            <a:spAutoFit/>
          </a:bodyPr>
          <a:lstStyle/>
          <a:p>
            <a:pPr algn="l">
              <a:lnSpc>
                <a:spcPts val="8015"/>
              </a:lnSpc>
            </a:pPr>
            <a:r>
              <a:rPr lang="en-US" sz="5810" spc="569">
                <a:solidFill>
                  <a:srgbClr val="231F20"/>
                </a:solidFill>
                <a:latin typeface="Oswald Bold" panose="00000800000000000000"/>
                <a:ea typeface="Oswald Bold" panose="00000800000000000000"/>
                <a:cs typeface="Oswald Bold" panose="00000800000000000000"/>
                <a:sym typeface="Oswald Bold" panose="00000800000000000000"/>
              </a:rPr>
              <a:t>PROJECT DESCRIPTION:</a:t>
            </a:r>
            <a:endParaRPr lang="en-US" sz="5810" spc="569">
              <a:solidFill>
                <a:srgbClr val="231F20"/>
              </a:solidFill>
              <a:latin typeface="Oswald Bold" panose="00000800000000000000"/>
              <a:ea typeface="Oswald Bold" panose="00000800000000000000"/>
              <a:cs typeface="Oswald Bold" panose="00000800000000000000"/>
              <a:sym typeface="Oswald Bold" panose="00000800000000000000"/>
            </a:endParaRPr>
          </a:p>
        </p:txBody>
      </p:sp>
      <p:sp>
        <p:nvSpPr>
          <p:cNvPr id="14" name="TextBox 14"/>
          <p:cNvSpPr txBox="1"/>
          <p:nvPr/>
        </p:nvSpPr>
        <p:spPr>
          <a:xfrm>
            <a:off x="3932016" y="3750494"/>
            <a:ext cx="7132181" cy="2737485"/>
          </a:xfrm>
          <a:prstGeom prst="rect">
            <a:avLst/>
          </a:prstGeom>
        </p:spPr>
        <p:txBody>
          <a:bodyPr lIns="0" tIns="0" rIns="0" bIns="0" rtlCol="0" anchor="t">
            <a:spAutoFit/>
          </a:bodyPr>
          <a:lstStyle/>
          <a:p>
            <a:pPr marL="0" lvl="0" indent="0" algn="l">
              <a:lnSpc>
                <a:spcPts val="3050"/>
              </a:lnSpc>
              <a:spcBef>
                <a:spcPct val="0"/>
              </a:spcBef>
            </a:pPr>
            <a:r>
              <a:rPr lang="en-US" sz="2210" spc="216">
                <a:solidFill>
                  <a:srgbClr val="231F20"/>
                </a:solidFill>
                <a:latin typeface="DM Sans"/>
                <a:ea typeface="DM Sans"/>
                <a:cs typeface="DM Sans"/>
                <a:sym typeface="DM Sans"/>
              </a:rPr>
              <a:t>Finding business insights that can be used by teams across the business to launch a new marketing campaign, decide on features to build for an app, track the success of the app by measuring user engagement and improve he experience altogether while helping the business grow.</a:t>
            </a:r>
            <a:endParaRPr lang="en-US" sz="2210" spc="216">
              <a:solidFill>
                <a:srgbClr val="231F20"/>
              </a:solidFill>
              <a:latin typeface="DM Sans"/>
              <a:ea typeface="DM Sans"/>
              <a:cs typeface="DM Sans"/>
              <a:sym typeface="DM Sans"/>
            </a:endParaRPr>
          </a:p>
        </p:txBody>
      </p:sp>
      <p:sp>
        <p:nvSpPr>
          <p:cNvPr id="15" name="Freeform 15"/>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sp>
        <p:nvSpPr>
          <p:cNvPr id="3" name="Freeform 3"/>
          <p:cNvSpPr/>
          <p:nvPr/>
        </p:nvSpPr>
        <p:spPr>
          <a:xfrm>
            <a:off x="3528751" y="6172200"/>
            <a:ext cx="4069911" cy="4114800"/>
          </a:xfrm>
          <a:custGeom>
            <a:avLst/>
            <a:gdLst/>
            <a:ahLst/>
            <a:cxnLst/>
            <a:rect l="l" t="t" r="r" b="b"/>
            <a:pathLst>
              <a:path w="4069911" h="4114800">
                <a:moveTo>
                  <a:pt x="0" y="0"/>
                </a:moveTo>
                <a:lnTo>
                  <a:pt x="4069911" y="0"/>
                </a:lnTo>
                <a:lnTo>
                  <a:pt x="406991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897006" y="5457820"/>
            <a:ext cx="4069911" cy="4114800"/>
          </a:xfrm>
          <a:custGeom>
            <a:avLst/>
            <a:gdLst/>
            <a:ahLst/>
            <a:cxnLst/>
            <a:rect l="l" t="t" r="r" b="b"/>
            <a:pathLst>
              <a:path w="4069911" h="4114800">
                <a:moveTo>
                  <a:pt x="0" y="0"/>
                </a:moveTo>
                <a:lnTo>
                  <a:pt x="4069911" y="0"/>
                </a:lnTo>
                <a:lnTo>
                  <a:pt x="406991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2282002" y="7171085"/>
            <a:ext cx="1104804" cy="1121111"/>
          </a:xfrm>
          <a:custGeom>
            <a:avLst/>
            <a:gdLst/>
            <a:ahLst/>
            <a:cxnLst/>
            <a:rect l="l" t="t" r="r" b="b"/>
            <a:pathLst>
              <a:path w="1104804" h="1121111">
                <a:moveTo>
                  <a:pt x="0" y="0"/>
                </a:moveTo>
                <a:lnTo>
                  <a:pt x="1104805" y="0"/>
                </a:lnTo>
                <a:lnTo>
                  <a:pt x="1104805" y="1121112"/>
                </a:lnTo>
                <a:lnTo>
                  <a:pt x="0" y="11211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rot="0">
            <a:off x="3196122" y="2785250"/>
            <a:ext cx="3474003" cy="1151098"/>
            <a:chOff x="0" y="0"/>
            <a:chExt cx="914964" cy="303170"/>
          </a:xfrm>
        </p:grpSpPr>
        <p:sp>
          <p:nvSpPr>
            <p:cNvPr id="7" name="Freeform 7"/>
            <p:cNvSpPr/>
            <p:nvPr/>
          </p:nvSpPr>
          <p:spPr>
            <a:xfrm>
              <a:off x="0" y="0"/>
              <a:ext cx="914964" cy="303170"/>
            </a:xfrm>
            <a:custGeom>
              <a:avLst/>
              <a:gdLst/>
              <a:ahLst/>
              <a:cxnLst/>
              <a:rect l="l" t="t" r="r" b="b"/>
              <a:pathLst>
                <a:path w="914964" h="303170">
                  <a:moveTo>
                    <a:pt x="0" y="0"/>
                  </a:moveTo>
                  <a:lnTo>
                    <a:pt x="914964" y="0"/>
                  </a:lnTo>
                  <a:lnTo>
                    <a:pt x="914964" y="303170"/>
                  </a:lnTo>
                  <a:lnTo>
                    <a:pt x="0" y="303170"/>
                  </a:lnTo>
                  <a:close/>
                </a:path>
              </a:pathLst>
            </a:custGeom>
            <a:solidFill>
              <a:srgbClr val="1A1A1A"/>
            </a:solidFill>
          </p:spPr>
        </p:sp>
        <p:sp>
          <p:nvSpPr>
            <p:cNvPr id="8" name="TextBox 8"/>
            <p:cNvSpPr txBox="1"/>
            <p:nvPr/>
          </p:nvSpPr>
          <p:spPr>
            <a:xfrm>
              <a:off x="0" y="-57150"/>
              <a:ext cx="914964" cy="360320"/>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Bold"/>
                  <a:ea typeface="DM Sans Bold"/>
                  <a:cs typeface="DM Sans Bold"/>
                  <a:sym typeface="DM Sans Bold"/>
                </a:rPr>
                <a:t>Database creating</a:t>
              </a:r>
              <a:endParaRPr lang="en-US" sz="2980" spc="29">
                <a:solidFill>
                  <a:srgbClr val="FFFFFF"/>
                </a:solidFill>
                <a:latin typeface="DM Sans Bold"/>
                <a:ea typeface="DM Sans Bold"/>
                <a:cs typeface="DM Sans Bold"/>
                <a:sym typeface="DM Sans Bold"/>
              </a:endParaRPr>
            </a:p>
          </p:txBody>
        </p:sp>
      </p:grpSp>
      <p:grpSp>
        <p:nvGrpSpPr>
          <p:cNvPr id="9" name="Group 9"/>
          <p:cNvGrpSpPr/>
          <p:nvPr/>
        </p:nvGrpSpPr>
        <p:grpSpPr>
          <a:xfrm rot="0">
            <a:off x="11194960" y="2785250"/>
            <a:ext cx="3474003" cy="1151098"/>
            <a:chOff x="0" y="0"/>
            <a:chExt cx="914964" cy="303170"/>
          </a:xfrm>
        </p:grpSpPr>
        <p:sp>
          <p:nvSpPr>
            <p:cNvPr id="10" name="Freeform 10"/>
            <p:cNvSpPr/>
            <p:nvPr/>
          </p:nvSpPr>
          <p:spPr>
            <a:xfrm>
              <a:off x="0" y="0"/>
              <a:ext cx="914964" cy="303170"/>
            </a:xfrm>
            <a:custGeom>
              <a:avLst/>
              <a:gdLst/>
              <a:ahLst/>
              <a:cxnLst/>
              <a:rect l="l" t="t" r="r" b="b"/>
              <a:pathLst>
                <a:path w="914964" h="303170">
                  <a:moveTo>
                    <a:pt x="0" y="0"/>
                  </a:moveTo>
                  <a:lnTo>
                    <a:pt x="914964" y="0"/>
                  </a:lnTo>
                  <a:lnTo>
                    <a:pt x="914964" y="303170"/>
                  </a:lnTo>
                  <a:lnTo>
                    <a:pt x="0" y="303170"/>
                  </a:lnTo>
                  <a:close/>
                </a:path>
              </a:pathLst>
            </a:custGeom>
            <a:solidFill>
              <a:srgbClr val="1A1A1A"/>
            </a:solidFill>
          </p:spPr>
        </p:sp>
        <p:sp>
          <p:nvSpPr>
            <p:cNvPr id="11" name="TextBox 11"/>
            <p:cNvSpPr txBox="1"/>
            <p:nvPr/>
          </p:nvSpPr>
          <p:spPr>
            <a:xfrm>
              <a:off x="0" y="-57150"/>
              <a:ext cx="914964" cy="360320"/>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Bold"/>
                  <a:ea typeface="DM Sans Bold"/>
                  <a:cs typeface="DM Sans Bold"/>
                  <a:sym typeface="DM Sans Bold"/>
                </a:rPr>
                <a:t>Extracting of insights</a:t>
              </a:r>
              <a:endParaRPr lang="en-US" sz="2980" spc="29">
                <a:solidFill>
                  <a:srgbClr val="FFFFFF"/>
                </a:solidFill>
                <a:latin typeface="DM Sans Bold"/>
                <a:ea typeface="DM Sans Bold"/>
                <a:cs typeface="DM Sans Bold"/>
                <a:sym typeface="DM Sans Bold"/>
              </a:endParaRPr>
            </a:p>
          </p:txBody>
        </p:sp>
      </p:grpSp>
      <p:sp>
        <p:nvSpPr>
          <p:cNvPr id="12" name="Freeform 12"/>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4693037" y="7600407"/>
            <a:ext cx="1496915" cy="1657893"/>
          </a:xfrm>
          <a:custGeom>
            <a:avLst/>
            <a:gdLst/>
            <a:ahLst/>
            <a:cxnLst/>
            <a:rect l="l" t="t" r="r" b="b"/>
            <a:pathLst>
              <a:path w="1496915" h="1657893">
                <a:moveTo>
                  <a:pt x="0" y="0"/>
                </a:moveTo>
                <a:lnTo>
                  <a:pt x="1496914" y="0"/>
                </a:lnTo>
                <a:lnTo>
                  <a:pt x="1496914" y="1657893"/>
                </a:lnTo>
                <a:lnTo>
                  <a:pt x="0" y="165789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TextBox 15"/>
          <p:cNvSpPr txBox="1"/>
          <p:nvPr/>
        </p:nvSpPr>
        <p:spPr>
          <a:xfrm>
            <a:off x="3115986" y="388159"/>
            <a:ext cx="11552977" cy="1166783"/>
          </a:xfrm>
          <a:prstGeom prst="rect">
            <a:avLst/>
          </a:prstGeom>
        </p:spPr>
        <p:txBody>
          <a:bodyPr lIns="0" tIns="0" rIns="0" bIns="0" rtlCol="0" anchor="t">
            <a:spAutoFit/>
          </a:bodyPr>
          <a:lstStyle/>
          <a:p>
            <a:pPr algn="ctr">
              <a:lnSpc>
                <a:spcPts val="9585"/>
              </a:lnSpc>
            </a:pPr>
            <a:r>
              <a:rPr lang="en-US" sz="6945" spc="368">
                <a:solidFill>
                  <a:srgbClr val="231F20"/>
                </a:solidFill>
                <a:latin typeface="Oswald Bold" panose="00000800000000000000"/>
                <a:ea typeface="Oswald Bold" panose="00000800000000000000"/>
                <a:cs typeface="Oswald Bold" panose="00000800000000000000"/>
                <a:sym typeface="Oswald Bold" panose="00000800000000000000"/>
              </a:rPr>
              <a:t>APPROACH</a:t>
            </a:r>
            <a:endParaRPr lang="en-US" sz="6945" spc="368">
              <a:solidFill>
                <a:srgbClr val="231F20"/>
              </a:solidFill>
              <a:latin typeface="Oswald Bold" panose="00000800000000000000"/>
              <a:ea typeface="Oswald Bold" panose="00000800000000000000"/>
              <a:cs typeface="Oswald Bold" panose="00000800000000000000"/>
              <a:sym typeface="Oswald Bold" panose="00000800000000000000"/>
            </a:endParaRPr>
          </a:p>
        </p:txBody>
      </p:sp>
      <p:sp>
        <p:nvSpPr>
          <p:cNvPr id="16" name="TextBox 16"/>
          <p:cNvSpPr txBox="1"/>
          <p:nvPr/>
        </p:nvSpPr>
        <p:spPr>
          <a:xfrm>
            <a:off x="3252671" y="4092843"/>
            <a:ext cx="3360904" cy="3202305"/>
          </a:xfrm>
          <a:prstGeom prst="rect">
            <a:avLst/>
          </a:prstGeom>
        </p:spPr>
        <p:txBody>
          <a:bodyPr lIns="0" tIns="0" rIns="0" bIns="0" rtlCol="0" anchor="t">
            <a:spAutoFit/>
          </a:bodyPr>
          <a:lstStyle/>
          <a:p>
            <a:pPr marL="0" lvl="0" indent="0" algn="ctr">
              <a:lnSpc>
                <a:spcPts val="2775"/>
              </a:lnSpc>
              <a:spcBef>
                <a:spcPct val="0"/>
              </a:spcBef>
            </a:pPr>
            <a:r>
              <a:rPr lang="en-US" sz="2010" spc="197">
                <a:solidFill>
                  <a:srgbClr val="231F20"/>
                </a:solidFill>
                <a:latin typeface="DM Sans"/>
                <a:ea typeface="DM Sans"/>
                <a:cs typeface="DM Sans"/>
                <a:sym typeface="DM Sans"/>
              </a:rPr>
              <a:t>Create and inserted the values in th</a:t>
            </a:r>
            <a:r>
              <a:rPr lang="en-IN" altLang="en-US" sz="2010" spc="197">
                <a:solidFill>
                  <a:srgbClr val="231F20"/>
                </a:solidFill>
                <a:latin typeface="DM Sans"/>
                <a:ea typeface="DM Sans"/>
                <a:cs typeface="DM Sans"/>
                <a:sym typeface="DM Sans"/>
              </a:rPr>
              <a:t>e</a:t>
            </a:r>
            <a:r>
              <a:rPr lang="en-US" sz="2010" spc="197">
                <a:solidFill>
                  <a:srgbClr val="231F20"/>
                </a:solidFill>
                <a:latin typeface="DM Sans"/>
                <a:ea typeface="DM Sans"/>
                <a:cs typeface="DM Sans"/>
                <a:sym typeface="DM Sans"/>
              </a:rPr>
              <a:t> database using the DDL and DML SQL queries provieded by the product manager(as per project) in the MySQL database using MySQL workbench</a:t>
            </a:r>
            <a:endParaRPr lang="en-US" sz="2010" spc="197">
              <a:solidFill>
                <a:srgbClr val="231F20"/>
              </a:solidFill>
              <a:latin typeface="DM Sans"/>
              <a:ea typeface="DM Sans"/>
              <a:cs typeface="DM Sans"/>
              <a:sym typeface="DM Sans"/>
            </a:endParaRPr>
          </a:p>
        </p:txBody>
      </p:sp>
      <p:sp>
        <p:nvSpPr>
          <p:cNvPr id="17" name="TextBox 17"/>
          <p:cNvSpPr txBox="1"/>
          <p:nvPr/>
        </p:nvSpPr>
        <p:spPr>
          <a:xfrm>
            <a:off x="11194960" y="4092843"/>
            <a:ext cx="3474003" cy="2392442"/>
          </a:xfrm>
          <a:prstGeom prst="rect">
            <a:avLst/>
          </a:prstGeom>
        </p:spPr>
        <p:txBody>
          <a:bodyPr lIns="0" tIns="0" rIns="0" bIns="0" rtlCol="0" anchor="t">
            <a:spAutoFit/>
          </a:bodyPr>
          <a:lstStyle/>
          <a:p>
            <a:pPr marL="0" lvl="0" indent="0" algn="ctr">
              <a:lnSpc>
                <a:spcPts val="2775"/>
              </a:lnSpc>
              <a:spcBef>
                <a:spcPct val="0"/>
              </a:spcBef>
            </a:pPr>
            <a:r>
              <a:rPr lang="en-US" sz="2010" spc="197">
                <a:solidFill>
                  <a:srgbClr val="231F20"/>
                </a:solidFill>
                <a:latin typeface="DM Sans"/>
                <a:ea typeface="DM Sans"/>
                <a:cs typeface="DM Sans"/>
                <a:sym typeface="DM Sans"/>
              </a:rPr>
              <a:t>After creating the database required insights are generated from the database tables by running SQL queries in MySQL workbench</a:t>
            </a:r>
            <a:endParaRPr lang="en-US" sz="2010" spc="197">
              <a:solidFill>
                <a:srgbClr val="231F20"/>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grpSp>
        <p:nvGrpSpPr>
          <p:cNvPr id="3" name="Group 3"/>
          <p:cNvGrpSpPr/>
          <p:nvPr/>
        </p:nvGrpSpPr>
        <p:grpSpPr>
          <a:xfrm rot="0">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rot="0">
            <a:off x="1028700" y="5906160"/>
            <a:ext cx="5718617" cy="636748"/>
            <a:chOff x="0" y="0"/>
            <a:chExt cx="1506138" cy="167703"/>
          </a:xfrm>
        </p:grpSpPr>
        <p:sp>
          <p:nvSpPr>
            <p:cNvPr id="9" name="Freeform 9"/>
            <p:cNvSpPr/>
            <p:nvPr/>
          </p:nvSpPr>
          <p:spPr>
            <a:xfrm>
              <a:off x="0" y="0"/>
              <a:ext cx="1506138" cy="167703"/>
            </a:xfrm>
            <a:custGeom>
              <a:avLst/>
              <a:gdLst/>
              <a:ahLst/>
              <a:cxnLst/>
              <a:rect l="l" t="t" r="r" b="b"/>
              <a:pathLst>
                <a:path w="1506138" h="167703">
                  <a:moveTo>
                    <a:pt x="0" y="0"/>
                  </a:moveTo>
                  <a:lnTo>
                    <a:pt x="1506138" y="0"/>
                  </a:lnTo>
                  <a:lnTo>
                    <a:pt x="1506138" y="167703"/>
                  </a:lnTo>
                  <a:lnTo>
                    <a:pt x="0" y="167703"/>
                  </a:lnTo>
                  <a:close/>
                </a:path>
              </a:pathLst>
            </a:custGeom>
            <a:solidFill>
              <a:srgbClr val="1A1A1A"/>
            </a:solidFill>
          </p:spPr>
        </p:sp>
        <p:sp>
          <p:nvSpPr>
            <p:cNvPr id="10" name="TextBox 10"/>
            <p:cNvSpPr txBox="1"/>
            <p:nvPr/>
          </p:nvSpPr>
          <p:spPr>
            <a:xfrm>
              <a:off x="0" y="-57150"/>
              <a:ext cx="1506138" cy="22485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Italics"/>
                  <a:ea typeface="DM Sans Italics"/>
                  <a:cs typeface="DM Sans Italics"/>
                  <a:sym typeface="DM Sans Italics"/>
                </a:rPr>
                <a:t>Result</a:t>
              </a:r>
              <a:endParaRPr lang="en-US" sz="2980" spc="29">
                <a:solidFill>
                  <a:srgbClr val="FFFFFF"/>
                </a:solidFill>
                <a:latin typeface="DM Sans Italics"/>
                <a:ea typeface="DM Sans Italics"/>
                <a:cs typeface="DM Sans Italics"/>
                <a:sym typeface="DM Sans Italics"/>
              </a:endParaRPr>
            </a:p>
          </p:txBody>
        </p:sp>
      </p:grpSp>
      <p:grpSp>
        <p:nvGrpSpPr>
          <p:cNvPr id="11" name="Group 11"/>
          <p:cNvGrpSpPr/>
          <p:nvPr/>
        </p:nvGrpSpPr>
        <p:grpSpPr>
          <a:xfrm rot="0">
            <a:off x="7224667" y="3442596"/>
            <a:ext cx="9720396" cy="6399914"/>
            <a:chOff x="0" y="0"/>
            <a:chExt cx="1877167" cy="1235927"/>
          </a:xfrm>
        </p:grpSpPr>
        <p:sp>
          <p:nvSpPr>
            <p:cNvPr id="12" name="Freeform 12"/>
            <p:cNvSpPr/>
            <p:nvPr/>
          </p:nvSpPr>
          <p:spPr>
            <a:xfrm>
              <a:off x="0" y="0"/>
              <a:ext cx="1877167" cy="1235927"/>
            </a:xfrm>
            <a:custGeom>
              <a:avLst/>
              <a:gdLst/>
              <a:ahLst/>
              <a:cxnLst/>
              <a:rect l="l" t="t" r="r" b="b"/>
              <a:pathLst>
                <a:path w="1877167" h="1235927">
                  <a:moveTo>
                    <a:pt x="0" y="0"/>
                  </a:moveTo>
                  <a:lnTo>
                    <a:pt x="1877167" y="0"/>
                  </a:lnTo>
                  <a:lnTo>
                    <a:pt x="1877167" y="1235927"/>
                  </a:lnTo>
                  <a:lnTo>
                    <a:pt x="0" y="1235927"/>
                  </a:lnTo>
                  <a:close/>
                </a:path>
              </a:pathLst>
            </a:custGeom>
            <a:solidFill>
              <a:srgbClr val="000000">
                <a:alpha val="0"/>
              </a:srgbClr>
            </a:solidFill>
            <a:ln cap="sq">
              <a:noFill/>
              <a:prstDash val="solid"/>
              <a:miter/>
            </a:ln>
          </p:spPr>
        </p:sp>
        <p:sp>
          <p:nvSpPr>
            <p:cNvPr id="13" name="TextBox 13"/>
            <p:cNvSpPr txBox="1"/>
            <p:nvPr/>
          </p:nvSpPr>
          <p:spPr>
            <a:xfrm>
              <a:off x="0" y="-19050"/>
              <a:ext cx="1877167" cy="1254977"/>
            </a:xfrm>
            <a:prstGeom prst="rect">
              <a:avLst/>
            </a:prstGeom>
          </p:spPr>
          <p:txBody>
            <a:bodyPr lIns="50800" tIns="50800" rIns="50800" bIns="50800" rtlCol="0" anchor="ctr"/>
            <a:lstStyle/>
            <a:p>
              <a:pPr algn="ctr">
                <a:lnSpc>
                  <a:spcPts val="2860"/>
                </a:lnSpc>
              </a:pPr>
            </a:p>
          </p:txBody>
        </p:sp>
      </p:grpSp>
      <p:sp>
        <p:nvSpPr>
          <p:cNvPr id="14" name="Freeform 14"/>
          <p:cNvSpPr/>
          <p:nvPr/>
        </p:nvSpPr>
        <p:spPr>
          <a:xfrm>
            <a:off x="8414393" y="4954490"/>
            <a:ext cx="7340943" cy="4717988"/>
          </a:xfrm>
          <a:custGeom>
            <a:avLst/>
            <a:gdLst/>
            <a:ahLst/>
            <a:cxnLst/>
            <a:rect l="l" t="t" r="r" b="b"/>
            <a:pathLst>
              <a:path w="7340943" h="4717988">
                <a:moveTo>
                  <a:pt x="0" y="0"/>
                </a:moveTo>
                <a:lnTo>
                  <a:pt x="7340943" y="0"/>
                </a:lnTo>
                <a:lnTo>
                  <a:pt x="7340943" y="4717988"/>
                </a:lnTo>
                <a:lnTo>
                  <a:pt x="0" y="4717988"/>
                </a:lnTo>
                <a:lnTo>
                  <a:pt x="0" y="0"/>
                </a:lnTo>
                <a:close/>
              </a:path>
            </a:pathLst>
          </a:custGeom>
          <a:blipFill>
            <a:blip r:embed="rId4"/>
            <a:stretch>
              <a:fillRect r="-27654"/>
            </a:stretch>
          </a:blipFill>
          <a:ln w="19050" cap="sq">
            <a:solidFill>
              <a:srgbClr val="000000"/>
            </a:solidFill>
            <a:prstDash val="solid"/>
            <a:miter/>
          </a:ln>
        </p:spPr>
      </p:sp>
      <p:sp>
        <p:nvSpPr>
          <p:cNvPr id="15" name="Freeform 15"/>
          <p:cNvSpPr/>
          <p:nvPr/>
        </p:nvSpPr>
        <p:spPr>
          <a:xfrm>
            <a:off x="1028700" y="6542907"/>
            <a:ext cx="5718617" cy="2620993"/>
          </a:xfrm>
          <a:custGeom>
            <a:avLst/>
            <a:gdLst/>
            <a:ahLst/>
            <a:cxnLst/>
            <a:rect l="l" t="t" r="r" b="b"/>
            <a:pathLst>
              <a:path w="5718617" h="2620993">
                <a:moveTo>
                  <a:pt x="0" y="0"/>
                </a:moveTo>
                <a:lnTo>
                  <a:pt x="5718617" y="0"/>
                </a:lnTo>
                <a:lnTo>
                  <a:pt x="5718617" y="2620993"/>
                </a:lnTo>
                <a:lnTo>
                  <a:pt x="0" y="2620993"/>
                </a:lnTo>
                <a:lnTo>
                  <a:pt x="0" y="0"/>
                </a:lnTo>
                <a:close/>
              </a:path>
            </a:pathLst>
          </a:custGeom>
          <a:blipFill>
            <a:blip r:embed="rId5"/>
            <a:stretch>
              <a:fillRect l="-2425" t="-1212" r="-5382" b="-1212"/>
            </a:stretch>
          </a:blipFill>
        </p:spPr>
      </p:sp>
      <p:sp>
        <p:nvSpPr>
          <p:cNvPr id="16" name="TextBox 16"/>
          <p:cNvSpPr txBox="1"/>
          <p:nvPr/>
        </p:nvSpPr>
        <p:spPr>
          <a:xfrm>
            <a:off x="2973133" y="1232286"/>
            <a:ext cx="11623887" cy="1349947"/>
          </a:xfrm>
          <a:prstGeom prst="rect">
            <a:avLst/>
          </a:prstGeom>
        </p:spPr>
        <p:txBody>
          <a:bodyPr lIns="0" tIns="0" rIns="0" bIns="0" rtlCol="0" anchor="t">
            <a:spAutoFit/>
          </a:bodyPr>
          <a:lstStyle/>
          <a:p>
            <a:pPr algn="ctr">
              <a:lnSpc>
                <a:spcPts val="11080"/>
              </a:lnSpc>
            </a:pPr>
            <a:r>
              <a:rPr lang="en-US" sz="8030" spc="786">
                <a:solidFill>
                  <a:srgbClr val="FFFFFF"/>
                </a:solidFill>
                <a:latin typeface="Oswald Bold" panose="00000800000000000000"/>
                <a:ea typeface="Oswald Bold" panose="00000800000000000000"/>
                <a:cs typeface="Oswald Bold" panose="00000800000000000000"/>
                <a:sym typeface="Oswald Bold" panose="00000800000000000000"/>
              </a:rPr>
              <a:t>INSIGHTS: MARKETING</a:t>
            </a:r>
            <a:endParaRPr lang="en-US" sz="8030" spc="786">
              <a:solidFill>
                <a:srgbClr val="FFFFFF"/>
              </a:solidFill>
              <a:latin typeface="Oswald Bold" panose="00000800000000000000"/>
              <a:ea typeface="Oswald Bold" panose="00000800000000000000"/>
              <a:cs typeface="Oswald Bold" panose="00000800000000000000"/>
              <a:sym typeface="Oswald Bold" panose="00000800000000000000"/>
            </a:endParaRPr>
          </a:p>
        </p:txBody>
      </p:sp>
      <p:sp>
        <p:nvSpPr>
          <p:cNvPr id="17" name="TextBox 17"/>
          <p:cNvSpPr txBox="1"/>
          <p:nvPr/>
        </p:nvSpPr>
        <p:spPr>
          <a:xfrm>
            <a:off x="8414393" y="3539010"/>
            <a:ext cx="7340943" cy="1317625"/>
          </a:xfrm>
          <a:prstGeom prst="rect">
            <a:avLst/>
          </a:prstGeom>
        </p:spPr>
        <p:txBody>
          <a:bodyPr lIns="0" tIns="0" rIns="0" bIns="0" rtlCol="0" anchor="t">
            <a:spAutoFit/>
          </a:bodyPr>
          <a:lstStyle/>
          <a:p>
            <a:pPr marL="535940" lvl="1" indent="-267970" algn="l">
              <a:lnSpc>
                <a:spcPts val="3425"/>
              </a:lnSpc>
              <a:buAutoNum type="arabicPeriod"/>
            </a:pPr>
            <a:r>
              <a:rPr lang="en-US" sz="2480" b="1" spc="243">
                <a:solidFill>
                  <a:schemeClr val="accent1"/>
                </a:solidFill>
                <a:latin typeface="DM Sans Bold"/>
                <a:ea typeface="DM Sans Bold"/>
                <a:cs typeface="DM Sans Bold"/>
                <a:sym typeface="DM Sans Bold"/>
              </a:rPr>
              <a:t>Rewarding Most Loyal Users</a:t>
            </a:r>
            <a:r>
              <a:rPr lang="en-US" sz="2480" spc="243">
                <a:solidFill>
                  <a:srgbClr val="231F20"/>
                </a:solidFill>
                <a:latin typeface="DM Sans Bold"/>
                <a:ea typeface="DM Sans Bold"/>
                <a:cs typeface="DM Sans Bold"/>
                <a:sym typeface="DM Sans Bold"/>
              </a:rPr>
              <a:t>: </a:t>
            </a:r>
            <a:r>
              <a:rPr lang="en-US" sz="2480" spc="243">
                <a:solidFill>
                  <a:srgbClr val="231F20"/>
                </a:solidFill>
                <a:latin typeface="DM Sans"/>
                <a:ea typeface="DM Sans"/>
                <a:cs typeface="DM Sans"/>
                <a:sym typeface="DM Sans"/>
              </a:rPr>
              <a:t>People who have been using platform for the longest time.</a:t>
            </a:r>
            <a:endParaRPr lang="en-US" sz="2480" spc="243">
              <a:solidFill>
                <a:srgbClr val="231F20"/>
              </a:solidFill>
              <a:latin typeface="DM Sans"/>
              <a:ea typeface="DM Sans"/>
              <a:cs typeface="DM Sans"/>
              <a:sym typeface="DM Sans"/>
            </a:endParaRPr>
          </a:p>
        </p:txBody>
      </p:sp>
      <p:sp>
        <p:nvSpPr>
          <p:cNvPr id="18" name="TextBox 18"/>
          <p:cNvSpPr txBox="1"/>
          <p:nvPr/>
        </p:nvSpPr>
        <p:spPr>
          <a:xfrm>
            <a:off x="503597" y="4506602"/>
            <a:ext cx="6529780" cy="848152"/>
          </a:xfrm>
          <a:prstGeom prst="rect">
            <a:avLst/>
          </a:prstGeom>
        </p:spPr>
        <p:txBody>
          <a:bodyPr lIns="0" tIns="0" rIns="0" bIns="0" rtlCol="0" anchor="t">
            <a:spAutoFit/>
          </a:bodyPr>
          <a:lstStyle/>
          <a:p>
            <a:pPr algn="l">
              <a:lnSpc>
                <a:spcPts val="3425"/>
              </a:lnSpc>
            </a:pPr>
            <a:r>
              <a:rPr lang="en-US" sz="2480" spc="243">
                <a:solidFill>
                  <a:srgbClr val="231F20"/>
                </a:solidFill>
                <a:latin typeface="DM Sans"/>
                <a:ea typeface="DM Sans"/>
                <a:cs typeface="DM Sans"/>
                <a:sym typeface="DM Sans"/>
              </a:rPr>
              <a:t>The 5 Most oldest users of the Instagram from the database are:</a:t>
            </a:r>
            <a:endParaRPr lang="en-US" sz="2480" spc="243">
              <a:solidFill>
                <a:srgbClr val="231F20"/>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grpSp>
        <p:nvGrpSpPr>
          <p:cNvPr id="3" name="Group 3"/>
          <p:cNvGrpSpPr/>
          <p:nvPr/>
        </p:nvGrpSpPr>
        <p:grpSpPr>
          <a:xfrm rot="0">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rot="0">
            <a:off x="7224667" y="3442596"/>
            <a:ext cx="9720396" cy="6399914"/>
            <a:chOff x="0" y="0"/>
            <a:chExt cx="1877167" cy="1235927"/>
          </a:xfrm>
        </p:grpSpPr>
        <p:sp>
          <p:nvSpPr>
            <p:cNvPr id="9" name="Freeform 9"/>
            <p:cNvSpPr/>
            <p:nvPr/>
          </p:nvSpPr>
          <p:spPr>
            <a:xfrm>
              <a:off x="0" y="0"/>
              <a:ext cx="1877167" cy="1235927"/>
            </a:xfrm>
            <a:custGeom>
              <a:avLst/>
              <a:gdLst/>
              <a:ahLst/>
              <a:cxnLst/>
              <a:rect l="l" t="t" r="r" b="b"/>
              <a:pathLst>
                <a:path w="1877167" h="1235927">
                  <a:moveTo>
                    <a:pt x="0" y="0"/>
                  </a:moveTo>
                  <a:lnTo>
                    <a:pt x="1877167" y="0"/>
                  </a:lnTo>
                  <a:lnTo>
                    <a:pt x="1877167" y="1235927"/>
                  </a:lnTo>
                  <a:lnTo>
                    <a:pt x="0" y="1235927"/>
                  </a:lnTo>
                  <a:close/>
                </a:path>
              </a:pathLst>
            </a:custGeom>
            <a:solidFill>
              <a:srgbClr val="000000">
                <a:alpha val="0"/>
              </a:srgbClr>
            </a:solidFill>
            <a:ln cap="sq">
              <a:noFill/>
              <a:prstDash val="solid"/>
              <a:miter/>
            </a:ln>
          </p:spPr>
        </p:sp>
        <p:sp>
          <p:nvSpPr>
            <p:cNvPr id="10" name="TextBox 10"/>
            <p:cNvSpPr txBox="1"/>
            <p:nvPr/>
          </p:nvSpPr>
          <p:spPr>
            <a:xfrm>
              <a:off x="0" y="-19050"/>
              <a:ext cx="1877167" cy="1254977"/>
            </a:xfrm>
            <a:prstGeom prst="rect">
              <a:avLst/>
            </a:prstGeom>
          </p:spPr>
          <p:txBody>
            <a:bodyPr lIns="50800" tIns="50800" rIns="50800" bIns="50800" rtlCol="0" anchor="ctr"/>
            <a:lstStyle/>
            <a:p>
              <a:pPr algn="ctr">
                <a:lnSpc>
                  <a:spcPts val="2860"/>
                </a:lnSpc>
              </a:pPr>
            </a:p>
          </p:txBody>
        </p:sp>
      </p:grpSp>
      <p:sp>
        <p:nvSpPr>
          <p:cNvPr id="11" name="Freeform 11"/>
          <p:cNvSpPr/>
          <p:nvPr/>
        </p:nvSpPr>
        <p:spPr>
          <a:xfrm>
            <a:off x="7733695" y="4891987"/>
            <a:ext cx="9525605" cy="3003569"/>
          </a:xfrm>
          <a:custGeom>
            <a:avLst/>
            <a:gdLst/>
            <a:ahLst/>
            <a:cxnLst/>
            <a:rect l="l" t="t" r="r" b="b"/>
            <a:pathLst>
              <a:path w="9525605" h="3003569">
                <a:moveTo>
                  <a:pt x="0" y="0"/>
                </a:moveTo>
                <a:lnTo>
                  <a:pt x="9525605" y="0"/>
                </a:lnTo>
                <a:lnTo>
                  <a:pt x="9525605" y="3003569"/>
                </a:lnTo>
                <a:lnTo>
                  <a:pt x="0" y="3003569"/>
                </a:lnTo>
                <a:lnTo>
                  <a:pt x="0" y="0"/>
                </a:lnTo>
                <a:close/>
              </a:path>
            </a:pathLst>
          </a:custGeom>
          <a:blipFill>
            <a:blip r:embed="rId4"/>
            <a:stretch>
              <a:fillRect/>
            </a:stretch>
          </a:blipFill>
          <a:ln w="19050" cap="sq">
            <a:solidFill>
              <a:srgbClr val="000000"/>
            </a:solidFill>
            <a:prstDash val="solid"/>
            <a:miter/>
          </a:ln>
        </p:spPr>
      </p:sp>
      <p:grpSp>
        <p:nvGrpSpPr>
          <p:cNvPr id="12" name="Group 12"/>
          <p:cNvGrpSpPr/>
          <p:nvPr/>
        </p:nvGrpSpPr>
        <p:grpSpPr>
          <a:xfrm rot="0">
            <a:off x="1320163" y="3376249"/>
            <a:ext cx="4696466" cy="6532607"/>
            <a:chOff x="0" y="0"/>
            <a:chExt cx="6261954" cy="8710143"/>
          </a:xfrm>
        </p:grpSpPr>
        <p:grpSp>
          <p:nvGrpSpPr>
            <p:cNvPr id="13" name="Group 13"/>
            <p:cNvGrpSpPr/>
            <p:nvPr/>
          </p:nvGrpSpPr>
          <p:grpSpPr>
            <a:xfrm rot="0">
              <a:off x="0" y="0"/>
              <a:ext cx="6261954" cy="848997"/>
              <a:chOff x="0" y="0"/>
              <a:chExt cx="1236929" cy="167703"/>
            </a:xfrm>
          </p:grpSpPr>
          <p:sp>
            <p:nvSpPr>
              <p:cNvPr id="14" name="Freeform 14"/>
              <p:cNvSpPr/>
              <p:nvPr/>
            </p:nvSpPr>
            <p:spPr>
              <a:xfrm>
                <a:off x="0" y="0"/>
                <a:ext cx="1236929" cy="167703"/>
              </a:xfrm>
              <a:custGeom>
                <a:avLst/>
                <a:gdLst/>
                <a:ahLst/>
                <a:cxnLst/>
                <a:rect l="l" t="t" r="r" b="b"/>
                <a:pathLst>
                  <a:path w="1236929" h="167703">
                    <a:moveTo>
                      <a:pt x="0" y="0"/>
                    </a:moveTo>
                    <a:lnTo>
                      <a:pt x="1236929" y="0"/>
                    </a:lnTo>
                    <a:lnTo>
                      <a:pt x="1236929" y="167703"/>
                    </a:lnTo>
                    <a:lnTo>
                      <a:pt x="0" y="167703"/>
                    </a:lnTo>
                    <a:close/>
                  </a:path>
                </a:pathLst>
              </a:custGeom>
              <a:solidFill>
                <a:srgbClr val="1A1A1A"/>
              </a:solidFill>
            </p:spPr>
          </p:sp>
          <p:sp>
            <p:nvSpPr>
              <p:cNvPr id="15" name="TextBox 15"/>
              <p:cNvSpPr txBox="1"/>
              <p:nvPr/>
            </p:nvSpPr>
            <p:spPr>
              <a:xfrm>
                <a:off x="0" y="-57150"/>
                <a:ext cx="1236929" cy="22485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Italics"/>
                    <a:ea typeface="DM Sans Italics"/>
                    <a:cs typeface="DM Sans Italics"/>
                    <a:sym typeface="DM Sans Italics"/>
                  </a:rPr>
                  <a:t>Result</a:t>
                </a:r>
                <a:endParaRPr lang="en-US" sz="2980" spc="29">
                  <a:solidFill>
                    <a:srgbClr val="FFFFFF"/>
                  </a:solidFill>
                  <a:latin typeface="DM Sans Italics"/>
                  <a:ea typeface="DM Sans Italics"/>
                  <a:cs typeface="DM Sans Italics"/>
                  <a:sym typeface="DM Sans Italics"/>
                </a:endParaRPr>
              </a:p>
            </p:txBody>
          </p:sp>
        </p:grpSp>
        <p:sp>
          <p:nvSpPr>
            <p:cNvPr id="16" name="Freeform 16"/>
            <p:cNvSpPr/>
            <p:nvPr/>
          </p:nvSpPr>
          <p:spPr>
            <a:xfrm>
              <a:off x="0" y="848997"/>
              <a:ext cx="6261954" cy="7861146"/>
            </a:xfrm>
            <a:custGeom>
              <a:avLst/>
              <a:gdLst/>
              <a:ahLst/>
              <a:cxnLst/>
              <a:rect l="l" t="t" r="r" b="b"/>
              <a:pathLst>
                <a:path w="6261954" h="7861146">
                  <a:moveTo>
                    <a:pt x="0" y="0"/>
                  </a:moveTo>
                  <a:lnTo>
                    <a:pt x="6261954" y="0"/>
                  </a:lnTo>
                  <a:lnTo>
                    <a:pt x="6261954" y="7861146"/>
                  </a:lnTo>
                  <a:lnTo>
                    <a:pt x="0" y="7861146"/>
                  </a:lnTo>
                  <a:lnTo>
                    <a:pt x="0" y="0"/>
                  </a:lnTo>
                  <a:close/>
                </a:path>
              </a:pathLst>
            </a:custGeom>
            <a:blipFill>
              <a:blip r:embed="rId5"/>
              <a:stretch>
                <a:fillRect r="-4430"/>
              </a:stretch>
            </a:blipFill>
          </p:spPr>
        </p:sp>
      </p:grpSp>
      <p:sp>
        <p:nvSpPr>
          <p:cNvPr id="17" name="TextBox 17"/>
          <p:cNvSpPr txBox="1"/>
          <p:nvPr/>
        </p:nvSpPr>
        <p:spPr>
          <a:xfrm>
            <a:off x="2973133" y="1232286"/>
            <a:ext cx="11623887" cy="1349947"/>
          </a:xfrm>
          <a:prstGeom prst="rect">
            <a:avLst/>
          </a:prstGeom>
        </p:spPr>
        <p:txBody>
          <a:bodyPr lIns="0" tIns="0" rIns="0" bIns="0" rtlCol="0" anchor="t">
            <a:spAutoFit/>
          </a:bodyPr>
          <a:lstStyle/>
          <a:p>
            <a:pPr algn="ctr">
              <a:lnSpc>
                <a:spcPts val="11080"/>
              </a:lnSpc>
            </a:pPr>
            <a:r>
              <a:rPr lang="en-US" sz="8030" spc="786">
                <a:solidFill>
                  <a:srgbClr val="FFFFFF"/>
                </a:solidFill>
                <a:latin typeface="Oswald Bold" panose="00000800000000000000"/>
                <a:ea typeface="Oswald Bold" panose="00000800000000000000"/>
                <a:cs typeface="Oswald Bold" panose="00000800000000000000"/>
                <a:sym typeface="Oswald Bold" panose="00000800000000000000"/>
              </a:rPr>
              <a:t>INSIGHTS: MARKETING</a:t>
            </a:r>
            <a:endParaRPr lang="en-US" sz="8030" spc="786">
              <a:solidFill>
                <a:srgbClr val="FFFFFF"/>
              </a:solidFill>
              <a:latin typeface="Oswald Bold" panose="00000800000000000000"/>
              <a:ea typeface="Oswald Bold" panose="00000800000000000000"/>
              <a:cs typeface="Oswald Bold" panose="00000800000000000000"/>
              <a:sym typeface="Oswald Bold" panose="00000800000000000000"/>
            </a:endParaRPr>
          </a:p>
        </p:txBody>
      </p:sp>
      <p:sp>
        <p:nvSpPr>
          <p:cNvPr id="18" name="TextBox 18"/>
          <p:cNvSpPr txBox="1"/>
          <p:nvPr/>
        </p:nvSpPr>
        <p:spPr>
          <a:xfrm>
            <a:off x="7733695" y="3539010"/>
            <a:ext cx="9525605" cy="878205"/>
          </a:xfrm>
          <a:prstGeom prst="rect">
            <a:avLst/>
          </a:prstGeom>
        </p:spPr>
        <p:txBody>
          <a:bodyPr lIns="0" tIns="0" rIns="0" bIns="0" rtlCol="0" anchor="t">
            <a:spAutoFit/>
          </a:bodyPr>
          <a:lstStyle/>
          <a:p>
            <a:pPr algn="l">
              <a:lnSpc>
                <a:spcPts val="3425"/>
              </a:lnSpc>
            </a:pPr>
            <a:r>
              <a:rPr lang="en-US" sz="2480" b="1" spc="243">
                <a:solidFill>
                  <a:schemeClr val="accent1"/>
                </a:solidFill>
                <a:latin typeface="DM Sans Bold"/>
                <a:ea typeface="DM Sans Bold"/>
                <a:cs typeface="DM Sans Bold"/>
                <a:sym typeface="DM Sans Bold"/>
              </a:rPr>
              <a:t>2.Remind Inactive Users to Start posting</a:t>
            </a:r>
            <a:r>
              <a:rPr lang="en-US" sz="2480" spc="243">
                <a:solidFill>
                  <a:srgbClr val="231F20"/>
                </a:solidFill>
                <a:latin typeface="DM Sans Bold"/>
                <a:ea typeface="DM Sans Bold"/>
                <a:cs typeface="DM Sans Bold"/>
                <a:sym typeface="DM Sans Bold"/>
              </a:rPr>
              <a:t>: </a:t>
            </a:r>
            <a:r>
              <a:rPr lang="en-US" sz="2480" spc="243">
                <a:solidFill>
                  <a:srgbClr val="231F20"/>
                </a:solidFill>
                <a:latin typeface="DM Sans"/>
                <a:ea typeface="DM Sans"/>
                <a:cs typeface="DM Sans"/>
                <a:sym typeface="DM Sans"/>
              </a:rPr>
              <a:t>By sending them promotional email to post their 1st Post.</a:t>
            </a:r>
            <a:endParaRPr lang="en-US" sz="2480" spc="243">
              <a:solidFill>
                <a:srgbClr val="231F20"/>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grpSp>
        <p:nvGrpSpPr>
          <p:cNvPr id="3" name="Group 3"/>
          <p:cNvGrpSpPr/>
          <p:nvPr/>
        </p:nvGrpSpPr>
        <p:grpSpPr>
          <a:xfrm rot="0">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rot="0">
            <a:off x="7224667" y="3442596"/>
            <a:ext cx="9720396" cy="6399914"/>
            <a:chOff x="0" y="0"/>
            <a:chExt cx="1877167" cy="1235927"/>
          </a:xfrm>
        </p:grpSpPr>
        <p:sp>
          <p:nvSpPr>
            <p:cNvPr id="9" name="Freeform 9"/>
            <p:cNvSpPr/>
            <p:nvPr/>
          </p:nvSpPr>
          <p:spPr>
            <a:xfrm>
              <a:off x="0" y="0"/>
              <a:ext cx="1877167" cy="1235927"/>
            </a:xfrm>
            <a:custGeom>
              <a:avLst/>
              <a:gdLst/>
              <a:ahLst/>
              <a:cxnLst/>
              <a:rect l="l" t="t" r="r" b="b"/>
              <a:pathLst>
                <a:path w="1877167" h="1235927">
                  <a:moveTo>
                    <a:pt x="0" y="0"/>
                  </a:moveTo>
                  <a:lnTo>
                    <a:pt x="1877167" y="0"/>
                  </a:lnTo>
                  <a:lnTo>
                    <a:pt x="1877167" y="1235927"/>
                  </a:lnTo>
                  <a:lnTo>
                    <a:pt x="0" y="1235927"/>
                  </a:lnTo>
                  <a:close/>
                </a:path>
              </a:pathLst>
            </a:custGeom>
            <a:solidFill>
              <a:srgbClr val="000000">
                <a:alpha val="0"/>
              </a:srgbClr>
            </a:solidFill>
            <a:ln cap="sq">
              <a:noFill/>
              <a:prstDash val="solid"/>
              <a:miter/>
            </a:ln>
          </p:spPr>
        </p:sp>
        <p:sp>
          <p:nvSpPr>
            <p:cNvPr id="10" name="TextBox 10"/>
            <p:cNvSpPr txBox="1"/>
            <p:nvPr/>
          </p:nvSpPr>
          <p:spPr>
            <a:xfrm>
              <a:off x="0" y="-19050"/>
              <a:ext cx="1877167" cy="1254977"/>
            </a:xfrm>
            <a:prstGeom prst="rect">
              <a:avLst/>
            </a:prstGeom>
          </p:spPr>
          <p:txBody>
            <a:bodyPr lIns="50800" tIns="50800" rIns="50800" bIns="50800" rtlCol="0" anchor="ctr"/>
            <a:lstStyle/>
            <a:p>
              <a:pPr algn="ctr">
                <a:lnSpc>
                  <a:spcPts val="2860"/>
                </a:lnSpc>
              </a:pPr>
            </a:p>
          </p:txBody>
        </p:sp>
      </p:grpSp>
      <p:grpSp>
        <p:nvGrpSpPr>
          <p:cNvPr id="11" name="Group 11"/>
          <p:cNvGrpSpPr/>
          <p:nvPr/>
        </p:nvGrpSpPr>
        <p:grpSpPr>
          <a:xfrm rot="0">
            <a:off x="949463" y="5363025"/>
            <a:ext cx="5437864" cy="636748"/>
            <a:chOff x="0" y="0"/>
            <a:chExt cx="1432195" cy="167703"/>
          </a:xfrm>
        </p:grpSpPr>
        <p:sp>
          <p:nvSpPr>
            <p:cNvPr id="12" name="Freeform 12"/>
            <p:cNvSpPr/>
            <p:nvPr/>
          </p:nvSpPr>
          <p:spPr>
            <a:xfrm>
              <a:off x="0" y="0"/>
              <a:ext cx="1432195" cy="167703"/>
            </a:xfrm>
            <a:custGeom>
              <a:avLst/>
              <a:gdLst/>
              <a:ahLst/>
              <a:cxnLst/>
              <a:rect l="l" t="t" r="r" b="b"/>
              <a:pathLst>
                <a:path w="1432195" h="167703">
                  <a:moveTo>
                    <a:pt x="0" y="0"/>
                  </a:moveTo>
                  <a:lnTo>
                    <a:pt x="1432195" y="0"/>
                  </a:lnTo>
                  <a:lnTo>
                    <a:pt x="1432195" y="167703"/>
                  </a:lnTo>
                  <a:lnTo>
                    <a:pt x="0" y="167703"/>
                  </a:lnTo>
                  <a:close/>
                </a:path>
              </a:pathLst>
            </a:custGeom>
            <a:solidFill>
              <a:srgbClr val="1A1A1A"/>
            </a:solidFill>
          </p:spPr>
        </p:sp>
        <p:sp>
          <p:nvSpPr>
            <p:cNvPr id="13" name="TextBox 13"/>
            <p:cNvSpPr txBox="1"/>
            <p:nvPr/>
          </p:nvSpPr>
          <p:spPr>
            <a:xfrm>
              <a:off x="0" y="-57150"/>
              <a:ext cx="1432195" cy="22485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Italics"/>
                  <a:ea typeface="DM Sans Italics"/>
                  <a:cs typeface="DM Sans Italics"/>
                  <a:sym typeface="DM Sans Italics"/>
                </a:rPr>
                <a:t>Result</a:t>
              </a:r>
              <a:endParaRPr lang="en-US" sz="2980" spc="29">
                <a:solidFill>
                  <a:srgbClr val="FFFFFF"/>
                </a:solidFill>
                <a:latin typeface="DM Sans Italics"/>
                <a:ea typeface="DM Sans Italics"/>
                <a:cs typeface="DM Sans Italics"/>
                <a:sym typeface="DM Sans Italics"/>
              </a:endParaRPr>
            </a:p>
          </p:txBody>
        </p:sp>
      </p:grpSp>
      <p:sp>
        <p:nvSpPr>
          <p:cNvPr id="14" name="Freeform 14"/>
          <p:cNvSpPr/>
          <p:nvPr/>
        </p:nvSpPr>
        <p:spPr>
          <a:xfrm>
            <a:off x="8574312" y="5388962"/>
            <a:ext cx="7799321" cy="4253885"/>
          </a:xfrm>
          <a:custGeom>
            <a:avLst/>
            <a:gdLst/>
            <a:ahLst/>
            <a:cxnLst/>
            <a:rect l="l" t="t" r="r" b="b"/>
            <a:pathLst>
              <a:path w="7799321" h="4253885">
                <a:moveTo>
                  <a:pt x="0" y="0"/>
                </a:moveTo>
                <a:lnTo>
                  <a:pt x="7799321" y="0"/>
                </a:lnTo>
                <a:lnTo>
                  <a:pt x="7799321" y="4253885"/>
                </a:lnTo>
                <a:lnTo>
                  <a:pt x="0" y="4253885"/>
                </a:lnTo>
                <a:lnTo>
                  <a:pt x="0" y="0"/>
                </a:lnTo>
                <a:close/>
              </a:path>
            </a:pathLst>
          </a:custGeom>
          <a:blipFill>
            <a:blip r:embed="rId4"/>
            <a:stretch>
              <a:fillRect t="-2983" b="-2983"/>
            </a:stretch>
          </a:blipFill>
          <a:ln w="19050" cap="sq">
            <a:solidFill>
              <a:srgbClr val="000000"/>
            </a:solidFill>
            <a:prstDash val="solid"/>
            <a:miter/>
          </a:ln>
        </p:spPr>
      </p:sp>
      <p:sp>
        <p:nvSpPr>
          <p:cNvPr id="15" name="Freeform 15"/>
          <p:cNvSpPr/>
          <p:nvPr/>
        </p:nvSpPr>
        <p:spPr>
          <a:xfrm>
            <a:off x="949463" y="5999773"/>
            <a:ext cx="5437864" cy="1731238"/>
          </a:xfrm>
          <a:custGeom>
            <a:avLst/>
            <a:gdLst/>
            <a:ahLst/>
            <a:cxnLst/>
            <a:rect l="l" t="t" r="r" b="b"/>
            <a:pathLst>
              <a:path w="5437864" h="1731238">
                <a:moveTo>
                  <a:pt x="0" y="0"/>
                </a:moveTo>
                <a:lnTo>
                  <a:pt x="5437864" y="0"/>
                </a:lnTo>
                <a:lnTo>
                  <a:pt x="5437864" y="1731238"/>
                </a:lnTo>
                <a:lnTo>
                  <a:pt x="0" y="1731238"/>
                </a:lnTo>
                <a:lnTo>
                  <a:pt x="0" y="0"/>
                </a:lnTo>
                <a:close/>
              </a:path>
            </a:pathLst>
          </a:custGeom>
          <a:blipFill>
            <a:blip r:embed="rId5"/>
            <a:stretch>
              <a:fillRect/>
            </a:stretch>
          </a:blipFill>
        </p:spPr>
      </p:sp>
      <p:sp>
        <p:nvSpPr>
          <p:cNvPr id="16" name="TextBox 16"/>
          <p:cNvSpPr txBox="1"/>
          <p:nvPr/>
        </p:nvSpPr>
        <p:spPr>
          <a:xfrm>
            <a:off x="2973133" y="1232286"/>
            <a:ext cx="11623887" cy="1349947"/>
          </a:xfrm>
          <a:prstGeom prst="rect">
            <a:avLst/>
          </a:prstGeom>
        </p:spPr>
        <p:txBody>
          <a:bodyPr lIns="0" tIns="0" rIns="0" bIns="0" rtlCol="0" anchor="t">
            <a:spAutoFit/>
          </a:bodyPr>
          <a:lstStyle/>
          <a:p>
            <a:pPr algn="ctr">
              <a:lnSpc>
                <a:spcPts val="11080"/>
              </a:lnSpc>
            </a:pPr>
            <a:r>
              <a:rPr lang="en-US" sz="8030" spc="786">
                <a:solidFill>
                  <a:srgbClr val="FFFFFF"/>
                </a:solidFill>
                <a:latin typeface="Oswald Bold" panose="00000800000000000000"/>
                <a:ea typeface="Oswald Bold" panose="00000800000000000000"/>
                <a:cs typeface="Oswald Bold" panose="00000800000000000000"/>
                <a:sym typeface="Oswald Bold" panose="00000800000000000000"/>
              </a:rPr>
              <a:t>INSIGHTS: MARKETING</a:t>
            </a:r>
            <a:endParaRPr lang="en-US" sz="8030" spc="786">
              <a:solidFill>
                <a:srgbClr val="FFFFFF"/>
              </a:solidFill>
              <a:latin typeface="Oswald Bold" panose="00000800000000000000"/>
              <a:ea typeface="Oswald Bold" panose="00000800000000000000"/>
              <a:cs typeface="Oswald Bold" panose="00000800000000000000"/>
              <a:sym typeface="Oswald Bold" panose="00000800000000000000"/>
            </a:endParaRPr>
          </a:p>
        </p:txBody>
      </p:sp>
      <p:sp>
        <p:nvSpPr>
          <p:cNvPr id="17" name="TextBox 17"/>
          <p:cNvSpPr txBox="1"/>
          <p:nvPr/>
        </p:nvSpPr>
        <p:spPr>
          <a:xfrm>
            <a:off x="8414393" y="3539010"/>
            <a:ext cx="8304697" cy="1756410"/>
          </a:xfrm>
          <a:prstGeom prst="rect">
            <a:avLst/>
          </a:prstGeom>
        </p:spPr>
        <p:txBody>
          <a:bodyPr lIns="0" tIns="0" rIns="0" bIns="0" rtlCol="0" anchor="t">
            <a:spAutoFit/>
          </a:bodyPr>
          <a:lstStyle/>
          <a:p>
            <a:pPr algn="l">
              <a:lnSpc>
                <a:spcPts val="3425"/>
              </a:lnSpc>
            </a:pPr>
            <a:r>
              <a:rPr lang="en-IN" altLang="en-US" sz="2480" b="1" spc="243">
                <a:solidFill>
                  <a:schemeClr val="accent1"/>
                </a:solidFill>
                <a:latin typeface="DM Sans Bold"/>
                <a:ea typeface="DM Sans Bold"/>
                <a:cs typeface="DM Sans Bold"/>
                <a:sym typeface="DM Sans Bold"/>
              </a:rPr>
              <a:t>3</a:t>
            </a:r>
            <a:r>
              <a:rPr lang="en-US" sz="2480" b="1" spc="243">
                <a:solidFill>
                  <a:schemeClr val="accent1"/>
                </a:solidFill>
                <a:latin typeface="DM Sans Bold"/>
                <a:ea typeface="DM Sans Bold"/>
                <a:cs typeface="DM Sans Bold"/>
                <a:sym typeface="DM Sans Bold"/>
              </a:rPr>
              <a:t>.Declaring Contest Winner:</a:t>
            </a:r>
            <a:r>
              <a:rPr lang="en-US" sz="2480" spc="243">
                <a:solidFill>
                  <a:srgbClr val="231F20"/>
                </a:solidFill>
                <a:latin typeface="DM Sans Bold"/>
                <a:ea typeface="DM Sans Bold"/>
                <a:cs typeface="DM Sans Bold"/>
                <a:sym typeface="DM Sans Bold"/>
              </a:rPr>
              <a:t> </a:t>
            </a:r>
            <a:r>
              <a:rPr lang="en-US" sz="2480" spc="243">
                <a:solidFill>
                  <a:srgbClr val="231F20"/>
                </a:solidFill>
                <a:latin typeface="DM Sans"/>
                <a:ea typeface="DM Sans"/>
                <a:cs typeface="DM Sans"/>
                <a:sym typeface="DM Sans"/>
              </a:rPr>
              <a:t>The team started a contest and the user who gets the most likes on a single photo will win the  contest now they wish to declare the winner.</a:t>
            </a:r>
            <a:endParaRPr lang="en-US" sz="2480" spc="243">
              <a:solidFill>
                <a:srgbClr val="231F20"/>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grpSp>
        <p:nvGrpSpPr>
          <p:cNvPr id="3" name="Group 3"/>
          <p:cNvGrpSpPr/>
          <p:nvPr/>
        </p:nvGrpSpPr>
        <p:grpSpPr>
          <a:xfrm rot="0">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rot="0">
            <a:off x="7224667" y="3442596"/>
            <a:ext cx="9720396" cy="6399914"/>
            <a:chOff x="0" y="0"/>
            <a:chExt cx="1877167" cy="1235927"/>
          </a:xfrm>
        </p:grpSpPr>
        <p:sp>
          <p:nvSpPr>
            <p:cNvPr id="9" name="Freeform 9"/>
            <p:cNvSpPr/>
            <p:nvPr/>
          </p:nvSpPr>
          <p:spPr>
            <a:xfrm>
              <a:off x="0" y="0"/>
              <a:ext cx="1877167" cy="1235927"/>
            </a:xfrm>
            <a:custGeom>
              <a:avLst/>
              <a:gdLst/>
              <a:ahLst/>
              <a:cxnLst/>
              <a:rect l="l" t="t" r="r" b="b"/>
              <a:pathLst>
                <a:path w="1877167" h="1235927">
                  <a:moveTo>
                    <a:pt x="0" y="0"/>
                  </a:moveTo>
                  <a:lnTo>
                    <a:pt x="1877167" y="0"/>
                  </a:lnTo>
                  <a:lnTo>
                    <a:pt x="1877167" y="1235927"/>
                  </a:lnTo>
                  <a:lnTo>
                    <a:pt x="0" y="1235927"/>
                  </a:lnTo>
                  <a:close/>
                </a:path>
              </a:pathLst>
            </a:custGeom>
            <a:solidFill>
              <a:srgbClr val="000000">
                <a:alpha val="0"/>
              </a:srgbClr>
            </a:solidFill>
            <a:ln cap="sq">
              <a:noFill/>
              <a:prstDash val="solid"/>
              <a:miter/>
            </a:ln>
          </p:spPr>
        </p:sp>
        <p:sp>
          <p:nvSpPr>
            <p:cNvPr id="10" name="TextBox 10"/>
            <p:cNvSpPr txBox="1"/>
            <p:nvPr/>
          </p:nvSpPr>
          <p:spPr>
            <a:xfrm>
              <a:off x="0" y="-19050"/>
              <a:ext cx="1877167" cy="1254977"/>
            </a:xfrm>
            <a:prstGeom prst="rect">
              <a:avLst/>
            </a:prstGeom>
          </p:spPr>
          <p:txBody>
            <a:bodyPr lIns="50800" tIns="50800" rIns="50800" bIns="50800" rtlCol="0" anchor="ctr"/>
            <a:lstStyle/>
            <a:p>
              <a:pPr algn="ctr">
                <a:lnSpc>
                  <a:spcPts val="2860"/>
                </a:lnSpc>
              </a:pPr>
            </a:p>
          </p:txBody>
        </p:sp>
      </p:grpSp>
      <p:grpSp>
        <p:nvGrpSpPr>
          <p:cNvPr id="11" name="Group 11"/>
          <p:cNvGrpSpPr/>
          <p:nvPr/>
        </p:nvGrpSpPr>
        <p:grpSpPr>
          <a:xfrm rot="0">
            <a:off x="949463" y="5363025"/>
            <a:ext cx="5659838" cy="636748"/>
            <a:chOff x="0" y="0"/>
            <a:chExt cx="1490657" cy="167703"/>
          </a:xfrm>
        </p:grpSpPr>
        <p:sp>
          <p:nvSpPr>
            <p:cNvPr id="12" name="Freeform 12"/>
            <p:cNvSpPr/>
            <p:nvPr/>
          </p:nvSpPr>
          <p:spPr>
            <a:xfrm>
              <a:off x="0" y="0"/>
              <a:ext cx="1490657" cy="167703"/>
            </a:xfrm>
            <a:custGeom>
              <a:avLst/>
              <a:gdLst/>
              <a:ahLst/>
              <a:cxnLst/>
              <a:rect l="l" t="t" r="r" b="b"/>
              <a:pathLst>
                <a:path w="1490657" h="167703">
                  <a:moveTo>
                    <a:pt x="0" y="0"/>
                  </a:moveTo>
                  <a:lnTo>
                    <a:pt x="1490657" y="0"/>
                  </a:lnTo>
                  <a:lnTo>
                    <a:pt x="1490657" y="167703"/>
                  </a:lnTo>
                  <a:lnTo>
                    <a:pt x="0" y="167703"/>
                  </a:lnTo>
                  <a:close/>
                </a:path>
              </a:pathLst>
            </a:custGeom>
            <a:solidFill>
              <a:srgbClr val="1A1A1A"/>
            </a:solidFill>
          </p:spPr>
        </p:sp>
        <p:sp>
          <p:nvSpPr>
            <p:cNvPr id="13" name="TextBox 13"/>
            <p:cNvSpPr txBox="1"/>
            <p:nvPr/>
          </p:nvSpPr>
          <p:spPr>
            <a:xfrm>
              <a:off x="0" y="-57150"/>
              <a:ext cx="1490657" cy="22485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Italics"/>
                  <a:ea typeface="DM Sans Italics"/>
                  <a:cs typeface="DM Sans Italics"/>
                  <a:sym typeface="DM Sans Italics"/>
                </a:rPr>
                <a:t>Result</a:t>
              </a:r>
              <a:endParaRPr lang="en-US" sz="2980" spc="29">
                <a:solidFill>
                  <a:srgbClr val="FFFFFF"/>
                </a:solidFill>
                <a:latin typeface="DM Sans Italics"/>
                <a:ea typeface="DM Sans Italics"/>
                <a:cs typeface="DM Sans Italics"/>
                <a:sym typeface="DM Sans Italics"/>
              </a:endParaRPr>
            </a:p>
          </p:txBody>
        </p:sp>
      </p:grpSp>
      <p:sp>
        <p:nvSpPr>
          <p:cNvPr id="14" name="Freeform 14"/>
          <p:cNvSpPr/>
          <p:nvPr/>
        </p:nvSpPr>
        <p:spPr>
          <a:xfrm>
            <a:off x="7855300" y="5681399"/>
            <a:ext cx="8930515" cy="3723218"/>
          </a:xfrm>
          <a:custGeom>
            <a:avLst/>
            <a:gdLst/>
            <a:ahLst/>
            <a:cxnLst/>
            <a:rect l="l" t="t" r="r" b="b"/>
            <a:pathLst>
              <a:path w="8930515" h="3723218">
                <a:moveTo>
                  <a:pt x="0" y="0"/>
                </a:moveTo>
                <a:lnTo>
                  <a:pt x="8930515" y="0"/>
                </a:lnTo>
                <a:lnTo>
                  <a:pt x="8930515" y="3723218"/>
                </a:lnTo>
                <a:lnTo>
                  <a:pt x="0" y="3723218"/>
                </a:lnTo>
                <a:lnTo>
                  <a:pt x="0" y="0"/>
                </a:lnTo>
                <a:close/>
              </a:path>
            </a:pathLst>
          </a:custGeom>
          <a:blipFill>
            <a:blip r:embed="rId4"/>
            <a:stretch>
              <a:fillRect/>
            </a:stretch>
          </a:blipFill>
          <a:ln w="19050" cap="sq">
            <a:solidFill>
              <a:srgbClr val="000000"/>
            </a:solidFill>
            <a:prstDash val="solid"/>
            <a:miter/>
          </a:ln>
        </p:spPr>
      </p:sp>
      <p:sp>
        <p:nvSpPr>
          <p:cNvPr id="15" name="Freeform 15"/>
          <p:cNvSpPr/>
          <p:nvPr/>
        </p:nvSpPr>
        <p:spPr>
          <a:xfrm>
            <a:off x="949463" y="5999773"/>
            <a:ext cx="5659838" cy="3944736"/>
          </a:xfrm>
          <a:custGeom>
            <a:avLst/>
            <a:gdLst/>
            <a:ahLst/>
            <a:cxnLst/>
            <a:rect l="l" t="t" r="r" b="b"/>
            <a:pathLst>
              <a:path w="5659838" h="3944736">
                <a:moveTo>
                  <a:pt x="0" y="0"/>
                </a:moveTo>
                <a:lnTo>
                  <a:pt x="5659839" y="0"/>
                </a:lnTo>
                <a:lnTo>
                  <a:pt x="5659839" y="3944736"/>
                </a:lnTo>
                <a:lnTo>
                  <a:pt x="0" y="3944736"/>
                </a:lnTo>
                <a:lnTo>
                  <a:pt x="0" y="0"/>
                </a:lnTo>
                <a:close/>
              </a:path>
            </a:pathLst>
          </a:custGeom>
          <a:blipFill>
            <a:blip r:embed="rId5"/>
            <a:stretch>
              <a:fillRect/>
            </a:stretch>
          </a:blipFill>
        </p:spPr>
      </p:sp>
      <p:sp>
        <p:nvSpPr>
          <p:cNvPr id="16" name="TextBox 16"/>
          <p:cNvSpPr txBox="1"/>
          <p:nvPr/>
        </p:nvSpPr>
        <p:spPr>
          <a:xfrm>
            <a:off x="2973133" y="1232286"/>
            <a:ext cx="11623887" cy="1349947"/>
          </a:xfrm>
          <a:prstGeom prst="rect">
            <a:avLst/>
          </a:prstGeom>
        </p:spPr>
        <p:txBody>
          <a:bodyPr lIns="0" tIns="0" rIns="0" bIns="0" rtlCol="0" anchor="t">
            <a:spAutoFit/>
          </a:bodyPr>
          <a:lstStyle/>
          <a:p>
            <a:pPr algn="ctr">
              <a:lnSpc>
                <a:spcPts val="11080"/>
              </a:lnSpc>
            </a:pPr>
            <a:r>
              <a:rPr lang="en-US" sz="8030" spc="786">
                <a:solidFill>
                  <a:srgbClr val="FFFFFF"/>
                </a:solidFill>
                <a:latin typeface="Oswald Bold" panose="00000800000000000000"/>
                <a:ea typeface="Oswald Bold" panose="00000800000000000000"/>
                <a:cs typeface="Oswald Bold" panose="00000800000000000000"/>
                <a:sym typeface="Oswald Bold" panose="00000800000000000000"/>
              </a:rPr>
              <a:t>INSIGHTS: MARKETING</a:t>
            </a:r>
            <a:endParaRPr lang="en-US" sz="8030" spc="786">
              <a:solidFill>
                <a:srgbClr val="FFFFFF"/>
              </a:solidFill>
              <a:latin typeface="Oswald Bold" panose="00000800000000000000"/>
              <a:ea typeface="Oswald Bold" panose="00000800000000000000"/>
              <a:cs typeface="Oswald Bold" panose="00000800000000000000"/>
              <a:sym typeface="Oswald Bold" panose="00000800000000000000"/>
            </a:endParaRPr>
          </a:p>
        </p:txBody>
      </p:sp>
      <p:sp>
        <p:nvSpPr>
          <p:cNvPr id="17" name="TextBox 17"/>
          <p:cNvSpPr txBox="1"/>
          <p:nvPr/>
        </p:nvSpPr>
        <p:spPr>
          <a:xfrm>
            <a:off x="7855300" y="3539010"/>
            <a:ext cx="8930515" cy="1317625"/>
          </a:xfrm>
          <a:prstGeom prst="rect">
            <a:avLst/>
          </a:prstGeom>
        </p:spPr>
        <p:txBody>
          <a:bodyPr lIns="0" tIns="0" rIns="0" bIns="0" rtlCol="0" anchor="t">
            <a:spAutoFit/>
          </a:bodyPr>
          <a:lstStyle/>
          <a:p>
            <a:pPr algn="l">
              <a:lnSpc>
                <a:spcPts val="3425"/>
              </a:lnSpc>
            </a:pPr>
            <a:r>
              <a:rPr lang="en-IN" altLang="en-US" sz="2480" b="1" spc="243">
                <a:solidFill>
                  <a:schemeClr val="accent1"/>
                </a:solidFill>
                <a:latin typeface="DM Sans Bold"/>
                <a:ea typeface="DM Sans Bold"/>
                <a:cs typeface="DM Sans Bold"/>
                <a:sym typeface="DM Sans Bold"/>
              </a:rPr>
              <a:t>4</a:t>
            </a:r>
            <a:r>
              <a:rPr lang="en-US" sz="2480" b="1" spc="243">
                <a:solidFill>
                  <a:schemeClr val="accent1"/>
                </a:solidFill>
                <a:latin typeface="DM Sans Bold"/>
                <a:ea typeface="DM Sans Bold"/>
                <a:cs typeface="DM Sans Bold"/>
                <a:sym typeface="DM Sans Bold"/>
              </a:rPr>
              <a:t>.Hashtag Researching:</a:t>
            </a:r>
            <a:r>
              <a:rPr lang="en-US" sz="2480" spc="243">
                <a:solidFill>
                  <a:srgbClr val="231F20"/>
                </a:solidFill>
                <a:latin typeface="DM Sans Bold"/>
                <a:ea typeface="DM Sans Bold"/>
                <a:cs typeface="DM Sans Bold"/>
                <a:sym typeface="DM Sans Bold"/>
              </a:rPr>
              <a:t> </a:t>
            </a:r>
            <a:r>
              <a:rPr lang="en-US" sz="2480" spc="243">
                <a:solidFill>
                  <a:srgbClr val="231F20"/>
                </a:solidFill>
                <a:latin typeface="DM Sans"/>
                <a:ea typeface="DM Sans"/>
                <a:cs typeface="DM Sans"/>
                <a:sym typeface="DM Sans"/>
              </a:rPr>
              <a:t>A partner brand wants to know, which hashtags to use in the post to reach the most people on the platform.</a:t>
            </a:r>
            <a:endParaRPr lang="en-US" sz="2480" spc="243">
              <a:solidFill>
                <a:srgbClr val="231F20"/>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1"/>
            <a:stretch>
              <a:fillRect t="-38888" b="-38888"/>
            </a:stretch>
          </a:blipFill>
        </p:spPr>
      </p:sp>
      <p:grpSp>
        <p:nvGrpSpPr>
          <p:cNvPr id="3" name="Group 3"/>
          <p:cNvGrpSpPr/>
          <p:nvPr/>
        </p:nvGrpSpPr>
        <p:grpSpPr>
          <a:xfrm rot="0">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60"/>
                </a:lnSpc>
              </a:p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rot="0">
            <a:off x="7224667" y="3442596"/>
            <a:ext cx="9720396" cy="6399914"/>
            <a:chOff x="0" y="0"/>
            <a:chExt cx="1877167" cy="1235927"/>
          </a:xfrm>
        </p:grpSpPr>
        <p:sp>
          <p:nvSpPr>
            <p:cNvPr id="9" name="Freeform 9"/>
            <p:cNvSpPr/>
            <p:nvPr/>
          </p:nvSpPr>
          <p:spPr>
            <a:xfrm>
              <a:off x="0" y="0"/>
              <a:ext cx="1877167" cy="1235927"/>
            </a:xfrm>
            <a:custGeom>
              <a:avLst/>
              <a:gdLst/>
              <a:ahLst/>
              <a:cxnLst/>
              <a:rect l="l" t="t" r="r" b="b"/>
              <a:pathLst>
                <a:path w="1877167" h="1235927">
                  <a:moveTo>
                    <a:pt x="0" y="0"/>
                  </a:moveTo>
                  <a:lnTo>
                    <a:pt x="1877167" y="0"/>
                  </a:lnTo>
                  <a:lnTo>
                    <a:pt x="1877167" y="1235927"/>
                  </a:lnTo>
                  <a:lnTo>
                    <a:pt x="0" y="1235927"/>
                  </a:lnTo>
                  <a:close/>
                </a:path>
              </a:pathLst>
            </a:custGeom>
            <a:solidFill>
              <a:srgbClr val="000000">
                <a:alpha val="0"/>
              </a:srgbClr>
            </a:solidFill>
            <a:ln cap="sq">
              <a:noFill/>
              <a:prstDash val="solid"/>
              <a:miter/>
            </a:ln>
          </p:spPr>
        </p:sp>
        <p:sp>
          <p:nvSpPr>
            <p:cNvPr id="10" name="TextBox 10"/>
            <p:cNvSpPr txBox="1"/>
            <p:nvPr/>
          </p:nvSpPr>
          <p:spPr>
            <a:xfrm>
              <a:off x="0" y="-19050"/>
              <a:ext cx="1877167" cy="1254977"/>
            </a:xfrm>
            <a:prstGeom prst="rect">
              <a:avLst/>
            </a:prstGeom>
          </p:spPr>
          <p:txBody>
            <a:bodyPr lIns="50800" tIns="50800" rIns="50800" bIns="50800" rtlCol="0" anchor="ctr"/>
            <a:lstStyle/>
            <a:p>
              <a:pPr algn="ctr">
                <a:lnSpc>
                  <a:spcPts val="2860"/>
                </a:lnSpc>
              </a:pPr>
            </a:p>
          </p:txBody>
        </p:sp>
      </p:grpSp>
      <p:grpSp>
        <p:nvGrpSpPr>
          <p:cNvPr id="11" name="Group 11"/>
          <p:cNvGrpSpPr/>
          <p:nvPr/>
        </p:nvGrpSpPr>
        <p:grpSpPr>
          <a:xfrm rot="0">
            <a:off x="949463" y="5363025"/>
            <a:ext cx="5659838" cy="636748"/>
            <a:chOff x="0" y="0"/>
            <a:chExt cx="1490657" cy="167703"/>
          </a:xfrm>
        </p:grpSpPr>
        <p:sp>
          <p:nvSpPr>
            <p:cNvPr id="12" name="Freeform 12"/>
            <p:cNvSpPr/>
            <p:nvPr/>
          </p:nvSpPr>
          <p:spPr>
            <a:xfrm>
              <a:off x="0" y="0"/>
              <a:ext cx="1490657" cy="167703"/>
            </a:xfrm>
            <a:custGeom>
              <a:avLst/>
              <a:gdLst/>
              <a:ahLst/>
              <a:cxnLst/>
              <a:rect l="l" t="t" r="r" b="b"/>
              <a:pathLst>
                <a:path w="1490657" h="167703">
                  <a:moveTo>
                    <a:pt x="0" y="0"/>
                  </a:moveTo>
                  <a:lnTo>
                    <a:pt x="1490657" y="0"/>
                  </a:lnTo>
                  <a:lnTo>
                    <a:pt x="1490657" y="167703"/>
                  </a:lnTo>
                  <a:lnTo>
                    <a:pt x="0" y="167703"/>
                  </a:lnTo>
                  <a:close/>
                </a:path>
              </a:pathLst>
            </a:custGeom>
            <a:solidFill>
              <a:srgbClr val="1A1A1A"/>
            </a:solidFill>
          </p:spPr>
        </p:sp>
        <p:sp>
          <p:nvSpPr>
            <p:cNvPr id="13" name="TextBox 13"/>
            <p:cNvSpPr txBox="1"/>
            <p:nvPr/>
          </p:nvSpPr>
          <p:spPr>
            <a:xfrm>
              <a:off x="0" y="-57150"/>
              <a:ext cx="1490657" cy="224853"/>
            </a:xfrm>
            <a:prstGeom prst="rect">
              <a:avLst/>
            </a:prstGeom>
          </p:spPr>
          <p:txBody>
            <a:bodyPr lIns="50800" tIns="50800" rIns="50800" bIns="50800" rtlCol="0" anchor="ctr"/>
            <a:lstStyle/>
            <a:p>
              <a:pPr marL="0" lvl="0" indent="0" algn="ctr">
                <a:lnSpc>
                  <a:spcPts val="4115"/>
                </a:lnSpc>
                <a:spcBef>
                  <a:spcPct val="0"/>
                </a:spcBef>
              </a:pPr>
              <a:r>
                <a:rPr lang="en-US" sz="2980" spc="29">
                  <a:solidFill>
                    <a:srgbClr val="FFFFFF"/>
                  </a:solidFill>
                  <a:latin typeface="DM Sans Italics"/>
                  <a:ea typeface="DM Sans Italics"/>
                  <a:cs typeface="DM Sans Italics"/>
                  <a:sym typeface="DM Sans Italics"/>
                </a:rPr>
                <a:t>Result</a:t>
              </a:r>
              <a:endParaRPr lang="en-US" sz="2980" spc="29">
                <a:solidFill>
                  <a:srgbClr val="FFFFFF"/>
                </a:solidFill>
                <a:latin typeface="DM Sans Italics"/>
                <a:ea typeface="DM Sans Italics"/>
                <a:cs typeface="DM Sans Italics"/>
                <a:sym typeface="DM Sans Italics"/>
              </a:endParaRPr>
            </a:p>
          </p:txBody>
        </p:sp>
      </p:grpSp>
      <p:sp>
        <p:nvSpPr>
          <p:cNvPr id="14" name="Freeform 14"/>
          <p:cNvSpPr/>
          <p:nvPr/>
        </p:nvSpPr>
        <p:spPr>
          <a:xfrm>
            <a:off x="7224667" y="5610811"/>
            <a:ext cx="10508807" cy="2217895"/>
          </a:xfrm>
          <a:custGeom>
            <a:avLst/>
            <a:gdLst/>
            <a:ahLst/>
            <a:cxnLst/>
            <a:rect l="l" t="t" r="r" b="b"/>
            <a:pathLst>
              <a:path w="10508807" h="2217895">
                <a:moveTo>
                  <a:pt x="0" y="0"/>
                </a:moveTo>
                <a:lnTo>
                  <a:pt x="10508806" y="0"/>
                </a:lnTo>
                <a:lnTo>
                  <a:pt x="10508806" y="2217895"/>
                </a:lnTo>
                <a:lnTo>
                  <a:pt x="0" y="2217895"/>
                </a:lnTo>
                <a:lnTo>
                  <a:pt x="0" y="0"/>
                </a:lnTo>
                <a:close/>
              </a:path>
            </a:pathLst>
          </a:custGeom>
          <a:blipFill>
            <a:blip r:embed="rId4"/>
            <a:stretch>
              <a:fillRect l="-1590" r="-1590"/>
            </a:stretch>
          </a:blipFill>
          <a:ln w="19050" cap="sq">
            <a:solidFill>
              <a:srgbClr val="000000"/>
            </a:solidFill>
            <a:prstDash val="solid"/>
            <a:miter/>
          </a:ln>
        </p:spPr>
      </p:sp>
      <p:sp>
        <p:nvSpPr>
          <p:cNvPr id="15" name="Freeform 15"/>
          <p:cNvSpPr/>
          <p:nvPr/>
        </p:nvSpPr>
        <p:spPr>
          <a:xfrm>
            <a:off x="949463" y="5999773"/>
            <a:ext cx="5659838" cy="2639444"/>
          </a:xfrm>
          <a:custGeom>
            <a:avLst/>
            <a:gdLst/>
            <a:ahLst/>
            <a:cxnLst/>
            <a:rect l="l" t="t" r="r" b="b"/>
            <a:pathLst>
              <a:path w="5659838" h="2639444">
                <a:moveTo>
                  <a:pt x="0" y="0"/>
                </a:moveTo>
                <a:lnTo>
                  <a:pt x="5659839" y="0"/>
                </a:lnTo>
                <a:lnTo>
                  <a:pt x="5659839" y="2639444"/>
                </a:lnTo>
                <a:lnTo>
                  <a:pt x="0" y="2639444"/>
                </a:lnTo>
                <a:lnTo>
                  <a:pt x="0" y="0"/>
                </a:lnTo>
                <a:close/>
              </a:path>
            </a:pathLst>
          </a:custGeom>
          <a:blipFill>
            <a:blip r:embed="rId5"/>
            <a:stretch>
              <a:fillRect/>
            </a:stretch>
          </a:blipFill>
        </p:spPr>
      </p:sp>
      <p:sp>
        <p:nvSpPr>
          <p:cNvPr id="16" name="TextBox 16"/>
          <p:cNvSpPr txBox="1"/>
          <p:nvPr/>
        </p:nvSpPr>
        <p:spPr>
          <a:xfrm>
            <a:off x="2973133" y="1232286"/>
            <a:ext cx="11623887" cy="1349947"/>
          </a:xfrm>
          <a:prstGeom prst="rect">
            <a:avLst/>
          </a:prstGeom>
        </p:spPr>
        <p:txBody>
          <a:bodyPr lIns="0" tIns="0" rIns="0" bIns="0" rtlCol="0" anchor="t">
            <a:spAutoFit/>
          </a:bodyPr>
          <a:lstStyle/>
          <a:p>
            <a:pPr algn="ctr">
              <a:lnSpc>
                <a:spcPts val="11080"/>
              </a:lnSpc>
            </a:pPr>
            <a:r>
              <a:rPr lang="en-US" sz="8030" spc="786">
                <a:solidFill>
                  <a:srgbClr val="FFFFFF"/>
                </a:solidFill>
                <a:latin typeface="Oswald Bold" panose="00000800000000000000"/>
                <a:ea typeface="Oswald Bold" panose="00000800000000000000"/>
                <a:cs typeface="Oswald Bold" panose="00000800000000000000"/>
                <a:sym typeface="Oswald Bold" panose="00000800000000000000"/>
              </a:rPr>
              <a:t>INSIGHTS: MARKETING</a:t>
            </a:r>
            <a:endParaRPr lang="en-US" sz="8030" spc="786">
              <a:solidFill>
                <a:srgbClr val="FFFFFF"/>
              </a:solidFill>
              <a:latin typeface="Oswald Bold" panose="00000800000000000000"/>
              <a:ea typeface="Oswald Bold" panose="00000800000000000000"/>
              <a:cs typeface="Oswald Bold" panose="00000800000000000000"/>
              <a:sym typeface="Oswald Bold" panose="00000800000000000000"/>
            </a:endParaRPr>
          </a:p>
        </p:txBody>
      </p:sp>
      <p:sp>
        <p:nvSpPr>
          <p:cNvPr id="17" name="TextBox 17"/>
          <p:cNvSpPr txBox="1"/>
          <p:nvPr/>
        </p:nvSpPr>
        <p:spPr>
          <a:xfrm>
            <a:off x="7855300" y="3539010"/>
            <a:ext cx="8930515" cy="878205"/>
          </a:xfrm>
          <a:prstGeom prst="rect">
            <a:avLst/>
          </a:prstGeom>
        </p:spPr>
        <p:txBody>
          <a:bodyPr lIns="0" tIns="0" rIns="0" bIns="0" rtlCol="0" anchor="t">
            <a:spAutoFit/>
          </a:bodyPr>
          <a:lstStyle/>
          <a:p>
            <a:pPr algn="l">
              <a:lnSpc>
                <a:spcPts val="3425"/>
              </a:lnSpc>
            </a:pPr>
            <a:r>
              <a:rPr lang="en-IN" altLang="en-US" sz="2480" b="1" spc="243">
                <a:solidFill>
                  <a:schemeClr val="accent1"/>
                </a:solidFill>
                <a:latin typeface="DM Sans Bold"/>
                <a:ea typeface="DM Sans Bold"/>
                <a:cs typeface="DM Sans Bold"/>
                <a:sym typeface="DM Sans Bold"/>
              </a:rPr>
              <a:t>5.L</a:t>
            </a:r>
            <a:r>
              <a:rPr lang="en-US" sz="2480" b="1" spc="243">
                <a:solidFill>
                  <a:schemeClr val="accent1"/>
                </a:solidFill>
                <a:latin typeface="DM Sans Bold"/>
                <a:ea typeface="DM Sans Bold"/>
                <a:cs typeface="DM Sans Bold"/>
                <a:sym typeface="DM Sans Bold"/>
              </a:rPr>
              <a:t>aunch AD Campaign:</a:t>
            </a:r>
            <a:r>
              <a:rPr lang="en-US" sz="2480" spc="243">
                <a:solidFill>
                  <a:srgbClr val="231F20"/>
                </a:solidFill>
                <a:latin typeface="DM Sans Bold"/>
                <a:ea typeface="DM Sans Bold"/>
                <a:cs typeface="DM Sans Bold"/>
                <a:sym typeface="DM Sans Bold"/>
              </a:rPr>
              <a:t> </a:t>
            </a:r>
            <a:r>
              <a:rPr lang="en-US" sz="2480" spc="243">
                <a:solidFill>
                  <a:srgbClr val="231F20"/>
                </a:solidFill>
                <a:latin typeface="DM Sans"/>
                <a:ea typeface="DM Sans"/>
                <a:cs typeface="DM Sans"/>
                <a:sym typeface="DM Sans"/>
              </a:rPr>
              <a:t>The team wants to know, which day would be the best day to launch ADs.</a:t>
            </a:r>
            <a:endParaRPr lang="en-US" sz="2480" spc="243">
              <a:solidFill>
                <a:srgbClr val="231F20"/>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2150</Words>
  <Application>WPS Presentation</Application>
  <PresentationFormat>On-screen Show (4:3)</PresentationFormat>
  <Paragraphs>98</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Oswald Bold</vt:lpstr>
      <vt:lpstr>Montserrat Classic Bold</vt:lpstr>
      <vt:lpstr>DM Sans Bold</vt:lpstr>
      <vt:lpstr>DM Sans</vt:lpstr>
      <vt:lpstr>DM Sans Italics</vt:lpstr>
      <vt:lpstr>Arial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Elegant Creative Portfolio Presentation</dc:title>
  <dc:creator/>
  <cp:lastModifiedBy>Joy Paul</cp:lastModifiedBy>
  <cp:revision>7</cp:revision>
  <dcterms:created xsi:type="dcterms:W3CDTF">2006-08-16T00:00:00Z</dcterms:created>
  <dcterms:modified xsi:type="dcterms:W3CDTF">2024-10-12T15:02:53Z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F1C537492BA946238E82C2B6615EE430_13</vt:lpwstr>
  </property>
  <property fmtid="{D5CDD505-2E9C-101B-9397-08002B2CF9AE}" pid="3" name="KSOProductBuildVer">
    <vt:lpwstr>1033-12.2.0.18283</vt:lpwstr>
  </property>
</Properties>
</file>