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g3zOxtcN9a+7p4lUGHNcUMYaNA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NixonMK/Image-Description-Web-Application.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STEGANOGRAPHY</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84447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a:t>
            </a:r>
            <a:r>
              <a:rPr b="1" lang="en-US" sz="2000">
                <a:solidFill>
                  <a:srgbClr val="1482AB"/>
                </a:solidFill>
              </a:rPr>
              <a:t>Nixon L</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rgbClr val="1482AB"/>
                </a:solidFill>
              </a:rPr>
              <a:t>Nixon L</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Loyola-ICAM College of Engineering and Technology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Department: Information Technology </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a:p>
        </p:txBody>
      </p:sp>
      <p:sp>
        <p:nvSpPr>
          <p:cNvPr id="166" name="Google Shape;166;p10"/>
          <p:cNvSpPr txBox="1"/>
          <p:nvPr>
            <p:ph idx="1" type="body"/>
          </p:nvPr>
        </p:nvSpPr>
        <p:spPr>
          <a:xfrm>
            <a:off x="581193" y="1745862"/>
            <a:ext cx="10490998" cy="3785652"/>
          </a:xfrm>
          <a:prstGeom prst="rect">
            <a:avLst/>
          </a:prstGeom>
          <a:noFill/>
          <a:ln>
            <a:noFill/>
          </a:ln>
        </p:spPr>
        <p:txBody>
          <a:bodyPr anchorCtr="0" anchor="ctr" bIns="45700" lIns="91425" spcFirstLastPara="1" rIns="91425" wrap="square" tIns="45700">
            <a:spAutoFit/>
          </a:bodyPr>
          <a:lstStyle/>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Enhanced Steganographic Techniques</a:t>
            </a:r>
            <a:r>
              <a:rPr b="0" i="0" lang="en-US" sz="2000" u="none" cap="none" strike="noStrike">
                <a:solidFill>
                  <a:schemeClr val="dk1"/>
                </a:solidFill>
                <a:latin typeface="Arial"/>
                <a:ea typeface="Arial"/>
                <a:cs typeface="Arial"/>
                <a:sym typeface="Arial"/>
              </a:rPr>
              <a:t> – Implementing adaptive algorithms to improve data concealment without affecting image quality.</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AI-Based Detection Prevention</a:t>
            </a:r>
            <a:r>
              <a:rPr b="0" i="0" lang="en-US" sz="2000" u="none" cap="none" strike="noStrike">
                <a:solidFill>
                  <a:schemeClr val="dk1"/>
                </a:solidFill>
                <a:latin typeface="Arial"/>
                <a:ea typeface="Arial"/>
                <a:cs typeface="Arial"/>
                <a:sym typeface="Arial"/>
              </a:rPr>
              <a:t> – Using AI to counter steganalysis tools that detect hidden data in images.</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Support for Video &amp; Audio Files</a:t>
            </a:r>
            <a:r>
              <a:rPr b="0" i="0" lang="en-US" sz="2000" u="none" cap="none" strike="noStrike">
                <a:solidFill>
                  <a:schemeClr val="dk1"/>
                </a:solidFill>
                <a:latin typeface="Arial"/>
                <a:ea typeface="Arial"/>
                <a:cs typeface="Arial"/>
                <a:sym typeface="Arial"/>
              </a:rPr>
              <a:t> – Extending the technique to embed messages in videos and audio for wider applications.</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Cloud Integration</a:t>
            </a:r>
            <a:r>
              <a:rPr b="0" i="0" lang="en-US" sz="2000" u="none" cap="none" strike="noStrike">
                <a:solidFill>
                  <a:schemeClr val="dk1"/>
                </a:solidFill>
                <a:latin typeface="Arial"/>
                <a:ea typeface="Arial"/>
                <a:cs typeface="Arial"/>
                <a:sym typeface="Arial"/>
              </a:rPr>
              <a:t> – Enabling secure message embedding and retrieval through cloud-based services.</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Stronger Encryption Algorithms</a:t>
            </a:r>
            <a:r>
              <a:rPr b="0" i="0" lang="en-US" sz="2000" u="none" cap="none" strike="noStrike">
                <a:solidFill>
                  <a:schemeClr val="dk1"/>
                </a:solidFill>
                <a:latin typeface="Arial"/>
                <a:ea typeface="Arial"/>
                <a:cs typeface="Arial"/>
                <a:sym typeface="Arial"/>
              </a:rPr>
              <a:t> – Incorporating advanced encryption methods like AES-256 for enhanced security.</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Multi-Layer Encryption</a:t>
            </a:r>
            <a:r>
              <a:rPr b="0" i="0" lang="en-US" sz="2000" u="none" cap="none" strike="noStrike">
                <a:solidFill>
                  <a:schemeClr val="dk1"/>
                </a:solidFill>
                <a:latin typeface="Arial"/>
                <a:ea typeface="Arial"/>
                <a:cs typeface="Arial"/>
                <a:sym typeface="Arial"/>
              </a:rPr>
              <a:t> – Combining multiple encryption layers for added security before embedding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Sensitive information transmitted over digital channels is vulnerable to interception and unauthorized access. While encryption secures data, it makes the presence of hidden information detectable, increasing the risk of attacks. There is a need for a method that ensures both confidentiality and concealment to protect data from being exposed or compromised.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2208"/>
              <a:buFont typeface="Courier New"/>
              <a:buChar char="o"/>
            </a:pPr>
            <a:r>
              <a:rPr b="1" lang="en-US" sz="2400">
                <a:solidFill>
                  <a:schemeClr val="dk1"/>
                </a:solidFill>
              </a:rPr>
              <a:t>Programming Language: </a:t>
            </a:r>
            <a:r>
              <a:rPr lang="en-US" sz="2400">
                <a:solidFill>
                  <a:schemeClr val="dk1"/>
                </a:solidFill>
              </a:rPr>
              <a:t>Python</a:t>
            </a:r>
            <a:endParaRPr/>
          </a:p>
          <a:p>
            <a:pPr indent="-306000" lvl="0" marL="306000" rtl="0" algn="l">
              <a:lnSpc>
                <a:spcPct val="110000"/>
              </a:lnSpc>
              <a:spcBef>
                <a:spcPts val="1080"/>
              </a:spcBef>
              <a:spcAft>
                <a:spcPts val="0"/>
              </a:spcAft>
              <a:buSzPts val="2208"/>
              <a:buFont typeface="Courier New"/>
              <a:buChar char="o"/>
            </a:pPr>
            <a:r>
              <a:rPr b="1" lang="en-US" sz="2400">
                <a:solidFill>
                  <a:schemeClr val="dk1"/>
                </a:solidFill>
              </a:rPr>
              <a:t>Libraries &amp; Frameworks:</a:t>
            </a:r>
            <a:endParaRPr/>
          </a:p>
          <a:p>
            <a:pPr indent="-306000" lvl="1" marL="630000" rtl="0" algn="l">
              <a:spcBef>
                <a:spcPts val="1080"/>
              </a:spcBef>
              <a:spcAft>
                <a:spcPts val="0"/>
              </a:spcAft>
              <a:buSzPts val="2208"/>
              <a:buFont typeface="Courier New"/>
              <a:buChar char="o"/>
            </a:pPr>
            <a:r>
              <a:rPr b="1" lang="en-US" sz="2400">
                <a:solidFill>
                  <a:schemeClr val="dk1"/>
                </a:solidFill>
              </a:rPr>
              <a:t>Pillow</a:t>
            </a:r>
            <a:r>
              <a:rPr lang="en-US" sz="2400">
                <a:solidFill>
                  <a:schemeClr val="dk1"/>
                </a:solidFill>
              </a:rPr>
              <a:t> – Image processing and manipulation</a:t>
            </a:r>
            <a:endParaRPr/>
          </a:p>
          <a:p>
            <a:pPr indent="-306000" lvl="1" marL="630000" rtl="0" algn="l">
              <a:spcBef>
                <a:spcPts val="1080"/>
              </a:spcBef>
              <a:spcAft>
                <a:spcPts val="0"/>
              </a:spcAft>
              <a:buSzPts val="2208"/>
              <a:buFont typeface="Courier New"/>
              <a:buChar char="o"/>
            </a:pPr>
            <a:r>
              <a:rPr b="1" lang="en-US" sz="2400">
                <a:solidFill>
                  <a:schemeClr val="dk1"/>
                </a:solidFill>
              </a:rPr>
              <a:t>PyCryptodome</a:t>
            </a:r>
            <a:r>
              <a:rPr lang="en-US" sz="2400">
                <a:solidFill>
                  <a:schemeClr val="dk1"/>
                </a:solidFill>
              </a:rPr>
              <a:t> – AES encryption and decryption</a:t>
            </a:r>
            <a:endParaRPr/>
          </a:p>
          <a:p>
            <a:pPr indent="-306000" lvl="1" marL="630000" rtl="0" algn="l">
              <a:spcBef>
                <a:spcPts val="1080"/>
              </a:spcBef>
              <a:spcAft>
                <a:spcPts val="0"/>
              </a:spcAft>
              <a:buSzPts val="2208"/>
              <a:buFont typeface="Courier New"/>
              <a:buChar char="o"/>
            </a:pPr>
            <a:r>
              <a:rPr b="1" lang="en-US" sz="2400">
                <a:solidFill>
                  <a:schemeClr val="dk1"/>
                </a:solidFill>
              </a:rPr>
              <a:t>Tkinter</a:t>
            </a:r>
            <a:r>
              <a:rPr lang="en-US" sz="2400">
                <a:solidFill>
                  <a:schemeClr val="dk1"/>
                </a:solidFill>
              </a:rPr>
              <a:t> – GUI development for user-friendly interaction</a:t>
            </a:r>
            <a:endParaRPr/>
          </a:p>
          <a:p>
            <a:pPr indent="-306000" lvl="0" marL="306000" rtl="0" algn="l">
              <a:lnSpc>
                <a:spcPct val="110000"/>
              </a:lnSpc>
              <a:spcBef>
                <a:spcPts val="1080"/>
              </a:spcBef>
              <a:spcAft>
                <a:spcPts val="0"/>
              </a:spcAft>
              <a:buSzPts val="2208"/>
              <a:buFont typeface="Courier New"/>
              <a:buChar char="o"/>
            </a:pPr>
            <a:r>
              <a:rPr b="1" lang="en-US" sz="2400">
                <a:solidFill>
                  <a:schemeClr val="dk1"/>
                </a:solidFill>
              </a:rPr>
              <a:t>Encryption Technique: </a:t>
            </a:r>
            <a:r>
              <a:rPr lang="en-US" sz="2400">
                <a:solidFill>
                  <a:schemeClr val="dk1"/>
                </a:solidFill>
              </a:rPr>
              <a:t>AES (Advanced Encryption Standard) with CBC mode</a:t>
            </a:r>
            <a:endParaRPr/>
          </a:p>
          <a:p>
            <a:pPr indent="-306000" lvl="0" marL="306000" rtl="0" algn="l">
              <a:lnSpc>
                <a:spcPct val="110000"/>
              </a:lnSpc>
              <a:spcBef>
                <a:spcPts val="1080"/>
              </a:spcBef>
              <a:spcAft>
                <a:spcPts val="0"/>
              </a:spcAft>
              <a:buSzPts val="2208"/>
              <a:buFont typeface="Courier New"/>
              <a:buChar char="o"/>
            </a:pPr>
            <a:r>
              <a:rPr b="1" lang="en-US" sz="2400">
                <a:solidFill>
                  <a:schemeClr val="dk1"/>
                </a:solidFill>
              </a:rPr>
              <a:t>Steganography Technique: </a:t>
            </a:r>
            <a:r>
              <a:rPr lang="en-US" sz="2400">
                <a:solidFill>
                  <a:schemeClr val="dk1"/>
                </a:solidFill>
              </a:rPr>
              <a:t>Least Significant Bit (LSB) Method</a:t>
            </a:r>
            <a:endParaRPr/>
          </a:p>
          <a:p>
            <a:pPr indent="-306000" lvl="0" marL="306000" rtl="0" algn="l">
              <a:lnSpc>
                <a:spcPct val="110000"/>
              </a:lnSpc>
              <a:spcBef>
                <a:spcPts val="1080"/>
              </a:spcBef>
              <a:spcAft>
                <a:spcPts val="0"/>
              </a:spcAft>
              <a:buSzPts val="2208"/>
              <a:buFont typeface="Courier New"/>
              <a:buChar char="o"/>
            </a:pPr>
            <a:r>
              <a:rPr b="1" lang="en-US" sz="2400">
                <a:solidFill>
                  <a:schemeClr val="dk1"/>
                </a:solidFill>
              </a:rPr>
              <a:t>Platform: Windows</a:t>
            </a:r>
            <a:r>
              <a:rPr lang="en-US" sz="2400">
                <a:solidFill>
                  <a:schemeClr val="dk1"/>
                </a:solidFill>
              </a:rPr>
              <a:t> 11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Dual-layer Security </a:t>
            </a:r>
            <a:r>
              <a:rPr lang="en-US" sz="2000">
                <a:solidFill>
                  <a:schemeClr val="dk1"/>
                </a:solidFill>
              </a:rPr>
              <a:t>– Combines encryption with steganography, making hidden data undetectable. Ensures both confidentiality and advanced concealment.</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User-Friendly Interface </a:t>
            </a:r>
            <a:r>
              <a:rPr lang="en-US" sz="2000">
                <a:solidFill>
                  <a:schemeClr val="dk1"/>
                </a:solidFill>
              </a:rPr>
              <a:t>– Simple GUI for non-technical users to encrypt and decrypt messages effortlessly.</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Maintains Image Quality </a:t>
            </a:r>
            <a:r>
              <a:rPr lang="en-US" sz="2000">
                <a:solidFill>
                  <a:schemeClr val="dk1"/>
                </a:solidFill>
              </a:rPr>
              <a:t>– Embeds data with minimal distortion, preserving resolution and color accuracy. Hidden message remains invisible to the naked eye.</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Error Handling &amp; Validation </a:t>
            </a:r>
            <a:r>
              <a:rPr lang="en-US" sz="2000">
                <a:solidFill>
                  <a:schemeClr val="dk1"/>
                </a:solidFill>
              </a:rPr>
              <a:t>– Ensures secure message retrieval by detecting incorrect passcodes or missing inputs.</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Advanced Algorithm </a:t>
            </a:r>
            <a:r>
              <a:rPr lang="en-US" sz="2000">
                <a:solidFill>
                  <a:schemeClr val="dk1"/>
                </a:solidFill>
              </a:rPr>
              <a:t>– Uses LSB (Least Significant Bit) steganography for seamless data hiding. AES encryption ensures strong security before embedding.</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Cross-Platform Compatibility </a:t>
            </a:r>
            <a:r>
              <a:rPr lang="en-US" sz="2000">
                <a:solidFill>
                  <a:schemeClr val="dk1"/>
                </a:solidFill>
              </a:rPr>
              <a:t>– Works on Windows, Linux, and macOS without extensive setup. </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Supports Standard Image Formats </a:t>
            </a:r>
            <a:r>
              <a:rPr lang="en-US" sz="2000">
                <a:solidFill>
                  <a:schemeClr val="dk1"/>
                </a:solidFill>
              </a:rPr>
              <a:t>– Works on any standard image file format (PNG recommended for best results) while maintaining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189160" lvl="0" marL="306000" rtl="0" algn="l">
              <a:lnSpc>
                <a:spcPct val="110000"/>
              </a:lnSpc>
              <a:spcBef>
                <a:spcPts val="0"/>
              </a:spcBef>
              <a:spcAft>
                <a:spcPts val="0"/>
              </a:spcAft>
              <a:buSzPts val="1840"/>
              <a:buFont typeface="Courier New"/>
              <a:buNone/>
            </a:pPr>
            <a:r>
              <a:t/>
            </a:r>
            <a:endParaRPr b="1" sz="2000">
              <a:solidFill>
                <a:schemeClr val="dk1"/>
              </a:solidFill>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Cybersecurity Professionals </a:t>
            </a:r>
            <a:r>
              <a:rPr lang="en-US" sz="2000">
                <a:solidFill>
                  <a:schemeClr val="dk1"/>
                </a:solidFill>
              </a:rPr>
              <a:t>– Enhance data protection by combining encryption with steganography.</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General Users </a:t>
            </a:r>
            <a:r>
              <a:rPr lang="en-US" sz="2000">
                <a:solidFill>
                  <a:schemeClr val="dk1"/>
                </a:solidFill>
              </a:rPr>
              <a:t>– Anyone who wants to securely hide and share confidential messages.</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Journalists &amp; Activists </a:t>
            </a:r>
            <a:r>
              <a:rPr lang="en-US" sz="2000">
                <a:solidFill>
                  <a:schemeClr val="dk1"/>
                </a:solidFill>
              </a:rPr>
              <a:t>– Ensures safe communication in sensitive environments.</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Corporate Professionals </a:t>
            </a:r>
            <a:r>
              <a:rPr lang="en-US" sz="2000">
                <a:solidFill>
                  <a:schemeClr val="dk1"/>
                </a:solidFill>
              </a:rPr>
              <a:t>– Protects confidential business information from unauthorized access.</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Law Enforcement &amp; Intelligence Agencies </a:t>
            </a:r>
            <a:r>
              <a:rPr lang="en-US" sz="2000">
                <a:solidFill>
                  <a:schemeClr val="dk1"/>
                </a:solidFill>
              </a:rPr>
              <a:t>– Securely exchange classified data without raising suspicion.</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Students &amp; Researchers </a:t>
            </a:r>
            <a:r>
              <a:rPr lang="en-US" sz="2000">
                <a:solidFill>
                  <a:schemeClr val="dk1"/>
                </a:solidFill>
              </a:rPr>
              <a:t>– Learn and experiment with cryptography and steganography techniques.</a:t>
            </a:r>
            <a:endParaRPr/>
          </a:p>
          <a:p>
            <a:pPr indent="-189160" lvl="0" marL="306000" rtl="0" algn="l">
              <a:lnSpc>
                <a:spcPct val="110000"/>
              </a:lnSpc>
              <a:spcBef>
                <a:spcPts val="1000"/>
              </a:spcBef>
              <a:spcAft>
                <a:spcPts val="0"/>
              </a:spcAft>
              <a:buSzPts val="1840"/>
              <a:buFont typeface="Courier New"/>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423862"/>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34" name="Google Shape;134;p7"/>
          <p:cNvPicPr preferRelativeResize="0"/>
          <p:nvPr>
            <p:ph idx="1" type="body"/>
          </p:nvPr>
        </p:nvPicPr>
        <p:blipFill rotWithShape="1">
          <a:blip r:embed="rId3">
            <a:alphaModFix/>
          </a:blip>
          <a:srcRect b="55685" l="0" r="0" t="0"/>
          <a:stretch/>
        </p:blipFill>
        <p:spPr>
          <a:xfrm>
            <a:off x="581192" y="1133064"/>
            <a:ext cx="2311095" cy="968940"/>
          </a:xfrm>
          <a:prstGeom prst="rect">
            <a:avLst/>
          </a:prstGeom>
          <a:noFill/>
          <a:ln>
            <a:noFill/>
          </a:ln>
        </p:spPr>
      </p:pic>
      <p:pic>
        <p:nvPicPr>
          <p:cNvPr id="135" name="Google Shape;135;p7"/>
          <p:cNvPicPr preferRelativeResize="0"/>
          <p:nvPr/>
        </p:nvPicPr>
        <p:blipFill rotWithShape="1">
          <a:blip r:embed="rId4">
            <a:alphaModFix/>
          </a:blip>
          <a:srcRect b="2208" l="0" r="0" t="2198"/>
          <a:stretch/>
        </p:blipFill>
        <p:spPr>
          <a:xfrm>
            <a:off x="581192" y="2317887"/>
            <a:ext cx="2539694" cy="2966235"/>
          </a:xfrm>
          <a:prstGeom prst="rect">
            <a:avLst/>
          </a:prstGeom>
          <a:noFill/>
          <a:ln>
            <a:noFill/>
          </a:ln>
        </p:spPr>
      </p:pic>
      <p:pic>
        <p:nvPicPr>
          <p:cNvPr id="136" name="Google Shape;136;p7"/>
          <p:cNvPicPr preferRelativeResize="0"/>
          <p:nvPr/>
        </p:nvPicPr>
        <p:blipFill rotWithShape="1">
          <a:blip r:embed="rId5">
            <a:alphaModFix/>
          </a:blip>
          <a:srcRect b="0" l="2759" r="8617" t="0"/>
          <a:stretch/>
        </p:blipFill>
        <p:spPr>
          <a:xfrm>
            <a:off x="531498" y="5380593"/>
            <a:ext cx="3782085" cy="1330636"/>
          </a:xfrm>
          <a:prstGeom prst="rect">
            <a:avLst/>
          </a:prstGeom>
          <a:noFill/>
          <a:ln>
            <a:noFill/>
          </a:ln>
        </p:spPr>
      </p:pic>
      <p:sp>
        <p:nvSpPr>
          <p:cNvPr id="137" name="Google Shape;137;p7"/>
          <p:cNvSpPr txBox="1"/>
          <p:nvPr/>
        </p:nvSpPr>
        <p:spPr>
          <a:xfrm>
            <a:off x="556602" y="834900"/>
            <a:ext cx="609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GUI</a:t>
            </a:r>
            <a:endParaRPr b="1" sz="1600" u="sng">
              <a:solidFill>
                <a:schemeClr val="dk1"/>
              </a:solidFill>
              <a:latin typeface="Libre Franklin"/>
              <a:ea typeface="Libre Franklin"/>
              <a:cs typeface="Libre Franklin"/>
              <a:sym typeface="Libre Franklin"/>
            </a:endParaRPr>
          </a:p>
        </p:txBody>
      </p:sp>
      <p:sp>
        <p:nvSpPr>
          <p:cNvPr id="138" name="Google Shape;138;p7"/>
          <p:cNvSpPr txBox="1"/>
          <p:nvPr/>
        </p:nvSpPr>
        <p:spPr>
          <a:xfrm>
            <a:off x="536712" y="2029511"/>
            <a:ext cx="182851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Encryption Process</a:t>
            </a:r>
            <a:endParaRPr b="1" sz="1600" u="sng">
              <a:solidFill>
                <a:schemeClr val="dk1"/>
              </a:solidFill>
              <a:latin typeface="Libre Franklin"/>
              <a:ea typeface="Libre Franklin"/>
              <a:cs typeface="Libre Franklin"/>
              <a:sym typeface="Libre Franklin"/>
            </a:endParaRPr>
          </a:p>
        </p:txBody>
      </p:sp>
      <p:pic>
        <p:nvPicPr>
          <p:cNvPr id="139" name="Google Shape;139;p7"/>
          <p:cNvPicPr preferRelativeResize="0"/>
          <p:nvPr/>
        </p:nvPicPr>
        <p:blipFill rotWithShape="1">
          <a:blip r:embed="rId6">
            <a:alphaModFix/>
          </a:blip>
          <a:srcRect b="0" l="15940" r="15940" t="0"/>
          <a:stretch/>
        </p:blipFill>
        <p:spPr>
          <a:xfrm>
            <a:off x="3185247" y="1072901"/>
            <a:ext cx="3231670" cy="4125264"/>
          </a:xfrm>
          <a:prstGeom prst="rect">
            <a:avLst/>
          </a:prstGeom>
          <a:noFill/>
          <a:ln>
            <a:noFill/>
          </a:ln>
        </p:spPr>
      </p:pic>
      <p:sp>
        <p:nvSpPr>
          <p:cNvPr id="140" name="Google Shape;140;p7"/>
          <p:cNvSpPr txBox="1"/>
          <p:nvPr/>
        </p:nvSpPr>
        <p:spPr>
          <a:xfrm>
            <a:off x="3125612" y="884060"/>
            <a:ext cx="18461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Decryption Process</a:t>
            </a:r>
            <a:endParaRPr b="1" sz="1600" u="sng">
              <a:solidFill>
                <a:schemeClr val="dk1"/>
              </a:solidFill>
              <a:latin typeface="Libre Franklin"/>
              <a:ea typeface="Libre Franklin"/>
              <a:cs typeface="Libre Franklin"/>
              <a:sym typeface="Libre Franklin"/>
            </a:endParaRPr>
          </a:p>
        </p:txBody>
      </p:sp>
      <p:pic>
        <p:nvPicPr>
          <p:cNvPr id="141" name="Google Shape;141;p7"/>
          <p:cNvPicPr preferRelativeResize="0"/>
          <p:nvPr/>
        </p:nvPicPr>
        <p:blipFill rotWithShape="1">
          <a:blip r:embed="rId7">
            <a:alphaModFix/>
          </a:blip>
          <a:srcRect b="-512" l="0" r="0" t="0"/>
          <a:stretch/>
        </p:blipFill>
        <p:spPr>
          <a:xfrm>
            <a:off x="6464589" y="1097825"/>
            <a:ext cx="3722450" cy="2529962"/>
          </a:xfrm>
          <a:prstGeom prst="rect">
            <a:avLst/>
          </a:prstGeom>
          <a:noFill/>
          <a:ln>
            <a:noFill/>
          </a:ln>
        </p:spPr>
      </p:pic>
      <p:pic>
        <p:nvPicPr>
          <p:cNvPr id="142" name="Google Shape;142;p7"/>
          <p:cNvPicPr preferRelativeResize="0"/>
          <p:nvPr/>
        </p:nvPicPr>
        <p:blipFill rotWithShape="1">
          <a:blip r:embed="rId8">
            <a:alphaModFix/>
          </a:blip>
          <a:srcRect b="0" l="14387" r="14387" t="0"/>
          <a:stretch/>
        </p:blipFill>
        <p:spPr>
          <a:xfrm>
            <a:off x="10576489" y="1396629"/>
            <a:ext cx="1085208" cy="1356510"/>
          </a:xfrm>
          <a:prstGeom prst="rect">
            <a:avLst/>
          </a:prstGeom>
          <a:noFill/>
          <a:ln>
            <a:noFill/>
          </a:ln>
        </p:spPr>
      </p:pic>
      <p:sp>
        <p:nvSpPr>
          <p:cNvPr id="143" name="Google Shape;143;p7"/>
          <p:cNvSpPr txBox="1"/>
          <p:nvPr/>
        </p:nvSpPr>
        <p:spPr>
          <a:xfrm>
            <a:off x="10605600" y="1119630"/>
            <a:ext cx="95744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Libre Franklin"/>
                <a:ea typeface="Libre Franklin"/>
                <a:cs typeface="Libre Franklin"/>
                <a:sym typeface="Libre Franklin"/>
              </a:rPr>
              <a:t>Input Image</a:t>
            </a:r>
            <a:endParaRPr b="1" sz="1200" u="sng">
              <a:solidFill>
                <a:schemeClr val="dk1"/>
              </a:solidFill>
              <a:latin typeface="Libre Franklin"/>
              <a:ea typeface="Libre Franklin"/>
              <a:cs typeface="Libre Franklin"/>
              <a:sym typeface="Libre Franklin"/>
            </a:endParaRPr>
          </a:p>
        </p:txBody>
      </p:sp>
      <p:sp>
        <p:nvSpPr>
          <p:cNvPr id="144" name="Google Shape;144;p7"/>
          <p:cNvSpPr txBox="1"/>
          <p:nvPr/>
        </p:nvSpPr>
        <p:spPr>
          <a:xfrm>
            <a:off x="10477099" y="2902510"/>
            <a:ext cx="127502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Libre Franklin"/>
                <a:ea typeface="Libre Franklin"/>
                <a:cs typeface="Libre Franklin"/>
                <a:sym typeface="Libre Franklin"/>
              </a:rPr>
              <a:t>Encrypted Image</a:t>
            </a:r>
            <a:endParaRPr b="1" sz="1200" u="sng">
              <a:solidFill>
                <a:schemeClr val="dk1"/>
              </a:solidFill>
              <a:latin typeface="Libre Franklin"/>
              <a:ea typeface="Libre Franklin"/>
              <a:cs typeface="Libre Franklin"/>
              <a:sym typeface="Libre Franklin"/>
            </a:endParaRPr>
          </a:p>
        </p:txBody>
      </p:sp>
      <p:sp>
        <p:nvSpPr>
          <p:cNvPr id="145" name="Google Shape;145;p7"/>
          <p:cNvSpPr txBox="1"/>
          <p:nvPr/>
        </p:nvSpPr>
        <p:spPr>
          <a:xfrm>
            <a:off x="6404822" y="758717"/>
            <a:ext cx="15933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Encryption Code</a:t>
            </a:r>
            <a:endParaRPr b="1" sz="1600" u="sng">
              <a:solidFill>
                <a:schemeClr val="dk1"/>
              </a:solidFill>
              <a:latin typeface="Libre Franklin"/>
              <a:ea typeface="Libre Franklin"/>
              <a:cs typeface="Libre Franklin"/>
              <a:sym typeface="Libre Franklin"/>
            </a:endParaRPr>
          </a:p>
        </p:txBody>
      </p:sp>
      <p:sp>
        <p:nvSpPr>
          <p:cNvPr id="146" name="Google Shape;146;p7"/>
          <p:cNvSpPr txBox="1"/>
          <p:nvPr/>
        </p:nvSpPr>
        <p:spPr>
          <a:xfrm>
            <a:off x="6285167" y="3545618"/>
            <a:ext cx="161101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Decryption Code</a:t>
            </a:r>
            <a:endParaRPr b="1" sz="1600" u="sng">
              <a:solidFill>
                <a:schemeClr val="dk1"/>
              </a:solidFill>
              <a:latin typeface="Libre Franklin"/>
              <a:ea typeface="Libre Franklin"/>
              <a:cs typeface="Libre Franklin"/>
              <a:sym typeface="Libre Franklin"/>
            </a:endParaRPr>
          </a:p>
        </p:txBody>
      </p:sp>
      <p:pic>
        <p:nvPicPr>
          <p:cNvPr id="147" name="Google Shape;147;p7"/>
          <p:cNvPicPr preferRelativeResize="0"/>
          <p:nvPr/>
        </p:nvPicPr>
        <p:blipFill rotWithShape="1">
          <a:blip r:embed="rId9">
            <a:alphaModFix/>
          </a:blip>
          <a:srcRect b="11075" l="0" r="0" t="1"/>
          <a:stretch/>
        </p:blipFill>
        <p:spPr>
          <a:xfrm>
            <a:off x="6371438" y="3855116"/>
            <a:ext cx="3722450" cy="2856114"/>
          </a:xfrm>
          <a:prstGeom prst="rect">
            <a:avLst/>
          </a:prstGeom>
          <a:noFill/>
          <a:ln>
            <a:noFill/>
          </a:ln>
        </p:spPr>
      </p:pic>
      <p:pic>
        <p:nvPicPr>
          <p:cNvPr id="148" name="Google Shape;148;p7"/>
          <p:cNvPicPr preferRelativeResize="0"/>
          <p:nvPr/>
        </p:nvPicPr>
        <p:blipFill rotWithShape="1">
          <a:blip r:embed="rId8">
            <a:alphaModFix/>
          </a:blip>
          <a:srcRect b="0" l="14387" r="14387" t="0"/>
          <a:stretch/>
        </p:blipFill>
        <p:spPr>
          <a:xfrm>
            <a:off x="10576489" y="3429004"/>
            <a:ext cx="1085208" cy="13565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54" name="Google Shape;154;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576"/>
              <a:buNone/>
            </a:pPr>
            <a:r>
              <a:rPr lang="en-US" sz="2800">
                <a:solidFill>
                  <a:schemeClr val="dk1"/>
                </a:solidFill>
              </a:rPr>
              <a:t>This project addresses the challenge of securing sensitive information by integrating encryption with steganography, ensuring both confidentiality and concealment. Unlike traditional encryption, which can attract attention, this method hides data within images, making it undetectable while maintaining the original quality. With a user-friendly interface and robust error handling, it provides a secure and accessible way to transmit confidential messages without raising suspicion.</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60" name="Google Shape;160;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Courier New"/>
              <a:buChar char="o"/>
            </a:pPr>
            <a:r>
              <a:rPr lang="en-US" u="sng">
                <a:solidFill>
                  <a:schemeClr val="hlink"/>
                </a:solidFill>
                <a:hlinkClick r:id="rId3"/>
              </a:rPr>
              <a:t>https://github.com/NixonMK/Image-Description-Web-Application.git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