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8db7b122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8db7b122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3ba1d3d620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3ba1d3d620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8db7b1225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8db7b1225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8db7b1225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8db7b1225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8db7b1225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8db7b1225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8db7b1225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8db7b1225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8db7b1225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8db7b1225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3ba1d3d620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3ba1d3d620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3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play.google.com/store/apps/details?id=com.miniplay.gunspin&amp;hl=en&amp;gl=U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0" Type="http://schemas.openxmlformats.org/officeDocument/2006/relationships/image" Target="../media/image18.png"/><Relationship Id="rId11" Type="http://schemas.openxmlformats.org/officeDocument/2006/relationships/image" Target="../media/image22.png"/><Relationship Id="rId10" Type="http://schemas.openxmlformats.org/officeDocument/2006/relationships/image" Target="../media/image20.png"/><Relationship Id="rId13" Type="http://schemas.openxmlformats.org/officeDocument/2006/relationships/image" Target="../media/image3.png"/><Relationship Id="rId12" Type="http://schemas.openxmlformats.org/officeDocument/2006/relationships/image" Target="../media/image21.png"/><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3.png"/><Relationship Id="rId4" Type="http://schemas.openxmlformats.org/officeDocument/2006/relationships/image" Target="../media/image5.png"/><Relationship Id="rId9" Type="http://schemas.openxmlformats.org/officeDocument/2006/relationships/image" Target="../media/image2.png"/><Relationship Id="rId15" Type="http://schemas.openxmlformats.org/officeDocument/2006/relationships/image" Target="../media/image4.png"/><Relationship Id="rId14" Type="http://schemas.openxmlformats.org/officeDocument/2006/relationships/image" Target="../media/image15.png"/><Relationship Id="rId17" Type="http://schemas.openxmlformats.org/officeDocument/2006/relationships/image" Target="../media/image24.png"/><Relationship Id="rId16" Type="http://schemas.openxmlformats.org/officeDocument/2006/relationships/image" Target="../media/image8.png"/><Relationship Id="rId5" Type="http://schemas.openxmlformats.org/officeDocument/2006/relationships/image" Target="../media/image11.png"/><Relationship Id="rId19" Type="http://schemas.openxmlformats.org/officeDocument/2006/relationships/image" Target="../media/image17.png"/><Relationship Id="rId6" Type="http://schemas.openxmlformats.org/officeDocument/2006/relationships/image" Target="../media/image14.png"/><Relationship Id="rId18" Type="http://schemas.openxmlformats.org/officeDocument/2006/relationships/image" Target="../media/image19.png"/><Relationship Id="rId7" Type="http://schemas.openxmlformats.org/officeDocument/2006/relationships/image" Target="../media/image13.png"/><Relationship Id="rId8" Type="http://schemas.openxmlformats.org/officeDocument/2006/relationships/image" Target="../media/image16.png"/></Relationships>
</file>

<file path=ppt/slides/_rels/slide7.xml.rels><?xml version="1.0" encoding="UTF-8" standalone="yes"?><Relationships xmlns="http://schemas.openxmlformats.org/package/2006/relationships"><Relationship Id="rId10"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7.png"/><Relationship Id="rId4" Type="http://schemas.openxmlformats.org/officeDocument/2006/relationships/image" Target="../media/image1.png"/><Relationship Id="rId9"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76200" y="245275"/>
            <a:ext cx="9144000" cy="489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pic>
        <p:nvPicPr>
          <p:cNvPr id="55" name="Google Shape;55;p13"/>
          <p:cNvPicPr preferRelativeResize="0"/>
          <p:nvPr/>
        </p:nvPicPr>
        <p:blipFill>
          <a:blip r:embed="rId3">
            <a:alphaModFix/>
          </a:blip>
          <a:stretch>
            <a:fillRect/>
          </a:stretch>
        </p:blipFill>
        <p:spPr>
          <a:xfrm>
            <a:off x="0" y="-7"/>
            <a:ext cx="9143999" cy="2162614"/>
          </a:xfrm>
          <a:prstGeom prst="rect">
            <a:avLst/>
          </a:prstGeom>
          <a:noFill/>
          <a:ln>
            <a:noFill/>
          </a:ln>
        </p:spPr>
      </p:pic>
      <p:sp>
        <p:nvSpPr>
          <p:cNvPr id="56" name="Google Shape;56;p13"/>
          <p:cNvSpPr txBox="1"/>
          <p:nvPr/>
        </p:nvSpPr>
        <p:spPr>
          <a:xfrm>
            <a:off x="5008425" y="1412000"/>
            <a:ext cx="6213000" cy="16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Game : </a:t>
            </a:r>
            <a:r>
              <a:rPr lang="en-GB">
                <a:solidFill>
                  <a:schemeClr val="dk1"/>
                </a:solidFill>
              </a:rPr>
              <a:t>Skip the Rock </a:t>
            </a:r>
            <a:endParaRPr>
              <a:solidFill>
                <a:schemeClr val="dk1"/>
              </a:solidFill>
            </a:endParaRPr>
          </a:p>
          <a:p>
            <a:pPr indent="0" lvl="0" marL="0" rtl="0" algn="l">
              <a:spcBef>
                <a:spcPts val="0"/>
              </a:spcBef>
              <a:spcAft>
                <a:spcPts val="0"/>
              </a:spcAft>
              <a:buNone/>
            </a:pPr>
            <a:r>
              <a:rPr lang="en-GB">
                <a:solidFill>
                  <a:schemeClr val="dk1"/>
                </a:solidFill>
              </a:rPr>
              <a:t>Nixon Nelson &amp; Lokesh Kumar S </a:t>
            </a:r>
            <a:endParaRPr>
              <a:solidFill>
                <a:schemeClr val="dk1"/>
              </a:solidFill>
            </a:endParaRPr>
          </a:p>
          <a:p>
            <a:pPr indent="0" lvl="0" marL="0" rtl="0" algn="l">
              <a:spcBef>
                <a:spcPts val="0"/>
              </a:spcBef>
              <a:spcAft>
                <a:spcPts val="0"/>
              </a:spcAft>
              <a:buNone/>
            </a:pPr>
            <a:r>
              <a:rPr lang="en-GB">
                <a:solidFill>
                  <a:schemeClr val="dk1"/>
                </a:solidFill>
              </a:rPr>
              <a:t>Group 7</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57" name="Google Shape;57;p13"/>
          <p:cNvPicPr preferRelativeResize="0"/>
          <p:nvPr/>
        </p:nvPicPr>
        <p:blipFill>
          <a:blip r:embed="rId4">
            <a:alphaModFix/>
          </a:blip>
          <a:stretch>
            <a:fillRect/>
          </a:stretch>
        </p:blipFill>
        <p:spPr>
          <a:xfrm>
            <a:off x="0" y="2162600"/>
            <a:ext cx="9144000" cy="29807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70750" y="1388025"/>
            <a:ext cx="4744800" cy="2992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i="1" lang="en-GB" sz="3000">
                <a:solidFill>
                  <a:schemeClr val="lt1"/>
                </a:solidFill>
              </a:rPr>
              <a:t>AGENDA</a:t>
            </a:r>
            <a:endParaRPr i="1" sz="3000">
              <a:solidFill>
                <a:schemeClr val="lt1"/>
              </a:solidFill>
            </a:endParaRPr>
          </a:p>
          <a:p>
            <a:pPr indent="-400050" lvl="0" marL="457200" rtl="0" algn="l">
              <a:spcBef>
                <a:spcPts val="0"/>
              </a:spcBef>
              <a:spcAft>
                <a:spcPts val="0"/>
              </a:spcAft>
              <a:buClr>
                <a:schemeClr val="lt1"/>
              </a:buClr>
              <a:buSzPct val="100000"/>
              <a:buChar char="●"/>
            </a:pPr>
            <a:r>
              <a:rPr i="1" lang="en-GB" sz="3000">
                <a:solidFill>
                  <a:schemeClr val="lt1"/>
                </a:solidFill>
              </a:rPr>
              <a:t>GAME DESCRIPTION</a:t>
            </a:r>
            <a:endParaRPr i="1" sz="3000">
              <a:solidFill>
                <a:schemeClr val="lt1"/>
              </a:solidFill>
            </a:endParaRPr>
          </a:p>
          <a:p>
            <a:pPr indent="-400050" lvl="0" marL="457200" rtl="0" algn="l">
              <a:spcBef>
                <a:spcPts val="0"/>
              </a:spcBef>
              <a:spcAft>
                <a:spcPts val="0"/>
              </a:spcAft>
              <a:buClr>
                <a:schemeClr val="lt1"/>
              </a:buClr>
              <a:buSzPct val="100000"/>
              <a:buChar char="●"/>
            </a:pPr>
            <a:r>
              <a:rPr i="1" lang="en-GB" sz="3000">
                <a:solidFill>
                  <a:schemeClr val="lt1"/>
                </a:solidFill>
              </a:rPr>
              <a:t>ASSET DESCRIPTION</a:t>
            </a:r>
            <a:endParaRPr i="1" sz="3000">
              <a:solidFill>
                <a:schemeClr val="lt1"/>
              </a:solidFill>
            </a:endParaRPr>
          </a:p>
          <a:p>
            <a:pPr indent="-400050" lvl="0" marL="457200" rtl="0" algn="l">
              <a:spcBef>
                <a:spcPts val="0"/>
              </a:spcBef>
              <a:spcAft>
                <a:spcPts val="0"/>
              </a:spcAft>
              <a:buClr>
                <a:schemeClr val="lt1"/>
              </a:buClr>
              <a:buSzPct val="100000"/>
              <a:buChar char="●"/>
            </a:pPr>
            <a:r>
              <a:rPr i="1" lang="en-GB" sz="3000">
                <a:solidFill>
                  <a:schemeClr val="lt1"/>
                </a:solidFill>
              </a:rPr>
              <a:t>IDEATION</a:t>
            </a:r>
            <a:endParaRPr i="1" sz="3000">
              <a:solidFill>
                <a:schemeClr val="lt1"/>
              </a:solidFill>
            </a:endParaRPr>
          </a:p>
          <a:p>
            <a:pPr indent="-400050" lvl="0" marL="457200" rtl="0" algn="l">
              <a:spcBef>
                <a:spcPts val="0"/>
              </a:spcBef>
              <a:spcAft>
                <a:spcPts val="0"/>
              </a:spcAft>
              <a:buClr>
                <a:schemeClr val="lt1"/>
              </a:buClr>
              <a:buSzPct val="100000"/>
              <a:buChar char="●"/>
            </a:pPr>
            <a:r>
              <a:rPr i="1" lang="en-GB" sz="3000">
                <a:solidFill>
                  <a:schemeClr val="lt1"/>
                </a:solidFill>
              </a:rPr>
              <a:t>ASSET LIST</a:t>
            </a:r>
            <a:endParaRPr i="1" sz="3000">
              <a:solidFill>
                <a:schemeClr val="lt1"/>
              </a:solidFill>
            </a:endParaRPr>
          </a:p>
          <a:p>
            <a:pPr indent="-400050" lvl="0" marL="457200" rtl="0" algn="l">
              <a:spcBef>
                <a:spcPts val="0"/>
              </a:spcBef>
              <a:spcAft>
                <a:spcPts val="0"/>
              </a:spcAft>
              <a:buClr>
                <a:schemeClr val="lt1"/>
              </a:buClr>
              <a:buSzPct val="100000"/>
              <a:buChar char="●"/>
            </a:pPr>
            <a:r>
              <a:rPr i="1" lang="en-GB" sz="3000">
                <a:solidFill>
                  <a:schemeClr val="lt1"/>
                </a:solidFill>
              </a:rPr>
              <a:t>ART STYLES</a:t>
            </a:r>
            <a:endParaRPr i="1" sz="3000">
              <a:solidFill>
                <a:schemeClr val="lt1"/>
              </a:solidFill>
            </a:endParaRPr>
          </a:p>
          <a:p>
            <a:pPr indent="-400050" lvl="0" marL="457200" rtl="0" algn="l">
              <a:spcBef>
                <a:spcPts val="0"/>
              </a:spcBef>
              <a:spcAft>
                <a:spcPts val="0"/>
              </a:spcAft>
              <a:buClr>
                <a:schemeClr val="lt1"/>
              </a:buClr>
              <a:buSzPct val="100000"/>
              <a:buChar char="●"/>
            </a:pPr>
            <a:r>
              <a:rPr i="1" lang="en-GB" sz="3000">
                <a:solidFill>
                  <a:schemeClr val="lt1"/>
                </a:solidFill>
              </a:rPr>
              <a:t>COLOR PALLET</a:t>
            </a:r>
            <a:endParaRPr i="1" sz="3000">
              <a:solidFill>
                <a:schemeClr val="lt1"/>
              </a:solidFill>
            </a:endParaRPr>
          </a:p>
          <a:p>
            <a:pPr indent="0" lvl="0" marL="457200" rtl="0" algn="l">
              <a:spcBef>
                <a:spcPts val="0"/>
              </a:spcBef>
              <a:spcAft>
                <a:spcPts val="0"/>
              </a:spcAft>
              <a:buNone/>
            </a:pPr>
            <a:r>
              <a:t/>
            </a:r>
            <a:endParaRPr i="1" sz="3000">
              <a:solidFill>
                <a:schemeClr val="lt1"/>
              </a:solidFill>
            </a:endParaRPr>
          </a:p>
          <a:p>
            <a:pPr indent="0" lvl="0" marL="457200" rtl="0" algn="l">
              <a:spcBef>
                <a:spcPts val="0"/>
              </a:spcBef>
              <a:spcAft>
                <a:spcPts val="0"/>
              </a:spcAft>
              <a:buNone/>
            </a:pPr>
            <a:r>
              <a:t/>
            </a:r>
            <a:endParaRPr i="1" sz="3000">
              <a:solidFill>
                <a:schemeClr val="lt1"/>
              </a:solidFill>
            </a:endParaRPr>
          </a:p>
        </p:txBody>
      </p:sp>
      <p:sp>
        <p:nvSpPr>
          <p:cNvPr id="63" name="Google Shape;63;p14"/>
          <p:cNvSpPr txBox="1"/>
          <p:nvPr>
            <p:ph type="title"/>
          </p:nvPr>
        </p:nvSpPr>
        <p:spPr>
          <a:xfrm>
            <a:off x="147150" y="-15190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i="1" lang="en-GB">
                <a:solidFill>
                  <a:schemeClr val="lt1"/>
                </a:solidFill>
              </a:rPr>
              <a:t>SKIP THE ROCK</a:t>
            </a:r>
            <a:endParaRPr i="1">
              <a:solidFill>
                <a:schemeClr val="lt1"/>
              </a:solidFill>
            </a:endParaRPr>
          </a:p>
        </p:txBody>
      </p:sp>
      <p:pic>
        <p:nvPicPr>
          <p:cNvPr id="64" name="Google Shape;64;p14"/>
          <p:cNvPicPr preferRelativeResize="0"/>
          <p:nvPr/>
        </p:nvPicPr>
        <p:blipFill>
          <a:blip r:embed="rId3">
            <a:alphaModFix/>
          </a:blip>
          <a:stretch>
            <a:fillRect/>
          </a:stretch>
        </p:blipFill>
        <p:spPr>
          <a:xfrm flipH="1">
            <a:off x="5115550" y="0"/>
            <a:ext cx="1332100" cy="108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1508850" y="107375"/>
            <a:ext cx="3738600" cy="4608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solidFill>
                  <a:schemeClr val="lt1"/>
                </a:solidFill>
              </a:rPr>
              <a:t>Skip the Rock </a:t>
            </a:r>
            <a:endParaRPr b="1">
              <a:solidFill>
                <a:schemeClr val="lt1"/>
              </a:solidFill>
            </a:endParaRPr>
          </a:p>
          <a:p>
            <a:pPr indent="0" lvl="0" marL="0" rtl="0" algn="ctr">
              <a:spcBef>
                <a:spcPts val="0"/>
              </a:spcBef>
              <a:spcAft>
                <a:spcPts val="0"/>
              </a:spcAft>
              <a:buNone/>
            </a:pPr>
            <a:r>
              <a:t/>
            </a:r>
            <a:endParaRPr/>
          </a:p>
        </p:txBody>
      </p:sp>
      <p:sp>
        <p:nvSpPr>
          <p:cNvPr id="70" name="Google Shape;70;p15"/>
          <p:cNvSpPr txBox="1"/>
          <p:nvPr>
            <p:ph idx="1" type="body"/>
          </p:nvPr>
        </p:nvSpPr>
        <p:spPr>
          <a:xfrm>
            <a:off x="0" y="460825"/>
            <a:ext cx="8130000" cy="4682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lt1"/>
              </a:buClr>
              <a:buSzPts val="1300"/>
              <a:buFont typeface="Times New Roman"/>
              <a:buChar char="●"/>
            </a:pPr>
            <a:r>
              <a:rPr b="1" lang="en-GB" sz="1300">
                <a:solidFill>
                  <a:schemeClr val="lt1"/>
                </a:solidFill>
                <a:latin typeface="Times New Roman"/>
                <a:ea typeface="Times New Roman"/>
                <a:cs typeface="Times New Roman"/>
                <a:sym typeface="Times New Roman"/>
              </a:rPr>
              <a:t>Brief:</a:t>
            </a:r>
            <a:r>
              <a:rPr lang="en-GB" sz="1300">
                <a:solidFill>
                  <a:schemeClr val="lt1"/>
                </a:solidFill>
                <a:latin typeface="Times New Roman"/>
                <a:ea typeface="Times New Roman"/>
                <a:cs typeface="Times New Roman"/>
                <a:sym typeface="Times New Roman"/>
              </a:rPr>
              <a:t> The player will have to skip the rock through a lake the rock as the rock goes farther it hits different objects gaining the player points.</a:t>
            </a:r>
            <a:endParaRPr sz="1300">
              <a:solidFill>
                <a:schemeClr val="lt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300">
              <a:solidFill>
                <a:schemeClr val="lt1"/>
              </a:solidFill>
              <a:latin typeface="Times New Roman"/>
              <a:ea typeface="Times New Roman"/>
              <a:cs typeface="Times New Roman"/>
              <a:sym typeface="Times New Roman"/>
            </a:endParaRPr>
          </a:p>
          <a:p>
            <a:pPr indent="-311150" lvl="0" marL="457200" rtl="0" algn="l">
              <a:spcBef>
                <a:spcPts val="1200"/>
              </a:spcBef>
              <a:spcAft>
                <a:spcPts val="0"/>
              </a:spcAft>
              <a:buClr>
                <a:schemeClr val="lt1"/>
              </a:buClr>
              <a:buSzPts val="1300"/>
              <a:buFont typeface="Times New Roman"/>
              <a:buChar char="●"/>
            </a:pPr>
            <a:r>
              <a:rPr b="1" lang="en-GB" sz="1300">
                <a:solidFill>
                  <a:schemeClr val="lt1"/>
                </a:solidFill>
                <a:latin typeface="Times New Roman"/>
                <a:ea typeface="Times New Roman"/>
                <a:cs typeface="Times New Roman"/>
                <a:sym typeface="Times New Roman"/>
              </a:rPr>
              <a:t>Genre:</a:t>
            </a:r>
            <a:r>
              <a:rPr lang="en-GB" sz="1300">
                <a:solidFill>
                  <a:schemeClr val="lt1"/>
                </a:solidFill>
                <a:latin typeface="Times New Roman"/>
                <a:ea typeface="Times New Roman"/>
                <a:cs typeface="Times New Roman"/>
                <a:sym typeface="Times New Roman"/>
              </a:rPr>
              <a:t> Hypercasual, Arcade (12 % market share)</a:t>
            </a:r>
            <a:endParaRPr sz="1300">
              <a:solidFill>
                <a:schemeClr val="lt1"/>
              </a:solidFill>
              <a:latin typeface="Times New Roman"/>
              <a:ea typeface="Times New Roman"/>
              <a:cs typeface="Times New Roman"/>
              <a:sym typeface="Times New Roman"/>
            </a:endParaRPr>
          </a:p>
          <a:p>
            <a:pPr indent="-311150" lvl="0" marL="457200" rtl="0" algn="l">
              <a:spcBef>
                <a:spcPts val="0"/>
              </a:spcBef>
              <a:spcAft>
                <a:spcPts val="0"/>
              </a:spcAft>
              <a:buClr>
                <a:schemeClr val="lt1"/>
              </a:buClr>
              <a:buSzPts val="1300"/>
              <a:buFont typeface="Times New Roman"/>
              <a:buChar char="●"/>
            </a:pPr>
            <a:r>
              <a:rPr b="1" lang="en-GB" sz="1300">
                <a:solidFill>
                  <a:schemeClr val="lt1"/>
                </a:solidFill>
                <a:latin typeface="Times New Roman"/>
                <a:ea typeface="Times New Roman"/>
                <a:cs typeface="Times New Roman"/>
                <a:sym typeface="Times New Roman"/>
              </a:rPr>
              <a:t>Objective</a:t>
            </a:r>
            <a:r>
              <a:rPr lang="en-GB" sz="1300">
                <a:solidFill>
                  <a:schemeClr val="lt1"/>
                </a:solidFill>
                <a:latin typeface="Times New Roman"/>
                <a:ea typeface="Times New Roman"/>
                <a:cs typeface="Times New Roman"/>
                <a:sym typeface="Times New Roman"/>
              </a:rPr>
              <a:t>: The player has to throw the rock as far as possible and it should skip on as many objects as possible. </a:t>
            </a:r>
            <a:endParaRPr sz="1300">
              <a:solidFill>
                <a:schemeClr val="lt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300">
              <a:solidFill>
                <a:schemeClr val="lt1"/>
              </a:solidFill>
              <a:latin typeface="Times New Roman"/>
              <a:ea typeface="Times New Roman"/>
              <a:cs typeface="Times New Roman"/>
              <a:sym typeface="Times New Roman"/>
            </a:endParaRPr>
          </a:p>
          <a:p>
            <a:pPr indent="-311150" lvl="0" marL="457200" rtl="0" algn="l">
              <a:spcBef>
                <a:spcPts val="1200"/>
              </a:spcBef>
              <a:spcAft>
                <a:spcPts val="0"/>
              </a:spcAft>
              <a:buClr>
                <a:schemeClr val="lt1"/>
              </a:buClr>
              <a:buSzPts val="1300"/>
              <a:buFont typeface="Times New Roman"/>
              <a:buChar char="●"/>
            </a:pPr>
            <a:r>
              <a:rPr b="1" lang="en-GB" sz="1300">
                <a:solidFill>
                  <a:schemeClr val="lt1"/>
                </a:solidFill>
                <a:latin typeface="Times New Roman"/>
                <a:ea typeface="Times New Roman"/>
                <a:cs typeface="Times New Roman"/>
                <a:sym typeface="Times New Roman"/>
              </a:rPr>
              <a:t>Difficulty &amp; Progress:</a:t>
            </a:r>
            <a:r>
              <a:rPr lang="en-GB" sz="1300">
                <a:solidFill>
                  <a:schemeClr val="lt1"/>
                </a:solidFill>
                <a:latin typeface="Times New Roman"/>
                <a:ea typeface="Times New Roman"/>
                <a:cs typeface="Times New Roman"/>
                <a:sym typeface="Times New Roman"/>
              </a:rPr>
              <a:t> The only difficulty in the game is to select the power  of the throw in the given time  and the no of skips handled by the direction of the throw. The rock will progress through  different objects there will power ups to help it skip more easily on different objects.</a:t>
            </a:r>
            <a:endParaRPr sz="1300">
              <a:solidFill>
                <a:schemeClr val="lt1"/>
              </a:solidFill>
              <a:latin typeface="Times New Roman"/>
              <a:ea typeface="Times New Roman"/>
              <a:cs typeface="Times New Roman"/>
              <a:sym typeface="Times New Roman"/>
            </a:endParaRPr>
          </a:p>
          <a:p>
            <a:pPr indent="-311150" lvl="0" marL="457200" rtl="0" algn="l">
              <a:spcBef>
                <a:spcPts val="0"/>
              </a:spcBef>
              <a:spcAft>
                <a:spcPts val="0"/>
              </a:spcAft>
              <a:buClr>
                <a:schemeClr val="lt1"/>
              </a:buClr>
              <a:buSzPts val="1300"/>
              <a:buFont typeface="Times New Roman"/>
              <a:buChar char="●"/>
            </a:pPr>
            <a:r>
              <a:rPr b="1" lang="en-GB" sz="1300">
                <a:solidFill>
                  <a:schemeClr val="lt1"/>
                </a:solidFill>
                <a:latin typeface="Times New Roman"/>
                <a:ea typeface="Times New Roman"/>
                <a:cs typeface="Times New Roman"/>
                <a:sym typeface="Times New Roman"/>
              </a:rPr>
              <a:t>Game Details: </a:t>
            </a:r>
            <a:endParaRPr b="1" sz="1300">
              <a:solidFill>
                <a:schemeClr val="lt1"/>
              </a:solidFill>
              <a:latin typeface="Times New Roman"/>
              <a:ea typeface="Times New Roman"/>
              <a:cs typeface="Times New Roman"/>
              <a:sym typeface="Times New Roman"/>
            </a:endParaRPr>
          </a:p>
          <a:p>
            <a:pPr indent="-311150" lvl="1" marL="914400" rtl="0" algn="l">
              <a:spcBef>
                <a:spcPts val="0"/>
              </a:spcBef>
              <a:spcAft>
                <a:spcPts val="0"/>
              </a:spcAft>
              <a:buClr>
                <a:schemeClr val="lt1"/>
              </a:buClr>
              <a:buSzPts val="1300"/>
              <a:buFont typeface="Times New Roman"/>
              <a:buChar char="○"/>
            </a:pPr>
            <a:r>
              <a:rPr lang="en-GB" sz="1300">
                <a:solidFill>
                  <a:schemeClr val="lt1"/>
                </a:solidFill>
                <a:latin typeface="Times New Roman"/>
                <a:ea typeface="Times New Roman"/>
                <a:cs typeface="Times New Roman"/>
                <a:sym typeface="Times New Roman"/>
              </a:rPr>
              <a:t>Orientation: landscape</a:t>
            </a:r>
            <a:endParaRPr sz="1300">
              <a:solidFill>
                <a:schemeClr val="lt1"/>
              </a:solidFill>
              <a:latin typeface="Times New Roman"/>
              <a:ea typeface="Times New Roman"/>
              <a:cs typeface="Times New Roman"/>
              <a:sym typeface="Times New Roman"/>
            </a:endParaRPr>
          </a:p>
          <a:p>
            <a:pPr indent="-311150" lvl="1" marL="914400" rtl="0" algn="l">
              <a:spcBef>
                <a:spcPts val="0"/>
              </a:spcBef>
              <a:spcAft>
                <a:spcPts val="0"/>
              </a:spcAft>
              <a:buClr>
                <a:schemeClr val="lt1"/>
              </a:buClr>
              <a:buSzPts val="1300"/>
              <a:buFont typeface="Times New Roman"/>
              <a:buChar char="○"/>
            </a:pPr>
            <a:r>
              <a:rPr lang="en-GB" sz="1300">
                <a:solidFill>
                  <a:schemeClr val="lt1"/>
                </a:solidFill>
                <a:latin typeface="Times New Roman"/>
                <a:ea typeface="Times New Roman"/>
                <a:cs typeface="Times New Roman"/>
                <a:sym typeface="Times New Roman"/>
              </a:rPr>
              <a:t>Monetization: Free to play shows ads in game for free power ups and buy different power ups using different categories of objects.eg frogs , trees and posts ,etc.</a:t>
            </a:r>
            <a:endParaRPr sz="1300">
              <a:solidFill>
                <a:schemeClr val="lt1"/>
              </a:solidFill>
              <a:latin typeface="Times New Roman"/>
              <a:ea typeface="Times New Roman"/>
              <a:cs typeface="Times New Roman"/>
              <a:sym typeface="Times New Roman"/>
            </a:endParaRPr>
          </a:p>
          <a:p>
            <a:pPr indent="-311150" lvl="0" marL="457200" rtl="0" algn="l">
              <a:spcBef>
                <a:spcPts val="0"/>
              </a:spcBef>
              <a:spcAft>
                <a:spcPts val="0"/>
              </a:spcAft>
              <a:buClr>
                <a:schemeClr val="lt1"/>
              </a:buClr>
              <a:buSzPts val="1300"/>
              <a:buFont typeface="Times New Roman"/>
              <a:buChar char="●"/>
            </a:pPr>
            <a:r>
              <a:rPr b="1" lang="en-GB" sz="1300">
                <a:solidFill>
                  <a:schemeClr val="lt1"/>
                </a:solidFill>
                <a:latin typeface="Times New Roman"/>
                <a:ea typeface="Times New Roman"/>
                <a:cs typeface="Times New Roman"/>
                <a:sym typeface="Times New Roman"/>
              </a:rPr>
              <a:t>Controls:</a:t>
            </a:r>
            <a:r>
              <a:rPr lang="en-GB" sz="1300">
                <a:solidFill>
                  <a:schemeClr val="lt1"/>
                </a:solidFill>
                <a:latin typeface="Times New Roman"/>
                <a:ea typeface="Times New Roman"/>
                <a:cs typeface="Times New Roman"/>
                <a:sym typeface="Times New Roman"/>
              </a:rPr>
              <a:t> tap on the power meter to decide the power of the throw, left or right to change the direction of the throw.</a:t>
            </a:r>
            <a:endParaRPr sz="130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311700" y="303050"/>
            <a:ext cx="8258400" cy="4551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Font typeface="Times New Roman"/>
              <a:buChar char="●"/>
            </a:pPr>
            <a:r>
              <a:rPr b="1" lang="en-GB" sz="1500">
                <a:solidFill>
                  <a:schemeClr val="lt1"/>
                </a:solidFill>
                <a:latin typeface="Times New Roman"/>
                <a:ea typeface="Times New Roman"/>
                <a:cs typeface="Times New Roman"/>
                <a:sym typeface="Times New Roman"/>
              </a:rPr>
              <a:t>Asset list:</a:t>
            </a:r>
            <a:endParaRPr b="1" sz="1500">
              <a:solidFill>
                <a:schemeClr val="lt1"/>
              </a:solidFill>
              <a:latin typeface="Times New Roman"/>
              <a:ea typeface="Times New Roman"/>
              <a:cs typeface="Times New Roman"/>
              <a:sym typeface="Times New Roman"/>
            </a:endParaRPr>
          </a:p>
          <a:p>
            <a:pPr indent="-323850" lvl="1" marL="914400" rtl="0" algn="l">
              <a:spcBef>
                <a:spcPts val="0"/>
              </a:spcBef>
              <a:spcAft>
                <a:spcPts val="0"/>
              </a:spcAft>
              <a:buClr>
                <a:schemeClr val="lt1"/>
              </a:buClr>
              <a:buSzPts val="1500"/>
              <a:buFont typeface="Times New Roman"/>
              <a:buChar char="○"/>
            </a:pPr>
            <a:r>
              <a:rPr b="1" lang="en-GB" sz="1500">
                <a:solidFill>
                  <a:schemeClr val="lt1"/>
                </a:solidFill>
                <a:latin typeface="Times New Roman"/>
                <a:ea typeface="Times New Roman"/>
                <a:cs typeface="Times New Roman"/>
                <a:sym typeface="Times New Roman"/>
              </a:rPr>
              <a:t>The player character, the house, the different objects and living things, the rock and the environment.</a:t>
            </a:r>
            <a:endParaRPr b="1" sz="1500">
              <a:solidFill>
                <a:schemeClr val="lt1"/>
              </a:solidFill>
              <a:latin typeface="Times New Roman"/>
              <a:ea typeface="Times New Roman"/>
              <a:cs typeface="Times New Roman"/>
              <a:sym typeface="Times New Roman"/>
            </a:endParaRPr>
          </a:p>
          <a:p>
            <a:pPr indent="-323850" lvl="0" marL="457200" rtl="0" algn="l">
              <a:spcBef>
                <a:spcPts val="0"/>
              </a:spcBef>
              <a:spcAft>
                <a:spcPts val="0"/>
              </a:spcAft>
              <a:buClr>
                <a:schemeClr val="lt1"/>
              </a:buClr>
              <a:buSzPts val="1500"/>
              <a:buFont typeface="Times New Roman"/>
              <a:buChar char="●"/>
            </a:pPr>
            <a:r>
              <a:rPr b="1" lang="en-GB" sz="1500">
                <a:solidFill>
                  <a:schemeClr val="lt1"/>
                </a:solidFill>
                <a:latin typeface="Times New Roman"/>
                <a:ea typeface="Times New Roman"/>
                <a:cs typeface="Times New Roman"/>
                <a:sym typeface="Times New Roman"/>
              </a:rPr>
              <a:t>Important Mechanics: </a:t>
            </a:r>
            <a:endParaRPr b="1" sz="1500">
              <a:solidFill>
                <a:schemeClr val="lt1"/>
              </a:solidFill>
              <a:latin typeface="Times New Roman"/>
              <a:ea typeface="Times New Roman"/>
              <a:cs typeface="Times New Roman"/>
              <a:sym typeface="Times New Roman"/>
            </a:endParaRPr>
          </a:p>
          <a:p>
            <a:pPr indent="-323850" lvl="1" marL="914400" rtl="0" algn="l">
              <a:spcBef>
                <a:spcPts val="0"/>
              </a:spcBef>
              <a:spcAft>
                <a:spcPts val="0"/>
              </a:spcAft>
              <a:buClr>
                <a:schemeClr val="lt1"/>
              </a:buClr>
              <a:buSzPts val="1500"/>
              <a:buFont typeface="Times New Roman"/>
              <a:buChar char="○"/>
            </a:pPr>
            <a:r>
              <a:rPr b="1" lang="en-GB" sz="1500">
                <a:solidFill>
                  <a:schemeClr val="lt1"/>
                </a:solidFill>
                <a:latin typeface="Times New Roman"/>
                <a:ea typeface="Times New Roman"/>
                <a:cs typeface="Times New Roman"/>
                <a:sym typeface="Times New Roman"/>
              </a:rPr>
              <a:t>MVP: power meter and rock movement.</a:t>
            </a:r>
            <a:endParaRPr b="1" sz="1500">
              <a:solidFill>
                <a:schemeClr val="lt1"/>
              </a:solidFill>
              <a:latin typeface="Times New Roman"/>
              <a:ea typeface="Times New Roman"/>
              <a:cs typeface="Times New Roman"/>
              <a:sym typeface="Times New Roman"/>
            </a:endParaRPr>
          </a:p>
          <a:p>
            <a:pPr indent="-323850" lvl="1" marL="914400" rtl="0" algn="l">
              <a:spcBef>
                <a:spcPts val="0"/>
              </a:spcBef>
              <a:spcAft>
                <a:spcPts val="0"/>
              </a:spcAft>
              <a:buClr>
                <a:schemeClr val="lt1"/>
              </a:buClr>
              <a:buSzPts val="1500"/>
              <a:buFont typeface="Times New Roman"/>
              <a:buChar char="○"/>
            </a:pPr>
            <a:r>
              <a:rPr b="1" lang="en-GB" sz="1500">
                <a:solidFill>
                  <a:schemeClr val="lt1"/>
                </a:solidFill>
                <a:latin typeface="Times New Roman"/>
                <a:ea typeface="Times New Roman"/>
                <a:cs typeface="Times New Roman"/>
                <a:sym typeface="Times New Roman"/>
              </a:rPr>
              <a:t>Oscillating power meter , Throwing action of the player , rock skipping on objects , Power ups are conditional based on the objects the rock skips on. Velocity increase in on certain objects.</a:t>
            </a:r>
            <a:endParaRPr b="1" sz="1500">
              <a:solidFill>
                <a:schemeClr val="lt1"/>
              </a:solidFill>
              <a:latin typeface="Times New Roman"/>
              <a:ea typeface="Times New Roman"/>
              <a:cs typeface="Times New Roman"/>
              <a:sym typeface="Times New Roman"/>
            </a:endParaRPr>
          </a:p>
          <a:p>
            <a:pPr indent="-323850" lvl="0" marL="457200" rtl="0" algn="l">
              <a:spcBef>
                <a:spcPts val="0"/>
              </a:spcBef>
              <a:spcAft>
                <a:spcPts val="0"/>
              </a:spcAft>
              <a:buClr>
                <a:schemeClr val="lt1"/>
              </a:buClr>
              <a:buSzPts val="1500"/>
              <a:buFont typeface="Times New Roman"/>
              <a:buChar char="●"/>
            </a:pPr>
            <a:r>
              <a:rPr b="1" lang="en-GB" sz="1500">
                <a:solidFill>
                  <a:schemeClr val="lt1"/>
                </a:solidFill>
                <a:latin typeface="Times New Roman"/>
                <a:ea typeface="Times New Roman"/>
                <a:cs typeface="Times New Roman"/>
                <a:sym typeface="Times New Roman"/>
              </a:rPr>
              <a:t>WOW moments: </a:t>
            </a:r>
            <a:endParaRPr b="1" sz="1500">
              <a:solidFill>
                <a:schemeClr val="lt1"/>
              </a:solidFill>
              <a:latin typeface="Times New Roman"/>
              <a:ea typeface="Times New Roman"/>
              <a:cs typeface="Times New Roman"/>
              <a:sym typeface="Times New Roman"/>
            </a:endParaRPr>
          </a:p>
          <a:p>
            <a:pPr indent="-323850" lvl="1" marL="914400" rtl="0" algn="l">
              <a:spcBef>
                <a:spcPts val="0"/>
              </a:spcBef>
              <a:spcAft>
                <a:spcPts val="0"/>
              </a:spcAft>
              <a:buClr>
                <a:schemeClr val="lt1"/>
              </a:buClr>
              <a:buSzPts val="1500"/>
              <a:buFont typeface="Times New Roman"/>
              <a:buChar char="○"/>
            </a:pPr>
            <a:r>
              <a:rPr b="1" lang="en-GB" sz="1500">
                <a:solidFill>
                  <a:schemeClr val="lt1"/>
                </a:solidFill>
                <a:latin typeface="Times New Roman"/>
                <a:ea typeface="Times New Roman"/>
                <a:cs typeface="Times New Roman"/>
                <a:sym typeface="Times New Roman"/>
              </a:rPr>
              <a:t>On level completion the rock comes through the window of a house and hits something interesting, displaying the score.</a:t>
            </a:r>
            <a:endParaRPr b="1" sz="1500">
              <a:solidFill>
                <a:schemeClr val="lt1"/>
              </a:solidFill>
              <a:latin typeface="Times New Roman"/>
              <a:ea typeface="Times New Roman"/>
              <a:cs typeface="Times New Roman"/>
              <a:sym typeface="Times New Roman"/>
            </a:endParaRPr>
          </a:p>
          <a:p>
            <a:pPr indent="-323850" lvl="1" marL="914400" rtl="0" algn="l">
              <a:spcBef>
                <a:spcPts val="0"/>
              </a:spcBef>
              <a:spcAft>
                <a:spcPts val="0"/>
              </a:spcAft>
              <a:buClr>
                <a:schemeClr val="lt1"/>
              </a:buClr>
              <a:buSzPts val="1500"/>
              <a:buFont typeface="Times New Roman"/>
              <a:buChar char="○"/>
            </a:pPr>
            <a:r>
              <a:rPr b="1" lang="en-GB" sz="1500">
                <a:solidFill>
                  <a:schemeClr val="lt1"/>
                </a:solidFill>
                <a:latin typeface="Times New Roman"/>
                <a:ea typeface="Times New Roman"/>
                <a:cs typeface="Times New Roman"/>
                <a:sym typeface="Times New Roman"/>
              </a:rPr>
              <a:t>If the rock skips on same object multiple times the rock gains additional velocity.</a:t>
            </a:r>
            <a:endParaRPr b="1" sz="1500">
              <a:solidFill>
                <a:schemeClr val="lt1"/>
              </a:solidFill>
              <a:latin typeface="Times New Roman"/>
              <a:ea typeface="Times New Roman"/>
              <a:cs typeface="Times New Roman"/>
              <a:sym typeface="Times New Roman"/>
            </a:endParaRPr>
          </a:p>
          <a:p>
            <a:pPr indent="-323850" lvl="0" marL="457200" rtl="0" algn="l">
              <a:spcBef>
                <a:spcPts val="0"/>
              </a:spcBef>
              <a:spcAft>
                <a:spcPts val="0"/>
              </a:spcAft>
              <a:buClr>
                <a:schemeClr val="lt1"/>
              </a:buClr>
              <a:buSzPts val="1500"/>
              <a:buFont typeface="Times New Roman"/>
              <a:buChar char="●"/>
            </a:pPr>
            <a:r>
              <a:rPr b="1" lang="en-GB" sz="1500">
                <a:solidFill>
                  <a:schemeClr val="lt1"/>
                </a:solidFill>
                <a:latin typeface="Times New Roman"/>
                <a:ea typeface="Times New Roman"/>
                <a:cs typeface="Times New Roman"/>
                <a:sym typeface="Times New Roman"/>
              </a:rPr>
              <a:t>Reference: </a:t>
            </a:r>
            <a:r>
              <a:rPr b="1" lang="en-GB" sz="1500" u="sng">
                <a:solidFill>
                  <a:schemeClr val="lt1"/>
                </a:solidFill>
                <a:latin typeface="Times New Roman"/>
                <a:ea typeface="Times New Roman"/>
                <a:cs typeface="Times New Roman"/>
                <a:sym typeface="Times New Roman"/>
                <a:hlinkClick r:id="rId3">
                  <a:extLst>
                    <a:ext uri="{A12FA001-AC4F-418D-AE19-62706E023703}">
                      <ahyp:hlinkClr val="tx"/>
                    </a:ext>
                  </a:extLst>
                </a:hlinkClick>
              </a:rPr>
              <a:t>https://play.google.com/store/apps/details?id=com.miniplay.gunspin&amp;hl=en&amp;gl=US</a:t>
            </a:r>
            <a:r>
              <a:rPr b="1" lang="en-GB" sz="1500">
                <a:solidFill>
                  <a:schemeClr val="lt1"/>
                </a:solidFill>
                <a:latin typeface="Times New Roman"/>
                <a:ea typeface="Times New Roman"/>
                <a:cs typeface="Times New Roman"/>
                <a:sym typeface="Times New Roman"/>
              </a:rPr>
              <a:t> </a:t>
            </a:r>
            <a:endParaRPr b="1" sz="1500">
              <a:solidFill>
                <a:schemeClr val="lt1"/>
              </a:solidFill>
              <a:latin typeface="Times New Roman"/>
              <a:ea typeface="Times New Roman"/>
              <a:cs typeface="Times New Roman"/>
              <a:sym typeface="Times New Roman"/>
            </a:endParaRPr>
          </a:p>
          <a:p>
            <a:pPr indent="-323850" lvl="0" marL="457200" rtl="0" algn="l">
              <a:spcBef>
                <a:spcPts val="0"/>
              </a:spcBef>
              <a:spcAft>
                <a:spcPts val="0"/>
              </a:spcAft>
              <a:buClr>
                <a:schemeClr val="lt1"/>
              </a:buClr>
              <a:buSzPts val="1500"/>
              <a:buFont typeface="Times New Roman"/>
              <a:buChar char="●"/>
            </a:pPr>
            <a:r>
              <a:rPr b="1" lang="en-GB" sz="1500">
                <a:solidFill>
                  <a:schemeClr val="lt1"/>
                </a:solidFill>
                <a:latin typeface="Times New Roman"/>
                <a:ea typeface="Times New Roman"/>
                <a:cs typeface="Times New Roman"/>
                <a:sym typeface="Times New Roman"/>
              </a:rPr>
              <a:t>Ads: </a:t>
            </a:r>
            <a:endParaRPr b="1" sz="1500">
              <a:solidFill>
                <a:schemeClr val="lt1"/>
              </a:solidFill>
              <a:latin typeface="Times New Roman"/>
              <a:ea typeface="Times New Roman"/>
              <a:cs typeface="Times New Roman"/>
              <a:sym typeface="Times New Roman"/>
            </a:endParaRPr>
          </a:p>
          <a:p>
            <a:pPr indent="-323850" lvl="1" marL="914400" rtl="0" algn="l">
              <a:spcBef>
                <a:spcPts val="0"/>
              </a:spcBef>
              <a:spcAft>
                <a:spcPts val="0"/>
              </a:spcAft>
              <a:buClr>
                <a:schemeClr val="lt1"/>
              </a:buClr>
              <a:buSzPts val="1500"/>
              <a:buFont typeface="Times New Roman"/>
              <a:buChar char="○"/>
            </a:pPr>
            <a:r>
              <a:rPr b="1" lang="en-GB" sz="1500">
                <a:solidFill>
                  <a:schemeClr val="lt1"/>
                </a:solidFill>
                <a:latin typeface="Times New Roman"/>
                <a:ea typeface="Times New Roman"/>
                <a:cs typeface="Times New Roman"/>
                <a:sym typeface="Times New Roman"/>
              </a:rPr>
              <a:t>Menu ads </a:t>
            </a:r>
            <a:endParaRPr b="1" sz="1500">
              <a:solidFill>
                <a:schemeClr val="lt1"/>
              </a:solidFill>
              <a:latin typeface="Times New Roman"/>
              <a:ea typeface="Times New Roman"/>
              <a:cs typeface="Times New Roman"/>
              <a:sym typeface="Times New Roman"/>
            </a:endParaRPr>
          </a:p>
          <a:p>
            <a:pPr indent="-323850" lvl="1" marL="914400" rtl="0" algn="l">
              <a:spcBef>
                <a:spcPts val="0"/>
              </a:spcBef>
              <a:spcAft>
                <a:spcPts val="0"/>
              </a:spcAft>
              <a:buClr>
                <a:schemeClr val="lt1"/>
              </a:buClr>
              <a:buSzPts val="1500"/>
              <a:buFont typeface="Times New Roman"/>
              <a:buChar char="○"/>
            </a:pPr>
            <a:r>
              <a:rPr b="1" lang="en-GB" sz="1500">
                <a:solidFill>
                  <a:schemeClr val="lt1"/>
                </a:solidFill>
                <a:latin typeface="Times New Roman"/>
                <a:ea typeface="Times New Roman"/>
                <a:cs typeface="Times New Roman"/>
                <a:sym typeface="Times New Roman"/>
              </a:rPr>
              <a:t>power up giving ads</a:t>
            </a:r>
            <a:endParaRPr b="1" sz="1500">
              <a:solidFill>
                <a:schemeClr val="lt1"/>
              </a:solidFill>
              <a:latin typeface="Times New Roman"/>
              <a:ea typeface="Times New Roman"/>
              <a:cs typeface="Times New Roman"/>
              <a:sym typeface="Times New Roman"/>
            </a:endParaRPr>
          </a:p>
          <a:p>
            <a:pPr indent="-323850" lvl="0" marL="457200" rtl="0" algn="l">
              <a:spcBef>
                <a:spcPts val="0"/>
              </a:spcBef>
              <a:spcAft>
                <a:spcPts val="0"/>
              </a:spcAft>
              <a:buClr>
                <a:schemeClr val="lt1"/>
              </a:buClr>
              <a:buSzPts val="1500"/>
              <a:buFont typeface="Times New Roman"/>
              <a:buChar char="●"/>
            </a:pPr>
            <a:r>
              <a:rPr b="1" lang="en-GB" sz="1500">
                <a:solidFill>
                  <a:schemeClr val="lt1"/>
                </a:solidFill>
                <a:latin typeface="Times New Roman"/>
                <a:ea typeface="Times New Roman"/>
                <a:cs typeface="Times New Roman"/>
                <a:sym typeface="Times New Roman"/>
              </a:rPr>
              <a:t>Future Scope: different modes , different power ups and characteristics to the rock.</a:t>
            </a:r>
            <a:endParaRPr b="1" sz="22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IDEATION</a:t>
            </a:r>
            <a:endParaRPr>
              <a:solidFill>
                <a:schemeClr val="lt1"/>
              </a:solidFill>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lt1"/>
                </a:solidFill>
              </a:rPr>
              <a:t>An glimpse of the game set up. </a:t>
            </a:r>
            <a:endParaRPr>
              <a:solidFill>
                <a:schemeClr val="lt1"/>
              </a:solidFill>
            </a:endParaRPr>
          </a:p>
          <a:p>
            <a:pPr indent="0" lvl="0" marL="0" rtl="0" algn="l">
              <a:spcBef>
                <a:spcPts val="1200"/>
              </a:spcBef>
              <a:spcAft>
                <a:spcPts val="0"/>
              </a:spcAft>
              <a:buNone/>
            </a:pPr>
            <a:r>
              <a:rPr lang="en-GB">
                <a:solidFill>
                  <a:schemeClr val="lt1"/>
                </a:solidFill>
              </a:rPr>
              <a:t>Viewing of the game can have multiple camera angles.</a:t>
            </a:r>
            <a:endParaRPr>
              <a:solidFill>
                <a:schemeClr val="lt1"/>
              </a:solidFill>
            </a:endParaRPr>
          </a:p>
          <a:p>
            <a:pPr indent="0" lvl="0" marL="0" rtl="0" algn="l">
              <a:spcBef>
                <a:spcPts val="1200"/>
              </a:spcBef>
              <a:spcAft>
                <a:spcPts val="0"/>
              </a:spcAft>
              <a:buNone/>
            </a:pPr>
            <a:r>
              <a:rPr lang="en-GB">
                <a:solidFill>
                  <a:schemeClr val="lt1"/>
                </a:solidFill>
              </a:rPr>
              <a:t>Game concepts and levels can be added as required.</a:t>
            </a:r>
            <a:endParaRPr>
              <a:solidFill>
                <a:schemeClr val="lt1"/>
              </a:solidFill>
            </a:endParaRPr>
          </a:p>
          <a:p>
            <a:pPr indent="0" lvl="0" marL="0" rtl="0" algn="l">
              <a:spcBef>
                <a:spcPts val="1200"/>
              </a:spcBef>
              <a:spcAft>
                <a:spcPts val="0"/>
              </a:spcAft>
              <a:buNone/>
            </a:pPr>
            <a:r>
              <a:rPr lang="en-GB">
                <a:solidFill>
                  <a:schemeClr val="lt1"/>
                </a:solidFill>
              </a:rPr>
              <a:t>The game can be designed for future concepts to be added.</a:t>
            </a:r>
            <a:endParaRPr>
              <a:solidFill>
                <a:schemeClr val="lt1"/>
              </a:solidFill>
            </a:endParaRPr>
          </a:p>
          <a:p>
            <a:pPr indent="0" lvl="0" marL="0" rtl="0" algn="l">
              <a:spcBef>
                <a:spcPts val="1200"/>
              </a:spcBef>
              <a:spcAft>
                <a:spcPts val="1200"/>
              </a:spcAft>
              <a:buNone/>
            </a:pPr>
            <a:r>
              <a:t/>
            </a:r>
            <a:endParaRPr>
              <a:solidFill>
                <a:schemeClr val="lt1"/>
              </a:solidFill>
            </a:endParaRPr>
          </a:p>
        </p:txBody>
      </p:sp>
      <p:sp>
        <p:nvSpPr>
          <p:cNvPr id="82" name="Google Shape;82;p1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 </a:t>
            </a:r>
            <a:endParaRPr/>
          </a:p>
        </p:txBody>
      </p:sp>
      <p:pic>
        <p:nvPicPr>
          <p:cNvPr id="83" name="Google Shape;83;p17"/>
          <p:cNvPicPr preferRelativeResize="0"/>
          <p:nvPr/>
        </p:nvPicPr>
        <p:blipFill>
          <a:blip r:embed="rId3">
            <a:alphaModFix/>
          </a:blip>
          <a:stretch>
            <a:fillRect/>
          </a:stretch>
        </p:blipFill>
        <p:spPr>
          <a:xfrm>
            <a:off x="6308200" y="0"/>
            <a:ext cx="2835800" cy="4775101"/>
          </a:xfrm>
          <a:prstGeom prst="rect">
            <a:avLst/>
          </a:prstGeom>
          <a:noFill/>
          <a:ln>
            <a:noFill/>
          </a:ln>
        </p:spPr>
      </p:pic>
      <p:pic>
        <p:nvPicPr>
          <p:cNvPr id="84" name="Google Shape;84;p17"/>
          <p:cNvPicPr preferRelativeResize="0"/>
          <p:nvPr/>
        </p:nvPicPr>
        <p:blipFill>
          <a:blip r:embed="rId4">
            <a:alphaModFix/>
          </a:blip>
          <a:stretch>
            <a:fillRect/>
          </a:stretch>
        </p:blipFill>
        <p:spPr>
          <a:xfrm>
            <a:off x="6308200" y="579088"/>
            <a:ext cx="2835800" cy="45631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ASSET LIST </a:t>
            </a:r>
            <a:endParaRPr>
              <a:solidFill>
                <a:schemeClr val="lt1"/>
              </a:solidFill>
            </a:endParaRPr>
          </a:p>
        </p:txBody>
      </p:sp>
      <p:sp>
        <p:nvSpPr>
          <p:cNvPr id="90" name="Google Shape;90;p18"/>
          <p:cNvSpPr txBox="1"/>
          <p:nvPr>
            <p:ph idx="1" type="body"/>
          </p:nvPr>
        </p:nvSpPr>
        <p:spPr>
          <a:xfrm>
            <a:off x="243650" y="11038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lt1"/>
                </a:solidFill>
              </a:rPr>
              <a:t>ROCK SET</a:t>
            </a:r>
            <a:endParaRPr>
              <a:solidFill>
                <a:schemeClr val="lt1"/>
              </a:solidFill>
            </a:endParaRPr>
          </a:p>
          <a:p>
            <a:pPr indent="0" lvl="0" marL="0" rtl="0" algn="l">
              <a:spcBef>
                <a:spcPts val="1200"/>
              </a:spcBef>
              <a:spcAft>
                <a:spcPts val="0"/>
              </a:spcAft>
              <a:buNone/>
            </a:pPr>
            <a:r>
              <a:rPr lang="en-GB">
                <a:solidFill>
                  <a:schemeClr val="lt1"/>
                </a:solidFill>
              </a:rPr>
              <a:t>STONES</a:t>
            </a:r>
            <a:endParaRPr>
              <a:solidFill>
                <a:schemeClr val="lt1"/>
              </a:solidFill>
            </a:endParaRPr>
          </a:p>
          <a:p>
            <a:pPr indent="0" lvl="0" marL="0" rtl="0" algn="l">
              <a:spcBef>
                <a:spcPts val="1200"/>
              </a:spcBef>
              <a:spcAft>
                <a:spcPts val="0"/>
              </a:spcAft>
              <a:buNone/>
            </a:pPr>
            <a:r>
              <a:rPr lang="en-GB">
                <a:solidFill>
                  <a:schemeClr val="lt1"/>
                </a:solidFill>
              </a:rPr>
              <a:t>PLAYER</a:t>
            </a:r>
            <a:endParaRPr>
              <a:solidFill>
                <a:schemeClr val="lt1"/>
              </a:solidFill>
            </a:endParaRPr>
          </a:p>
          <a:p>
            <a:pPr indent="0" lvl="0" marL="0" rtl="0" algn="l">
              <a:spcBef>
                <a:spcPts val="1200"/>
              </a:spcBef>
              <a:spcAft>
                <a:spcPts val="0"/>
              </a:spcAft>
              <a:buNone/>
            </a:pPr>
            <a:r>
              <a:rPr lang="en-GB">
                <a:solidFill>
                  <a:schemeClr val="lt1"/>
                </a:solidFill>
              </a:rPr>
              <a:t>FROG</a:t>
            </a:r>
            <a:endParaRPr>
              <a:solidFill>
                <a:schemeClr val="lt1"/>
              </a:solidFill>
            </a:endParaRPr>
          </a:p>
          <a:p>
            <a:pPr indent="0" lvl="0" marL="0" rtl="0" algn="l">
              <a:spcBef>
                <a:spcPts val="1200"/>
              </a:spcBef>
              <a:spcAft>
                <a:spcPts val="1200"/>
              </a:spcAft>
              <a:buNone/>
            </a:pPr>
            <a:r>
              <a:t/>
            </a:r>
            <a:endParaRPr>
              <a:solidFill>
                <a:schemeClr val="lt1"/>
              </a:solidFill>
            </a:endParaRPr>
          </a:p>
        </p:txBody>
      </p:sp>
      <p:pic>
        <p:nvPicPr>
          <p:cNvPr id="91" name="Google Shape;91;p18"/>
          <p:cNvPicPr preferRelativeResize="0"/>
          <p:nvPr/>
        </p:nvPicPr>
        <p:blipFill>
          <a:blip r:embed="rId3">
            <a:alphaModFix/>
          </a:blip>
          <a:stretch>
            <a:fillRect/>
          </a:stretch>
        </p:blipFill>
        <p:spPr>
          <a:xfrm>
            <a:off x="2661150" y="1104962"/>
            <a:ext cx="937675" cy="937675"/>
          </a:xfrm>
          <a:prstGeom prst="rect">
            <a:avLst/>
          </a:prstGeom>
          <a:noFill/>
          <a:ln>
            <a:noFill/>
          </a:ln>
        </p:spPr>
      </p:pic>
      <p:pic>
        <p:nvPicPr>
          <p:cNvPr id="92" name="Google Shape;92;p18"/>
          <p:cNvPicPr preferRelativeResize="0"/>
          <p:nvPr/>
        </p:nvPicPr>
        <p:blipFill>
          <a:blip r:embed="rId4">
            <a:alphaModFix/>
          </a:blip>
          <a:stretch>
            <a:fillRect/>
          </a:stretch>
        </p:blipFill>
        <p:spPr>
          <a:xfrm>
            <a:off x="6383928" y="445025"/>
            <a:ext cx="965642" cy="944040"/>
          </a:xfrm>
          <a:prstGeom prst="rect">
            <a:avLst/>
          </a:prstGeom>
          <a:noFill/>
          <a:ln>
            <a:noFill/>
          </a:ln>
        </p:spPr>
      </p:pic>
      <p:pic>
        <p:nvPicPr>
          <p:cNvPr id="93" name="Google Shape;93;p18"/>
          <p:cNvPicPr preferRelativeResize="0"/>
          <p:nvPr/>
        </p:nvPicPr>
        <p:blipFill>
          <a:blip r:embed="rId5">
            <a:alphaModFix/>
          </a:blip>
          <a:stretch>
            <a:fillRect/>
          </a:stretch>
        </p:blipFill>
        <p:spPr>
          <a:xfrm>
            <a:off x="7718108" y="445025"/>
            <a:ext cx="965642" cy="944040"/>
          </a:xfrm>
          <a:prstGeom prst="rect">
            <a:avLst/>
          </a:prstGeom>
          <a:noFill/>
          <a:ln>
            <a:noFill/>
          </a:ln>
        </p:spPr>
      </p:pic>
      <p:pic>
        <p:nvPicPr>
          <p:cNvPr id="94" name="Google Shape;94;p18"/>
          <p:cNvPicPr preferRelativeResize="0"/>
          <p:nvPr/>
        </p:nvPicPr>
        <p:blipFill>
          <a:blip r:embed="rId6">
            <a:alphaModFix/>
          </a:blip>
          <a:stretch>
            <a:fillRect/>
          </a:stretch>
        </p:blipFill>
        <p:spPr>
          <a:xfrm>
            <a:off x="6340525" y="1733868"/>
            <a:ext cx="965642" cy="944040"/>
          </a:xfrm>
          <a:prstGeom prst="rect">
            <a:avLst/>
          </a:prstGeom>
          <a:noFill/>
          <a:ln>
            <a:noFill/>
          </a:ln>
        </p:spPr>
      </p:pic>
      <p:pic>
        <p:nvPicPr>
          <p:cNvPr id="95" name="Google Shape;95;p18"/>
          <p:cNvPicPr preferRelativeResize="0"/>
          <p:nvPr/>
        </p:nvPicPr>
        <p:blipFill>
          <a:blip r:embed="rId7">
            <a:alphaModFix/>
          </a:blip>
          <a:stretch>
            <a:fillRect/>
          </a:stretch>
        </p:blipFill>
        <p:spPr>
          <a:xfrm>
            <a:off x="7718098" y="1733867"/>
            <a:ext cx="965642" cy="944040"/>
          </a:xfrm>
          <a:prstGeom prst="rect">
            <a:avLst/>
          </a:prstGeom>
          <a:noFill/>
          <a:ln>
            <a:noFill/>
          </a:ln>
        </p:spPr>
      </p:pic>
      <p:sp>
        <p:nvSpPr>
          <p:cNvPr id="96" name="Google Shape;96;p1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97" name="Google Shape;97;p18"/>
          <p:cNvPicPr preferRelativeResize="0"/>
          <p:nvPr/>
        </p:nvPicPr>
        <p:blipFill>
          <a:blip r:embed="rId8">
            <a:alphaModFix/>
          </a:blip>
          <a:stretch>
            <a:fillRect/>
          </a:stretch>
        </p:blipFill>
        <p:spPr>
          <a:xfrm>
            <a:off x="7006203" y="2799085"/>
            <a:ext cx="965642" cy="944040"/>
          </a:xfrm>
          <a:prstGeom prst="rect">
            <a:avLst/>
          </a:prstGeom>
          <a:noFill/>
          <a:ln>
            <a:noFill/>
          </a:ln>
        </p:spPr>
      </p:pic>
      <p:pic>
        <p:nvPicPr>
          <p:cNvPr id="98" name="Google Shape;98;p18"/>
          <p:cNvPicPr preferRelativeResize="0"/>
          <p:nvPr/>
        </p:nvPicPr>
        <p:blipFill>
          <a:blip r:embed="rId9">
            <a:alphaModFix/>
          </a:blip>
          <a:stretch>
            <a:fillRect/>
          </a:stretch>
        </p:blipFill>
        <p:spPr>
          <a:xfrm>
            <a:off x="5040151" y="3810843"/>
            <a:ext cx="252425" cy="260625"/>
          </a:xfrm>
          <a:prstGeom prst="rect">
            <a:avLst/>
          </a:prstGeom>
          <a:noFill/>
          <a:ln>
            <a:noFill/>
          </a:ln>
          <a:effectLst>
            <a:outerShdw blurRad="57150" rotWithShape="0" algn="bl" dir="8220000" dist="533400">
              <a:srgbClr val="000000">
                <a:alpha val="50000"/>
              </a:srgbClr>
            </a:outerShdw>
          </a:effectLst>
        </p:spPr>
      </p:pic>
      <p:pic>
        <p:nvPicPr>
          <p:cNvPr id="99" name="Google Shape;99;p18"/>
          <p:cNvPicPr preferRelativeResize="0"/>
          <p:nvPr/>
        </p:nvPicPr>
        <p:blipFill>
          <a:blip r:embed="rId10">
            <a:alphaModFix/>
          </a:blip>
          <a:stretch>
            <a:fillRect/>
          </a:stretch>
        </p:blipFill>
        <p:spPr>
          <a:xfrm>
            <a:off x="2767875" y="80050"/>
            <a:ext cx="937675" cy="937675"/>
          </a:xfrm>
          <a:prstGeom prst="rect">
            <a:avLst/>
          </a:prstGeom>
          <a:noFill/>
          <a:ln>
            <a:noFill/>
          </a:ln>
        </p:spPr>
      </p:pic>
      <p:pic>
        <p:nvPicPr>
          <p:cNvPr id="100" name="Google Shape;100;p18"/>
          <p:cNvPicPr preferRelativeResize="0"/>
          <p:nvPr/>
        </p:nvPicPr>
        <p:blipFill>
          <a:blip r:embed="rId11">
            <a:alphaModFix/>
          </a:blip>
          <a:stretch>
            <a:fillRect/>
          </a:stretch>
        </p:blipFill>
        <p:spPr>
          <a:xfrm>
            <a:off x="2661150" y="2129875"/>
            <a:ext cx="937675" cy="937675"/>
          </a:xfrm>
          <a:prstGeom prst="rect">
            <a:avLst/>
          </a:prstGeom>
          <a:noFill/>
          <a:ln>
            <a:noFill/>
          </a:ln>
        </p:spPr>
      </p:pic>
      <p:pic>
        <p:nvPicPr>
          <p:cNvPr id="101" name="Google Shape;101;p18"/>
          <p:cNvPicPr preferRelativeResize="0"/>
          <p:nvPr/>
        </p:nvPicPr>
        <p:blipFill>
          <a:blip r:embed="rId12">
            <a:alphaModFix/>
          </a:blip>
          <a:stretch>
            <a:fillRect/>
          </a:stretch>
        </p:blipFill>
        <p:spPr>
          <a:xfrm>
            <a:off x="2661150" y="2954925"/>
            <a:ext cx="937675" cy="937675"/>
          </a:xfrm>
          <a:prstGeom prst="rect">
            <a:avLst/>
          </a:prstGeom>
          <a:noFill/>
          <a:ln>
            <a:noFill/>
          </a:ln>
        </p:spPr>
      </p:pic>
      <p:pic>
        <p:nvPicPr>
          <p:cNvPr id="102" name="Google Shape;102;p18"/>
          <p:cNvPicPr preferRelativeResize="0"/>
          <p:nvPr/>
        </p:nvPicPr>
        <p:blipFill>
          <a:blip r:embed="rId13">
            <a:alphaModFix/>
          </a:blip>
          <a:stretch>
            <a:fillRect/>
          </a:stretch>
        </p:blipFill>
        <p:spPr>
          <a:xfrm>
            <a:off x="4671400" y="3810882"/>
            <a:ext cx="252425" cy="260568"/>
          </a:xfrm>
          <a:prstGeom prst="rect">
            <a:avLst/>
          </a:prstGeom>
          <a:noFill/>
          <a:ln>
            <a:noFill/>
          </a:ln>
          <a:effectLst>
            <a:outerShdw blurRad="57150" rotWithShape="0" algn="bl" dir="8220000" dist="533400">
              <a:srgbClr val="000000">
                <a:alpha val="50000"/>
              </a:srgbClr>
            </a:outerShdw>
          </a:effectLst>
        </p:spPr>
      </p:pic>
      <p:pic>
        <p:nvPicPr>
          <p:cNvPr id="103" name="Google Shape;103;p18"/>
          <p:cNvPicPr preferRelativeResize="0"/>
          <p:nvPr/>
        </p:nvPicPr>
        <p:blipFill>
          <a:blip r:embed="rId14">
            <a:alphaModFix/>
          </a:blip>
          <a:stretch>
            <a:fillRect/>
          </a:stretch>
        </p:blipFill>
        <p:spPr>
          <a:xfrm>
            <a:off x="2283575" y="3298287"/>
            <a:ext cx="1692825" cy="1692825"/>
          </a:xfrm>
          <a:prstGeom prst="rect">
            <a:avLst/>
          </a:prstGeom>
          <a:noFill/>
          <a:ln>
            <a:noFill/>
          </a:ln>
        </p:spPr>
      </p:pic>
      <p:pic>
        <p:nvPicPr>
          <p:cNvPr id="104" name="Google Shape;104;p18"/>
          <p:cNvPicPr preferRelativeResize="0"/>
          <p:nvPr/>
        </p:nvPicPr>
        <p:blipFill>
          <a:blip r:embed="rId15">
            <a:alphaModFix/>
          </a:blip>
          <a:stretch>
            <a:fillRect/>
          </a:stretch>
        </p:blipFill>
        <p:spPr>
          <a:xfrm>
            <a:off x="5764575" y="3298275"/>
            <a:ext cx="1585000" cy="1585000"/>
          </a:xfrm>
          <a:prstGeom prst="rect">
            <a:avLst/>
          </a:prstGeom>
          <a:noFill/>
          <a:ln>
            <a:noFill/>
          </a:ln>
        </p:spPr>
      </p:pic>
      <p:pic>
        <p:nvPicPr>
          <p:cNvPr id="105" name="Google Shape;105;p18"/>
          <p:cNvPicPr preferRelativeResize="0"/>
          <p:nvPr/>
        </p:nvPicPr>
        <p:blipFill>
          <a:blip r:embed="rId16">
            <a:alphaModFix/>
          </a:blip>
          <a:stretch>
            <a:fillRect/>
          </a:stretch>
        </p:blipFill>
        <p:spPr>
          <a:xfrm>
            <a:off x="4508125" y="1389075"/>
            <a:ext cx="1083600" cy="1083600"/>
          </a:xfrm>
          <a:prstGeom prst="rect">
            <a:avLst/>
          </a:prstGeom>
          <a:noFill/>
          <a:ln>
            <a:noFill/>
          </a:ln>
        </p:spPr>
      </p:pic>
      <p:pic>
        <p:nvPicPr>
          <p:cNvPr id="106" name="Google Shape;106;p18"/>
          <p:cNvPicPr preferRelativeResize="0"/>
          <p:nvPr/>
        </p:nvPicPr>
        <p:blipFill>
          <a:blip r:embed="rId17">
            <a:alphaModFix/>
          </a:blip>
          <a:stretch>
            <a:fillRect/>
          </a:stretch>
        </p:blipFill>
        <p:spPr>
          <a:xfrm>
            <a:off x="4410400" y="2129875"/>
            <a:ext cx="1245200" cy="1118550"/>
          </a:xfrm>
          <a:prstGeom prst="rect">
            <a:avLst/>
          </a:prstGeom>
          <a:noFill/>
          <a:ln>
            <a:noFill/>
          </a:ln>
        </p:spPr>
      </p:pic>
      <p:pic>
        <p:nvPicPr>
          <p:cNvPr id="107" name="Google Shape;107;p18"/>
          <p:cNvPicPr preferRelativeResize="0"/>
          <p:nvPr/>
        </p:nvPicPr>
        <p:blipFill>
          <a:blip r:embed="rId18">
            <a:alphaModFix/>
          </a:blip>
          <a:stretch>
            <a:fillRect/>
          </a:stretch>
        </p:blipFill>
        <p:spPr>
          <a:xfrm>
            <a:off x="8984700" y="152400"/>
            <a:ext cx="6900" cy="6900"/>
          </a:xfrm>
          <a:prstGeom prst="rect">
            <a:avLst/>
          </a:prstGeom>
          <a:noFill/>
          <a:ln>
            <a:noFill/>
          </a:ln>
        </p:spPr>
      </p:pic>
      <p:pic>
        <p:nvPicPr>
          <p:cNvPr id="108" name="Google Shape;108;p18"/>
          <p:cNvPicPr preferRelativeResize="0"/>
          <p:nvPr/>
        </p:nvPicPr>
        <p:blipFill>
          <a:blip r:embed="rId19">
            <a:alphaModFix/>
          </a:blip>
          <a:stretch>
            <a:fillRect/>
          </a:stretch>
        </p:blipFill>
        <p:spPr>
          <a:xfrm>
            <a:off x="3705550" y="103213"/>
            <a:ext cx="1256300" cy="1256300"/>
          </a:xfrm>
          <a:prstGeom prst="rect">
            <a:avLst/>
          </a:prstGeom>
          <a:noFill/>
          <a:ln>
            <a:noFill/>
          </a:ln>
        </p:spPr>
      </p:pic>
      <p:pic>
        <p:nvPicPr>
          <p:cNvPr id="109" name="Google Shape;109;p18"/>
          <p:cNvPicPr preferRelativeResize="0"/>
          <p:nvPr/>
        </p:nvPicPr>
        <p:blipFill>
          <a:blip r:embed="rId20">
            <a:alphaModFix/>
          </a:blip>
          <a:stretch>
            <a:fillRect/>
          </a:stretch>
        </p:blipFill>
        <p:spPr>
          <a:xfrm>
            <a:off x="4961850" y="103213"/>
            <a:ext cx="1256300" cy="1256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ASSETS</a:t>
            </a:r>
            <a:endParaRPr>
              <a:solidFill>
                <a:schemeClr val="lt1"/>
              </a:solidFill>
            </a:endParaRPr>
          </a:p>
        </p:txBody>
      </p:sp>
      <p:sp>
        <p:nvSpPr>
          <p:cNvPr id="115" name="Google Shape;115;p19"/>
          <p:cNvSpPr txBox="1"/>
          <p:nvPr>
            <p:ph idx="1" type="body"/>
          </p:nvPr>
        </p:nvSpPr>
        <p:spPr>
          <a:xfrm>
            <a:off x="311700" y="1132950"/>
            <a:ext cx="2450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lt1"/>
                </a:solidFill>
              </a:rPr>
              <a:t>FISHES</a:t>
            </a:r>
            <a:endParaRPr>
              <a:solidFill>
                <a:schemeClr val="lt1"/>
              </a:solidFill>
            </a:endParaRPr>
          </a:p>
          <a:p>
            <a:pPr indent="0" lvl="0" marL="0" rtl="0" algn="l">
              <a:spcBef>
                <a:spcPts val="1200"/>
              </a:spcBef>
              <a:spcAft>
                <a:spcPts val="0"/>
              </a:spcAft>
              <a:buNone/>
            </a:pPr>
            <a:r>
              <a:rPr lang="en-GB">
                <a:solidFill>
                  <a:schemeClr val="lt1"/>
                </a:solidFill>
              </a:rPr>
              <a:t>RIVER/STREAM</a:t>
            </a:r>
            <a:endParaRPr>
              <a:solidFill>
                <a:schemeClr val="lt1"/>
              </a:solidFill>
            </a:endParaRPr>
          </a:p>
          <a:p>
            <a:pPr indent="0" lvl="0" marL="0" rtl="0" algn="l">
              <a:spcBef>
                <a:spcPts val="1200"/>
              </a:spcBef>
              <a:spcAft>
                <a:spcPts val="0"/>
              </a:spcAft>
              <a:buNone/>
            </a:pPr>
            <a:r>
              <a:rPr lang="en-GB">
                <a:solidFill>
                  <a:schemeClr val="lt1"/>
                </a:solidFill>
              </a:rPr>
              <a:t>ENERGY METER</a:t>
            </a:r>
            <a:endParaRPr>
              <a:solidFill>
                <a:schemeClr val="lt1"/>
              </a:solidFill>
            </a:endParaRPr>
          </a:p>
          <a:p>
            <a:pPr indent="0" lvl="0" marL="0" rtl="0" algn="l">
              <a:spcBef>
                <a:spcPts val="1200"/>
              </a:spcBef>
              <a:spcAft>
                <a:spcPts val="1200"/>
              </a:spcAft>
              <a:buClr>
                <a:schemeClr val="dk1"/>
              </a:buClr>
              <a:buSzPts val="1100"/>
              <a:buFont typeface="Arial"/>
              <a:buNone/>
            </a:pPr>
            <a:r>
              <a:t/>
            </a:r>
            <a:endParaRPr>
              <a:solidFill>
                <a:schemeClr val="lt1"/>
              </a:solidFill>
            </a:endParaRPr>
          </a:p>
        </p:txBody>
      </p:sp>
      <p:pic>
        <p:nvPicPr>
          <p:cNvPr id="116" name="Google Shape;116;p19"/>
          <p:cNvPicPr preferRelativeResize="0"/>
          <p:nvPr/>
        </p:nvPicPr>
        <p:blipFill>
          <a:blip r:embed="rId3">
            <a:alphaModFix/>
          </a:blip>
          <a:stretch>
            <a:fillRect/>
          </a:stretch>
        </p:blipFill>
        <p:spPr>
          <a:xfrm>
            <a:off x="3711050" y="912925"/>
            <a:ext cx="1258525" cy="1258525"/>
          </a:xfrm>
          <a:prstGeom prst="rect">
            <a:avLst/>
          </a:prstGeom>
          <a:noFill/>
          <a:ln>
            <a:noFill/>
          </a:ln>
        </p:spPr>
      </p:pic>
      <p:pic>
        <p:nvPicPr>
          <p:cNvPr id="117" name="Google Shape;117;p19"/>
          <p:cNvPicPr preferRelativeResize="0"/>
          <p:nvPr/>
        </p:nvPicPr>
        <p:blipFill>
          <a:blip r:embed="rId4">
            <a:alphaModFix/>
          </a:blip>
          <a:stretch>
            <a:fillRect/>
          </a:stretch>
        </p:blipFill>
        <p:spPr>
          <a:xfrm>
            <a:off x="2330350" y="961537"/>
            <a:ext cx="1083500" cy="1083500"/>
          </a:xfrm>
          <a:prstGeom prst="rect">
            <a:avLst/>
          </a:prstGeom>
          <a:noFill/>
          <a:ln>
            <a:noFill/>
          </a:ln>
        </p:spPr>
      </p:pic>
      <p:pic>
        <p:nvPicPr>
          <p:cNvPr id="118" name="Google Shape;118;p19"/>
          <p:cNvPicPr preferRelativeResize="0"/>
          <p:nvPr/>
        </p:nvPicPr>
        <p:blipFill>
          <a:blip r:embed="rId5">
            <a:alphaModFix/>
          </a:blip>
          <a:stretch>
            <a:fillRect/>
          </a:stretch>
        </p:blipFill>
        <p:spPr>
          <a:xfrm>
            <a:off x="3886075" y="2030012"/>
            <a:ext cx="1083500" cy="1083500"/>
          </a:xfrm>
          <a:prstGeom prst="rect">
            <a:avLst/>
          </a:prstGeom>
          <a:noFill/>
          <a:ln>
            <a:noFill/>
          </a:ln>
        </p:spPr>
      </p:pic>
      <p:pic>
        <p:nvPicPr>
          <p:cNvPr id="119" name="Google Shape;119;p19"/>
          <p:cNvPicPr preferRelativeResize="0"/>
          <p:nvPr/>
        </p:nvPicPr>
        <p:blipFill>
          <a:blip r:embed="rId6">
            <a:alphaModFix/>
          </a:blip>
          <a:stretch>
            <a:fillRect/>
          </a:stretch>
        </p:blipFill>
        <p:spPr>
          <a:xfrm>
            <a:off x="2330350" y="1942487"/>
            <a:ext cx="1258525" cy="1258525"/>
          </a:xfrm>
          <a:prstGeom prst="rect">
            <a:avLst/>
          </a:prstGeom>
          <a:noFill/>
          <a:ln>
            <a:noFill/>
          </a:ln>
        </p:spPr>
      </p:pic>
      <p:pic>
        <p:nvPicPr>
          <p:cNvPr id="120" name="Google Shape;120;p19"/>
          <p:cNvPicPr preferRelativeResize="0"/>
          <p:nvPr/>
        </p:nvPicPr>
        <p:blipFill>
          <a:blip r:embed="rId7">
            <a:alphaModFix/>
          </a:blip>
          <a:stretch>
            <a:fillRect/>
          </a:stretch>
        </p:blipFill>
        <p:spPr>
          <a:xfrm>
            <a:off x="3886063" y="3113512"/>
            <a:ext cx="1258525" cy="1258525"/>
          </a:xfrm>
          <a:prstGeom prst="rect">
            <a:avLst/>
          </a:prstGeom>
          <a:noFill/>
          <a:ln>
            <a:noFill/>
          </a:ln>
        </p:spPr>
      </p:pic>
      <p:pic>
        <p:nvPicPr>
          <p:cNvPr id="121" name="Google Shape;121;p19"/>
          <p:cNvPicPr preferRelativeResize="0"/>
          <p:nvPr/>
        </p:nvPicPr>
        <p:blipFill>
          <a:blip r:embed="rId8">
            <a:alphaModFix/>
          </a:blip>
          <a:stretch>
            <a:fillRect/>
          </a:stretch>
        </p:blipFill>
        <p:spPr>
          <a:xfrm>
            <a:off x="2417863" y="3201012"/>
            <a:ext cx="1083500" cy="1083500"/>
          </a:xfrm>
          <a:prstGeom prst="rect">
            <a:avLst/>
          </a:prstGeom>
          <a:noFill/>
          <a:ln>
            <a:noFill/>
          </a:ln>
        </p:spPr>
      </p:pic>
      <p:pic>
        <p:nvPicPr>
          <p:cNvPr id="122" name="Google Shape;122;p19"/>
          <p:cNvPicPr preferRelativeResize="0"/>
          <p:nvPr/>
        </p:nvPicPr>
        <p:blipFill>
          <a:blip r:embed="rId9">
            <a:alphaModFix/>
          </a:blip>
          <a:stretch>
            <a:fillRect/>
          </a:stretch>
        </p:blipFill>
        <p:spPr>
          <a:xfrm>
            <a:off x="2580925" y="-143651"/>
            <a:ext cx="2893200" cy="5041400"/>
          </a:xfrm>
          <a:prstGeom prst="rect">
            <a:avLst/>
          </a:prstGeom>
          <a:noFill/>
          <a:ln>
            <a:noFill/>
          </a:ln>
        </p:spPr>
      </p:pic>
      <p:pic>
        <p:nvPicPr>
          <p:cNvPr id="123" name="Google Shape;123;p19"/>
          <p:cNvPicPr preferRelativeResize="0"/>
          <p:nvPr/>
        </p:nvPicPr>
        <p:blipFill>
          <a:blip r:embed="rId10">
            <a:alphaModFix/>
          </a:blip>
          <a:stretch>
            <a:fillRect/>
          </a:stretch>
        </p:blipFill>
        <p:spPr>
          <a:xfrm>
            <a:off x="6308211" y="0"/>
            <a:ext cx="2835789" cy="5041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COLOUR PALLET</a:t>
            </a:r>
            <a:endParaRPr>
              <a:solidFill>
                <a:schemeClr val="lt1"/>
              </a:solidFill>
            </a:endParaRPr>
          </a:p>
        </p:txBody>
      </p:sp>
      <p:sp>
        <p:nvSpPr>
          <p:cNvPr id="129" name="Google Shape;12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lt1"/>
                </a:solidFill>
              </a:rPr>
              <a:t>The different shades of colours used to create </a:t>
            </a:r>
            <a:endParaRPr>
              <a:solidFill>
                <a:schemeClr val="lt1"/>
              </a:solidFill>
            </a:endParaRPr>
          </a:p>
          <a:p>
            <a:pPr indent="0" lvl="0" marL="0" rtl="0" algn="l">
              <a:spcBef>
                <a:spcPts val="1200"/>
              </a:spcBef>
              <a:spcAft>
                <a:spcPts val="1200"/>
              </a:spcAft>
              <a:buNone/>
            </a:pPr>
            <a:r>
              <a:rPr lang="en-GB">
                <a:solidFill>
                  <a:schemeClr val="lt1"/>
                </a:solidFill>
              </a:rPr>
              <a:t>the assets for the game.</a:t>
            </a:r>
            <a:endParaRPr>
              <a:solidFill>
                <a:schemeClr val="lt1"/>
              </a:solidFill>
            </a:endParaRPr>
          </a:p>
        </p:txBody>
      </p:sp>
      <p:pic>
        <p:nvPicPr>
          <p:cNvPr id="130" name="Google Shape;130;p20"/>
          <p:cNvPicPr preferRelativeResize="0"/>
          <p:nvPr/>
        </p:nvPicPr>
        <p:blipFill>
          <a:blip r:embed="rId3">
            <a:alphaModFix/>
          </a:blip>
          <a:stretch>
            <a:fillRect/>
          </a:stretch>
        </p:blipFill>
        <p:spPr>
          <a:xfrm>
            <a:off x="4468350" y="1590250"/>
            <a:ext cx="2247900" cy="1123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