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7" r:id="rId2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39955-E6DE-4BFD-A567-C7AE6EB38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FBE14D-E532-4B73-B570-3889B75CF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2E2D0D-7149-4857-89F0-8ABD3F54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C58A-C0DA-4752-A900-A9933738F0AB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316A2A-B29F-4FEB-9D7F-A40FFC38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275E5E-4941-4D66-91CB-DD76FA7D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DE58-9DC1-4C55-BF2B-CEDAD20AE5D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1303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EECD0-61A3-40FF-8925-BDF5E94D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398267-782D-48C3-BFF3-3A5533A5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BC741B-00BA-4D69-A5EA-005DD681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C58A-C0DA-4752-A900-A9933738F0AB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9C261E-B829-4D16-9276-5B4C0A47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35C004-3E23-4A15-9D12-9201911D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DE58-9DC1-4C55-BF2B-CEDAD20AE5D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2559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A4F64B-96BF-44A3-96F3-97F107F98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F5D04B-4804-4ABC-B7DD-048BCF37F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39E12C-3FC5-4665-9ADA-6ADE508E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C58A-C0DA-4752-A900-A9933738F0AB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A13BAA-D205-40A8-9F1E-D9A2EDA9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5C73C0-35CE-4D80-9B0E-DFCB6886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DE58-9DC1-4C55-BF2B-CEDAD20AE5D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6505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6E8D2-72A9-4F8F-9033-C6C4A279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D925A5-3A50-4CB1-BD4F-12044C52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269361-C667-4640-8E0F-EC81FDBA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C58A-C0DA-4752-A900-A9933738F0AB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E12909-898E-4846-A070-0F0AB322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487581-8E06-4699-8AA0-6119A44F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DE58-9DC1-4C55-BF2B-CEDAD20AE5D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2941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F41DF-0767-46D8-84A4-022C8699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1A0964-241B-4415-A79F-8CE4C72B9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88BEA0-1D79-4486-9B6E-BB21CA07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C58A-C0DA-4752-A900-A9933738F0AB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370119-64E9-490A-A24F-861AE73D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303A94-DB02-4E1A-B4C3-5DEE0C97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DE58-9DC1-4C55-BF2B-CEDAD20AE5D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6768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059C8-FF5D-4A32-97BA-7FA5F9E5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4D46F3-48FB-4355-A98F-D135EE301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FE50DB-AEF7-4E9D-ADE1-87225EE41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D6BCAC-6C71-4158-988B-8404E295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C58A-C0DA-4752-A900-A9933738F0AB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E3F707-A2E4-41F4-938C-5E5F113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74FE35-E28B-4513-A97F-732349C8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DE58-9DC1-4C55-BF2B-CEDAD20AE5D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5607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CA736-78F4-4B84-A563-F7D770A3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6EE0EB-A010-4553-8499-2452733AB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D6A823-1F96-4522-A1BF-2D151683D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7EE818-FCD3-4317-AF38-E18B83060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DF9FA8-491A-4838-B5DA-B79443DA8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ED2005-2EDF-4771-82C5-B6B5EFA1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C58A-C0DA-4752-A900-A9933738F0AB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A8690C-E1C0-44D7-9E51-70A376AE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D7667C-FCEC-474A-9374-AA57B251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DE58-9DC1-4C55-BF2B-CEDAD20AE5D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3048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76C6D-FF77-4618-A6CB-2B01AE74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471173-4B0E-45CD-9ABB-37CE0BA1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C58A-C0DA-4752-A900-A9933738F0AB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8F1290-41A4-41D1-9386-FC2CC84D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80EACE-F668-4BE4-B3EF-477AB9DC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DE58-9DC1-4C55-BF2B-CEDAD20AE5D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4417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4D3348-13E8-4262-B85C-C9DA7662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C58A-C0DA-4752-A900-A9933738F0AB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F24449-4B5E-4C88-AEAD-1B5CE4B5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947B6F-1EE6-4F91-A60B-41260672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DE58-9DC1-4C55-BF2B-CEDAD20AE5D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8286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897C3-71CD-4C01-8E3F-CA79E094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09124-689A-48AC-90BD-402CC49E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3FD107-7DFF-474C-BCAC-2EAFEC0E6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4A6782-4D1D-498C-953B-94DC479D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C58A-C0DA-4752-A900-A9933738F0AB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93A2B7-A9AE-414E-8A6A-E1DD6DC0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1AE442-083D-455E-8B47-39005844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DE58-9DC1-4C55-BF2B-CEDAD20AE5D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3656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D1C6A-E1FC-48F2-A551-D60E5158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D404F8-EB5A-469F-BCCB-81C151EA8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D4B1A8-8253-40A2-976F-AE0AADCD1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CFE807-4DD8-4990-8CBC-38EC3BF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C58A-C0DA-4752-A900-A9933738F0AB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3E54BE-C8B0-46E4-B3F7-48D37A53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8F448C-A4CE-485C-84E8-DFD38F69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DE58-9DC1-4C55-BF2B-CEDAD20AE5D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5442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65E0CB-2177-4ED7-95CE-1126EB6E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B46A1E-1BD6-465D-8E22-1CDF1A766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18978-1FF9-4084-81CF-A9CD0CD64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C58A-C0DA-4752-A900-A9933738F0AB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1E6AFE-1976-4878-96EF-8AD37E1C4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B0C57F-BE2A-4305-B70B-41DF2F7CF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8DE58-9DC1-4C55-BF2B-CEDAD20AE5D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5694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FEF65-DEF2-4EC5-B9CE-4E3535178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s-EC" sz="5400"/>
              <a:t>Base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D2D4C0-D72C-42ED-B5F1-3D8C2DB24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s-EC" sz="2000"/>
              <a:t>Manejo de datos mediante un archivo CSV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Habitación con servidores iluminados">
            <a:extLst>
              <a:ext uri="{FF2B5EF4-FFF2-40B4-BE49-F238E27FC236}">
                <a16:creationId xmlns:a16="http://schemas.microsoft.com/office/drawing/2014/main" id="{A8542A71-96AD-4C69-9269-1FC747EC4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29" r="19160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42616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525190-5E76-4752-9D9E-A99503AC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C" sz="28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Segunda forma Normal (2F):</a:t>
            </a:r>
            <a:br>
              <a:rPr lang="es-EC" sz="28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C" sz="2800">
              <a:solidFill>
                <a:schemeClr val="bg1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B8399-6526-4A32-B670-C50022F88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s-EC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Está en 1FN</a:t>
            </a:r>
            <a:endParaRPr lang="es-EC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C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Todos los atributos que no son clave primaria tienen dependencia funcional completa con respecto a todas las claves existentes en el esquema.</a:t>
            </a:r>
            <a:endParaRPr lang="es-EC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C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Para recuperar un atributo no clave, se necesita acceder por la clave completa, no por una subclave</a:t>
            </a:r>
            <a:endParaRPr lang="es-EC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C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Las 2FN aplican a las relaciones con claves primarias compuestas por dos o más atributos</a:t>
            </a:r>
            <a:endParaRPr lang="es-EC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34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6E0EC6-39E0-44D6-974B-16BDCAB9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C">
                <a:solidFill>
                  <a:srgbClr val="FFFFFF"/>
                </a:solidFill>
              </a:rPr>
              <a:t>Tablas en su segunda forma normal: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CE67091-F74E-4F52-B417-8440CBD0A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37" y="1975720"/>
            <a:ext cx="11863526" cy="14532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F9CD2E8-3DAB-4067-BD62-C2BFF8508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37" y="3714031"/>
            <a:ext cx="11863526" cy="1186349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A7B3274-27C1-4DF7-A915-93921426A2F4}"/>
              </a:ext>
            </a:extLst>
          </p:cNvPr>
          <p:cNvSpPr txBox="1">
            <a:spLocks/>
          </p:cNvSpPr>
          <p:nvPr/>
        </p:nvSpPr>
        <p:spPr>
          <a:xfrm>
            <a:off x="9728649" y="6039003"/>
            <a:ext cx="3250301" cy="55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4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14C4ADE3-1D5F-4D65-AA88-39C94FCFD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7893" y="817993"/>
            <a:ext cx="3781459" cy="5222014"/>
          </a:xfrm>
          <a:prstGeom prst="rect">
            <a:avLst/>
          </a:prstGeom>
        </p:spPr>
      </p:pic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E8494B63-B2EF-4769-9ABE-A5C4CEDF17B7}"/>
              </a:ext>
            </a:extLst>
          </p:cNvPr>
          <p:cNvSpPr txBox="1">
            <a:spLocks/>
          </p:cNvSpPr>
          <p:nvPr/>
        </p:nvSpPr>
        <p:spPr>
          <a:xfrm>
            <a:off x="1545249" y="1623367"/>
            <a:ext cx="2437563" cy="571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Tabla</a:t>
            </a:r>
            <a:r>
              <a:rPr lang="en-US" sz="2000" dirty="0"/>
              <a:t> genres: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673D619E-6682-44E2-B003-2CAC57522F1B}"/>
              </a:ext>
            </a:extLst>
          </p:cNvPr>
          <p:cNvSpPr txBox="1">
            <a:spLocks/>
          </p:cNvSpPr>
          <p:nvPr/>
        </p:nvSpPr>
        <p:spPr>
          <a:xfrm>
            <a:off x="1545248" y="3171785"/>
            <a:ext cx="2437563" cy="571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Tabla</a:t>
            </a:r>
            <a:r>
              <a:rPr lang="en-US" sz="2000" dirty="0"/>
              <a:t> keywords: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179A0FD5-E056-4FAF-88EA-75329E49FEC2}"/>
              </a:ext>
            </a:extLst>
          </p:cNvPr>
          <p:cNvSpPr txBox="1">
            <a:spLocks/>
          </p:cNvSpPr>
          <p:nvPr/>
        </p:nvSpPr>
        <p:spPr>
          <a:xfrm>
            <a:off x="1557427" y="4663407"/>
            <a:ext cx="2437563" cy="571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Tabla</a:t>
            </a:r>
            <a:r>
              <a:rPr lang="en-US" sz="2000" dirty="0"/>
              <a:t> cast:</a:t>
            </a:r>
          </a:p>
        </p:txBody>
      </p:sp>
    </p:spTree>
    <p:extLst>
      <p:ext uri="{BB962C8B-B14F-4D97-AF65-F5344CB8AC3E}">
        <p14:creationId xmlns:p14="http://schemas.microsoft.com/office/powerpoint/2010/main" val="389048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8562EF-2A4F-448B-AB98-31A66267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Tabla genres:</a:t>
            </a:r>
          </a:p>
        </p:txBody>
      </p:sp>
      <p:pic>
        <p:nvPicPr>
          <p:cNvPr id="9" name="Imagen 8" descr="Tabla&#10;&#10;Descripción generada automáticamente">
            <a:extLst>
              <a:ext uri="{FF2B5EF4-FFF2-40B4-BE49-F238E27FC236}">
                <a16:creationId xmlns:a16="http://schemas.microsoft.com/office/drawing/2014/main" id="{95A85C47-2C0C-4265-9F56-A2D33835B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8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ECC9A08B-EC39-45B2-ABE7-2FB089FF5861}"/>
              </a:ext>
            </a:extLst>
          </p:cNvPr>
          <p:cNvSpPr txBox="1">
            <a:spLocks/>
          </p:cNvSpPr>
          <p:nvPr/>
        </p:nvSpPr>
        <p:spPr>
          <a:xfrm>
            <a:off x="1565346" y="1613319"/>
            <a:ext cx="2437563" cy="5712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Tabla</a:t>
            </a:r>
            <a:r>
              <a:rPr lang="en-US" sz="2000" dirty="0"/>
              <a:t> con </a:t>
            </a:r>
            <a:r>
              <a:rPr lang="en-US" sz="2000" dirty="0" err="1"/>
              <a:t>dependecia</a:t>
            </a:r>
            <a:r>
              <a:rPr lang="en-US" sz="2000" dirty="0"/>
              <a:t> functional </a:t>
            </a:r>
            <a:r>
              <a:rPr lang="en-US" sz="2000" dirty="0" err="1"/>
              <a:t>completa</a:t>
            </a:r>
            <a:r>
              <a:rPr lang="en-US" sz="2000" dirty="0"/>
              <a:t>:</a:t>
            </a:r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3AE318C9-77BD-4475-AFF7-5A67C2D400C7}"/>
              </a:ext>
            </a:extLst>
          </p:cNvPr>
          <p:cNvSpPr txBox="1">
            <a:spLocks/>
          </p:cNvSpPr>
          <p:nvPr/>
        </p:nvSpPr>
        <p:spPr>
          <a:xfrm>
            <a:off x="7547575" y="1613319"/>
            <a:ext cx="2822324" cy="68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Tabla</a:t>
            </a:r>
            <a:r>
              <a:rPr lang="en-US" sz="2000" dirty="0"/>
              <a:t> con </a:t>
            </a:r>
            <a:r>
              <a:rPr lang="en-US" sz="2000" dirty="0" err="1"/>
              <a:t>dependecia</a:t>
            </a:r>
            <a:r>
              <a:rPr lang="en-US" sz="2000" dirty="0"/>
              <a:t> functional </a:t>
            </a:r>
            <a:r>
              <a:rPr lang="en-US" sz="2000" dirty="0" err="1"/>
              <a:t>completa</a:t>
            </a:r>
            <a:r>
              <a:rPr lang="en-US" sz="2000" dirty="0"/>
              <a:t>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6FB64BC-6F01-4865-B2C4-5DC95A176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575" y="2633081"/>
            <a:ext cx="4008029" cy="366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8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50463D-D2EE-4B57-8617-53F359D5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Tabla</a:t>
            </a:r>
            <a:r>
              <a:rPr lang="en-US" sz="2000" dirty="0"/>
              <a:t> con </a:t>
            </a:r>
            <a:r>
              <a:rPr lang="en-US" sz="2000" dirty="0" err="1"/>
              <a:t>dependecia</a:t>
            </a:r>
            <a:r>
              <a:rPr lang="en-US" sz="2000" dirty="0"/>
              <a:t> functional </a:t>
            </a:r>
            <a:r>
              <a:rPr lang="en-US" sz="2000" dirty="0" err="1"/>
              <a:t>completa</a:t>
            </a:r>
            <a:r>
              <a:rPr lang="en-US" sz="2000" dirty="0"/>
              <a:t> </a:t>
            </a:r>
            <a:r>
              <a:rPr lang="en-US" sz="2000" dirty="0" err="1"/>
              <a:t>movie_crew</a:t>
            </a:r>
            <a:r>
              <a:rPr lang="en-US" sz="2000" dirty="0"/>
              <a:t>:</a:t>
            </a:r>
          </a:p>
          <a:p>
            <a:endParaRPr lang="en-US" sz="2000" dirty="0"/>
          </a:p>
        </p:txBody>
      </p:sp>
      <p:pic>
        <p:nvPicPr>
          <p:cNvPr id="14" name="Imagen 13" descr="Tabla&#10;&#10;Descripción generada automáticamente">
            <a:extLst>
              <a:ext uri="{FF2B5EF4-FFF2-40B4-BE49-F238E27FC236}">
                <a16:creationId xmlns:a16="http://schemas.microsoft.com/office/drawing/2014/main" id="{8C403F5D-A6DA-4782-BF29-0F533421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24" y="2421924"/>
            <a:ext cx="4146532" cy="3711146"/>
          </a:xfrm>
          <a:prstGeom prst="rect">
            <a:avLst/>
          </a:prstGeom>
        </p:spPr>
      </p:pic>
      <p:pic>
        <p:nvPicPr>
          <p:cNvPr id="4" name="Marcador de contenido 3" descr="Aplicación, Tabla, Excel&#10;&#10;Descripción generada automáticamente">
            <a:extLst>
              <a:ext uri="{FF2B5EF4-FFF2-40B4-BE49-F238E27FC236}">
                <a16:creationId xmlns:a16="http://schemas.microsoft.com/office/drawing/2014/main" id="{83498CBF-A325-4E9E-9EE1-F19E550FD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3235821"/>
            <a:ext cx="5167185" cy="2083352"/>
          </a:xfrm>
          <a:prstGeom prst="rect">
            <a:avLst/>
          </a:prstGeom>
        </p:spPr>
      </p:pic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2C0C14D3-5848-40C9-9F62-23BC1B9C2119}"/>
              </a:ext>
            </a:extLst>
          </p:cNvPr>
          <p:cNvSpPr txBox="1">
            <a:spLocks/>
          </p:cNvSpPr>
          <p:nvPr/>
        </p:nvSpPr>
        <p:spPr>
          <a:xfrm>
            <a:off x="1019434" y="698567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Tabla</a:t>
            </a:r>
            <a:r>
              <a:rPr lang="en-US" sz="2000" dirty="0"/>
              <a:t> con </a:t>
            </a:r>
            <a:r>
              <a:rPr lang="en-US" sz="2000" dirty="0" err="1"/>
              <a:t>dependecia</a:t>
            </a:r>
            <a:r>
              <a:rPr lang="en-US" sz="2000" dirty="0"/>
              <a:t> functional </a:t>
            </a:r>
            <a:r>
              <a:rPr lang="en-US" sz="2000" dirty="0" err="1"/>
              <a:t>completa</a:t>
            </a:r>
            <a:r>
              <a:rPr lang="en-US" sz="2000" dirty="0"/>
              <a:t> </a:t>
            </a:r>
            <a:r>
              <a:rPr lang="en-US" sz="2000" dirty="0" err="1"/>
              <a:t>movie_spoken_languages</a:t>
            </a:r>
            <a:r>
              <a:rPr lang="en-US" sz="2000" dirty="0"/>
              <a:t>: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0504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1F851F-C221-46BD-A72C-30D51995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136" y="985418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r>
              <a:rPr lang="es-EC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Dependencias funcionales completa de </a:t>
            </a:r>
            <a:r>
              <a:rPr lang="es-EC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movie_crew</a:t>
            </a:r>
            <a:r>
              <a:rPr lang="es-EC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000" dirty="0"/>
          </a:p>
        </p:txBody>
      </p:sp>
      <p:pic>
        <p:nvPicPr>
          <p:cNvPr id="5" name="Marcador de contenido 4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BE9C62EF-7C7B-4FC5-A05F-F0DBD8870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07" y="1753322"/>
            <a:ext cx="9569059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1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7A78EE-9BEB-4509-9316-D99BF901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s-EC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Tercera forma Normal (3F):</a:t>
            </a:r>
            <a:endParaRPr lang="es-EC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9C19C4-954D-49C4-AB1A-B673E82D4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>
              <a:spcAft>
                <a:spcPts val="1920"/>
              </a:spcAft>
            </a:pPr>
            <a:r>
              <a:rPr lang="es-EC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Todos los atributos que pertenecen a la tabla no deben tener atributos con transitividad</a:t>
            </a:r>
            <a:r>
              <a:rPr lang="es-EC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>
              <a:spcAft>
                <a:spcPts val="1920"/>
              </a:spcAft>
            </a:pPr>
            <a:endParaRPr lang="es-EC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ED01618-A549-409E-AB18-E230E6437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691" y="2577881"/>
            <a:ext cx="9677478" cy="28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54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Figuras geométricas en un fondo de madera">
            <a:extLst>
              <a:ext uri="{FF2B5EF4-FFF2-40B4-BE49-F238E27FC236}">
                <a16:creationId xmlns:a16="http://schemas.microsoft.com/office/drawing/2014/main" id="{364493FA-AEF7-45FE-9A02-E2CD2AE48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19" b="1321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1C290C-068D-4D5E-960B-DEED83626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Modelo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Lógico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470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359FBDE-2627-4E8B-B600-D9F6E2B79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94" y="798152"/>
            <a:ext cx="11020411" cy="5317349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17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ABF693-C2F7-4210-BAA8-8F3564FD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495956"/>
            <a:ext cx="6418471" cy="26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Gracias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994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FA5E84-2E57-404B-8B8E-63D5324F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Modelo Conceptual(Relacional)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5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3FA34B74-6BD8-41C9-9FEA-22678B198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11" y="643467"/>
            <a:ext cx="6920577" cy="5571065"/>
          </a:xfrm>
          <a:prstGeom prst="rect">
            <a:avLst/>
          </a:prstGeom>
          <a:ln>
            <a:noFill/>
          </a:ln>
        </p:spPr>
      </p:pic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6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7A6D9A2-E927-4F0A-AC63-445CE5E8A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520614"/>
            <a:ext cx="10905066" cy="381677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3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83CC0-9F5A-430E-9165-13BC9C2A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133" y="877591"/>
            <a:ext cx="10515600" cy="1325563"/>
          </a:xfrm>
        </p:spPr>
        <p:txBody>
          <a:bodyPr/>
          <a:lstStyle/>
          <a:p>
            <a:r>
              <a:rPr lang="es-EC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Primera forma Normal (1F):</a:t>
            </a:r>
            <a:br>
              <a:rPr lang="es-EC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CE315B-0A28-4DEE-9107-CBA8A949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786" y="2371411"/>
            <a:ext cx="10379947" cy="378822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es-EC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Cada celda de tabla debe contener un solo valor.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es-EC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Cada registro debe ser único.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es-EC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Los valores tienen que ser atómicos, no multivaluados, ni compuestos.</a:t>
            </a:r>
          </a:p>
          <a:p>
            <a:pPr marL="0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es-MX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Todos los atributos son atómicos, simples e indivisibles.</a:t>
            </a:r>
          </a:p>
        </p:txBody>
      </p:sp>
    </p:spTree>
    <p:extLst>
      <p:ext uri="{BB962C8B-B14F-4D97-AF65-F5344CB8AC3E}">
        <p14:creationId xmlns:p14="http://schemas.microsoft.com/office/powerpoint/2010/main" val="320685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Marcador de contenido 8">
            <a:extLst>
              <a:ext uri="{FF2B5EF4-FFF2-40B4-BE49-F238E27FC236}">
                <a16:creationId xmlns:a16="http://schemas.microsoft.com/office/drawing/2014/main" id="{C92156D9-0563-4A79-A364-E7D4EE6B9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784" y="2708224"/>
            <a:ext cx="11301585" cy="1160463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3E82FDC-A493-4241-AB30-CDE2068B3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5" y="4269433"/>
            <a:ext cx="11307693" cy="130377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01142DA-ED7C-406F-BEB5-46883D56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s-EC" sz="25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Tabla general del CSV:</a:t>
            </a:r>
            <a:br>
              <a:rPr lang="es-EC" sz="25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C" sz="2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35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Marcador de contenido 10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5EFBDB79-52E3-47DB-B3DC-79FB46EAE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545" y="3001961"/>
            <a:ext cx="11378907" cy="854077"/>
          </a:xfrm>
          <a:prstGeom prst="rect">
            <a:avLst/>
          </a:prstGeom>
        </p:spPr>
      </p:pic>
      <p:pic>
        <p:nvPicPr>
          <p:cNvPr id="13" name="Imagen 12" descr="Tabla&#10;&#10;Descripción generada automáticamente">
            <a:extLst>
              <a:ext uri="{FF2B5EF4-FFF2-40B4-BE49-F238E27FC236}">
                <a16:creationId xmlns:a16="http://schemas.microsoft.com/office/drawing/2014/main" id="{2A0877B8-B135-40C5-8576-E7AFB4327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45" y="4279389"/>
            <a:ext cx="11378907" cy="12389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A5C3FE-59A1-439D-868B-E0DC9BB1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es-EC" sz="4800" b="1">
                <a:solidFill>
                  <a:schemeClr val="bg1"/>
                </a:solidFill>
              </a:rPr>
              <a:t>Tablas movie</a:t>
            </a:r>
          </a:p>
        </p:txBody>
      </p:sp>
    </p:spTree>
    <p:extLst>
      <p:ext uri="{BB962C8B-B14F-4D97-AF65-F5344CB8AC3E}">
        <p14:creationId xmlns:p14="http://schemas.microsoft.com/office/powerpoint/2010/main" val="67013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A4E012-0B8F-4855-88B9-5A3D581E1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20" y="970368"/>
            <a:ext cx="2437563" cy="571226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Tablas</a:t>
            </a:r>
            <a:r>
              <a:rPr lang="en-US" sz="2000" dirty="0">
                <a:solidFill>
                  <a:srgbClr val="FFFFFF"/>
                </a:solidFill>
              </a:rPr>
              <a:t> de genres:</a:t>
            </a:r>
          </a:p>
        </p:txBody>
      </p:sp>
      <p:pic>
        <p:nvPicPr>
          <p:cNvPr id="4" name="Marcador de contenido 3" descr="Tabla&#10;&#10;Descripción generada automáticamente">
            <a:extLst>
              <a:ext uri="{FF2B5EF4-FFF2-40B4-BE49-F238E27FC236}">
                <a16:creationId xmlns:a16="http://schemas.microsoft.com/office/drawing/2014/main" id="{F270C7FF-9D24-480A-9603-E275EB51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01" y="573954"/>
            <a:ext cx="3360708" cy="1364053"/>
          </a:xfrm>
          <a:prstGeom prst="rect">
            <a:avLst/>
          </a:prstGeom>
        </p:spPr>
      </p:pic>
      <p:pic>
        <p:nvPicPr>
          <p:cNvPr id="5" name="Imagen 4" descr="Imagen que contiene biombo&#10;&#10;Descripción generada automáticamente">
            <a:extLst>
              <a:ext uri="{FF2B5EF4-FFF2-40B4-BE49-F238E27FC236}">
                <a16:creationId xmlns:a16="http://schemas.microsoft.com/office/drawing/2014/main" id="{AB2B0FCB-723A-4C2F-82A8-A8945BD87F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0" t="-841" r="72231"/>
          <a:stretch/>
        </p:blipFill>
        <p:spPr>
          <a:xfrm>
            <a:off x="2934119" y="2446899"/>
            <a:ext cx="2184674" cy="1327823"/>
          </a:xfrm>
          <a:prstGeom prst="rect">
            <a:avLst/>
          </a:prstGeom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7BAB495-B3B7-4749-9619-B43F2C8FD0A4}"/>
              </a:ext>
            </a:extLst>
          </p:cNvPr>
          <p:cNvSpPr txBox="1">
            <a:spLocks/>
          </p:cNvSpPr>
          <p:nvPr/>
        </p:nvSpPr>
        <p:spPr>
          <a:xfrm>
            <a:off x="7564213" y="862982"/>
            <a:ext cx="3828421" cy="571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rgbClr val="FFFFFF"/>
                </a:solidFill>
              </a:rPr>
              <a:t>Tablas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production_countries</a:t>
            </a:r>
            <a:r>
              <a:rPr lang="en-US" sz="2000" dirty="0">
                <a:solidFill>
                  <a:srgbClr val="FFFFFF"/>
                </a:solidFill>
              </a:rPr>
              <a:t>:</a:t>
            </a:r>
          </a:p>
        </p:txBody>
      </p:sp>
      <p:pic>
        <p:nvPicPr>
          <p:cNvPr id="11" name="Imagen 10" descr="Imagen que contiene biombo&#10;&#10;Descripción generada automáticamente">
            <a:extLst>
              <a:ext uri="{FF2B5EF4-FFF2-40B4-BE49-F238E27FC236}">
                <a16:creationId xmlns:a16="http://schemas.microsoft.com/office/drawing/2014/main" id="{09FEF028-3D6D-483F-BC75-DF401B17D7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07" t="-841"/>
          <a:stretch/>
        </p:blipFill>
        <p:spPr>
          <a:xfrm>
            <a:off x="4220271" y="4411468"/>
            <a:ext cx="3517011" cy="1206903"/>
          </a:xfrm>
          <a:prstGeom prst="rect">
            <a:avLst/>
          </a:prstGeom>
        </p:spPr>
      </p:pic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568DA594-9E37-4B7D-8F5E-67D305BC2924}"/>
              </a:ext>
            </a:extLst>
          </p:cNvPr>
          <p:cNvSpPr txBox="1">
            <a:spLocks/>
          </p:cNvSpPr>
          <p:nvPr/>
        </p:nvSpPr>
        <p:spPr>
          <a:xfrm>
            <a:off x="399738" y="2924773"/>
            <a:ext cx="2437563" cy="5712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rgbClr val="FFFFFF"/>
                </a:solidFill>
              </a:rPr>
              <a:t>Tablas</a:t>
            </a:r>
            <a:r>
              <a:rPr lang="en-US" sz="2000" dirty="0">
                <a:solidFill>
                  <a:srgbClr val="FFFFFF"/>
                </a:solidFill>
              </a:rPr>
              <a:t> de keywords:</a:t>
            </a:r>
          </a:p>
        </p:txBody>
      </p:sp>
      <p:pic>
        <p:nvPicPr>
          <p:cNvPr id="15" name="Imagen 14" descr="Gráfico&#10;&#10;Descripción generada automáticamente">
            <a:extLst>
              <a:ext uri="{FF2B5EF4-FFF2-40B4-BE49-F238E27FC236}">
                <a16:creationId xmlns:a16="http://schemas.microsoft.com/office/drawing/2014/main" id="{A3ECC7D0-E785-490F-90F9-396D7A15F1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82" b="3731"/>
          <a:stretch/>
        </p:blipFill>
        <p:spPr>
          <a:xfrm>
            <a:off x="7717226" y="1466968"/>
            <a:ext cx="3522396" cy="942078"/>
          </a:xfrm>
          <a:prstGeom prst="rect">
            <a:avLst/>
          </a:prstGeom>
        </p:spPr>
      </p:pic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572B5608-1851-42A9-BAC2-B89E6E2829AF}"/>
              </a:ext>
            </a:extLst>
          </p:cNvPr>
          <p:cNvSpPr txBox="1">
            <a:spLocks/>
          </p:cNvSpPr>
          <p:nvPr/>
        </p:nvSpPr>
        <p:spPr>
          <a:xfrm>
            <a:off x="552138" y="4946490"/>
            <a:ext cx="3828421" cy="5712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rgbClr val="FFFFFF"/>
                </a:solidFill>
              </a:rPr>
              <a:t>Tablas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production_companies</a:t>
            </a:r>
            <a:r>
              <a:rPr lang="en-US" sz="2000" dirty="0">
                <a:solidFill>
                  <a:srgbClr val="FFFFFF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15445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Marcador de contenido 6" descr="Gráfico&#10;&#10;Descripción generada automáticamente">
            <a:extLst>
              <a:ext uri="{FF2B5EF4-FFF2-40B4-BE49-F238E27FC236}">
                <a16:creationId xmlns:a16="http://schemas.microsoft.com/office/drawing/2014/main" id="{D3B137D2-50BC-46B1-8C02-47199697A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705" t="-141" b="-1"/>
          <a:stretch/>
        </p:blipFill>
        <p:spPr>
          <a:xfrm>
            <a:off x="4200019" y="685024"/>
            <a:ext cx="2916775" cy="108605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FDAF9B-07FB-4C51-9775-345A98679101}"/>
              </a:ext>
            </a:extLst>
          </p:cNvPr>
          <p:cNvSpPr txBox="1">
            <a:spLocks/>
          </p:cNvSpPr>
          <p:nvPr/>
        </p:nvSpPr>
        <p:spPr>
          <a:xfrm>
            <a:off x="887301" y="974633"/>
            <a:ext cx="3250301" cy="5567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rgbClr val="FFFFFF"/>
                </a:solidFill>
              </a:rPr>
              <a:t>Tablas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spoken_languges</a:t>
            </a:r>
            <a:r>
              <a:rPr lang="en-US" sz="2000" dirty="0">
                <a:solidFill>
                  <a:srgbClr val="FFFFFF"/>
                </a:solidFill>
              </a:rPr>
              <a:t>:</a:t>
            </a:r>
          </a:p>
        </p:txBody>
      </p:sp>
      <p:pic>
        <p:nvPicPr>
          <p:cNvPr id="11" name="Imagen 10" descr="Tabla&#10;&#10;Descripción generada automáticamente">
            <a:extLst>
              <a:ext uri="{FF2B5EF4-FFF2-40B4-BE49-F238E27FC236}">
                <a16:creationId xmlns:a16="http://schemas.microsoft.com/office/drawing/2014/main" id="{B95109FF-EC0B-42A6-A8CE-D3197EE3BE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109" b="1799"/>
          <a:stretch/>
        </p:blipFill>
        <p:spPr>
          <a:xfrm>
            <a:off x="4200019" y="2482284"/>
            <a:ext cx="2508416" cy="1473463"/>
          </a:xfrm>
          <a:prstGeom prst="rect">
            <a:avLst/>
          </a:prstGeom>
        </p:spPr>
      </p:pic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B3257B57-E2D4-48D6-8754-89504AB17EDC}"/>
              </a:ext>
            </a:extLst>
          </p:cNvPr>
          <p:cNvSpPr txBox="1">
            <a:spLocks/>
          </p:cNvSpPr>
          <p:nvPr/>
        </p:nvSpPr>
        <p:spPr>
          <a:xfrm>
            <a:off x="2121413" y="3016836"/>
            <a:ext cx="3250301" cy="55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rgbClr val="FFFFFF"/>
                </a:solidFill>
              </a:rPr>
              <a:t>Tablas</a:t>
            </a:r>
            <a:r>
              <a:rPr lang="en-US" sz="2000" dirty="0">
                <a:solidFill>
                  <a:srgbClr val="FFFFFF"/>
                </a:solidFill>
              </a:rPr>
              <a:t> cast: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D4E7322-D668-4CD4-80B9-AE37DB06AEF2}"/>
              </a:ext>
            </a:extLst>
          </p:cNvPr>
          <p:cNvSpPr txBox="1">
            <a:spLocks/>
          </p:cNvSpPr>
          <p:nvPr/>
        </p:nvSpPr>
        <p:spPr>
          <a:xfrm>
            <a:off x="2121412" y="5128504"/>
            <a:ext cx="3250301" cy="55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rgbClr val="FFFFFF"/>
                </a:solidFill>
              </a:rPr>
              <a:t>Tablas</a:t>
            </a:r>
            <a:r>
              <a:rPr lang="en-US" sz="2000" dirty="0">
                <a:solidFill>
                  <a:srgbClr val="FFFFFF"/>
                </a:solidFill>
              </a:rPr>
              <a:t> de crew:</a:t>
            </a:r>
          </a:p>
        </p:txBody>
      </p:sp>
      <p:pic>
        <p:nvPicPr>
          <p:cNvPr id="15" name="Imagen 14" descr="Tabla&#10;&#10;Descripción generada automáticamente">
            <a:extLst>
              <a:ext uri="{FF2B5EF4-FFF2-40B4-BE49-F238E27FC236}">
                <a16:creationId xmlns:a16="http://schemas.microsoft.com/office/drawing/2014/main" id="{427F497D-BAE5-40FB-AF76-CF1A3E5EB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29" r="1"/>
          <a:stretch/>
        </p:blipFill>
        <p:spPr>
          <a:xfrm>
            <a:off x="4200019" y="4837967"/>
            <a:ext cx="4631537" cy="84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49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260</Words>
  <Application>Microsoft Office PowerPoint</Application>
  <PresentationFormat>Panorámica</PresentationFormat>
  <Paragraphs>36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Tema de Office</vt:lpstr>
      <vt:lpstr>Base de datos</vt:lpstr>
      <vt:lpstr>Modelo Conceptual(Relacional)</vt:lpstr>
      <vt:lpstr>Presentación de PowerPoint</vt:lpstr>
      <vt:lpstr>Presentación de PowerPoint</vt:lpstr>
      <vt:lpstr>Primera forma Normal (1F): </vt:lpstr>
      <vt:lpstr>Tabla general del CSV: </vt:lpstr>
      <vt:lpstr>Tablas movie</vt:lpstr>
      <vt:lpstr>Presentación de PowerPoint</vt:lpstr>
      <vt:lpstr>Presentación de PowerPoint</vt:lpstr>
      <vt:lpstr>Segunda forma Normal (2F): </vt:lpstr>
      <vt:lpstr>Tablas en su segunda forma normal:</vt:lpstr>
      <vt:lpstr>Presentación de PowerPoint</vt:lpstr>
      <vt:lpstr>Tabla genres:</vt:lpstr>
      <vt:lpstr>Presentación de PowerPoint</vt:lpstr>
      <vt:lpstr>Presentación de PowerPoint</vt:lpstr>
      <vt:lpstr>Tercera forma Normal (3F):</vt:lpstr>
      <vt:lpstr>Modelo Lógico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</dc:title>
  <dc:creator>NIXON JAVIER VUELE IRENE</dc:creator>
  <cp:lastModifiedBy>NIXON JAVIER VUELE IRENE</cp:lastModifiedBy>
  <cp:revision>3</cp:revision>
  <dcterms:created xsi:type="dcterms:W3CDTF">2022-02-02T10:24:34Z</dcterms:created>
  <dcterms:modified xsi:type="dcterms:W3CDTF">2022-02-11T02:41:33Z</dcterms:modified>
</cp:coreProperties>
</file>