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7"/>
  </p:notesMasterIdLst>
  <p:handoutMasterIdLst>
    <p:handoutMasterId r:id="rId28"/>
  </p:handoutMasterIdLst>
  <p:sldIdLst>
    <p:sldId id="268" r:id="rId2"/>
    <p:sldId id="269" r:id="rId3"/>
    <p:sldId id="284" r:id="rId4"/>
    <p:sldId id="270" r:id="rId5"/>
    <p:sldId id="285" r:id="rId6"/>
    <p:sldId id="271" r:id="rId7"/>
    <p:sldId id="279" r:id="rId8"/>
    <p:sldId id="286" r:id="rId9"/>
    <p:sldId id="299" r:id="rId10"/>
    <p:sldId id="289" r:id="rId11"/>
    <p:sldId id="288" r:id="rId12"/>
    <p:sldId id="287" r:id="rId13"/>
    <p:sldId id="300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1" r:id="rId24"/>
    <p:sldId id="302" r:id="rId25"/>
    <p:sldId id="283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/>
  </p:normalViewPr>
  <p:slideViewPr>
    <p:cSldViewPr>
      <p:cViewPr varScale="1">
        <p:scale>
          <a:sx n="107" d="100"/>
          <a:sy n="107" d="100"/>
        </p:scale>
        <p:origin x="200" y="20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12/12/22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12/12/22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0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2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07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3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8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1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2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5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8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2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8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12/12/22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wonduk/eda-on-data-science-job-salari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321" y="1828800"/>
            <a:ext cx="10470804" cy="2667000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Data Science Jobs Analysis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101 | Final Project | Niyal Thakkar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688B2-AFAA-6388-73EF-AF887D4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86DD6-3656-D207-86E1-5F851CEDC105}"/>
              </a:ext>
            </a:extLst>
          </p:cNvPr>
          <p:cNvSpPr txBox="1"/>
          <p:nvPr/>
        </p:nvSpPr>
        <p:spPr>
          <a:xfrm>
            <a:off x="1065212" y="2326550"/>
            <a:ext cx="10058400" cy="22048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Hypothesis: Average Salary of a Data Scientist is higher than a Data Analyst.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Null: Average Salary of a Data Analyst is higher than a Data Scientist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Analyzing and testing the hypothesis by the Z-Test.</a:t>
            </a:r>
          </a:p>
        </p:txBody>
      </p:sp>
    </p:spTree>
    <p:extLst>
      <p:ext uri="{BB962C8B-B14F-4D97-AF65-F5344CB8AC3E}">
        <p14:creationId xmlns:p14="http://schemas.microsoft.com/office/powerpoint/2010/main" val="327482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D5F7E-4C1C-2C0E-3145-CFE3E753A814}"/>
              </a:ext>
            </a:extLst>
          </p:cNvPr>
          <p:cNvSpPr txBox="1"/>
          <p:nvPr/>
        </p:nvSpPr>
        <p:spPr>
          <a:xfrm>
            <a:off x="6475412" y="1830464"/>
            <a:ext cx="541260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According to the calculation, the average </a:t>
            </a:r>
            <a:r>
              <a:rPr lang="en-US" sz="2000" dirty="0">
                <a:solidFill>
                  <a:srgbClr val="0070C0"/>
                </a:solidFill>
              </a:rPr>
              <a:t>Salary of a Data Scientist is higher than the average salary of a Data Analyst</a:t>
            </a:r>
            <a:r>
              <a:rPr lang="en-US" sz="2050" dirty="0">
                <a:solidFill>
                  <a:srgbClr val="0070C0"/>
                </a:solidFill>
              </a:rPr>
              <a:t>. 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Similarly, the Standard Deviation of the average salary of a Data Scientist is higher than the average salary of a Data Analyst.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The z - score is positive and the p-value is so small, it returns a value that is almost zero.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As the p-value is less than 0.05, i.e., 5%, we can reject the null value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D06750-307E-DBDB-9E72-4825515D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0" y="1830464"/>
            <a:ext cx="5713531" cy="39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2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671A3DA-C7AF-82A9-59EF-100920A2B676}"/>
              </a:ext>
            </a:extLst>
          </p:cNvPr>
          <p:cNvSpPr txBox="1">
            <a:spLocks/>
          </p:cNvSpPr>
          <p:nvPr/>
        </p:nvSpPr>
        <p:spPr>
          <a:xfrm>
            <a:off x="2938636" y="1641425"/>
            <a:ext cx="6488328" cy="43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Graph of the p-value and z-score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895A958-725B-7B47-7180-AF2B6141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6" y="2833079"/>
            <a:ext cx="5745286" cy="11918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E39C94B-5AF9-CFAE-CEB8-4D26386AF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26" y="2071550"/>
            <a:ext cx="5746232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2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671A3DA-C7AF-82A9-59EF-100920A2B676}"/>
              </a:ext>
            </a:extLst>
          </p:cNvPr>
          <p:cNvSpPr txBox="1">
            <a:spLocks/>
          </p:cNvSpPr>
          <p:nvPr/>
        </p:nvSpPr>
        <p:spPr>
          <a:xfrm>
            <a:off x="2849005" y="1751947"/>
            <a:ext cx="6488328" cy="43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05D0B-896B-E819-F1B8-09FC106F83FF}"/>
              </a:ext>
            </a:extLst>
          </p:cNvPr>
          <p:cNvSpPr txBox="1"/>
          <p:nvPr/>
        </p:nvSpPr>
        <p:spPr>
          <a:xfrm>
            <a:off x="835369" y="2182073"/>
            <a:ext cx="10440644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As the p-value is less than the threshold, i.e., 0.05, i.e., 5%, we can reject the null value.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It is almost impossible for that result (the difference in means between the salaries of Data Scientists and Data analysts) to happen by chance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Therefore, We found great evidence to support our hypothesis that the Average Salary of a Data Scientist is higher than a Data Analyst.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4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688B2-AFAA-6388-73EF-AF887D4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86DD6-3656-D207-86E1-5F851CEDC105}"/>
              </a:ext>
            </a:extLst>
          </p:cNvPr>
          <p:cNvSpPr txBox="1"/>
          <p:nvPr/>
        </p:nvSpPr>
        <p:spPr>
          <a:xfrm>
            <a:off x="1065212" y="2326550"/>
            <a:ext cx="10058400" cy="22048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Hypothesis: The Average Salary of Data Science Jobs in the year 2021 is more than the average salary of Data Science Jobs in the year 2020.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Analyzing and testing the hypothesis by the Permutation Test.</a:t>
            </a:r>
          </a:p>
        </p:txBody>
      </p:sp>
    </p:spTree>
    <p:extLst>
      <p:ext uri="{BB962C8B-B14F-4D97-AF65-F5344CB8AC3E}">
        <p14:creationId xmlns:p14="http://schemas.microsoft.com/office/powerpoint/2010/main" val="172006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85DB0C7-491B-D367-C5E4-F0CE7099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0" y="1591423"/>
            <a:ext cx="5664200" cy="350558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3F2AAB-562C-BBCD-B205-4B4A1357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07" y="4812475"/>
            <a:ext cx="5982448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183CD-FBE8-B288-85EA-8B44AF91693D}"/>
              </a:ext>
            </a:extLst>
          </p:cNvPr>
          <p:cNvSpPr txBox="1"/>
          <p:nvPr/>
        </p:nvSpPr>
        <p:spPr>
          <a:xfrm>
            <a:off x="6283255" y="2137473"/>
            <a:ext cx="555413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This test is the right-tail test.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By the right tail test, we can prove that the Average Salary of Data Science Jobs in 2021 is more than in 2020.</a:t>
            </a:r>
          </a:p>
        </p:txBody>
      </p:sp>
    </p:spTree>
    <p:extLst>
      <p:ext uri="{BB962C8B-B14F-4D97-AF65-F5344CB8AC3E}">
        <p14:creationId xmlns:p14="http://schemas.microsoft.com/office/powerpoint/2010/main" val="272097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688B2-AFAA-6388-73EF-AF887D4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86DD6-3656-D207-86E1-5F851CEDC105}"/>
              </a:ext>
            </a:extLst>
          </p:cNvPr>
          <p:cNvSpPr txBox="1"/>
          <p:nvPr/>
        </p:nvSpPr>
        <p:spPr>
          <a:xfrm>
            <a:off x="912812" y="1997401"/>
            <a:ext cx="10363200" cy="14662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Analyzing and testing the hypothesis by the </a:t>
            </a:r>
            <a:r>
              <a:rPr lang="en-US" sz="2400" b="0" i="0" dirty="0">
                <a:solidFill>
                  <a:srgbClr val="0070C0"/>
                </a:solidFill>
                <a:effectLst/>
              </a:rPr>
              <a:t>p-hacking (testing various variables and sample sizes)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58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4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98B60FA-C6B2-789B-EA67-554C045A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546350"/>
            <a:ext cx="7315200" cy="17653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BBE35F2-9D04-1993-DC32-77EE7D6F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1981200"/>
            <a:ext cx="5607050" cy="3554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F456F-2D8A-0A23-7001-17D855E44A45}"/>
              </a:ext>
            </a:extLst>
          </p:cNvPr>
          <p:cNvSpPr txBox="1"/>
          <p:nvPr/>
        </p:nvSpPr>
        <p:spPr>
          <a:xfrm>
            <a:off x="531812" y="4516466"/>
            <a:ext cx="5867400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Here, we are analyzing the Average Salary of Data Science Jobs over the years 2020 to 2022 with respect to the Experience Level.</a:t>
            </a:r>
          </a:p>
        </p:txBody>
      </p:sp>
    </p:spTree>
    <p:extLst>
      <p:ext uri="{BB962C8B-B14F-4D97-AF65-F5344CB8AC3E}">
        <p14:creationId xmlns:p14="http://schemas.microsoft.com/office/powerpoint/2010/main" val="143957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Hypothesis 4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5B15938-FED8-E25F-8CD9-B4654DD5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237262"/>
            <a:ext cx="6878706" cy="324542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F456F-2D8A-0A23-7001-17D855E44A45}"/>
              </a:ext>
            </a:extLst>
          </p:cNvPr>
          <p:cNvSpPr txBox="1"/>
          <p:nvPr/>
        </p:nvSpPr>
        <p:spPr>
          <a:xfrm>
            <a:off x="7569527" y="1551461"/>
            <a:ext cx="4419599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Here, we are analyzing the Average Salary of Data Science Jobs over the years 2020 to 2022 with respect to the Job Title.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65F28E-F391-78DA-8B12-159E0048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1" y="2574841"/>
            <a:ext cx="4370715" cy="2731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CC2BF-9FDD-AEBE-8DD8-9A8FEF11DCD0}"/>
              </a:ext>
            </a:extLst>
          </p:cNvPr>
          <p:cNvSpPr txBox="1"/>
          <p:nvPr/>
        </p:nvSpPr>
        <p:spPr>
          <a:xfrm>
            <a:off x="11176000" y="170934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2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Hypothesis 4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66F592C-829E-F28C-A810-4A745D36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7" y="1371600"/>
            <a:ext cx="5570288" cy="151790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F456F-2D8A-0A23-7001-17D855E44A45}"/>
              </a:ext>
            </a:extLst>
          </p:cNvPr>
          <p:cNvSpPr txBox="1"/>
          <p:nvPr/>
        </p:nvSpPr>
        <p:spPr>
          <a:xfrm>
            <a:off x="7923213" y="3536829"/>
            <a:ext cx="3437517" cy="179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Here, we are analyzing the Average Salary of Data Science Jobs over the years 2020 to 2022 with respect to the company size.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CC2BF-9FDD-AEBE-8DD8-9A8FEF11DCD0}"/>
              </a:ext>
            </a:extLst>
          </p:cNvPr>
          <p:cNvSpPr txBox="1"/>
          <p:nvPr/>
        </p:nvSpPr>
        <p:spPr>
          <a:xfrm>
            <a:off x="11176000" y="170934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090426D3-905A-BCE0-3B56-31622000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99" y="2986876"/>
            <a:ext cx="4043576" cy="24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57200"/>
            <a:ext cx="9143538" cy="1066800"/>
          </a:xfrm>
        </p:spPr>
        <p:txBody>
          <a:bodyPr/>
          <a:lstStyle/>
          <a:p>
            <a:r>
              <a:rPr lang="en-US" b="1" dirty="0"/>
              <a:t>Research Topic: Data Science Jobs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676400"/>
            <a:ext cx="9905536" cy="4343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Data science is the domain of study that deals with vast volumes of data using modern tools and techniques to find unseen patterns, derive meaningful information, and make business decisions.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Data science uses complex machine learning algorithms to build predictive models.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The data used for analysis can come from many different sources and be presented in various formats.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Data science is an essential part of many industries today, given the massive amounts of data that are produced, and is one of the most debated topics in IT circles.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27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Hypothesis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F456F-2D8A-0A23-7001-17D855E44A45}"/>
              </a:ext>
            </a:extLst>
          </p:cNvPr>
          <p:cNvSpPr txBox="1"/>
          <p:nvPr/>
        </p:nvSpPr>
        <p:spPr>
          <a:xfrm>
            <a:off x="444827" y="4311848"/>
            <a:ext cx="656398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Here, we are analyzing the Average Salary of Data Science Jobs over the years 2020 to 2022 with respect to Experience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CC2BF-9FDD-AEBE-8DD8-9A8FEF11DCD0}"/>
              </a:ext>
            </a:extLst>
          </p:cNvPr>
          <p:cNvSpPr txBox="1"/>
          <p:nvPr/>
        </p:nvSpPr>
        <p:spPr>
          <a:xfrm>
            <a:off x="11176000" y="170934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DBB2B0-233A-ABC2-1799-A08E68D6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7" y="2124174"/>
            <a:ext cx="6563985" cy="1602970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FD5416-46EF-136A-BD1B-3DF9B06C4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2" y="1676399"/>
            <a:ext cx="5180014" cy="34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27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Hypothesis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F456F-2D8A-0A23-7001-17D855E44A45}"/>
              </a:ext>
            </a:extLst>
          </p:cNvPr>
          <p:cNvSpPr txBox="1"/>
          <p:nvPr/>
        </p:nvSpPr>
        <p:spPr>
          <a:xfrm>
            <a:off x="339230" y="4129877"/>
            <a:ext cx="6217176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Here, we are analyzing the Average Salary of Data Science Jobs over the years 2020 to 2022 with respect to Experience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CC2BF-9FDD-AEBE-8DD8-9A8FEF11DCD0}"/>
              </a:ext>
            </a:extLst>
          </p:cNvPr>
          <p:cNvSpPr txBox="1"/>
          <p:nvPr/>
        </p:nvSpPr>
        <p:spPr>
          <a:xfrm>
            <a:off x="11176000" y="170934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464BF90-C902-AC1F-84E5-1F49FAC5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2" y="2088421"/>
            <a:ext cx="6121634" cy="175652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8DD54F2-8481-33CB-E6EB-BA35A41DF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51" y="1803494"/>
            <a:ext cx="5354607" cy="32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533400"/>
            <a:ext cx="9143538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69784-814A-F883-1A1E-14511D13C170}"/>
              </a:ext>
            </a:extLst>
          </p:cNvPr>
          <p:cNvSpPr txBox="1"/>
          <p:nvPr/>
        </p:nvSpPr>
        <p:spPr>
          <a:xfrm>
            <a:off x="912812" y="1828800"/>
            <a:ext cx="10515600" cy="383027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Average Salary of Data Science Jobs in the year 2021 is more than the average salary of Data Science Jobs in the year 2020.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Average salaries in the field of Data Science in the year 2022 are higher than in the year 2021.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average Salary of a Data Scientist is higher than the average Salary of a Data Analyst.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analyzed the Average Salary of Data Science Jobs over the years 2020 to 2022 with respect to Experience Level, and we can conclude that Mid-Level employees have a maximum average salary in the field of Data Science. </a:t>
            </a:r>
          </a:p>
        </p:txBody>
      </p:sp>
    </p:spTree>
    <p:extLst>
      <p:ext uri="{BB962C8B-B14F-4D97-AF65-F5344CB8AC3E}">
        <p14:creationId xmlns:p14="http://schemas.microsoft.com/office/powerpoint/2010/main" val="192601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533400"/>
            <a:ext cx="9143538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69784-814A-F883-1A1E-14511D13C170}"/>
              </a:ext>
            </a:extLst>
          </p:cNvPr>
          <p:cNvSpPr txBox="1"/>
          <p:nvPr/>
        </p:nvSpPr>
        <p:spPr>
          <a:xfrm>
            <a:off x="912812" y="1600200"/>
            <a:ext cx="10515600" cy="46612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By analyzing the given data, we can say that some highest paying jobs are Data Scientist, </a:t>
            </a:r>
            <a:r>
              <a:rPr lang="en-US" sz="2000" b="0" i="0" dirty="0">
                <a:solidFill>
                  <a:srgbClr val="0070C0"/>
                </a:solidFill>
                <a:effectLst/>
              </a:rPr>
              <a:t>BI Data Analyst, ML Engineer, and </a:t>
            </a:r>
            <a:r>
              <a:rPr lang="en-US" sz="2000" dirty="0">
                <a:solidFill>
                  <a:srgbClr val="0070C0"/>
                </a:solidFill>
                <a:effectLst/>
              </a:rPr>
              <a:t>Head of Machine Learning.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We can also conclude that large-scale and small-scale industries have the highest average salary in the field of Data Science.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effectLst/>
              </a:rPr>
              <a:t>Because of </a:t>
            </a:r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en-US" sz="2000" dirty="0">
                <a:solidFill>
                  <a:srgbClr val="0070C0"/>
                </a:solidFill>
                <a:effectLst/>
              </a:rPr>
              <a:t>ovid</a:t>
            </a:r>
            <a:r>
              <a:rPr lang="en-US" sz="2000" dirty="0">
                <a:solidFill>
                  <a:srgbClr val="0070C0"/>
                </a:solidFill>
              </a:rPr>
              <a:t>-19, a Maximum number of companies adopted the Remote system. As per the data, The highest-paying companies offer remote positions.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effectLst/>
              </a:rPr>
              <a:t>As per the data, we can see the increment from the year 2020 to the year 2021. But we can also see a great fall in 2021. </a:t>
            </a:r>
            <a:r>
              <a:rPr lang="en-US" sz="2000" dirty="0">
                <a:solidFill>
                  <a:srgbClr val="0070C0"/>
                </a:solidFill>
              </a:rPr>
              <a:t>Our given data also describes that around 63% of companies allow remote workers, around 21% of companies allow in-person workers, and around 16% of companies allow Hybrid workers.</a:t>
            </a:r>
          </a:p>
        </p:txBody>
      </p:sp>
    </p:spTree>
    <p:extLst>
      <p:ext uri="{BB962C8B-B14F-4D97-AF65-F5344CB8AC3E}">
        <p14:creationId xmlns:p14="http://schemas.microsoft.com/office/powerpoint/2010/main" val="372351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533400"/>
            <a:ext cx="9143538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69784-814A-F883-1A1E-14511D13C170}"/>
              </a:ext>
            </a:extLst>
          </p:cNvPr>
          <p:cNvSpPr txBox="1"/>
          <p:nvPr/>
        </p:nvSpPr>
        <p:spPr>
          <a:xfrm>
            <a:off x="912812" y="1828800"/>
            <a:ext cx="10515600" cy="114307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https://www.kaggle.com/datasets/ruchi798/data-science-job-salaries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https://www.kaggle.com/code/wonduk/eda-on-data-science-job-salaries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5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34CA5-B2B7-D341-E85A-022A94732DCE}"/>
              </a:ext>
            </a:extLst>
          </p:cNvPr>
          <p:cNvSpPr txBox="1"/>
          <p:nvPr/>
        </p:nvSpPr>
        <p:spPr>
          <a:xfrm>
            <a:off x="4646612" y="3113529"/>
            <a:ext cx="2438400" cy="63094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500" dirty="0">
                <a:effectLst/>
              </a:rPr>
              <a:t>Thank You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728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9753600" cy="4114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📊Explore 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every feature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 in the dataset; </a:t>
            </a:r>
          </a:p>
          <a:p>
            <a:r>
              <a:rPr lang="en-US" dirty="0">
                <a:solidFill>
                  <a:srgbClr val="0070C0"/>
                </a:solidFill>
              </a:rPr>
              <a:t>Analyzing the data of </a:t>
            </a:r>
            <a:r>
              <a:rPr lang="en-US" b="1" dirty="0">
                <a:solidFill>
                  <a:srgbClr val="0070C0"/>
                </a:solidFill>
              </a:rPr>
              <a:t>Data Science Salary from the year 2021 to the year 2022 </a:t>
            </a:r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</a:rPr>
              <a:t>testing the hypothesis of different stats by z-test, Permutation test, and P-Hacking.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💰💵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Salary Analysis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 (with 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Work Year, Experience Level, Company Size, Job Title, Remote Ratio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)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🗓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Work Year Analysis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(with 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Salary, Remote Ratio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);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📝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Experience Level Analysis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 (with </a:t>
            </a:r>
            <a:r>
              <a:rPr lang="en-US" b="1" i="0" dirty="0">
                <a:solidFill>
                  <a:srgbClr val="0070C0"/>
                </a:solidFill>
                <a:effectLst/>
                <a:latin typeface="Inter"/>
              </a:rPr>
              <a:t>Top 2 Job Title, Company Size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0B2B17-86F6-3BE4-789E-35F7C08CC7C6}"/>
              </a:ext>
            </a:extLst>
          </p:cNvPr>
          <p:cNvSpPr txBox="1"/>
          <p:nvPr/>
        </p:nvSpPr>
        <p:spPr>
          <a:xfrm>
            <a:off x="1173297" y="600670"/>
            <a:ext cx="10248785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/datasets/ruchi798/data-science-job-salaries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D6232-6B8E-269C-8A5E-B5417461A74B}"/>
              </a:ext>
            </a:extLst>
          </p:cNvPr>
          <p:cNvSpPr txBox="1"/>
          <p:nvPr/>
        </p:nvSpPr>
        <p:spPr>
          <a:xfrm>
            <a:off x="1179626" y="1230310"/>
            <a:ext cx="10242456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Description: </a:t>
            </a:r>
            <a:r>
              <a:rPr lang="en-US" sz="2400" dirty="0">
                <a:solidFill>
                  <a:srgbClr val="0070C0"/>
                </a:solidFill>
              </a:rPr>
              <a:t>Analysis of different types of jobs in the field of Data Science</a:t>
            </a:r>
            <a:r>
              <a:rPr lang="en-US" sz="32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from the year 2020 to the year 2022, categorized by Salary, Remote Ratio, Location, Experience Level, and company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CCFD9-D7F2-0C00-C42B-967C84F28173}"/>
              </a:ext>
            </a:extLst>
          </p:cNvPr>
          <p:cNvSpPr txBox="1"/>
          <p:nvPr/>
        </p:nvSpPr>
        <p:spPr>
          <a:xfrm>
            <a:off x="1173296" y="2508487"/>
            <a:ext cx="10242455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Attributes: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F1D72-496A-FA4A-8CDA-DD12FEF66D49}"/>
              </a:ext>
            </a:extLst>
          </p:cNvPr>
          <p:cNvSpPr txBox="1"/>
          <p:nvPr/>
        </p:nvSpPr>
        <p:spPr>
          <a:xfrm>
            <a:off x="1173297" y="3048000"/>
            <a:ext cx="10242454" cy="313932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Work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Remote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Experience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No. of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No. of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Company Size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P-Value and Z-score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A6293-0672-B933-B27F-591715AF6DCC}"/>
              </a:ext>
            </a:extLst>
          </p:cNvPr>
          <p:cNvSpPr txBox="1">
            <a:spLocks/>
          </p:cNvSpPr>
          <p:nvPr/>
        </p:nvSpPr>
        <p:spPr>
          <a:xfrm>
            <a:off x="1519833" y="1725881"/>
            <a:ext cx="9982799" cy="43932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Explore the meaning of the P-value</a:t>
            </a:r>
          </a:p>
          <a:p>
            <a:r>
              <a:rPr lang="en-US" dirty="0">
                <a:solidFill>
                  <a:srgbClr val="0070C0"/>
                </a:solidFill>
              </a:rPr>
              <a:t>P-Value is the probability of getting the observed value of the test statistic if the null hypothesis is true.</a:t>
            </a:r>
          </a:p>
          <a:p>
            <a:r>
              <a:rPr lang="en-US" dirty="0">
                <a:solidFill>
                  <a:srgbClr val="0070C0"/>
                </a:solidFill>
              </a:rPr>
              <a:t>The smaller the P-Value, the stronger the evidence that we can reject the NULL hypothesis.</a:t>
            </a:r>
          </a:p>
          <a:p>
            <a:r>
              <a:rPr lang="en-US" dirty="0">
                <a:solidFill>
                  <a:srgbClr val="0070C0"/>
                </a:solidFill>
              </a:rPr>
              <a:t>P-Values range from 0 to 1.</a:t>
            </a:r>
          </a:p>
          <a:p>
            <a:r>
              <a:rPr lang="en-US" dirty="0">
                <a:solidFill>
                  <a:srgbClr val="0070C0"/>
                </a:solidFill>
              </a:rPr>
              <a:t>If P-Value is greater than an acceptable threshold, then we cannot reject the NULL hypothesis Because then we have strong evidence in favor of it. </a:t>
            </a:r>
          </a:p>
          <a:p>
            <a:r>
              <a:rPr lang="en-US" dirty="0">
                <a:solidFill>
                  <a:srgbClr val="0070C0"/>
                </a:solidFill>
              </a:rPr>
              <a:t>Most of the time threshold will be 0.05, which is equal to 5%.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1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688B2-AFAA-6388-73EF-AF887D49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86DD6-3656-D207-86E1-5F851CEDC105}"/>
              </a:ext>
            </a:extLst>
          </p:cNvPr>
          <p:cNvSpPr txBox="1"/>
          <p:nvPr/>
        </p:nvSpPr>
        <p:spPr>
          <a:xfrm>
            <a:off x="1065212" y="1957218"/>
            <a:ext cx="10058400" cy="368222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Hypothesis: Salaries in the field of Data Science in the year 2022 is higher than in the year 2021.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Null: Salaries in the field of Data Science in the year 2022 are less than in the year 2021.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Analyzing and testing the hypothesis by the Z-Test.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B68993-6844-5981-C983-C1FA2357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7" y="1881706"/>
            <a:ext cx="6022203" cy="41910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D5F7E-4C1C-2C0E-3145-CFE3E753A814}"/>
              </a:ext>
            </a:extLst>
          </p:cNvPr>
          <p:cNvSpPr txBox="1"/>
          <p:nvPr/>
        </p:nvSpPr>
        <p:spPr>
          <a:xfrm>
            <a:off x="6475412" y="1830464"/>
            <a:ext cx="5412606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According to the calculation, the average salaries of Data Science Jobs in the year 2022 are higher than in the year 2021. 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But the Standard Deviation of the salaries of Data Science Jobs in the year 2021 is higher than that in the year 2022.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The z - score is positive and the p-value is so small, it returns a value that is almost zero.</a:t>
            </a:r>
          </a:p>
          <a:p>
            <a:endParaRPr lang="en-US" sz="205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50" dirty="0">
                <a:solidFill>
                  <a:srgbClr val="0070C0"/>
                </a:solidFill>
              </a:rPr>
              <a:t>As the p-value is less than 0.05, i.e., 5%, we can reject the null value</a:t>
            </a:r>
          </a:p>
        </p:txBody>
      </p:sp>
    </p:spTree>
    <p:extLst>
      <p:ext uri="{BB962C8B-B14F-4D97-AF65-F5344CB8AC3E}">
        <p14:creationId xmlns:p14="http://schemas.microsoft.com/office/powerpoint/2010/main" val="305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1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0E1484-C5BC-71C6-005F-3D9C446F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0" y="2771776"/>
            <a:ext cx="5892800" cy="170791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304AEDC-4473-E268-8E87-DE3EFB71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00" y="2071551"/>
            <a:ext cx="5789178" cy="3593592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671A3DA-C7AF-82A9-59EF-100920A2B676}"/>
              </a:ext>
            </a:extLst>
          </p:cNvPr>
          <p:cNvSpPr txBox="1">
            <a:spLocks/>
          </p:cNvSpPr>
          <p:nvPr/>
        </p:nvSpPr>
        <p:spPr>
          <a:xfrm>
            <a:off x="2938636" y="1641425"/>
            <a:ext cx="6488328" cy="43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Graph of the p-value and z-score</a:t>
            </a:r>
          </a:p>
        </p:txBody>
      </p:sp>
    </p:spTree>
    <p:extLst>
      <p:ext uri="{BB962C8B-B14F-4D97-AF65-F5344CB8AC3E}">
        <p14:creationId xmlns:p14="http://schemas.microsoft.com/office/powerpoint/2010/main" val="16287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9A189E53-1B4D-0C29-4E60-1C9C3B89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2964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Hypothesis 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671A3DA-C7AF-82A9-59EF-100920A2B676}"/>
              </a:ext>
            </a:extLst>
          </p:cNvPr>
          <p:cNvSpPr txBox="1">
            <a:spLocks/>
          </p:cNvSpPr>
          <p:nvPr/>
        </p:nvSpPr>
        <p:spPr>
          <a:xfrm>
            <a:off x="2849005" y="1751947"/>
            <a:ext cx="6488328" cy="43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05D0B-896B-E819-F1B8-09FC106F83FF}"/>
              </a:ext>
            </a:extLst>
          </p:cNvPr>
          <p:cNvSpPr txBox="1"/>
          <p:nvPr/>
        </p:nvSpPr>
        <p:spPr>
          <a:xfrm>
            <a:off x="835369" y="2182073"/>
            <a:ext cx="10440644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As the p-value is less than the threshold, i.e., 0.05, i.e., 5%, we can reject the null value.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It is almost impossible for that result (the difference in means between the year 2022 and the year 2021) to happen by chance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</a:rPr>
              <a:t>Therefore, We found great evidence to support our hypothesis that Salaries in the field of Data Science in the year 2022 is higher than in the year 2021.</a:t>
            </a:r>
          </a:p>
        </p:txBody>
      </p:sp>
    </p:spTree>
    <p:extLst>
      <p:ext uri="{BB962C8B-B14F-4D97-AF65-F5344CB8AC3E}">
        <p14:creationId xmlns:p14="http://schemas.microsoft.com/office/powerpoint/2010/main" val="216303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1211</TotalTime>
  <Words>1358</Words>
  <Application>Microsoft Macintosh PowerPoint</Application>
  <PresentationFormat>Custom</PresentationFormat>
  <Paragraphs>126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Inter</vt:lpstr>
      <vt:lpstr>Times New Roman</vt:lpstr>
      <vt:lpstr>Wingdings</vt:lpstr>
      <vt:lpstr>Project planning overview presentation</vt:lpstr>
      <vt:lpstr>Data Science Jobs Analysis </vt:lpstr>
      <vt:lpstr>Research Topic: Data Science Jobs </vt:lpstr>
      <vt:lpstr>Project Goals</vt:lpstr>
      <vt:lpstr>PowerPoint Presentation</vt:lpstr>
      <vt:lpstr>P-Value and Z-score</vt:lpstr>
      <vt:lpstr>Hypothesis 1</vt:lpstr>
      <vt:lpstr>Hypothesis 1</vt:lpstr>
      <vt:lpstr>Hypothesis 1</vt:lpstr>
      <vt:lpstr>Hypothesis 1</vt:lpstr>
      <vt:lpstr>Hypothesis 2</vt:lpstr>
      <vt:lpstr>Hypothesis 2</vt:lpstr>
      <vt:lpstr>Hypothesis 2</vt:lpstr>
      <vt:lpstr>Hypothesis 2</vt:lpstr>
      <vt:lpstr>Hypothesis 3</vt:lpstr>
      <vt:lpstr>Hypothesis 3</vt:lpstr>
      <vt:lpstr>Hypothesis 4</vt:lpstr>
      <vt:lpstr>Hypothesis 4</vt:lpstr>
      <vt:lpstr>Hypothesis 4</vt:lpstr>
      <vt:lpstr>Hypothesis 4</vt:lpstr>
      <vt:lpstr>Hypothesis 4</vt:lpstr>
      <vt:lpstr>Hypothesis 4</vt:lpstr>
      <vt:lpstr>Conclusion</vt:lpstr>
      <vt:lpstr>Conclusion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Jobs Analysis </dc:title>
  <dc:creator>Niyal Thakkar</dc:creator>
  <cp:lastModifiedBy>Niyal Thakkar</cp:lastModifiedBy>
  <cp:revision>11</cp:revision>
  <dcterms:created xsi:type="dcterms:W3CDTF">2022-09-26T19:31:46Z</dcterms:created>
  <dcterms:modified xsi:type="dcterms:W3CDTF">2022-12-13T01:36:16Z</dcterms:modified>
</cp:coreProperties>
</file>