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70" r:id="rId5"/>
    <p:sldId id="261" r:id="rId6"/>
    <p:sldId id="262" r:id="rId7"/>
    <p:sldId id="272" r:id="rId8"/>
    <p:sldId id="266" r:id="rId9"/>
    <p:sldId id="268" r:id="rId10"/>
    <p:sldId id="264" r:id="rId11"/>
    <p:sldId id="265" r:id="rId12"/>
    <p:sldId id="267" r:id="rId13"/>
    <p:sldId id="263" r:id="rId14"/>
    <p:sldId id="273" r:id="rId15"/>
    <p:sldId id="271" r:id="rId16"/>
    <p:sldId id="281" r:id="rId17"/>
    <p:sldId id="274" r:id="rId18"/>
    <p:sldId id="278" r:id="rId19"/>
    <p:sldId id="277" r:id="rId20"/>
    <p:sldId id="279" r:id="rId21"/>
    <p:sldId id="280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6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7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92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47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1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5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6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1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3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7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9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6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7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6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9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Pump it Up: Data Mining the Water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and little data in healthcare | </a:t>
            </a:r>
            <a:r>
              <a:rPr lang="en-US" dirty="0" err="1"/>
              <a:t>uchicago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20AC94-08BD-4D46-9596-5FBC06F8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Data Preparation &amp; Feature Selection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4DF21AC-DE02-40ED-85B9-EEA990F1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remove unnecessary features from the dataset</a:t>
            </a:r>
          </a:p>
          <a:p>
            <a:r>
              <a:rPr lang="en-US" dirty="0"/>
              <a:t>Avoid </a:t>
            </a:r>
            <a:r>
              <a:rPr lang="en-US" b="1" dirty="0"/>
              <a:t>overfitting</a:t>
            </a:r>
            <a:r>
              <a:rPr lang="en-US" dirty="0"/>
              <a:t> and, the </a:t>
            </a:r>
            <a:r>
              <a:rPr lang="en-US" b="1" dirty="0"/>
              <a:t>“curse of dimensionality”</a:t>
            </a:r>
          </a:p>
          <a:p>
            <a:r>
              <a:rPr lang="en-US" b="1" dirty="0"/>
              <a:t>Reformat</a:t>
            </a:r>
            <a:r>
              <a:rPr lang="en-US" dirty="0"/>
              <a:t> and </a:t>
            </a:r>
            <a:r>
              <a:rPr lang="en-US" b="1" dirty="0"/>
              <a:t>re-engineer</a:t>
            </a:r>
            <a:r>
              <a:rPr lang="en-US" dirty="0"/>
              <a:t> variables</a:t>
            </a:r>
          </a:p>
        </p:txBody>
      </p:sp>
      <p:pic>
        <p:nvPicPr>
          <p:cNvPr id="1026" name="Picture 2" descr="Image result for chris albon curse of dimensionality">
            <a:extLst>
              <a:ext uri="{FF2B5EF4-FFF2-40B4-BE49-F238E27FC236}">
                <a16:creationId xmlns:a16="http://schemas.microsoft.com/office/drawing/2014/main" id="{90119088-CDEE-47A6-9733-7342EFB4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86664"/>
            <a:ext cx="5120013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1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18F027-5F70-4DE4-BD8F-8FF46F61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missing values?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98565-60AB-4035-8B14-D1837F31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034" y="2921000"/>
            <a:ext cx="4202664" cy="30988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863D6C-7E6A-4B58-A4FA-065F858B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660079" cy="3416300"/>
          </a:xfrm>
        </p:spPr>
        <p:txBody>
          <a:bodyPr/>
          <a:lstStyle/>
          <a:p>
            <a:r>
              <a:rPr lang="en-US" dirty="0"/>
              <a:t>Many ML algorithms </a:t>
            </a:r>
            <a:r>
              <a:rPr lang="en-US" b="1" dirty="0"/>
              <a:t>can’t process</a:t>
            </a:r>
            <a:r>
              <a:rPr lang="en-US" dirty="0"/>
              <a:t> null values and will need to be processed</a:t>
            </a:r>
          </a:p>
          <a:p>
            <a:r>
              <a:rPr lang="en-US" dirty="0"/>
              <a:t>3 ways: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Remove</a:t>
            </a:r>
            <a:r>
              <a:rPr lang="en-US" dirty="0"/>
              <a:t> records with null values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Impute</a:t>
            </a:r>
            <a:r>
              <a:rPr lang="en-US" dirty="0"/>
              <a:t> null values using mean, median, etc.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Convert</a:t>
            </a:r>
            <a:r>
              <a:rPr lang="en-US" dirty="0"/>
              <a:t> null values into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919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81F6-2829-4176-BB5F-7A0E16A1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missing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2737-8147-4166-B45F-F2BBDAB9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660079" cy="3416300"/>
          </a:xfrm>
        </p:spPr>
        <p:txBody>
          <a:bodyPr/>
          <a:lstStyle/>
          <a:p>
            <a:r>
              <a:rPr lang="en-US" b="1" dirty="0"/>
              <a:t>Remove</a:t>
            </a:r>
            <a:r>
              <a:rPr lang="en-US" dirty="0"/>
              <a:t> </a:t>
            </a:r>
            <a:r>
              <a:rPr lang="en-US" dirty="0" err="1"/>
              <a:t>scheme_name</a:t>
            </a:r>
            <a:r>
              <a:rPr lang="en-US" dirty="0"/>
              <a:t>, funder, installer, and </a:t>
            </a:r>
            <a:r>
              <a:rPr lang="en-US" dirty="0" err="1"/>
              <a:t>subvillage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Impute</a:t>
            </a:r>
            <a:r>
              <a:rPr lang="en-US" dirty="0"/>
              <a:t> missing values: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C3EE2-637D-4CAD-A0CE-F6302661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034" y="2921000"/>
            <a:ext cx="4202664" cy="309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3A5EB-161C-41B6-82F8-F55C58211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09" y="3297238"/>
            <a:ext cx="5040469" cy="632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E0E73C-2B38-452E-B810-A48A3F56A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209" y="4852990"/>
            <a:ext cx="6218437" cy="75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39C127D-9A41-4F60-B8E7-E33495EB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A8B13-6212-491E-BF3B-DB73D59BB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3546" y="2981220"/>
            <a:ext cx="3905795" cy="150516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AE197E-B43B-4E6A-9B6E-E63EC8DF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74542-AE1C-4129-ADFD-E60DE2A3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241" y="369863"/>
            <a:ext cx="7213600" cy="63397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40F551-972A-489A-A290-D77FE648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0" y="3233714"/>
            <a:ext cx="4141166" cy="15958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A9F394-6DFB-4C48-9AB7-005406C54AFC}"/>
              </a:ext>
            </a:extLst>
          </p:cNvPr>
          <p:cNvSpPr/>
          <p:nvPr/>
        </p:nvSpPr>
        <p:spPr>
          <a:xfrm>
            <a:off x="7353999" y="4673134"/>
            <a:ext cx="478173" cy="511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A9CD68-FA05-438B-9732-417801C1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Year &amp; GPS Height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7730B-A04F-46F3-916D-D5F5AD09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4" y="4667250"/>
            <a:ext cx="9324975" cy="2190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C0D8A-4A58-488E-A43B-52BF60A0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2276475"/>
            <a:ext cx="9296400" cy="239077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2AEEC0C-2E61-43AD-8545-5FB16EEF57EB}"/>
              </a:ext>
            </a:extLst>
          </p:cNvPr>
          <p:cNvSpPr/>
          <p:nvPr/>
        </p:nvSpPr>
        <p:spPr>
          <a:xfrm>
            <a:off x="2063691" y="2229653"/>
            <a:ext cx="302003" cy="207741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7C7BD5-9ED2-4E7D-B575-E8060BBF4D4E}"/>
              </a:ext>
            </a:extLst>
          </p:cNvPr>
          <p:cNvSpPr/>
          <p:nvPr/>
        </p:nvSpPr>
        <p:spPr>
          <a:xfrm>
            <a:off x="2523994" y="4605556"/>
            <a:ext cx="521210" cy="209148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946A-DCF5-4514-A819-607F225B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</a:t>
            </a:r>
            <a:r>
              <a:rPr lang="en-US" dirty="0" err="1"/>
              <a:t>date_recorded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C68D-4BAF-43A3-BD8B-760B2C84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571457" cy="3416300"/>
          </a:xfrm>
        </p:spPr>
        <p:txBody>
          <a:bodyPr/>
          <a:lstStyle/>
          <a:p>
            <a:r>
              <a:rPr lang="en-US" dirty="0"/>
              <a:t>Date variables can be converted to something more useful for the classifier to learn on</a:t>
            </a:r>
          </a:p>
          <a:p>
            <a:r>
              <a:rPr lang="en-US" dirty="0"/>
              <a:t>I calculate the number of days from the “max date” in the </a:t>
            </a:r>
            <a:r>
              <a:rPr lang="en-US" dirty="0" err="1"/>
              <a:t>date_recorded</a:t>
            </a:r>
            <a:r>
              <a:rPr lang="en-US" dirty="0"/>
              <a:t>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667BA-43EB-47E4-B728-04B357AC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28" y="4149725"/>
            <a:ext cx="1838325" cy="239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D2FF4-A604-4F89-81FC-F99E02BFE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626" y="4149725"/>
            <a:ext cx="2242000" cy="22856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D8B9AEA-E910-4B4B-9F70-8DDFF5615DD1}"/>
              </a:ext>
            </a:extLst>
          </p:cNvPr>
          <p:cNvSpPr/>
          <p:nvPr/>
        </p:nvSpPr>
        <p:spPr>
          <a:xfrm>
            <a:off x="5334000" y="4889500"/>
            <a:ext cx="1150412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3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DB57-9457-45BE-B2B8-1D8E7E88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65A0-8F77-4A89-A12F-53F88DE4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Categorical variables </a:t>
            </a:r>
            <a:r>
              <a:rPr lang="en-US" dirty="0"/>
              <a:t>will need to be </a:t>
            </a:r>
            <a:r>
              <a:rPr lang="en-US" b="1" dirty="0"/>
              <a:t>converted</a:t>
            </a:r>
            <a:r>
              <a:rPr lang="en-US" dirty="0"/>
              <a:t> with a method such as </a:t>
            </a:r>
            <a:r>
              <a:rPr lang="en-US" b="1" dirty="0"/>
              <a:t>one-hot-encoding: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BE50D-8DE3-4338-89DB-0E90561E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62" y="3424237"/>
            <a:ext cx="3400687" cy="757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B05C47-6DA5-4806-8800-01346A1D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7" y="4491037"/>
            <a:ext cx="5953125" cy="18383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FCFC9E8-721F-4E03-AC64-E1073C92DE3A}"/>
              </a:ext>
            </a:extLst>
          </p:cNvPr>
          <p:cNvSpPr/>
          <p:nvPr/>
        </p:nvSpPr>
        <p:spPr>
          <a:xfrm>
            <a:off x="4798503" y="5319242"/>
            <a:ext cx="637563" cy="632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7E1D-9087-405A-813D-936B32B5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4: Machine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E2EAB-BDC0-4530-BA57-BD45F7D3B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363F7-EF6E-4D4A-AD19-E8652025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60C06-B17F-438D-8C9D-59C79992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18" y="2466975"/>
            <a:ext cx="8226764" cy="4391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5A43F6-E938-466C-B6F8-959CE1E005AC}"/>
              </a:ext>
            </a:extLst>
          </p:cNvPr>
          <p:cNvSpPr/>
          <p:nvPr/>
        </p:nvSpPr>
        <p:spPr>
          <a:xfrm>
            <a:off x="1663700" y="2374900"/>
            <a:ext cx="7366000" cy="1574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6897-880B-4464-98B0-B2C8C776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79DD-B300-49DB-9A5F-AB959373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supervised</a:t>
            </a:r>
            <a:r>
              <a:rPr lang="en-US" dirty="0"/>
              <a:t> machine learning algorithm that creates </a:t>
            </a:r>
            <a:r>
              <a:rPr lang="en-US" b="1" dirty="0"/>
              <a:t>many decision trees</a:t>
            </a:r>
            <a:r>
              <a:rPr lang="en-US" dirty="0"/>
              <a:t>.</a:t>
            </a:r>
          </a:p>
          <a:p>
            <a:r>
              <a:rPr lang="en-US" dirty="0"/>
              <a:t>A decision tree is a </a:t>
            </a:r>
            <a:r>
              <a:rPr lang="en-US" b="1" dirty="0"/>
              <a:t>weak-learner</a:t>
            </a:r>
            <a:r>
              <a:rPr lang="en-US" dirty="0"/>
              <a:t>, but having many of them together can really boost the accuracy</a:t>
            </a:r>
          </a:p>
          <a:p>
            <a:pPr lvl="1"/>
            <a:r>
              <a:rPr lang="en-US" dirty="0"/>
              <a:t>Also called an </a:t>
            </a:r>
            <a:r>
              <a:rPr lang="en-US" b="1" dirty="0"/>
              <a:t>ensemble</a:t>
            </a:r>
          </a:p>
        </p:txBody>
      </p:sp>
    </p:spTree>
    <p:extLst>
      <p:ext uri="{BB962C8B-B14F-4D97-AF65-F5344CB8AC3E}">
        <p14:creationId xmlns:p14="http://schemas.microsoft.com/office/powerpoint/2010/main" val="3828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Tanzania’s residents go to great lengths to get clean water</a:t>
            </a:r>
          </a:p>
          <a:p>
            <a:r>
              <a:rPr lang="en-US" dirty="0"/>
              <a:t>Having a stable and reliable source of water greatly improves their </a:t>
            </a:r>
            <a:r>
              <a:rPr lang="en-US" b="1" dirty="0"/>
              <a:t>well-being</a:t>
            </a:r>
          </a:p>
          <a:p>
            <a:r>
              <a:rPr lang="en-US" dirty="0"/>
              <a:t>Government initiatives and other entities have installed water pumps across the land to provide one of life’s basic necessities</a:t>
            </a:r>
          </a:p>
          <a:p>
            <a:r>
              <a:rPr lang="en-US" dirty="0"/>
              <a:t>Trouble occurs when pumps </a:t>
            </a:r>
            <a:r>
              <a:rPr lang="en-US" b="1" dirty="0"/>
              <a:t>degrade over time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47" y="4131345"/>
            <a:ext cx="3378531" cy="25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3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D44B-0B98-45DC-8146-63EE5588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2050" name="Picture 2" descr="Image result for random forest classifier">
            <a:extLst>
              <a:ext uri="{FF2B5EF4-FFF2-40B4-BE49-F238E27FC236}">
                <a16:creationId xmlns:a16="http://schemas.microsoft.com/office/drawing/2014/main" id="{F430CB73-1727-42F3-B00F-3DFD4953C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05" y="2501809"/>
            <a:ext cx="7279790" cy="413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4F64-C1D2-4A51-B395-5F9DCB2D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A228-03FF-4F0E-AB5B-B70D9D24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Running</a:t>
            </a:r>
            <a:r>
              <a:rPr lang="en-US" dirty="0"/>
              <a:t> the classifier: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Predict labels</a:t>
            </a:r>
            <a:r>
              <a:rPr lang="en-US" dirty="0"/>
              <a:t> for the testing set and store in a .CSV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1A886-D552-4D5E-9B05-1E2285AD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3022600"/>
            <a:ext cx="6766767" cy="1290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F6ECA-99CB-42A8-822C-51BB7EC93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4978399"/>
            <a:ext cx="6461967" cy="1127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093063-C586-4A9E-BB91-79238CA70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126" y="3675731"/>
            <a:ext cx="2076450" cy="29146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81B8CF3-A2E2-4181-A48B-291C3B426C3B}"/>
              </a:ext>
            </a:extLst>
          </p:cNvPr>
          <p:cNvSpPr/>
          <p:nvPr/>
        </p:nvSpPr>
        <p:spPr>
          <a:xfrm>
            <a:off x="8332853" y="5156048"/>
            <a:ext cx="1090569" cy="77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3F57C-C141-472F-8859-6370F9F6A3AC}"/>
              </a:ext>
            </a:extLst>
          </p:cNvPr>
          <p:cNvSpPr/>
          <p:nvPr/>
        </p:nvSpPr>
        <p:spPr>
          <a:xfrm>
            <a:off x="1501629" y="3934437"/>
            <a:ext cx="1375795" cy="285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7EE5-23A3-4CEE-88F5-F46EE3F8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4: Algorithm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0ABE7-D181-4FFA-A9AE-0B1C4D36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64" y="2400300"/>
            <a:ext cx="9060872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6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thanks to </a:t>
            </a:r>
            <a:r>
              <a:rPr lang="en-US" b="1" dirty="0" err="1"/>
              <a:t>Taarifa</a:t>
            </a:r>
            <a:r>
              <a:rPr lang="en-US" dirty="0"/>
              <a:t> and the </a:t>
            </a:r>
            <a:r>
              <a:rPr lang="en-US" b="1" dirty="0"/>
              <a:t>Tanzanian Ministry of Water</a:t>
            </a:r>
            <a:r>
              <a:rPr lang="en-US" dirty="0"/>
              <a:t>, which have supplied data on water pumps scattered across Tanzania</a:t>
            </a:r>
          </a:p>
          <a:p>
            <a:r>
              <a:rPr lang="en-US" dirty="0"/>
              <a:t>The data and competition is hosted on </a:t>
            </a:r>
            <a:r>
              <a:rPr lang="en-US" b="1" dirty="0"/>
              <a:t>drivendata.org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30" y="4100522"/>
            <a:ext cx="2407142" cy="2407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8" y="4100522"/>
            <a:ext cx="2096993" cy="24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2494-2887-43A9-B8A5-CFBA6F2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CE5E-3875-4FAF-862A-18D81B665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b="1" dirty="0"/>
              <a:t>59,400 samples </a:t>
            </a:r>
            <a:r>
              <a:rPr lang="en-US" dirty="0"/>
              <a:t>and </a:t>
            </a:r>
            <a:r>
              <a:rPr lang="en-US" b="1" dirty="0"/>
              <a:t>39 attributes</a:t>
            </a:r>
            <a:r>
              <a:rPr lang="en-US" dirty="0"/>
              <a:t>, create a method that is able to </a:t>
            </a:r>
            <a:r>
              <a:rPr lang="en-US" b="1" dirty="0"/>
              <a:t>predict</a:t>
            </a:r>
            <a:r>
              <a:rPr lang="en-US" dirty="0"/>
              <a:t> three classes of water pumps: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Non-functional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Functional, but needs repair</a:t>
            </a:r>
          </a:p>
          <a:p>
            <a:endParaRPr lang="en-US" dirty="0"/>
          </a:p>
          <a:p>
            <a:r>
              <a:rPr lang="en-US" dirty="0"/>
              <a:t>We will use a </a:t>
            </a:r>
            <a:r>
              <a:rPr lang="en-US" b="1" dirty="0"/>
              <a:t>machine learning </a:t>
            </a:r>
            <a:r>
              <a:rPr lang="en-US" dirty="0"/>
              <a:t>approach (random forest classifier)</a:t>
            </a:r>
          </a:p>
        </p:txBody>
      </p:sp>
    </p:spTree>
    <p:extLst>
      <p:ext uri="{BB962C8B-B14F-4D97-AF65-F5344CB8AC3E}">
        <p14:creationId xmlns:p14="http://schemas.microsoft.com/office/powerpoint/2010/main" val="45849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Machine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preparation </a:t>
            </a:r>
            <a:r>
              <a:rPr lang="en-US"/>
              <a:t>&amp; feature </a:t>
            </a:r>
            <a:r>
              <a:rPr lang="en-US" dirty="0"/>
              <a:t>selection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the algorithm</a:t>
            </a:r>
          </a:p>
          <a:p>
            <a:pPr>
              <a:buFont typeface="+mj-lt"/>
              <a:buAutoNum type="arabicPeriod"/>
            </a:pPr>
            <a:r>
              <a:rPr lang="en-US" dirty="0"/>
              <a:t>Evaluate the algorithm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BB618A-9D30-4AE6-BDF1-963523F4A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59" y="2899209"/>
            <a:ext cx="5021374" cy="282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30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327E-9FC3-48EA-960A-1FB2876A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C4055-09A9-4945-854E-316C140B8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6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to Predict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18229-AA59-4078-A0F6-D7823773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53" y="2453266"/>
            <a:ext cx="6985014" cy="43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8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D1CC-844E-445B-9D05-19F74168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32F69C-D7A7-403D-999D-05161893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11</a:t>
            </a:r>
            <a:r>
              <a:rPr lang="en-US" dirty="0"/>
              <a:t> out of </a:t>
            </a:r>
            <a:r>
              <a:rPr lang="en-US" b="1" dirty="0"/>
              <a:t>39 features </a:t>
            </a:r>
            <a:r>
              <a:rPr lang="en-US" dirty="0"/>
              <a:t>are shown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6B54A-3448-4A71-A083-B1B26336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53" y="3171825"/>
            <a:ext cx="5907856" cy="33051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7FE5E06-A8D0-43E0-8D8F-EF866535868C}"/>
              </a:ext>
            </a:extLst>
          </p:cNvPr>
          <p:cNvSpPr/>
          <p:nvPr/>
        </p:nvSpPr>
        <p:spPr>
          <a:xfrm>
            <a:off x="7709802" y="3053592"/>
            <a:ext cx="618011" cy="478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0D1AF0B-F7E3-4AE5-96F9-6601F879EA1A}"/>
              </a:ext>
            </a:extLst>
          </p:cNvPr>
          <p:cNvSpPr/>
          <p:nvPr/>
        </p:nvSpPr>
        <p:spPr>
          <a:xfrm>
            <a:off x="5944887" y="4311650"/>
            <a:ext cx="618011" cy="478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8CFB3E-377B-44D6-A84F-1ACC112DC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802" y="2457450"/>
            <a:ext cx="790575" cy="1943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175867-13F7-4A65-8D3F-FBF6158B3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71" y="3894777"/>
            <a:ext cx="7524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6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2139-B851-4B43-82E3-18DE36F8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E86A-4A06-453B-BCB6-FBC6ECFB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53" y="2334604"/>
            <a:ext cx="3696447" cy="573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72027-35FF-493E-BBB3-069871DA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353" y="2908421"/>
            <a:ext cx="7974013" cy="38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29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550</TotalTime>
  <Words>416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 Boardroom</vt:lpstr>
      <vt:lpstr>Pump it Up: Data Mining the Water Table</vt:lpstr>
      <vt:lpstr>Introduction</vt:lpstr>
      <vt:lpstr>Introduction</vt:lpstr>
      <vt:lpstr>Goal</vt:lpstr>
      <vt:lpstr>A Machine Learning Approach</vt:lpstr>
      <vt:lpstr>Part 1: Exploratory Data Analysis</vt:lpstr>
      <vt:lpstr>Labels to Predict</vt:lpstr>
      <vt:lpstr>Data Features</vt:lpstr>
      <vt:lpstr>Descriptive Statistics in Python</vt:lpstr>
      <vt:lpstr>Part 2: Data Preparation &amp; Feature Selection</vt:lpstr>
      <vt:lpstr>What to do with missing values?</vt:lpstr>
      <vt:lpstr>What to do with missing values?</vt:lpstr>
      <vt:lpstr>Correlation Matrix</vt:lpstr>
      <vt:lpstr>Construction Year &amp; GPS Height</vt:lpstr>
      <vt:lpstr>How can we use date_recorded?</vt:lpstr>
      <vt:lpstr>Convert Categorical Variables</vt:lpstr>
      <vt:lpstr>Part 4: Machine Learning</vt:lpstr>
      <vt:lpstr>Supervised Machine Learning</vt:lpstr>
      <vt:lpstr>Random Forest Classifier</vt:lpstr>
      <vt:lpstr>Random Forest Classifier</vt:lpstr>
      <vt:lpstr>Random Forest Classifier</vt:lpstr>
      <vt:lpstr>Part 4: Algorithm Evaluation</vt:lpstr>
    </vt:vector>
  </TitlesOfParts>
  <Company>University of Chicago Booth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 it Up: Data Mining the Water Table</dc:title>
  <dc:creator>Teleron, Andrei</dc:creator>
  <cp:lastModifiedBy>Andrei Teleron</cp:lastModifiedBy>
  <cp:revision>58</cp:revision>
  <dcterms:created xsi:type="dcterms:W3CDTF">2019-06-06T18:12:36Z</dcterms:created>
  <dcterms:modified xsi:type="dcterms:W3CDTF">2019-10-21T02:41:33Z</dcterms:modified>
</cp:coreProperties>
</file>