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0CFFE0-5E6F-4A82-8429-46EC9102CB88}">
  <a:tblStyle styleId="{310CFFE0-5E6F-4A82-8429-46EC9102CB8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f58bcacc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f58bcacc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2858c92f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2858c92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9ed3a908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9ed3a908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f58bcacc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f58bcacc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9ed3a908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9ed3a908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9ed3a908c_3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9ed3a908c_3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9ed3a908c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9ed3a908c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9ed3a908c_3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9ed3a908c_3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a309d30a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a309d30a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f58bcac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f58bcac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a309d30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a309d30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a309d30a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a309d30a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f58bcac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f58bcac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9ed3a908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9ed3a908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f58bcacc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f58bcacc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2858c92f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2858c92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f58bcacc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f58bcacc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GrjIAupXHvoauoumnCIxnMbJD0EKyXzL/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qs.epa.gov/aqsweb/airdata/download_files.html" TargetMode="External"/><Relationship Id="rId4" Type="http://schemas.openxmlformats.org/officeDocument/2006/relationships/hyperlink" Target="https://aqs.epa.gov/aqsweb/documents/data_api.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nvSpPr>
        <p:spPr>
          <a:xfrm>
            <a:off x="3772063" y="3253450"/>
            <a:ext cx="2309100" cy="18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          </a:t>
            </a:r>
            <a:endParaRPr b="1">
              <a:solidFill>
                <a:schemeClr val="dk2"/>
              </a:solidFill>
              <a:latin typeface="Source Sans Pro"/>
              <a:ea typeface="Source Sans Pro"/>
              <a:cs typeface="Source Sans Pro"/>
              <a:sym typeface="Source Sans Pro"/>
            </a:endParaRPr>
          </a:p>
          <a:p>
            <a:pPr indent="0" lvl="0" marL="0" rtl="0" algn="ctr">
              <a:spcBef>
                <a:spcPts val="0"/>
              </a:spcBef>
              <a:spcAft>
                <a:spcPts val="0"/>
              </a:spcAft>
              <a:buNone/>
            </a:pPr>
            <a:r>
              <a:rPr b="1" lang="en">
                <a:solidFill>
                  <a:schemeClr val="dk2"/>
                </a:solidFill>
                <a:latin typeface="Source Sans Pro"/>
                <a:ea typeface="Source Sans Pro"/>
                <a:cs typeface="Source Sans Pro"/>
                <a:sym typeface="Source Sans Pro"/>
              </a:rPr>
              <a:t> </a:t>
            </a:r>
            <a:endParaRPr b="1">
              <a:solidFill>
                <a:schemeClr val="dk2"/>
              </a:solidFill>
              <a:latin typeface="Source Sans Pro"/>
              <a:ea typeface="Source Sans Pro"/>
              <a:cs typeface="Source Sans Pro"/>
              <a:sym typeface="Source Sans Pro"/>
            </a:endParaRPr>
          </a:p>
          <a:p>
            <a:pPr indent="0" lvl="0" marL="0" rtl="0" algn="ctr">
              <a:spcBef>
                <a:spcPts val="0"/>
              </a:spcBef>
              <a:spcAft>
                <a:spcPts val="0"/>
              </a:spcAft>
              <a:buNone/>
            </a:pPr>
            <a:r>
              <a:rPr b="1" lang="en">
                <a:solidFill>
                  <a:schemeClr val="dk2"/>
                </a:solidFill>
                <a:latin typeface="Source Sans Pro"/>
                <a:ea typeface="Source Sans Pro"/>
                <a:cs typeface="Source Sans Pro"/>
                <a:sym typeface="Source Sans Pro"/>
              </a:rPr>
              <a:t> </a:t>
            </a:r>
            <a:r>
              <a:rPr b="1" lang="en" sz="1300">
                <a:solidFill>
                  <a:srgbClr val="A53010"/>
                </a:solidFill>
                <a:latin typeface="Raleway"/>
                <a:ea typeface="Raleway"/>
                <a:cs typeface="Raleway"/>
                <a:sym typeface="Raleway"/>
              </a:rPr>
              <a:t>Presented By:</a:t>
            </a:r>
            <a:endParaRPr sz="1200">
              <a:solidFill>
                <a:srgbClr val="A53010"/>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rPr lang="en" sz="1200">
                <a:solidFill>
                  <a:srgbClr val="A53010"/>
                </a:solidFill>
                <a:latin typeface="Raleway"/>
                <a:ea typeface="Raleway"/>
                <a:cs typeface="Raleway"/>
                <a:sym typeface="Raleway"/>
              </a:rPr>
              <a:t>Anagh Sharma</a:t>
            </a:r>
            <a:endParaRPr sz="1200">
              <a:solidFill>
                <a:srgbClr val="A53010"/>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rPr lang="en" sz="1200">
                <a:solidFill>
                  <a:srgbClr val="A53010"/>
                </a:solidFill>
                <a:latin typeface="Raleway"/>
                <a:ea typeface="Raleway"/>
                <a:cs typeface="Raleway"/>
                <a:sym typeface="Raleway"/>
              </a:rPr>
              <a:t>Aniket Tripathi</a:t>
            </a:r>
            <a:endParaRPr sz="1200">
              <a:solidFill>
                <a:srgbClr val="A53010"/>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rPr lang="en" sz="1200">
                <a:solidFill>
                  <a:srgbClr val="A53010"/>
                </a:solidFill>
                <a:latin typeface="Raleway"/>
                <a:ea typeface="Raleway"/>
                <a:cs typeface="Raleway"/>
                <a:sym typeface="Raleway"/>
              </a:rPr>
              <a:t>Mohit Kosekar </a:t>
            </a:r>
            <a:endParaRPr sz="1200">
              <a:solidFill>
                <a:srgbClr val="A53010"/>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rPr lang="en" sz="1200">
                <a:solidFill>
                  <a:srgbClr val="A53010"/>
                </a:solidFill>
                <a:latin typeface="Raleway"/>
                <a:ea typeface="Raleway"/>
                <a:cs typeface="Raleway"/>
                <a:sym typeface="Raleway"/>
              </a:rPr>
              <a:t>Niyanta Pandey</a:t>
            </a:r>
            <a:endParaRPr sz="1200">
              <a:solidFill>
                <a:srgbClr val="A53010"/>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rPr lang="en" sz="1200">
                <a:solidFill>
                  <a:srgbClr val="A53010"/>
                </a:solidFill>
                <a:latin typeface="Raleway"/>
                <a:ea typeface="Raleway"/>
                <a:cs typeface="Raleway"/>
                <a:sym typeface="Raleway"/>
              </a:rPr>
              <a:t>Priya Tinna</a:t>
            </a:r>
            <a:endParaRPr sz="1200">
              <a:solidFill>
                <a:srgbClr val="A53010"/>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rPr lang="en" sz="1200">
                <a:solidFill>
                  <a:srgbClr val="A53010"/>
                </a:solidFill>
                <a:latin typeface="Raleway"/>
                <a:ea typeface="Raleway"/>
                <a:cs typeface="Raleway"/>
                <a:sym typeface="Raleway"/>
              </a:rPr>
              <a:t>Rujhan Maniktalia</a:t>
            </a:r>
            <a:endParaRPr sz="1200">
              <a:solidFill>
                <a:srgbClr val="A53010"/>
              </a:solidFill>
              <a:latin typeface="Raleway"/>
              <a:ea typeface="Raleway"/>
              <a:cs typeface="Raleway"/>
              <a:sym typeface="Raleway"/>
            </a:endParaRPr>
          </a:p>
          <a:p>
            <a:pPr indent="0" lvl="0" marL="0" rtl="0" algn="r">
              <a:spcBef>
                <a:spcPts val="0"/>
              </a:spcBef>
              <a:spcAft>
                <a:spcPts val="0"/>
              </a:spcAft>
              <a:buClr>
                <a:schemeClr val="dk2"/>
              </a:buClr>
              <a:buSzPts val="1100"/>
              <a:buFont typeface="Arial"/>
              <a:buNone/>
            </a:pPr>
            <a:r>
              <a:t/>
            </a:r>
            <a:endParaRPr sz="1300">
              <a:solidFill>
                <a:srgbClr val="A53010"/>
              </a:solidFill>
              <a:latin typeface="Source Sans Pro"/>
              <a:ea typeface="Source Sans Pro"/>
              <a:cs typeface="Source Sans Pro"/>
              <a:sym typeface="Source Sans Pro"/>
            </a:endParaRPr>
          </a:p>
          <a:p>
            <a:pPr indent="0" lvl="0" marL="0" rtl="0" algn="r">
              <a:spcBef>
                <a:spcPts val="0"/>
              </a:spcBef>
              <a:spcAft>
                <a:spcPts val="0"/>
              </a:spcAft>
              <a:buNone/>
            </a:pPr>
            <a:r>
              <a:t/>
            </a:r>
            <a:endParaRPr>
              <a:solidFill>
                <a:schemeClr val="dk2"/>
              </a:solidFill>
              <a:latin typeface="Source Sans Pro"/>
              <a:ea typeface="Source Sans Pro"/>
              <a:cs typeface="Source Sans Pro"/>
              <a:sym typeface="Source Sans Pro"/>
            </a:endParaRPr>
          </a:p>
        </p:txBody>
      </p:sp>
      <p:sp>
        <p:nvSpPr>
          <p:cNvPr id="55" name="Google Shape;55;p13"/>
          <p:cNvSpPr txBox="1"/>
          <p:nvPr/>
        </p:nvSpPr>
        <p:spPr>
          <a:xfrm>
            <a:off x="1115650" y="376050"/>
            <a:ext cx="7351500" cy="10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A53010"/>
                </a:solidFill>
                <a:latin typeface="Raleway"/>
                <a:ea typeface="Raleway"/>
                <a:cs typeface="Raleway"/>
                <a:sym typeface="Raleway"/>
              </a:rPr>
              <a:t> Unveiling U.S. Air Quality Dynamics through AWS Insights</a:t>
            </a:r>
            <a:endParaRPr b="1" sz="2800">
              <a:solidFill>
                <a:srgbClr val="A53010"/>
              </a:solidFill>
              <a:latin typeface="Raleway"/>
              <a:ea typeface="Raleway"/>
              <a:cs typeface="Raleway"/>
              <a:sym typeface="Raleway"/>
            </a:endParaRPr>
          </a:p>
        </p:txBody>
      </p:sp>
      <p:pic>
        <p:nvPicPr>
          <p:cNvPr id="56" name="Google Shape;56;p13"/>
          <p:cNvPicPr preferRelativeResize="0"/>
          <p:nvPr/>
        </p:nvPicPr>
        <p:blipFill rotWithShape="1">
          <a:blip r:embed="rId3">
            <a:alphaModFix/>
          </a:blip>
          <a:srcRect b="0" l="0" r="4452" t="0"/>
          <a:stretch/>
        </p:blipFill>
        <p:spPr>
          <a:xfrm>
            <a:off x="2920388" y="1816850"/>
            <a:ext cx="3742024" cy="1509800"/>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latin typeface="Raleway"/>
                <a:ea typeface="Raleway"/>
                <a:cs typeface="Raleway"/>
                <a:sym typeface="Raleway"/>
              </a:rPr>
              <a:t>Data Model Summary: Daily Air Quality Analysis</a:t>
            </a:r>
            <a:endParaRPr b="1" sz="2420">
              <a:latin typeface="Raleway"/>
              <a:ea typeface="Raleway"/>
              <a:cs typeface="Raleway"/>
              <a:sym typeface="Raleway"/>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605"/>
              <a:buFont typeface="Arial"/>
              <a:buNone/>
            </a:pPr>
            <a:r>
              <a:rPr b="1" lang="en" sz="1400">
                <a:solidFill>
                  <a:schemeClr val="dk2"/>
                </a:solidFill>
                <a:latin typeface="Source Sans Pro"/>
                <a:ea typeface="Source Sans Pro"/>
                <a:cs typeface="Source Sans Pro"/>
                <a:sym typeface="Source Sans Pro"/>
              </a:rPr>
              <a:t>Grain: </a:t>
            </a:r>
            <a:r>
              <a:rPr lang="en" sz="1400">
                <a:solidFill>
                  <a:schemeClr val="dk2"/>
                </a:solidFill>
                <a:latin typeface="Source Sans Pro"/>
                <a:ea typeface="Source Sans Pro"/>
                <a:cs typeface="Source Sans Pro"/>
                <a:sym typeface="Source Sans Pro"/>
              </a:rPr>
              <a:t>Daily level; each record in the fact table represents air quality measurements for a each  parameter at a particular location for one day.</a:t>
            </a:r>
            <a:endParaRPr sz="1400">
              <a:solidFill>
                <a:schemeClr val="dk2"/>
              </a:solidFill>
              <a:latin typeface="Source Sans Pro"/>
              <a:ea typeface="Source Sans Pro"/>
              <a:cs typeface="Source Sans Pro"/>
              <a:sym typeface="Source Sans Pro"/>
            </a:endParaRPr>
          </a:p>
          <a:p>
            <a:pPr indent="0" lvl="0" marL="0" rtl="0" algn="l">
              <a:lnSpc>
                <a:spcPct val="95000"/>
              </a:lnSpc>
              <a:spcBef>
                <a:spcPts val="1200"/>
              </a:spcBef>
              <a:spcAft>
                <a:spcPts val="0"/>
              </a:spcAft>
              <a:buSzPts val="605"/>
              <a:buNone/>
            </a:pPr>
            <a:r>
              <a:rPr b="1" lang="en" sz="1400">
                <a:solidFill>
                  <a:schemeClr val="dk2"/>
                </a:solidFill>
                <a:latin typeface="Source Sans Pro"/>
                <a:ea typeface="Source Sans Pro"/>
                <a:cs typeface="Source Sans Pro"/>
                <a:sym typeface="Source Sans Pro"/>
              </a:rPr>
              <a:t>Dimensions: </a:t>
            </a:r>
            <a:endParaRPr b="1" sz="1400">
              <a:solidFill>
                <a:schemeClr val="dk2"/>
              </a:solidFill>
              <a:latin typeface="Source Sans Pro"/>
              <a:ea typeface="Source Sans Pro"/>
              <a:cs typeface="Source Sans Pro"/>
              <a:sym typeface="Source Sans Pro"/>
            </a:endParaRPr>
          </a:p>
          <a:p>
            <a:pPr indent="-285750" lvl="0" marL="457200" rtl="0" algn="l">
              <a:lnSpc>
                <a:spcPct val="95000"/>
              </a:lnSpc>
              <a:spcBef>
                <a:spcPts val="1200"/>
              </a:spcBef>
              <a:spcAft>
                <a:spcPts val="0"/>
              </a:spcAft>
              <a:buClr>
                <a:schemeClr val="dk2"/>
              </a:buClr>
              <a:buSzPts val="900"/>
              <a:buFont typeface="Source Sans Pro"/>
              <a:buChar char="●"/>
            </a:pPr>
            <a:r>
              <a:rPr lang="en" sz="1400">
                <a:solidFill>
                  <a:schemeClr val="dk2"/>
                </a:solidFill>
                <a:latin typeface="Source Sans Pro"/>
                <a:ea typeface="Source Sans Pro"/>
                <a:cs typeface="Source Sans Pro"/>
                <a:sym typeface="Source Sans Pro"/>
              </a:rPr>
              <a:t>Time Dimension: Attributes include Date Local, Day of the Week, Month, and Year.</a:t>
            </a:r>
            <a:endParaRPr sz="1400">
              <a:solidFill>
                <a:schemeClr val="dk2"/>
              </a:solidFill>
              <a:latin typeface="Source Sans Pro"/>
              <a:ea typeface="Source Sans Pro"/>
              <a:cs typeface="Source Sans Pro"/>
              <a:sym typeface="Source Sans Pro"/>
            </a:endParaRPr>
          </a:p>
          <a:p>
            <a:pPr indent="-285750" lvl="0" marL="457200" rtl="0" algn="l">
              <a:lnSpc>
                <a:spcPct val="95000"/>
              </a:lnSpc>
              <a:spcBef>
                <a:spcPts val="0"/>
              </a:spcBef>
              <a:spcAft>
                <a:spcPts val="0"/>
              </a:spcAft>
              <a:buClr>
                <a:schemeClr val="dk2"/>
              </a:buClr>
              <a:buSzPts val="900"/>
              <a:buFont typeface="Source Sans Pro"/>
              <a:buChar char="●"/>
            </a:pPr>
            <a:r>
              <a:rPr lang="en" sz="1400">
                <a:solidFill>
                  <a:schemeClr val="dk2"/>
                </a:solidFill>
                <a:latin typeface="Source Sans Pro"/>
                <a:ea typeface="Source Sans Pro"/>
                <a:cs typeface="Source Sans Pro"/>
                <a:sym typeface="Source Sans Pro"/>
              </a:rPr>
              <a:t>Location Dimension: Attributes cover geographical details like State Code, County Code, Latitude, Longitude, State Name, County Name, and City Name.</a:t>
            </a:r>
            <a:endParaRPr sz="1400">
              <a:solidFill>
                <a:schemeClr val="dk2"/>
              </a:solidFill>
              <a:latin typeface="Source Sans Pro"/>
              <a:ea typeface="Source Sans Pro"/>
              <a:cs typeface="Source Sans Pro"/>
              <a:sym typeface="Source Sans Pro"/>
            </a:endParaRPr>
          </a:p>
          <a:p>
            <a:pPr indent="-285750" lvl="0" marL="457200" rtl="0" algn="l">
              <a:lnSpc>
                <a:spcPct val="95000"/>
              </a:lnSpc>
              <a:spcBef>
                <a:spcPts val="0"/>
              </a:spcBef>
              <a:spcAft>
                <a:spcPts val="0"/>
              </a:spcAft>
              <a:buClr>
                <a:schemeClr val="dk2"/>
              </a:buClr>
              <a:buSzPts val="900"/>
              <a:buFont typeface="Source Sans Pro"/>
              <a:buChar char="●"/>
            </a:pPr>
            <a:r>
              <a:rPr lang="en" sz="1400">
                <a:solidFill>
                  <a:schemeClr val="dk2"/>
                </a:solidFill>
                <a:latin typeface="Source Sans Pro"/>
                <a:ea typeface="Source Sans Pro"/>
                <a:cs typeface="Source Sans Pro"/>
                <a:sym typeface="Source Sans Pro"/>
              </a:rPr>
              <a:t>State Dimension - State Code , State Name </a:t>
            </a:r>
            <a:endParaRPr sz="1400">
              <a:solidFill>
                <a:schemeClr val="dk2"/>
              </a:solidFill>
              <a:latin typeface="Source Sans Pro"/>
              <a:ea typeface="Source Sans Pro"/>
              <a:cs typeface="Source Sans Pro"/>
              <a:sym typeface="Source Sans Pro"/>
            </a:endParaRPr>
          </a:p>
          <a:p>
            <a:pPr indent="0" lvl="0" marL="0" rtl="0" algn="l">
              <a:lnSpc>
                <a:spcPct val="95000"/>
              </a:lnSpc>
              <a:spcBef>
                <a:spcPts val="1200"/>
              </a:spcBef>
              <a:spcAft>
                <a:spcPts val="1200"/>
              </a:spcAft>
              <a:buSzPts val="605"/>
              <a:buNone/>
            </a:pPr>
            <a:r>
              <a:rPr b="1" lang="en" sz="1400">
                <a:solidFill>
                  <a:schemeClr val="dk2"/>
                </a:solidFill>
                <a:latin typeface="Source Sans Pro"/>
                <a:ea typeface="Source Sans Pro"/>
                <a:cs typeface="Source Sans Pro"/>
                <a:sym typeface="Source Sans Pro"/>
              </a:rPr>
              <a:t>Air Quality Fact:</a:t>
            </a:r>
            <a:r>
              <a:rPr lang="en" sz="1400">
                <a:solidFill>
                  <a:schemeClr val="dk2"/>
                </a:solidFill>
                <a:latin typeface="Source Sans Pro"/>
                <a:ea typeface="Source Sans Pro"/>
                <a:cs typeface="Source Sans Pro"/>
                <a:sym typeface="Source Sans Pro"/>
              </a:rPr>
              <a:t> Core measurements include AQI, 1st Max Value, 1st Max Hour, and Arithmetic Mean for each pollutant</a:t>
            </a:r>
            <a:endParaRPr sz="1400">
              <a:solidFill>
                <a:schemeClr val="dk2"/>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0"/>
            <a:ext cx="31698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0909"/>
              <a:buNone/>
            </a:pPr>
            <a:r>
              <a:rPr b="1" lang="en" sz="2420">
                <a:latin typeface="Source Sans Pro"/>
                <a:ea typeface="Source Sans Pro"/>
                <a:cs typeface="Source Sans Pro"/>
                <a:sym typeface="Source Sans Pro"/>
              </a:rPr>
              <a:t>ETL Diagram AWS Glue</a:t>
            </a:r>
            <a:endParaRPr b="1" sz="2420">
              <a:latin typeface="Source Sans Pro"/>
              <a:ea typeface="Source Sans Pro"/>
              <a:cs typeface="Source Sans Pro"/>
              <a:sym typeface="Source Sans Pro"/>
            </a:endParaRPr>
          </a:p>
        </p:txBody>
      </p:sp>
      <p:pic>
        <p:nvPicPr>
          <p:cNvPr id="114" name="Google Shape;114;p23"/>
          <p:cNvPicPr preferRelativeResize="0"/>
          <p:nvPr/>
        </p:nvPicPr>
        <p:blipFill>
          <a:blip r:embed="rId3">
            <a:alphaModFix/>
          </a:blip>
          <a:stretch>
            <a:fillRect/>
          </a:stretch>
        </p:blipFill>
        <p:spPr>
          <a:xfrm>
            <a:off x="4422850" y="1220825"/>
            <a:ext cx="4721150" cy="3196200"/>
          </a:xfrm>
          <a:prstGeom prst="rect">
            <a:avLst/>
          </a:prstGeom>
          <a:noFill/>
          <a:ln>
            <a:noFill/>
          </a:ln>
        </p:spPr>
      </p:pic>
      <p:pic>
        <p:nvPicPr>
          <p:cNvPr id="115" name="Google Shape;115;p23"/>
          <p:cNvPicPr preferRelativeResize="0"/>
          <p:nvPr/>
        </p:nvPicPr>
        <p:blipFill>
          <a:blip r:embed="rId4">
            <a:alphaModFix/>
          </a:blip>
          <a:stretch>
            <a:fillRect/>
          </a:stretch>
        </p:blipFill>
        <p:spPr>
          <a:xfrm>
            <a:off x="152400" y="1220825"/>
            <a:ext cx="4118050" cy="3196211"/>
          </a:xfrm>
          <a:prstGeom prst="rect">
            <a:avLst/>
          </a:prstGeom>
          <a:noFill/>
          <a:ln>
            <a:noFill/>
          </a:ln>
        </p:spPr>
      </p:pic>
      <p:sp>
        <p:nvSpPr>
          <p:cNvPr id="116" name="Google Shape;116;p23"/>
          <p:cNvSpPr txBox="1"/>
          <p:nvPr/>
        </p:nvSpPr>
        <p:spPr>
          <a:xfrm>
            <a:off x="176975" y="4533750"/>
            <a:ext cx="4118100" cy="6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highlight>
                  <a:schemeClr val="lt1"/>
                </a:highlight>
                <a:latin typeface="Raleway"/>
                <a:ea typeface="Raleway"/>
                <a:cs typeface="Raleway"/>
                <a:sym typeface="Raleway"/>
              </a:rPr>
              <a:t>Phase I </a:t>
            </a:r>
            <a:endParaRPr sz="1800">
              <a:solidFill>
                <a:schemeClr val="dk1"/>
              </a:solidFill>
              <a:highlight>
                <a:schemeClr val="lt1"/>
              </a:highlight>
              <a:latin typeface="Raleway"/>
              <a:ea typeface="Raleway"/>
              <a:cs typeface="Raleway"/>
              <a:sym typeface="Raleway"/>
            </a:endParaRPr>
          </a:p>
        </p:txBody>
      </p:sp>
      <p:sp>
        <p:nvSpPr>
          <p:cNvPr id="117" name="Google Shape;117;p23"/>
          <p:cNvSpPr txBox="1"/>
          <p:nvPr/>
        </p:nvSpPr>
        <p:spPr>
          <a:xfrm>
            <a:off x="4456100" y="4519525"/>
            <a:ext cx="4620300" cy="54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highlight>
                  <a:schemeClr val="lt1"/>
                </a:highlight>
                <a:latin typeface="Raleway"/>
                <a:ea typeface="Raleway"/>
                <a:cs typeface="Raleway"/>
                <a:sym typeface="Raleway"/>
              </a:rPr>
              <a:t>Phase II</a:t>
            </a:r>
            <a:endParaRPr sz="1800">
              <a:solidFill>
                <a:schemeClr val="dk1"/>
              </a:solidFill>
              <a:highlight>
                <a:schemeClr val="lt1"/>
              </a:highlight>
              <a:latin typeface="Raleway"/>
              <a:ea typeface="Raleway"/>
              <a:cs typeface="Raleway"/>
              <a:sym typeface="Raleway"/>
            </a:endParaRPr>
          </a:p>
        </p:txBody>
      </p:sp>
      <p:pic>
        <p:nvPicPr>
          <p:cNvPr id="118" name="Google Shape;118;p23"/>
          <p:cNvPicPr preferRelativeResize="0"/>
          <p:nvPr/>
        </p:nvPicPr>
        <p:blipFill rotWithShape="1">
          <a:blip r:embed="rId5">
            <a:alphaModFix/>
          </a:blip>
          <a:srcRect b="0" l="-3210" r="3209" t="33056"/>
          <a:stretch/>
        </p:blipFill>
        <p:spPr>
          <a:xfrm>
            <a:off x="4972050" y="91700"/>
            <a:ext cx="4171950" cy="95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aleway"/>
                <a:ea typeface="Raleway"/>
                <a:cs typeface="Raleway"/>
                <a:sym typeface="Raleway"/>
              </a:rPr>
              <a:t>Step Functions</a:t>
            </a:r>
            <a:endParaRPr b="1">
              <a:latin typeface="Raleway"/>
              <a:ea typeface="Raleway"/>
              <a:cs typeface="Raleway"/>
              <a:sym typeface="Raleway"/>
            </a:endParaRPr>
          </a:p>
        </p:txBody>
      </p:sp>
      <p:pic>
        <p:nvPicPr>
          <p:cNvPr id="124" name="Google Shape;124;p24"/>
          <p:cNvPicPr preferRelativeResize="0"/>
          <p:nvPr/>
        </p:nvPicPr>
        <p:blipFill rotWithShape="1">
          <a:blip r:embed="rId3">
            <a:alphaModFix/>
          </a:blip>
          <a:srcRect b="0" l="1548" r="4031" t="0"/>
          <a:stretch/>
        </p:blipFill>
        <p:spPr>
          <a:xfrm>
            <a:off x="418575" y="1243825"/>
            <a:ext cx="2234350" cy="3248674"/>
          </a:xfrm>
          <a:prstGeom prst="rect">
            <a:avLst/>
          </a:prstGeom>
          <a:noFill/>
          <a:ln>
            <a:noFill/>
          </a:ln>
        </p:spPr>
      </p:pic>
      <p:sp>
        <p:nvSpPr>
          <p:cNvPr id="125" name="Google Shape;125;p24"/>
          <p:cNvSpPr txBox="1"/>
          <p:nvPr/>
        </p:nvSpPr>
        <p:spPr>
          <a:xfrm>
            <a:off x="3790225" y="1336400"/>
            <a:ext cx="536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26" name="Google Shape;126;p24"/>
          <p:cNvSpPr txBox="1"/>
          <p:nvPr/>
        </p:nvSpPr>
        <p:spPr>
          <a:xfrm>
            <a:off x="3242525" y="1105900"/>
            <a:ext cx="5016600" cy="3368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Source Sans Pro"/>
              <a:buAutoNum type="arabicPeriod"/>
            </a:pPr>
            <a:r>
              <a:rPr b="1" lang="en" sz="1200">
                <a:solidFill>
                  <a:schemeClr val="dk1"/>
                </a:solidFill>
                <a:latin typeface="Source Sans Pro"/>
                <a:ea typeface="Source Sans Pro"/>
                <a:cs typeface="Source Sans Pro"/>
                <a:sym typeface="Source Sans Pro"/>
              </a:rPr>
              <a:t>Start</a:t>
            </a:r>
            <a:r>
              <a:rPr lang="en" sz="1200">
                <a:solidFill>
                  <a:schemeClr val="dk1"/>
                </a:solidFill>
                <a:latin typeface="Source Sans Pro"/>
                <a:ea typeface="Source Sans Pro"/>
                <a:cs typeface="Source Sans Pro"/>
                <a:sym typeface="Source Sans Pro"/>
              </a:rPr>
              <a:t>: Represents the starting point of the workflow</a:t>
            </a:r>
            <a:endParaRPr sz="12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dk1"/>
              </a:solidFill>
              <a:latin typeface="Source Sans Pro"/>
              <a:ea typeface="Source Sans Pro"/>
              <a:cs typeface="Source Sans Pro"/>
              <a:sym typeface="Source Sans Pro"/>
            </a:endParaRPr>
          </a:p>
          <a:p>
            <a:pPr indent="-304800" lvl="0" marL="457200" rtl="0" algn="l">
              <a:spcBef>
                <a:spcPts val="0"/>
              </a:spcBef>
              <a:spcAft>
                <a:spcPts val="0"/>
              </a:spcAft>
              <a:buClr>
                <a:schemeClr val="dk1"/>
              </a:buClr>
              <a:buSzPts val="1200"/>
              <a:buFont typeface="Source Sans Pro"/>
              <a:buAutoNum type="arabicPeriod"/>
            </a:pPr>
            <a:r>
              <a:rPr b="1" lang="en" sz="1200">
                <a:solidFill>
                  <a:schemeClr val="dk1"/>
                </a:solidFill>
                <a:latin typeface="Source Sans Pro"/>
                <a:ea typeface="Source Sans Pro"/>
                <a:cs typeface="Source Sans Pro"/>
                <a:sym typeface="Source Sans Pro"/>
              </a:rPr>
              <a:t>Lambda Function I</a:t>
            </a:r>
            <a:r>
              <a:rPr lang="en" sz="1200">
                <a:solidFill>
                  <a:schemeClr val="dk1"/>
                </a:solidFill>
                <a:latin typeface="Source Sans Pro"/>
                <a:ea typeface="Source Sans Pro"/>
                <a:cs typeface="Source Sans Pro"/>
                <a:sym typeface="Source Sans Pro"/>
              </a:rPr>
              <a:t>: This step invokes a Lambda function called Merge_API_CSV. It merges API and CSV data.</a:t>
            </a:r>
            <a:endParaRPr sz="12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dk1"/>
              </a:solidFill>
              <a:latin typeface="Source Sans Pro"/>
              <a:ea typeface="Source Sans Pro"/>
              <a:cs typeface="Source Sans Pro"/>
              <a:sym typeface="Source Sans Pro"/>
            </a:endParaRPr>
          </a:p>
          <a:p>
            <a:pPr indent="-304800" lvl="0" marL="457200" rtl="0" algn="l">
              <a:spcBef>
                <a:spcPts val="0"/>
              </a:spcBef>
              <a:spcAft>
                <a:spcPts val="0"/>
              </a:spcAft>
              <a:buClr>
                <a:schemeClr val="dk1"/>
              </a:buClr>
              <a:buSzPts val="1200"/>
              <a:buFont typeface="Source Sans Pro"/>
              <a:buAutoNum type="arabicPeriod"/>
            </a:pPr>
            <a:r>
              <a:rPr b="1" lang="en" sz="1200">
                <a:solidFill>
                  <a:schemeClr val="dk1"/>
                </a:solidFill>
                <a:latin typeface="Source Sans Pro"/>
                <a:ea typeface="Source Sans Pro"/>
                <a:cs typeface="Source Sans Pro"/>
                <a:sym typeface="Source Sans Pro"/>
              </a:rPr>
              <a:t>Lambda Function II</a:t>
            </a:r>
            <a:r>
              <a:rPr lang="en" sz="1200">
                <a:solidFill>
                  <a:schemeClr val="dk1"/>
                </a:solidFill>
                <a:latin typeface="Source Sans Pro"/>
                <a:ea typeface="Source Sans Pro"/>
                <a:cs typeface="Source Sans Pro"/>
                <a:sym typeface="Source Sans Pro"/>
              </a:rPr>
              <a:t>: This step invokes a Lambda function called S3_to_RDS which transfers data from an S3 bucket to an RDS database. </a:t>
            </a:r>
            <a:endParaRPr sz="12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dk1"/>
              </a:solidFill>
              <a:latin typeface="Source Sans Pro"/>
              <a:ea typeface="Source Sans Pro"/>
              <a:cs typeface="Source Sans Pro"/>
              <a:sym typeface="Source Sans Pro"/>
            </a:endParaRPr>
          </a:p>
          <a:p>
            <a:pPr indent="-304800" lvl="0" marL="457200" rtl="0" algn="l">
              <a:spcBef>
                <a:spcPts val="0"/>
              </a:spcBef>
              <a:spcAft>
                <a:spcPts val="0"/>
              </a:spcAft>
              <a:buClr>
                <a:schemeClr val="dk1"/>
              </a:buClr>
              <a:buSzPts val="1200"/>
              <a:buFont typeface="Source Sans Pro"/>
              <a:buAutoNum type="arabicPeriod"/>
            </a:pPr>
            <a:r>
              <a:rPr b="1" lang="en" sz="1200">
                <a:solidFill>
                  <a:schemeClr val="dk1"/>
                </a:solidFill>
                <a:latin typeface="Source Sans Pro"/>
                <a:ea typeface="Source Sans Pro"/>
                <a:cs typeface="Source Sans Pro"/>
                <a:sym typeface="Source Sans Pro"/>
              </a:rPr>
              <a:t>Lambda Function III</a:t>
            </a:r>
            <a:r>
              <a:rPr lang="en" sz="1200">
                <a:solidFill>
                  <a:schemeClr val="dk1"/>
                </a:solidFill>
                <a:latin typeface="Source Sans Pro"/>
                <a:ea typeface="Source Sans Pro"/>
                <a:cs typeface="Source Sans Pro"/>
                <a:sym typeface="Source Sans Pro"/>
              </a:rPr>
              <a:t>: This step invokes a function called Create_Populate_OLTP. This function creates and populates Normalized OLTP.</a:t>
            </a:r>
            <a:endParaRPr sz="12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dk1"/>
              </a:solidFill>
              <a:latin typeface="Source Sans Pro"/>
              <a:ea typeface="Source Sans Pro"/>
              <a:cs typeface="Source Sans Pro"/>
              <a:sym typeface="Source Sans Pro"/>
            </a:endParaRPr>
          </a:p>
          <a:p>
            <a:pPr indent="-304800" lvl="0" marL="457200" rtl="0" algn="l">
              <a:spcBef>
                <a:spcPts val="0"/>
              </a:spcBef>
              <a:spcAft>
                <a:spcPts val="0"/>
              </a:spcAft>
              <a:buClr>
                <a:schemeClr val="dk1"/>
              </a:buClr>
              <a:buSzPts val="1200"/>
              <a:buFont typeface="Source Sans Pro"/>
              <a:buAutoNum type="arabicPeriod"/>
            </a:pPr>
            <a:r>
              <a:rPr b="1" lang="en" sz="1200">
                <a:solidFill>
                  <a:schemeClr val="dk1"/>
                </a:solidFill>
                <a:latin typeface="Source Sans Pro"/>
                <a:ea typeface="Source Sans Pro"/>
                <a:cs typeface="Source Sans Pro"/>
                <a:sym typeface="Source Sans Pro"/>
              </a:rPr>
              <a:t>Lambda Function IV</a:t>
            </a:r>
            <a:r>
              <a:rPr lang="en" sz="1200">
                <a:solidFill>
                  <a:schemeClr val="dk1"/>
                </a:solidFill>
                <a:latin typeface="Source Sans Pro"/>
                <a:ea typeface="Source Sans Pro"/>
                <a:cs typeface="Source Sans Pro"/>
                <a:sym typeface="Source Sans Pro"/>
              </a:rPr>
              <a:t>: This step invokes a Lambda function called Create_Dim_Fact. This creates Dimension and Fact Tables. </a:t>
            </a:r>
            <a:endParaRPr sz="1200">
              <a:solidFill>
                <a:schemeClr val="dk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dk1"/>
              </a:solidFill>
              <a:latin typeface="Source Sans Pro"/>
              <a:ea typeface="Source Sans Pro"/>
              <a:cs typeface="Source Sans Pro"/>
              <a:sym typeface="Source Sans Pro"/>
            </a:endParaRPr>
          </a:p>
          <a:p>
            <a:pPr indent="-304800" lvl="0" marL="457200" rtl="0" algn="l">
              <a:spcBef>
                <a:spcPts val="0"/>
              </a:spcBef>
              <a:spcAft>
                <a:spcPts val="0"/>
              </a:spcAft>
              <a:buClr>
                <a:schemeClr val="dk1"/>
              </a:buClr>
              <a:buSzPts val="1200"/>
              <a:buFont typeface="Source Sans Pro"/>
              <a:buAutoNum type="arabicPeriod"/>
            </a:pPr>
            <a:r>
              <a:rPr b="1" lang="en" sz="1200">
                <a:solidFill>
                  <a:schemeClr val="dk1"/>
                </a:solidFill>
                <a:latin typeface="Source Sans Pro"/>
                <a:ea typeface="Source Sans Pro"/>
                <a:cs typeface="Source Sans Pro"/>
                <a:sym typeface="Source Sans Pro"/>
              </a:rPr>
              <a:t>End</a:t>
            </a:r>
            <a:r>
              <a:rPr lang="en" sz="1200">
                <a:solidFill>
                  <a:schemeClr val="dk1"/>
                </a:solidFill>
                <a:latin typeface="Source Sans Pro"/>
                <a:ea typeface="Source Sans Pro"/>
                <a:cs typeface="Source Sans Pro"/>
                <a:sym typeface="Source Sans Pro"/>
              </a:rPr>
              <a:t>:Represents the ending part of the workflow</a:t>
            </a:r>
            <a:endParaRPr sz="1200">
              <a:solidFill>
                <a:schemeClr val="dk1"/>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3800"/>
            <a:ext cx="8520600" cy="44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594"/>
              <a:buNone/>
            </a:pPr>
            <a:r>
              <a:rPr b="1" lang="en" sz="2220">
                <a:latin typeface="Source Sans Pro"/>
                <a:ea typeface="Source Sans Pro"/>
                <a:cs typeface="Source Sans Pro"/>
                <a:sym typeface="Source Sans Pro"/>
              </a:rPr>
              <a:t>Data Visualization Using Tableau</a:t>
            </a:r>
            <a:endParaRPr b="1" sz="2220">
              <a:latin typeface="Source Sans Pro"/>
              <a:ea typeface="Source Sans Pro"/>
              <a:cs typeface="Source Sans Pro"/>
              <a:sym typeface="Source Sans Pro"/>
            </a:endParaRPr>
          </a:p>
        </p:txBody>
      </p:sp>
      <p:pic>
        <p:nvPicPr>
          <p:cNvPr id="132" name="Google Shape;132;p25"/>
          <p:cNvPicPr preferRelativeResize="0"/>
          <p:nvPr/>
        </p:nvPicPr>
        <p:blipFill>
          <a:blip r:embed="rId3">
            <a:alphaModFix/>
          </a:blip>
          <a:stretch>
            <a:fillRect/>
          </a:stretch>
        </p:blipFill>
        <p:spPr>
          <a:xfrm>
            <a:off x="303813" y="0"/>
            <a:ext cx="853636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Source Sans Pro"/>
                <a:ea typeface="Source Sans Pro"/>
                <a:cs typeface="Source Sans Pro"/>
                <a:sym typeface="Source Sans Pro"/>
              </a:rPr>
              <a:t>Conclusion</a:t>
            </a:r>
            <a:endParaRPr b="1" sz="2420">
              <a:latin typeface="Source Sans Pro"/>
              <a:ea typeface="Source Sans Pro"/>
              <a:cs typeface="Source Sans Pro"/>
              <a:sym typeface="Source Sans Pro"/>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Our analysis of U.S. air quality revealed concerning trends and valuable insights.</a:t>
            </a:r>
            <a:r>
              <a:rPr lang="en" sz="1100">
                <a:solidFill>
                  <a:schemeClr val="dk1"/>
                </a:solidFill>
              </a:rPr>
              <a:t> By leveraging AWS and rigorous data exploration, we identified Arizona as a state with consistently high levels of all measured pollutants (CO, NO2, PM2.5, PM10, and Ozone). Pennsylvania, while appearing in the top 5 for all pollutants, stood out for particularly high PM2.5 levels, likely due to industrial activity.</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Seasonal patterns emerged, with pollution peaking in winter (December-February) and dipping in summer (June-August).</a:t>
            </a:r>
            <a:r>
              <a:rPr lang="en" sz="1100">
                <a:solidFill>
                  <a:schemeClr val="dk1"/>
                </a:solidFill>
              </a:rPr>
              <a:t> This likely reflects colder temperatures trapping pollutants in winter, while summer brings warmer air and sunshine that helps disperse them. Notably, the highly concerning PM2.5 remained elevated throughout the year, with a concerning December spike. Specific locations within Arizona (Gila County) and Pennsylvania (Dauphin County) were identified as having the highest overall pollution levels in 2022.</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Moving forward, integrating machine learning models and expanding data collection efforts present exciting opportunities for further refinement. Overall, this project underscores the power of data-driven approaches in tackling environmental challenges and informing decisions for a healthier future.</a:t>
            </a:r>
            <a:endParaRPr sz="11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400">
              <a:solidFill>
                <a:schemeClr val="dk1"/>
              </a:solidFill>
              <a:latin typeface="Source Sans Pro"/>
              <a:ea typeface="Source Sans Pro"/>
              <a:cs typeface="Source Sans Pro"/>
              <a:sym typeface="Source Sans Pro"/>
            </a:endParaRPr>
          </a:p>
          <a:p>
            <a:pPr indent="0" lvl="0" marL="0" rtl="0" algn="l">
              <a:lnSpc>
                <a:spcPct val="95000"/>
              </a:lnSpc>
              <a:spcBef>
                <a:spcPts val="1200"/>
              </a:spcBef>
              <a:spcAft>
                <a:spcPts val="0"/>
              </a:spcAft>
              <a:buClr>
                <a:schemeClr val="dk1"/>
              </a:buClr>
              <a:buSzPts val="275"/>
              <a:buFont typeface="Arial"/>
              <a:buNone/>
            </a:pPr>
            <a:r>
              <a:t/>
            </a:r>
            <a:endParaRPr sz="14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4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4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4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400">
              <a:solidFill>
                <a:schemeClr val="dk1"/>
              </a:solidFill>
            </a:endParaRPr>
          </a:p>
          <a:p>
            <a:pPr indent="0" lvl="0" marL="0" rtl="0" algn="l">
              <a:lnSpc>
                <a:spcPct val="95000"/>
              </a:lnSpc>
              <a:spcBef>
                <a:spcPts val="1200"/>
              </a:spcBef>
              <a:spcAft>
                <a:spcPts val="1200"/>
              </a:spcAft>
              <a:buSzPts val="275"/>
              <a:buNone/>
            </a:pPr>
            <a:r>
              <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aleway"/>
                <a:ea typeface="Raleway"/>
                <a:cs typeface="Raleway"/>
                <a:sym typeface="Raleway"/>
              </a:rPr>
              <a:t>Lessons Learned</a:t>
            </a:r>
            <a:endParaRPr b="1">
              <a:latin typeface="Raleway"/>
              <a:ea typeface="Raleway"/>
              <a:cs typeface="Raleway"/>
              <a:sym typeface="Raleway"/>
            </a:endParaRPr>
          </a:p>
        </p:txBody>
      </p:sp>
      <p:sp>
        <p:nvSpPr>
          <p:cNvPr id="144" name="Google Shape;144;p27"/>
          <p:cNvSpPr txBox="1"/>
          <p:nvPr>
            <p:ph idx="1" type="body"/>
          </p:nvPr>
        </p:nvSpPr>
        <p:spPr>
          <a:xfrm>
            <a:off x="311700" y="976350"/>
            <a:ext cx="8520600" cy="416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dk1"/>
                </a:solidFill>
                <a:latin typeface="Source Sans Pro"/>
                <a:ea typeface="Source Sans Pro"/>
                <a:cs typeface="Source Sans Pro"/>
                <a:sym typeface="Source Sans Pro"/>
              </a:rPr>
              <a:t>AWS Lambda:</a:t>
            </a:r>
            <a:endParaRPr b="1" sz="1400">
              <a:solidFill>
                <a:schemeClr val="dk1"/>
              </a:solidFill>
              <a:latin typeface="Source Sans Pro"/>
              <a:ea typeface="Source Sans Pro"/>
              <a:cs typeface="Source Sans Pro"/>
              <a:sym typeface="Source Sans Pro"/>
            </a:endParaRPr>
          </a:p>
          <a:p>
            <a:pPr indent="-298450" lvl="0" marL="457200" rtl="0" algn="l">
              <a:lnSpc>
                <a:spcPct val="100000"/>
              </a:lnSpc>
              <a:spcBef>
                <a:spcPts val="1200"/>
              </a:spcBef>
              <a:spcAft>
                <a:spcPts val="0"/>
              </a:spcAft>
              <a:buClr>
                <a:schemeClr val="dk1"/>
              </a:buClr>
              <a:buSzPts val="1100"/>
              <a:buFont typeface="Source Sans Pro"/>
              <a:buChar char="●"/>
            </a:pPr>
            <a:r>
              <a:rPr b="1" lang="en" sz="1400">
                <a:solidFill>
                  <a:schemeClr val="dk1"/>
                </a:solidFill>
                <a:latin typeface="Source Sans Pro"/>
                <a:ea typeface="Source Sans Pro"/>
                <a:cs typeface="Source Sans Pro"/>
                <a:sym typeface="Source Sans Pro"/>
              </a:rPr>
              <a:t>Batch Processing: </a:t>
            </a:r>
            <a:r>
              <a:rPr lang="en" sz="1400">
                <a:solidFill>
                  <a:schemeClr val="dk1"/>
                </a:solidFill>
                <a:latin typeface="Source Sans Pro"/>
                <a:ea typeface="Source Sans Pro"/>
                <a:cs typeface="Source Sans Pro"/>
                <a:sym typeface="Source Sans Pro"/>
              </a:rPr>
              <a:t>Divide tasks into smaller batches for efficient processing within the 15-minute limit.</a:t>
            </a:r>
            <a:endParaRPr sz="1400">
              <a:solidFill>
                <a:schemeClr val="dk1"/>
              </a:solidFill>
              <a:latin typeface="Source Sans Pro"/>
              <a:ea typeface="Source Sans Pro"/>
              <a:cs typeface="Source Sans Pro"/>
              <a:sym typeface="Source Sans Pro"/>
            </a:endParaRPr>
          </a:p>
          <a:p>
            <a:pPr indent="-298450" lvl="0" marL="457200" rtl="0" algn="l">
              <a:lnSpc>
                <a:spcPct val="100000"/>
              </a:lnSpc>
              <a:spcBef>
                <a:spcPts val="0"/>
              </a:spcBef>
              <a:spcAft>
                <a:spcPts val="0"/>
              </a:spcAft>
              <a:buClr>
                <a:schemeClr val="dk1"/>
              </a:buClr>
              <a:buSzPts val="1100"/>
              <a:buFont typeface="Source Sans Pro"/>
              <a:buChar char="●"/>
            </a:pPr>
            <a:r>
              <a:rPr b="1" lang="en" sz="1400">
                <a:solidFill>
                  <a:schemeClr val="dk1"/>
                </a:solidFill>
                <a:latin typeface="Source Sans Pro"/>
                <a:ea typeface="Source Sans Pro"/>
                <a:cs typeface="Source Sans Pro"/>
                <a:sym typeface="Source Sans Pro"/>
              </a:rPr>
              <a:t>Code Optimization:</a:t>
            </a:r>
            <a:r>
              <a:rPr lang="en" sz="1400">
                <a:solidFill>
                  <a:schemeClr val="dk1"/>
                </a:solidFill>
                <a:latin typeface="Source Sans Pro"/>
                <a:ea typeface="Source Sans Pro"/>
                <a:cs typeface="Source Sans Pro"/>
                <a:sym typeface="Source Sans Pro"/>
              </a:rPr>
              <a:t> Enhance Lambda function performance and reduce resource usage through code optimization.</a:t>
            </a:r>
            <a:endParaRPr sz="1400">
              <a:solidFill>
                <a:schemeClr val="dk1"/>
              </a:solidFill>
              <a:latin typeface="Source Sans Pro"/>
              <a:ea typeface="Source Sans Pro"/>
              <a:cs typeface="Source Sans Pro"/>
              <a:sym typeface="Source Sans Pro"/>
            </a:endParaRPr>
          </a:p>
          <a:p>
            <a:pPr indent="0" lvl="0" marL="0" rtl="0" algn="l">
              <a:lnSpc>
                <a:spcPct val="100000"/>
              </a:lnSpc>
              <a:spcBef>
                <a:spcPts val="1200"/>
              </a:spcBef>
              <a:spcAft>
                <a:spcPts val="0"/>
              </a:spcAft>
              <a:buNone/>
            </a:pPr>
            <a:r>
              <a:rPr b="1" lang="en" sz="1400">
                <a:solidFill>
                  <a:schemeClr val="dk1"/>
                </a:solidFill>
                <a:latin typeface="Source Sans Pro"/>
                <a:ea typeface="Source Sans Pro"/>
                <a:cs typeface="Source Sans Pro"/>
                <a:sym typeface="Source Sans Pro"/>
              </a:rPr>
              <a:t>AWS Glue:</a:t>
            </a:r>
            <a:endParaRPr b="1" sz="1400">
              <a:solidFill>
                <a:schemeClr val="dk1"/>
              </a:solidFill>
              <a:latin typeface="Source Sans Pro"/>
              <a:ea typeface="Source Sans Pro"/>
              <a:cs typeface="Source Sans Pro"/>
              <a:sym typeface="Source Sans Pro"/>
            </a:endParaRPr>
          </a:p>
          <a:p>
            <a:pPr indent="-298450" lvl="0" marL="457200" rtl="0" algn="l">
              <a:lnSpc>
                <a:spcPct val="100000"/>
              </a:lnSpc>
              <a:spcBef>
                <a:spcPts val="1200"/>
              </a:spcBef>
              <a:spcAft>
                <a:spcPts val="0"/>
              </a:spcAft>
              <a:buClr>
                <a:schemeClr val="dk1"/>
              </a:buClr>
              <a:buSzPts val="1100"/>
              <a:buFont typeface="Source Sans Pro"/>
              <a:buChar char="●"/>
            </a:pPr>
            <a:r>
              <a:rPr b="1" lang="en" sz="1400">
                <a:solidFill>
                  <a:schemeClr val="dk1"/>
                </a:solidFill>
                <a:latin typeface="Source Sans Pro"/>
                <a:ea typeface="Source Sans Pro"/>
                <a:cs typeface="Source Sans Pro"/>
                <a:sym typeface="Source Sans Pro"/>
              </a:rPr>
              <a:t>Modular Design: </a:t>
            </a:r>
            <a:r>
              <a:rPr lang="en" sz="1400">
                <a:solidFill>
                  <a:schemeClr val="dk1"/>
                </a:solidFill>
                <a:latin typeface="Source Sans Pro"/>
                <a:ea typeface="Source Sans Pro"/>
                <a:cs typeface="Source Sans Pro"/>
                <a:sym typeface="Source Sans Pro"/>
              </a:rPr>
              <a:t>Break down complex ETL jobs into smaller, modular steps for improved performance and troubleshooting.</a:t>
            </a:r>
            <a:endParaRPr sz="1400">
              <a:solidFill>
                <a:schemeClr val="dk1"/>
              </a:solidFill>
              <a:latin typeface="Source Sans Pro"/>
              <a:ea typeface="Source Sans Pro"/>
              <a:cs typeface="Source Sans Pro"/>
              <a:sym typeface="Source Sans Pro"/>
            </a:endParaRPr>
          </a:p>
          <a:p>
            <a:pPr indent="-298450" lvl="0" marL="457200" rtl="0" algn="l">
              <a:lnSpc>
                <a:spcPct val="100000"/>
              </a:lnSpc>
              <a:spcBef>
                <a:spcPts val="0"/>
              </a:spcBef>
              <a:spcAft>
                <a:spcPts val="0"/>
              </a:spcAft>
              <a:buClr>
                <a:schemeClr val="dk1"/>
              </a:buClr>
              <a:buSzPts val="1100"/>
              <a:buFont typeface="Source Sans Pro"/>
              <a:buChar char="●"/>
            </a:pPr>
            <a:r>
              <a:rPr b="1" lang="en" sz="1400">
                <a:solidFill>
                  <a:schemeClr val="dk1"/>
                </a:solidFill>
                <a:latin typeface="Source Sans Pro"/>
                <a:ea typeface="Source Sans Pro"/>
                <a:cs typeface="Source Sans Pro"/>
                <a:sym typeface="Source Sans Pro"/>
              </a:rPr>
              <a:t>Query Optimization: </a:t>
            </a:r>
            <a:r>
              <a:rPr lang="en" sz="1400">
                <a:solidFill>
                  <a:schemeClr val="dk1"/>
                </a:solidFill>
                <a:latin typeface="Source Sans Pro"/>
                <a:ea typeface="Source Sans Pro"/>
                <a:cs typeface="Source Sans Pro"/>
                <a:sym typeface="Source Sans Pro"/>
              </a:rPr>
              <a:t>Optimize queries within Glue to enhance data analysis speed and efficiency in the OLAP data warehouse.</a:t>
            </a:r>
            <a:endParaRPr sz="1400">
              <a:solidFill>
                <a:schemeClr val="dk1"/>
              </a:solidFill>
              <a:latin typeface="Source Sans Pro"/>
              <a:ea typeface="Source Sans Pro"/>
              <a:cs typeface="Source Sans Pro"/>
              <a:sym typeface="Source Sans Pro"/>
            </a:endParaRPr>
          </a:p>
          <a:p>
            <a:pPr indent="0" lvl="0" marL="0" rtl="0" algn="l">
              <a:lnSpc>
                <a:spcPct val="100000"/>
              </a:lnSpc>
              <a:spcBef>
                <a:spcPts val="1200"/>
              </a:spcBef>
              <a:spcAft>
                <a:spcPts val="0"/>
              </a:spcAft>
              <a:buClr>
                <a:schemeClr val="dk1"/>
              </a:buClr>
              <a:buSzPts val="1100"/>
              <a:buFont typeface="Arial"/>
              <a:buNone/>
            </a:pPr>
            <a:r>
              <a:rPr b="1" lang="en" sz="1400">
                <a:solidFill>
                  <a:schemeClr val="dk1"/>
                </a:solidFill>
                <a:latin typeface="Source Sans Pro"/>
                <a:ea typeface="Source Sans Pro"/>
                <a:cs typeface="Source Sans Pro"/>
                <a:sym typeface="Source Sans Pro"/>
              </a:rPr>
              <a:t>AWS Step Functions:</a:t>
            </a:r>
            <a:endParaRPr b="1" sz="1400">
              <a:solidFill>
                <a:schemeClr val="dk1"/>
              </a:solidFill>
              <a:latin typeface="Source Sans Pro"/>
              <a:ea typeface="Source Sans Pro"/>
              <a:cs typeface="Source Sans Pro"/>
              <a:sym typeface="Source Sans Pro"/>
            </a:endParaRPr>
          </a:p>
          <a:p>
            <a:pPr indent="-298450" lvl="0" marL="457200" rtl="0" algn="l">
              <a:lnSpc>
                <a:spcPct val="100000"/>
              </a:lnSpc>
              <a:spcBef>
                <a:spcPts val="1200"/>
              </a:spcBef>
              <a:spcAft>
                <a:spcPts val="0"/>
              </a:spcAft>
              <a:buClr>
                <a:schemeClr val="dk1"/>
              </a:buClr>
              <a:buSzPts val="1100"/>
              <a:buFont typeface="Source Sans Pro"/>
              <a:buChar char="●"/>
            </a:pPr>
            <a:r>
              <a:rPr b="1" lang="en" sz="1400">
                <a:solidFill>
                  <a:schemeClr val="dk1"/>
                </a:solidFill>
                <a:latin typeface="Source Sans Pro"/>
                <a:ea typeface="Source Sans Pro"/>
                <a:cs typeface="Source Sans Pro"/>
                <a:sym typeface="Source Sans Pro"/>
              </a:rPr>
              <a:t>Orchestration Power:</a:t>
            </a:r>
            <a:r>
              <a:rPr lang="en" sz="1400">
                <a:solidFill>
                  <a:schemeClr val="dk1"/>
                </a:solidFill>
                <a:latin typeface="Source Sans Pro"/>
                <a:ea typeface="Source Sans Pro"/>
                <a:cs typeface="Source Sans Pro"/>
                <a:sym typeface="Source Sans Pro"/>
              </a:rPr>
              <a:t> Orchestrate complex workflows involving multiple AWS services for organized data processing pipelines.</a:t>
            </a:r>
            <a:endParaRPr sz="1400">
              <a:solidFill>
                <a:schemeClr val="dk1"/>
              </a:solidFill>
              <a:latin typeface="Source Sans Pro"/>
              <a:ea typeface="Source Sans Pro"/>
              <a:cs typeface="Source Sans Pro"/>
              <a:sym typeface="Source Sans Pro"/>
            </a:endParaRPr>
          </a:p>
          <a:p>
            <a:pPr indent="-298450" lvl="0" marL="457200" rtl="0" algn="l">
              <a:lnSpc>
                <a:spcPct val="100000"/>
              </a:lnSpc>
              <a:spcBef>
                <a:spcPts val="0"/>
              </a:spcBef>
              <a:spcAft>
                <a:spcPts val="0"/>
              </a:spcAft>
              <a:buClr>
                <a:schemeClr val="dk1"/>
              </a:buClr>
              <a:buSzPts val="1100"/>
              <a:buFont typeface="Source Sans Pro"/>
              <a:buChar char="●"/>
            </a:pPr>
            <a:r>
              <a:rPr b="1" lang="en" sz="1400">
                <a:solidFill>
                  <a:schemeClr val="dk1"/>
                </a:solidFill>
                <a:latin typeface="Source Sans Pro"/>
                <a:ea typeface="Source Sans Pro"/>
                <a:cs typeface="Source Sans Pro"/>
                <a:sym typeface="Source Sans Pro"/>
              </a:rPr>
              <a:t>Error Handling: </a:t>
            </a:r>
            <a:r>
              <a:rPr lang="en" sz="1400">
                <a:solidFill>
                  <a:schemeClr val="dk1"/>
                </a:solidFill>
                <a:latin typeface="Source Sans Pro"/>
                <a:ea typeface="Source Sans Pro"/>
                <a:cs typeface="Source Sans Pro"/>
                <a:sym typeface="Source Sans Pro"/>
              </a:rPr>
              <a:t>Ensure robust error handling within workflows to prevent issues from impacting the entire pipeline and enable easier recovery.</a:t>
            </a:r>
            <a:endParaRPr sz="1400">
              <a:solidFill>
                <a:schemeClr val="dk1"/>
              </a:solidFill>
              <a:latin typeface="Source Sans Pro"/>
              <a:ea typeface="Source Sans Pro"/>
              <a:cs typeface="Source Sans Pro"/>
              <a:sym typeface="Source Sans Pro"/>
            </a:endParaRPr>
          </a:p>
          <a:p>
            <a:pPr indent="0" lvl="0" marL="0" rtl="0" algn="l">
              <a:lnSpc>
                <a:spcPct val="100000"/>
              </a:lnSpc>
              <a:spcBef>
                <a:spcPts val="1200"/>
              </a:spcBef>
              <a:spcAft>
                <a:spcPts val="1200"/>
              </a:spcAft>
              <a:buNone/>
            </a:pPr>
            <a:r>
              <a:t/>
            </a:r>
            <a:endParaRPr b="1" sz="1400">
              <a:solidFill>
                <a:schemeClr val="dk1"/>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Source Sans Pro"/>
                <a:ea typeface="Source Sans Pro"/>
                <a:cs typeface="Source Sans Pro"/>
                <a:sym typeface="Source Sans Pro"/>
              </a:rPr>
              <a:t>Challenges Faced During Project Execution</a:t>
            </a:r>
            <a:endParaRPr b="1" sz="2420">
              <a:latin typeface="Source Sans Pro"/>
              <a:ea typeface="Source Sans Pro"/>
              <a:cs typeface="Source Sans Pro"/>
              <a:sym typeface="Source Sans Pro"/>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Source Sans Pro"/>
              <a:buAutoNum type="arabicPeriod"/>
            </a:pPr>
            <a:r>
              <a:rPr b="1" lang="en" sz="1400">
                <a:solidFill>
                  <a:schemeClr val="dk1"/>
                </a:solidFill>
                <a:latin typeface="Source Sans Pro"/>
                <a:ea typeface="Source Sans Pro"/>
                <a:cs typeface="Source Sans Pro"/>
                <a:sym typeface="Source Sans Pro"/>
              </a:rPr>
              <a:t>Rate Limit Challenges</a:t>
            </a:r>
            <a:r>
              <a:rPr lang="en" sz="1400">
                <a:solidFill>
                  <a:schemeClr val="dk1"/>
                </a:solidFill>
                <a:latin typeface="Source Sans Pro"/>
                <a:ea typeface="Source Sans Pro"/>
                <a:cs typeface="Source Sans Pro"/>
                <a:sym typeface="Source Sans Pro"/>
              </a:rPr>
              <a:t>: The EQS API used for accessing 2022 data had rate limits on data retrieval, necessitating the implementation of mechanisms to address this issue.</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b="1" lang="en" sz="1400">
                <a:solidFill>
                  <a:schemeClr val="dk1"/>
                </a:solidFill>
                <a:latin typeface="Source Sans Pro"/>
                <a:ea typeface="Source Sans Pro"/>
                <a:cs typeface="Source Sans Pro"/>
                <a:sym typeface="Source Sans Pro"/>
              </a:rPr>
              <a:t>Data Format Discrepancies</a:t>
            </a:r>
            <a:r>
              <a:rPr lang="en" sz="1400">
                <a:solidFill>
                  <a:schemeClr val="dk1"/>
                </a:solidFill>
                <a:latin typeface="Source Sans Pro"/>
                <a:ea typeface="Source Sans Pro"/>
                <a:cs typeface="Source Sans Pro"/>
                <a:sym typeface="Source Sans Pro"/>
              </a:rPr>
              <a:t>: While the general structure remained consistent, inconsistencies arose between the API and CSV data formats, requiring the addition of extra logic to ensure successful data merging.</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b="1" lang="en" sz="1400">
                <a:solidFill>
                  <a:schemeClr val="dk1"/>
                </a:solidFill>
                <a:latin typeface="Source Sans Pro"/>
                <a:ea typeface="Source Sans Pro"/>
                <a:cs typeface="Source Sans Pro"/>
                <a:sym typeface="Source Sans Pro"/>
              </a:rPr>
              <a:t>Handling Duplicate records</a:t>
            </a:r>
            <a:r>
              <a:rPr lang="en" sz="1400">
                <a:solidFill>
                  <a:schemeClr val="dk1"/>
                </a:solidFill>
                <a:latin typeface="Source Sans Pro"/>
                <a:ea typeface="Source Sans Pro"/>
                <a:cs typeface="Source Sans Pro"/>
                <a:sym typeface="Source Sans Pro"/>
              </a:rPr>
              <a:t>: Duplicate records were found within the merged dataset for the same gas, location, and date, each containing different pollutant readings. This situation posed a challenge as it diverged from the expected single value per gas per day per location.</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b="1" lang="en" sz="1400">
                <a:solidFill>
                  <a:schemeClr val="dk1"/>
                </a:solidFill>
                <a:latin typeface="Source Sans Pro"/>
                <a:ea typeface="Source Sans Pro"/>
                <a:cs typeface="Source Sans Pro"/>
                <a:sym typeface="Source Sans Pro"/>
              </a:rPr>
              <a:t>Resource Allocation Struggles</a:t>
            </a:r>
            <a:r>
              <a:rPr lang="en" sz="1400">
                <a:solidFill>
                  <a:schemeClr val="dk1"/>
                </a:solidFill>
                <a:latin typeface="Source Sans Pro"/>
                <a:ea typeface="Source Sans Pro"/>
                <a:cs typeface="Source Sans Pro"/>
                <a:sym typeface="Source Sans Pro"/>
              </a:rPr>
              <a:t>: During development, instances occurred where the Lambda function responsible for merging and processing data exceeded its allocated resources (CPU, memory).</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b="1" lang="en" sz="1400">
                <a:solidFill>
                  <a:schemeClr val="dk1"/>
                </a:solidFill>
                <a:latin typeface="Source Sans Pro"/>
                <a:ea typeface="Source Sans Pro"/>
                <a:cs typeface="Source Sans Pro"/>
                <a:sym typeface="Source Sans Pro"/>
              </a:rPr>
              <a:t>ETL Job Hurdles</a:t>
            </a:r>
            <a:r>
              <a:rPr lang="en" sz="1400">
                <a:solidFill>
                  <a:schemeClr val="dk1"/>
                </a:solidFill>
                <a:latin typeface="Source Sans Pro"/>
                <a:ea typeface="Source Sans Pro"/>
                <a:cs typeface="Source Sans Pro"/>
                <a:sym typeface="Source Sans Pro"/>
              </a:rPr>
              <a:t>: Occasional slowdowns and failures were experienced in the AWS Glue ETL job, resulting in timeouts.</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b="1" lang="en" sz="1300">
                <a:solidFill>
                  <a:schemeClr val="dk1"/>
                </a:solidFill>
              </a:rPr>
              <a:t>AWS Lambda Throttling: </a:t>
            </a:r>
            <a:r>
              <a:rPr lang="en" sz="1300">
                <a:solidFill>
                  <a:schemeClr val="dk1"/>
                </a:solidFill>
              </a:rPr>
              <a:t>During development, we encountered instances where the Lambda function responsible for data processing exceeded its allowed rate of API calls.</a:t>
            </a:r>
            <a:endParaRPr sz="1400">
              <a:solidFill>
                <a:schemeClr val="dk1"/>
              </a:solidFill>
              <a:latin typeface="Source Sans Pro"/>
              <a:ea typeface="Source Sans Pro"/>
              <a:cs typeface="Source Sans Pro"/>
              <a:sym typeface="Source Sans Pro"/>
            </a:endParaRPr>
          </a:p>
          <a:p>
            <a:pPr indent="0" lvl="0" marL="0" rtl="0" algn="l">
              <a:spcBef>
                <a:spcPts val="1200"/>
              </a:spcBef>
              <a:spcAft>
                <a:spcPts val="1200"/>
              </a:spcAft>
              <a:buNone/>
            </a:pPr>
            <a:r>
              <a:t/>
            </a:r>
            <a:endParaRPr sz="1400">
              <a:solidFill>
                <a:schemeClr val="dk1"/>
              </a:solidFill>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b="1" lang="en" sz="2420">
                <a:latin typeface="Source Sans Pro"/>
                <a:ea typeface="Source Sans Pro"/>
                <a:cs typeface="Source Sans Pro"/>
                <a:sym typeface="Source Sans Pro"/>
              </a:rPr>
              <a:t>Improvements</a:t>
            </a:r>
            <a:endParaRPr b="1" sz="2420">
              <a:latin typeface="Source Sans Pro"/>
              <a:ea typeface="Source Sans Pro"/>
              <a:cs typeface="Source Sans Pro"/>
              <a:sym typeface="Source Sans Pro"/>
            </a:endParaRPr>
          </a:p>
          <a:p>
            <a:pPr indent="0" lvl="0" marL="0" rtl="0" algn="l">
              <a:spcBef>
                <a:spcPts val="0"/>
              </a:spcBef>
              <a:spcAft>
                <a:spcPts val="0"/>
              </a:spcAft>
              <a:buSzPct val="40909"/>
              <a:buNone/>
            </a:pPr>
            <a:r>
              <a:t/>
            </a:r>
            <a:endParaRPr b="1" sz="2420">
              <a:latin typeface="Source Sans Pro"/>
              <a:ea typeface="Source Sans Pro"/>
              <a:cs typeface="Source Sans Pro"/>
              <a:sym typeface="Source Sans Pro"/>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Source Sans Pro"/>
              <a:buAutoNum type="arabicPeriod"/>
            </a:pPr>
            <a:r>
              <a:rPr lang="en" sz="1400">
                <a:solidFill>
                  <a:schemeClr val="dk1"/>
                </a:solidFill>
                <a:latin typeface="Source Sans Pro"/>
                <a:ea typeface="Source Sans Pro"/>
                <a:cs typeface="Source Sans Pro"/>
                <a:sym typeface="Source Sans Pro"/>
              </a:rPr>
              <a:t>API calls can be implemented using AWS Lambda.</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lang="en" sz="1400">
                <a:solidFill>
                  <a:schemeClr val="dk1"/>
                </a:solidFill>
                <a:latin typeface="Source Sans Pro"/>
                <a:ea typeface="Source Sans Pro"/>
                <a:cs typeface="Source Sans Pro"/>
                <a:sym typeface="Source Sans Pro"/>
              </a:rPr>
              <a:t>AWS SageMaker integration can be explored for developing ML models to enhance complex data visualizations.</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lang="en" sz="1400">
                <a:solidFill>
                  <a:schemeClr val="dk1"/>
                </a:solidFill>
                <a:latin typeface="Source Sans Pro"/>
                <a:ea typeface="Source Sans Pro"/>
                <a:cs typeface="Source Sans Pro"/>
                <a:sym typeface="Source Sans Pro"/>
              </a:rPr>
              <a:t>Expanding the dataset to include additional years can improve pattern and trend analysis.</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lang="en" sz="1400">
                <a:solidFill>
                  <a:schemeClr val="dk1"/>
                </a:solidFill>
                <a:latin typeface="Source Sans Pro"/>
                <a:ea typeface="Source Sans Pro"/>
                <a:cs typeface="Source Sans Pro"/>
                <a:sym typeface="Source Sans Pro"/>
              </a:rPr>
              <a:t>AWS QuickSight can be utilized for streamlined data visualization.</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lang="en" sz="1400">
                <a:solidFill>
                  <a:schemeClr val="dk1"/>
                </a:solidFill>
                <a:latin typeface="Source Sans Pro"/>
                <a:ea typeface="Source Sans Pro"/>
                <a:cs typeface="Source Sans Pro"/>
                <a:sym typeface="Source Sans Pro"/>
              </a:rPr>
              <a:t>CloudWatch can be employed for monitoring purposes.</a:t>
            </a:r>
            <a:endParaRPr sz="1400">
              <a:solidFill>
                <a:schemeClr val="dk1"/>
              </a:solidFill>
              <a:latin typeface="Source Sans Pro"/>
              <a:ea typeface="Source Sans Pro"/>
              <a:cs typeface="Source Sans Pro"/>
              <a:sym typeface="Source Sans Pro"/>
            </a:endParaRPr>
          </a:p>
          <a:p>
            <a:pPr indent="0" lvl="0" marL="0" rtl="0" algn="l">
              <a:spcBef>
                <a:spcPts val="1200"/>
              </a:spcBef>
              <a:spcAft>
                <a:spcPts val="0"/>
              </a:spcAft>
              <a:buNone/>
            </a:pPr>
            <a:r>
              <a:t/>
            </a:r>
            <a:endParaRPr sz="1400">
              <a:solidFill>
                <a:schemeClr val="dk1"/>
              </a:solidFill>
              <a:latin typeface="Source Sans Pro"/>
              <a:ea typeface="Source Sans Pro"/>
              <a:cs typeface="Source Sans Pro"/>
              <a:sym typeface="Source Sans Pro"/>
            </a:endParaRPr>
          </a:p>
          <a:p>
            <a:pPr indent="0" lvl="0" marL="0" rtl="0" algn="l">
              <a:spcBef>
                <a:spcPts val="1200"/>
              </a:spcBef>
              <a:spcAft>
                <a:spcPts val="1200"/>
              </a:spcAft>
              <a:buNone/>
            </a:pPr>
            <a:r>
              <a:t/>
            </a:r>
            <a:endParaRPr sz="1400">
              <a:solidFill>
                <a:schemeClr val="dk1"/>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0" title="video1961014805 (1).mp4">
            <a:hlinkClick r:id="rId3"/>
          </p:cNvPr>
          <p:cNvPicPr preferRelativeResize="0"/>
          <p:nvPr/>
        </p:nvPicPr>
        <p:blipFill>
          <a:blip r:embed="rId4">
            <a:alphaModFix/>
          </a:blip>
          <a:stretch>
            <a:fillRect/>
          </a:stretch>
        </p:blipFill>
        <p:spPr>
          <a:xfrm>
            <a:off x="1349325" y="507600"/>
            <a:ext cx="6052000" cy="4539000"/>
          </a:xfrm>
          <a:prstGeom prst="rect">
            <a:avLst/>
          </a:prstGeom>
          <a:noFill/>
          <a:ln>
            <a:noFill/>
          </a:ln>
        </p:spPr>
      </p:pic>
      <p:sp>
        <p:nvSpPr>
          <p:cNvPr id="162" name="Google Shape;162;p30"/>
          <p:cNvSpPr txBox="1"/>
          <p:nvPr/>
        </p:nvSpPr>
        <p:spPr>
          <a:xfrm>
            <a:off x="530500" y="0"/>
            <a:ext cx="7911300" cy="403800"/>
          </a:xfrm>
          <a:prstGeom prst="rect">
            <a:avLst/>
          </a:prstGeom>
          <a:noFill/>
          <a:ln>
            <a:noFill/>
          </a:ln>
        </p:spPr>
        <p:txBody>
          <a:bodyPr anchorCtr="0" anchor="t" bIns="91425" lIns="91425" spcFirstLastPara="1" rIns="91425" wrap="square" tIns="91425">
            <a:noAutofit/>
          </a:bodyPr>
          <a:lstStyle/>
          <a:p>
            <a:pPr indent="457200" lvl="0" marL="2743200" rtl="0" algn="l">
              <a:spcBef>
                <a:spcPts val="0"/>
              </a:spcBef>
              <a:spcAft>
                <a:spcPts val="0"/>
              </a:spcAft>
              <a:buNone/>
            </a:pPr>
            <a:r>
              <a:rPr b="1" lang="en" sz="1800">
                <a:solidFill>
                  <a:schemeClr val="dk2"/>
                </a:solidFill>
              </a:rPr>
              <a:t>Project Demo</a:t>
            </a:r>
            <a:endParaRPr b="1"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latin typeface="Source Sans Pro"/>
                <a:ea typeface="Source Sans Pro"/>
                <a:cs typeface="Source Sans Pro"/>
                <a:sym typeface="Source Sans Pro"/>
              </a:rPr>
              <a:t>Project Scope</a:t>
            </a:r>
            <a:endParaRPr b="1" sz="2420">
              <a:latin typeface="Source Sans Pro"/>
              <a:ea typeface="Source Sans Pro"/>
              <a:cs typeface="Source Sans Pro"/>
              <a:sym typeface="Source Sans Pro"/>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1800"/>
              </a:spcBef>
              <a:spcAft>
                <a:spcPts val="0"/>
              </a:spcAft>
              <a:buClr>
                <a:schemeClr val="dk1"/>
              </a:buClr>
              <a:buSzPts val="1018"/>
              <a:buFont typeface="Arial"/>
              <a:buNone/>
            </a:pPr>
            <a:r>
              <a:rPr b="1" lang="en" sz="1400">
                <a:solidFill>
                  <a:srgbClr val="1F1F1F"/>
                </a:solidFill>
                <a:latin typeface="Source Sans Pro"/>
                <a:ea typeface="Source Sans Pro"/>
                <a:cs typeface="Source Sans Pro"/>
                <a:sym typeface="Source Sans Pro"/>
              </a:rPr>
              <a:t>Problem Statement</a:t>
            </a:r>
            <a:r>
              <a:rPr lang="en" sz="1400">
                <a:solidFill>
                  <a:srgbClr val="1F1F1F"/>
                </a:solidFill>
                <a:latin typeface="Source Sans Pro"/>
                <a:ea typeface="Source Sans Pro"/>
                <a:cs typeface="Source Sans Pro"/>
                <a:sym typeface="Source Sans Pro"/>
              </a:rPr>
              <a:t>: Air pollution poses a significant threat to public health, yet readily available data often remains unexplored. By delving into the rich details captured in daily AQS summaries, we can move beyond basic understanding and identify actionable insights to inform decision-making.</a:t>
            </a:r>
            <a:endParaRPr sz="1400">
              <a:solidFill>
                <a:srgbClr val="1F1F1F"/>
              </a:solidFill>
              <a:latin typeface="Source Sans Pro"/>
              <a:ea typeface="Source Sans Pro"/>
              <a:cs typeface="Source Sans Pro"/>
              <a:sym typeface="Source Sans Pro"/>
            </a:endParaRPr>
          </a:p>
          <a:p>
            <a:pPr indent="0" lvl="0" marL="0" rtl="0" algn="l">
              <a:lnSpc>
                <a:spcPct val="95000"/>
              </a:lnSpc>
              <a:spcBef>
                <a:spcPts val="1800"/>
              </a:spcBef>
              <a:spcAft>
                <a:spcPts val="0"/>
              </a:spcAft>
              <a:buClr>
                <a:schemeClr val="dk2"/>
              </a:buClr>
              <a:buSzPts val="1100"/>
              <a:buFont typeface="Arial"/>
              <a:buNone/>
            </a:pPr>
            <a:r>
              <a:rPr b="1" lang="en" sz="1400">
                <a:solidFill>
                  <a:srgbClr val="1F1F1F"/>
                </a:solidFill>
                <a:latin typeface="Source Sans Pro"/>
                <a:ea typeface="Source Sans Pro"/>
                <a:cs typeface="Source Sans Pro"/>
                <a:sym typeface="Source Sans Pro"/>
              </a:rPr>
              <a:t>High Level Solution</a:t>
            </a:r>
            <a:r>
              <a:rPr lang="en" sz="1400">
                <a:solidFill>
                  <a:srgbClr val="1F1F1F"/>
                </a:solidFill>
                <a:latin typeface="Source Sans Pro"/>
                <a:ea typeface="Source Sans Pro"/>
                <a:cs typeface="Source Sans Pro"/>
                <a:sym typeface="Source Sans Pro"/>
              </a:rPr>
              <a:t>:This project aimed to address air pollution concerns by uncovering patterns and identifying problematic areas. Data from 2022 (API) and 2023 (CSV) was merged, cleaned, and loaded into an OLTP database. The database was then transformed for OLAP analysis, allowing visualization of trends in a fact table. This system facilitates the identification of concerning areas and potential prediction of future trends.</a:t>
            </a:r>
            <a:endParaRPr sz="1400">
              <a:solidFill>
                <a:srgbClr val="1F1F1F"/>
              </a:solidFill>
              <a:latin typeface="Source Sans Pro"/>
              <a:ea typeface="Source Sans Pro"/>
              <a:cs typeface="Source Sans Pro"/>
              <a:sym typeface="Source Sans Pro"/>
            </a:endParaRPr>
          </a:p>
          <a:p>
            <a:pPr indent="0" lvl="0" marL="0" rtl="0" algn="l">
              <a:lnSpc>
                <a:spcPct val="95000"/>
              </a:lnSpc>
              <a:spcBef>
                <a:spcPts val="1800"/>
              </a:spcBef>
              <a:spcAft>
                <a:spcPts val="0"/>
              </a:spcAft>
              <a:buClr>
                <a:schemeClr val="dk2"/>
              </a:buClr>
              <a:buSzPts val="1100"/>
              <a:buFont typeface="Arial"/>
              <a:buNone/>
            </a:pPr>
            <a:r>
              <a:t/>
            </a:r>
            <a:endParaRPr b="1" sz="1400">
              <a:solidFill>
                <a:srgbClr val="1F1F1F"/>
              </a:solidFill>
              <a:latin typeface="Source Sans Pro"/>
              <a:ea typeface="Source Sans Pro"/>
              <a:cs typeface="Source Sans Pro"/>
              <a:sym typeface="Source Sans Pro"/>
            </a:endParaRPr>
          </a:p>
          <a:p>
            <a:pPr indent="0" lvl="0" marL="0" rtl="0" algn="l">
              <a:lnSpc>
                <a:spcPct val="105000"/>
              </a:lnSpc>
              <a:spcBef>
                <a:spcPts val="0"/>
              </a:spcBef>
              <a:spcAft>
                <a:spcPts val="1200"/>
              </a:spcAft>
              <a:buNone/>
            </a:pPr>
            <a:r>
              <a:t/>
            </a:r>
            <a:endParaRPr sz="14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Source Sans Pro"/>
                <a:ea typeface="Source Sans Pro"/>
                <a:cs typeface="Source Sans Pro"/>
                <a:sym typeface="Source Sans Pro"/>
              </a:rPr>
              <a:t>Project Milestones and Timeline</a:t>
            </a:r>
            <a:endParaRPr b="1">
              <a:latin typeface="Source Sans Pro"/>
              <a:ea typeface="Source Sans Pro"/>
              <a:cs typeface="Source Sans Pro"/>
              <a:sym typeface="Source Sans Pro"/>
            </a:endParaRPr>
          </a:p>
        </p:txBody>
      </p:sp>
      <p:graphicFrame>
        <p:nvGraphicFramePr>
          <p:cNvPr id="68" name="Google Shape;68;p15"/>
          <p:cNvGraphicFramePr/>
          <p:nvPr/>
        </p:nvGraphicFramePr>
        <p:xfrm>
          <a:off x="311700" y="1283950"/>
          <a:ext cx="3000000" cy="3000000"/>
        </p:xfrm>
        <a:graphic>
          <a:graphicData uri="http://schemas.openxmlformats.org/drawingml/2006/table">
            <a:tbl>
              <a:tblPr>
                <a:noFill/>
                <a:tableStyleId>{310CFFE0-5E6F-4A82-8429-46EC9102CB88}</a:tableStyleId>
              </a:tblPr>
              <a:tblGrid>
                <a:gridCol w="361950"/>
                <a:gridCol w="5467350"/>
                <a:gridCol w="2533650"/>
              </a:tblGrid>
              <a:tr h="190500">
                <a:tc>
                  <a:txBody>
                    <a:bodyPr/>
                    <a:lstStyle/>
                    <a:p>
                      <a:pPr indent="0" lvl="0" marL="0" rtl="0" algn="l">
                        <a:lnSpc>
                          <a:spcPct val="115000"/>
                        </a:lnSpc>
                        <a:spcBef>
                          <a:spcPts val="0"/>
                        </a:spcBef>
                        <a:spcAft>
                          <a:spcPts val="0"/>
                        </a:spcAft>
                        <a:buNone/>
                      </a:pPr>
                      <a:r>
                        <a:rPr lang="en" sz="1200">
                          <a:solidFill>
                            <a:srgbClr val="FFFFFF"/>
                          </a:solidFill>
                        </a:rPr>
                        <a:t>S.N</a:t>
                      </a:r>
                      <a:endParaRPr sz="1200">
                        <a:solidFill>
                          <a:srgbClr val="FFFFFF"/>
                        </a:solidFill>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3C78D8"/>
                    </a:solidFill>
                  </a:tcPr>
                </a:tc>
                <a:tc>
                  <a:txBody>
                    <a:bodyPr/>
                    <a:lstStyle/>
                    <a:p>
                      <a:pPr indent="0" lvl="0" marL="0" rtl="0" algn="l">
                        <a:lnSpc>
                          <a:spcPct val="115000"/>
                        </a:lnSpc>
                        <a:spcBef>
                          <a:spcPts val="0"/>
                        </a:spcBef>
                        <a:spcAft>
                          <a:spcPts val="0"/>
                        </a:spcAft>
                        <a:buNone/>
                      </a:pPr>
                      <a:r>
                        <a:rPr lang="en" sz="1200">
                          <a:solidFill>
                            <a:srgbClr val="FFFFFF"/>
                          </a:solidFill>
                        </a:rPr>
                        <a:t>MILESTONES</a:t>
                      </a:r>
                      <a:endParaRPr sz="1200">
                        <a:solidFill>
                          <a:srgbClr val="FFFFFF"/>
                        </a:solidFill>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3C78D8"/>
                    </a:solidFill>
                  </a:tcPr>
                </a:tc>
                <a:tc>
                  <a:txBody>
                    <a:bodyPr/>
                    <a:lstStyle/>
                    <a:p>
                      <a:pPr indent="0" lvl="0" marL="0" rtl="0" algn="l">
                        <a:lnSpc>
                          <a:spcPct val="115000"/>
                        </a:lnSpc>
                        <a:spcBef>
                          <a:spcPts val="0"/>
                        </a:spcBef>
                        <a:spcAft>
                          <a:spcPts val="0"/>
                        </a:spcAft>
                        <a:buNone/>
                      </a:pPr>
                      <a:r>
                        <a:rPr lang="en" sz="1200">
                          <a:solidFill>
                            <a:srgbClr val="FFFFFF"/>
                          </a:solidFill>
                        </a:rPr>
                        <a:t>Timeline</a:t>
                      </a:r>
                      <a:endParaRPr sz="1200">
                        <a:solidFill>
                          <a:srgbClr val="FFFFFF"/>
                        </a:solidFill>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3C78D8"/>
                    </a:solidFill>
                  </a:tcPr>
                </a:tc>
              </a:tr>
              <a:tr h="209550">
                <a:tc>
                  <a:txBody>
                    <a:bodyPr/>
                    <a:lstStyle/>
                    <a:p>
                      <a:pPr indent="0" lvl="0" marL="0" rtl="0" algn="ctr">
                        <a:lnSpc>
                          <a:spcPct val="115000"/>
                        </a:lnSpc>
                        <a:spcBef>
                          <a:spcPts val="0"/>
                        </a:spcBef>
                        <a:spcAft>
                          <a:spcPts val="0"/>
                        </a:spcAft>
                        <a:buNone/>
                      </a:pPr>
                      <a:r>
                        <a:rPr lang="en" sz="1200"/>
                        <a:t>1</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Daily Air Quality Data Obtained from 2 sources: API for 2022 and CSV for 2023</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February 7 - February 18 (2 weeks)</a:t>
                      </a:r>
                      <a:endParaRPr sz="1200"/>
                    </a:p>
                  </a:txBody>
                  <a:tcPr marT="91425" marB="91425" marR="28575" marL="2857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200"/>
                        <a:t>2</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Data Cleaning and Merging (AWS Lambda)</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February 21 - March 4 (2 weeks)</a:t>
                      </a:r>
                      <a:endParaRPr sz="1200"/>
                    </a:p>
                  </a:txBody>
                  <a:tcPr marT="91425" marB="91425" marR="28575" marL="2857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200"/>
                        <a:t>3</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Uploading the merged files to an RDS instance</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March 5 - March 18 (2 weeks)</a:t>
                      </a:r>
                      <a:endParaRPr sz="1200"/>
                    </a:p>
                  </a:txBody>
                  <a:tcPr marT="91425" marB="91425" marR="28575" marL="2857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200"/>
                        <a:t>4</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Normalizing the initial database</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March 19 - April 1 (2 weeks)</a:t>
                      </a:r>
                      <a:endParaRPr sz="1200"/>
                    </a:p>
                  </a:txBody>
                  <a:tcPr marT="91425" marB="91425" marR="28575" marL="2857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200"/>
                        <a:t>5</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OLTP to OLAP AWS Glue</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April 2 - April 15 (2 weeks)</a:t>
                      </a:r>
                      <a:endParaRPr sz="1200"/>
                    </a:p>
                  </a:txBody>
                  <a:tcPr marT="91425" marB="91425" marR="28575" marL="2857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200"/>
                        <a:t>6</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Data Visualization</a:t>
                      </a:r>
                      <a:endParaRPr sz="12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April 16 - April 30 (2 weeks)</a:t>
                      </a:r>
                      <a:endParaRPr sz="1200"/>
                    </a:p>
                  </a:txBody>
                  <a:tcPr marT="91425" marB="91425" marR="28575" marL="2857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aphicFrame>
        <p:nvGraphicFramePr>
          <p:cNvPr id="73" name="Google Shape;73;p16"/>
          <p:cNvGraphicFramePr/>
          <p:nvPr/>
        </p:nvGraphicFramePr>
        <p:xfrm>
          <a:off x="152400" y="152400"/>
          <a:ext cx="3000000" cy="3000000"/>
        </p:xfrm>
        <a:graphic>
          <a:graphicData uri="http://schemas.openxmlformats.org/drawingml/2006/table">
            <a:tbl>
              <a:tblPr>
                <a:noFill/>
                <a:tableStyleId>{310CFFE0-5E6F-4A82-8429-46EC9102CB88}</a:tableStyleId>
              </a:tblPr>
              <a:tblGrid>
                <a:gridCol w="1825625"/>
                <a:gridCol w="1061050"/>
                <a:gridCol w="905025"/>
                <a:gridCol w="866000"/>
                <a:gridCol w="967425"/>
                <a:gridCol w="741175"/>
                <a:gridCol w="1123475"/>
              </a:tblGrid>
              <a:tr h="426950">
                <a:tc>
                  <a:txBody>
                    <a:bodyPr/>
                    <a:lstStyle/>
                    <a:p>
                      <a:pPr indent="0" lvl="0" marL="0" rtl="0" algn="l">
                        <a:lnSpc>
                          <a:spcPct val="115000"/>
                        </a:lnSpc>
                        <a:spcBef>
                          <a:spcPts val="0"/>
                        </a:spcBef>
                        <a:spcAft>
                          <a:spcPts val="0"/>
                        </a:spcAft>
                        <a:buNone/>
                      </a:pPr>
                      <a:r>
                        <a:rPr b="1" lang="en" sz="400">
                          <a:solidFill>
                            <a:srgbClr val="434343"/>
                          </a:solidFill>
                          <a:latin typeface="Roboto"/>
                          <a:ea typeface="Roboto"/>
                          <a:cs typeface="Roboto"/>
                          <a:sym typeface="Roboto"/>
                        </a:rPr>
                        <a:t>DELIVERABLES</a:t>
                      </a:r>
                      <a:endParaRPr b="1"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ANAGH SHARMA</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ANIKET TRIPATHI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MOHIT KOSEKAR</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NIYANTA PANDEY</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PRIYA TINNA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RUJHAN MANIKTALIA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Overseeing entire project</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426950">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Github Repo Creation and Management</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426950">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Acting as Liason &amp; Maintain RACI</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426950">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Data Identification and collection</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600"/>
                        <a:t>A</a:t>
                      </a:r>
                      <a:endParaRPr sz="6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Data profilling</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IAM role configuration</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Designing AWS Architechture</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C</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C</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Data Merging and Cleaning</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Physical Layout</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Dimensional modelling</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C</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Conceptual Modelling</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Designing Warehouse Schema</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Setting up lambda functions</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AWS ETL Glue</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r>
              <a:tr h="287725">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ER Diagram</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r>
              <a:tr h="426950">
                <a:tc>
                  <a:txBody>
                    <a:bodyPr/>
                    <a:lstStyle/>
                    <a:p>
                      <a:pPr indent="0" lvl="0" marL="0" rtl="0" algn="l">
                        <a:lnSpc>
                          <a:spcPct val="115000"/>
                        </a:lnSpc>
                        <a:spcBef>
                          <a:spcPts val="0"/>
                        </a:spcBef>
                        <a:spcAft>
                          <a:spcPts val="0"/>
                        </a:spcAft>
                        <a:buNone/>
                      </a:pPr>
                      <a:r>
                        <a:rPr lang="en" sz="400">
                          <a:solidFill>
                            <a:srgbClr val="434343"/>
                          </a:solidFill>
                          <a:latin typeface="Roboto"/>
                          <a:ea typeface="Roboto"/>
                          <a:cs typeface="Roboto"/>
                          <a:sym typeface="Roboto"/>
                        </a:rPr>
                        <a:t>Data Visualization using Tableau</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A</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434343"/>
                          </a:solidFill>
                          <a:latin typeface="Roboto"/>
                          <a:ea typeface="Roboto"/>
                          <a:cs typeface="Roboto"/>
                          <a:sym typeface="Roboto"/>
                        </a:rPr>
                        <a:t>I</a:t>
                      </a:r>
                      <a:endParaRPr sz="4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400">
                          <a:solidFill>
                            <a:srgbClr val="FFFFFF"/>
                          </a:solidFill>
                          <a:latin typeface="Roboto"/>
                          <a:ea typeface="Roboto"/>
                          <a:cs typeface="Roboto"/>
                          <a:sym typeface="Roboto"/>
                        </a:rPr>
                        <a:t>R</a:t>
                      </a:r>
                      <a:endParaRPr sz="400">
                        <a:solidFill>
                          <a:srgbClr val="FFFFFF"/>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r h="100000">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Reporting &amp; Presentation</a:t>
                      </a:r>
                      <a:endParaRPr sz="10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I</a:t>
                      </a:r>
                      <a:endParaRPr sz="1000">
                        <a:solidFill>
                          <a:srgbClr val="434343"/>
                        </a:solidFill>
                        <a:latin typeface="Roboto"/>
                        <a:ea typeface="Roboto"/>
                        <a:cs typeface="Roboto"/>
                        <a:sym typeface="Roboto"/>
                      </a:endParaRPr>
                    </a:p>
                  </a:txBody>
                  <a:tcPr marT="91425" marB="91425"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I</a:t>
                      </a:r>
                      <a:endParaRPr sz="10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I</a:t>
                      </a:r>
                      <a:endParaRPr sz="10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R</a:t>
                      </a:r>
                      <a:endParaRPr sz="1000">
                        <a:solidFill>
                          <a:srgbClr val="FFFFFF"/>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A</a:t>
                      </a:r>
                      <a:endParaRPr sz="10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I</a:t>
                      </a:r>
                      <a:endParaRPr sz="1000">
                        <a:solidFill>
                          <a:srgbClr val="434343"/>
                        </a:solidFill>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6B8A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latin typeface="Source Sans Pro"/>
                <a:ea typeface="Source Sans Pro"/>
                <a:cs typeface="Source Sans Pro"/>
                <a:sym typeface="Source Sans Pro"/>
              </a:rPr>
              <a:t>Data Acquisition</a:t>
            </a:r>
            <a:endParaRPr b="1" sz="2420">
              <a:latin typeface="Source Sans Pro"/>
              <a:ea typeface="Source Sans Pro"/>
              <a:cs typeface="Source Sans Pro"/>
              <a:sym typeface="Source Sans Pro"/>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946"/>
              <a:buFont typeface="Arial"/>
              <a:buNone/>
            </a:pPr>
            <a:r>
              <a:rPr lang="en" sz="1400">
                <a:solidFill>
                  <a:srgbClr val="1F1F1F"/>
                </a:solidFill>
                <a:latin typeface="Source Sans Pro"/>
                <a:ea typeface="Source Sans Pro"/>
                <a:cs typeface="Source Sans Pro"/>
                <a:sym typeface="Source Sans Pro"/>
              </a:rPr>
              <a:t>Individual datasets for CSV format were merged corresponding to different air quality features for a specific year (2022) for Ozone , PM2.5 , PM10, Carbon Monoxide and Nitrogen </a:t>
            </a:r>
            <a:r>
              <a:rPr lang="en" sz="1400">
                <a:solidFill>
                  <a:srgbClr val="1F1F1F"/>
                </a:solidFill>
                <a:latin typeface="Source Sans Pro"/>
                <a:ea typeface="Source Sans Pro"/>
                <a:cs typeface="Source Sans Pro"/>
                <a:sym typeface="Source Sans Pro"/>
              </a:rPr>
              <a:t>Dioxide</a:t>
            </a:r>
            <a:r>
              <a:rPr lang="en" sz="1400">
                <a:solidFill>
                  <a:srgbClr val="1F1F1F"/>
                </a:solidFill>
                <a:latin typeface="Source Sans Pro"/>
                <a:ea typeface="Source Sans Pro"/>
                <a:cs typeface="Source Sans Pro"/>
                <a:sym typeface="Source Sans Pro"/>
              </a:rPr>
              <a:t>. Additionally, to prevent duplication, the AQS API was utilized to fetch similar details for another year (2023) programmatically, with multiple API calls managed efficiently. The approach involved leveraging various libraries and tools  to interact with the AQS API. </a:t>
            </a:r>
            <a:endParaRPr sz="1400">
              <a:solidFill>
                <a:srgbClr val="1F1F1F"/>
              </a:solidFill>
              <a:latin typeface="Source Sans Pro"/>
              <a:ea typeface="Source Sans Pro"/>
              <a:cs typeface="Source Sans Pro"/>
              <a:sym typeface="Source Sans Pro"/>
            </a:endParaRPr>
          </a:p>
          <a:p>
            <a:pPr indent="0" lvl="0" marL="0" rtl="0" algn="l">
              <a:lnSpc>
                <a:spcPct val="95000"/>
              </a:lnSpc>
              <a:spcBef>
                <a:spcPts val="0"/>
              </a:spcBef>
              <a:spcAft>
                <a:spcPts val="0"/>
              </a:spcAft>
              <a:buClr>
                <a:schemeClr val="dk1"/>
              </a:buClr>
              <a:buSzPts val="1946"/>
              <a:buFont typeface="Arial"/>
              <a:buNone/>
            </a:pPr>
            <a:r>
              <a:t/>
            </a:r>
            <a:endParaRPr sz="1400">
              <a:solidFill>
                <a:srgbClr val="1F1F1F"/>
              </a:solidFill>
              <a:latin typeface="Source Sans Pro"/>
              <a:ea typeface="Source Sans Pro"/>
              <a:cs typeface="Source Sans Pro"/>
              <a:sym typeface="Source Sans Pro"/>
            </a:endParaRPr>
          </a:p>
          <a:p>
            <a:pPr indent="0" lvl="0" marL="0" rtl="0" algn="l">
              <a:lnSpc>
                <a:spcPct val="95000"/>
              </a:lnSpc>
              <a:spcBef>
                <a:spcPts val="0"/>
              </a:spcBef>
              <a:spcAft>
                <a:spcPts val="0"/>
              </a:spcAft>
              <a:buNone/>
            </a:pPr>
            <a:r>
              <a:rPr b="1" lang="en" sz="1400">
                <a:solidFill>
                  <a:srgbClr val="1F1F1F"/>
                </a:solidFill>
                <a:latin typeface="Source Sans Pro"/>
                <a:ea typeface="Source Sans Pro"/>
                <a:cs typeface="Source Sans Pro"/>
                <a:sym typeface="Source Sans Pro"/>
              </a:rPr>
              <a:t>Data Sources:</a:t>
            </a:r>
            <a:endParaRPr b="1" sz="1400">
              <a:solidFill>
                <a:srgbClr val="1F1F1F"/>
              </a:solidFill>
              <a:latin typeface="Source Sans Pro"/>
              <a:ea typeface="Source Sans Pro"/>
              <a:cs typeface="Source Sans Pro"/>
              <a:sym typeface="Source Sans Pro"/>
            </a:endParaRPr>
          </a:p>
          <a:p>
            <a:pPr indent="-317500" lvl="0" marL="457200" rtl="0" algn="l">
              <a:lnSpc>
                <a:spcPct val="95000"/>
              </a:lnSpc>
              <a:spcBef>
                <a:spcPts val="1200"/>
              </a:spcBef>
              <a:spcAft>
                <a:spcPts val="0"/>
              </a:spcAft>
              <a:buClr>
                <a:srgbClr val="A53010"/>
              </a:buClr>
              <a:buSzPts val="1400"/>
              <a:buFont typeface="Source Sans Pro"/>
              <a:buAutoNum type="arabicPeriod"/>
            </a:pPr>
            <a:r>
              <a:rPr lang="en" sz="1400">
                <a:solidFill>
                  <a:srgbClr val="1F1F1F"/>
                </a:solidFill>
                <a:latin typeface="Source Sans Pro"/>
                <a:ea typeface="Source Sans Pro"/>
                <a:cs typeface="Source Sans Pro"/>
                <a:sym typeface="Source Sans Pro"/>
              </a:rPr>
              <a:t>CSV files: </a:t>
            </a:r>
            <a:r>
              <a:rPr lang="en" sz="1400" u="sng">
                <a:solidFill>
                  <a:srgbClr val="FB4A18"/>
                </a:solidFill>
                <a:latin typeface="Source Sans Pro"/>
                <a:ea typeface="Source Sans Pro"/>
                <a:cs typeface="Source Sans Pro"/>
                <a:sym typeface="Source Sans Pro"/>
                <a:hlinkClick r:id="rId3">
                  <a:extLst>
                    <a:ext uri="{A12FA001-AC4F-418D-AE19-62706E023703}">
                      <ahyp:hlinkClr val="tx"/>
                    </a:ext>
                  </a:extLst>
                </a:hlinkClick>
              </a:rPr>
              <a:t>https://aqs.epa.gov/aqsweb/airdata/download_files.html</a:t>
            </a:r>
            <a:endParaRPr sz="1400">
              <a:solidFill>
                <a:srgbClr val="3F3F3F"/>
              </a:solidFill>
              <a:latin typeface="Source Sans Pro"/>
              <a:ea typeface="Source Sans Pro"/>
              <a:cs typeface="Source Sans Pro"/>
              <a:sym typeface="Source Sans Pro"/>
            </a:endParaRPr>
          </a:p>
          <a:p>
            <a:pPr indent="-317500" lvl="0" marL="457200" rtl="0" algn="l">
              <a:lnSpc>
                <a:spcPct val="95000"/>
              </a:lnSpc>
              <a:spcBef>
                <a:spcPts val="0"/>
              </a:spcBef>
              <a:spcAft>
                <a:spcPts val="0"/>
              </a:spcAft>
              <a:buClr>
                <a:srgbClr val="A53010"/>
              </a:buClr>
              <a:buSzPts val="1400"/>
              <a:buFont typeface="Source Sans Pro"/>
              <a:buAutoNum type="arabicPeriod"/>
            </a:pPr>
            <a:r>
              <a:rPr lang="en" sz="1400">
                <a:solidFill>
                  <a:srgbClr val="1F1F1F"/>
                </a:solidFill>
                <a:latin typeface="Source Sans Pro"/>
                <a:ea typeface="Source Sans Pro"/>
                <a:cs typeface="Source Sans Pro"/>
                <a:sym typeface="Source Sans Pro"/>
              </a:rPr>
              <a:t>Web API: </a:t>
            </a:r>
            <a:r>
              <a:rPr lang="en" sz="1400" u="sng">
                <a:solidFill>
                  <a:srgbClr val="FB4A18"/>
                </a:solidFill>
                <a:latin typeface="Source Sans Pro"/>
                <a:ea typeface="Source Sans Pro"/>
                <a:cs typeface="Source Sans Pro"/>
                <a:sym typeface="Source Sans Pro"/>
                <a:hlinkClick r:id="rId4">
                  <a:extLst>
                    <a:ext uri="{A12FA001-AC4F-418D-AE19-62706E023703}">
                      <ahyp:hlinkClr val="tx"/>
                    </a:ext>
                  </a:extLst>
                </a:hlinkClick>
              </a:rPr>
              <a:t>https://aqs.epa.gov/aqsweb/documents/data_api.html</a:t>
            </a:r>
            <a:br>
              <a:rPr lang="en" sz="1400">
                <a:solidFill>
                  <a:srgbClr val="1F1F1F"/>
                </a:solidFill>
                <a:highlight>
                  <a:schemeClr val="lt1"/>
                </a:highlight>
                <a:latin typeface="Source Sans Pro"/>
                <a:ea typeface="Source Sans Pro"/>
                <a:cs typeface="Source Sans Pro"/>
                <a:sym typeface="Source Sans Pro"/>
              </a:rPr>
            </a:br>
            <a:endParaRPr sz="14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Source Sans Pro"/>
                <a:ea typeface="Source Sans Pro"/>
                <a:cs typeface="Source Sans Pro"/>
                <a:sym typeface="Source Sans Pro"/>
              </a:rPr>
              <a:t>Assumptions</a:t>
            </a:r>
            <a:endParaRPr b="1">
              <a:latin typeface="Source Sans Pro"/>
              <a:ea typeface="Source Sans Pro"/>
              <a:cs typeface="Source Sans Pro"/>
              <a:sym typeface="Source Sans Pro"/>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b="1" lang="en" sz="1400">
                <a:solidFill>
                  <a:schemeClr val="dk1"/>
                </a:solidFill>
                <a:latin typeface="Source Sans Pro"/>
                <a:ea typeface="Source Sans Pro"/>
                <a:cs typeface="Source Sans Pro"/>
                <a:sym typeface="Source Sans Pro"/>
              </a:rPr>
              <a:t>Data Quality: </a:t>
            </a:r>
            <a:r>
              <a:rPr lang="en" sz="1400">
                <a:solidFill>
                  <a:schemeClr val="dk1"/>
                </a:solidFill>
                <a:latin typeface="Source Sans Pro"/>
                <a:ea typeface="Source Sans Pro"/>
                <a:cs typeface="Source Sans Pro"/>
                <a:sym typeface="Source Sans Pro"/>
              </a:rPr>
              <a:t>The data provided by the API and CSV file is accurate and reflects actual air quality measurements. There are no inherent biases or inconsistencies within the data itself.</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Source Sans Pro"/>
                <a:ea typeface="Source Sans Pro"/>
                <a:cs typeface="Source Sans Pro"/>
                <a:sym typeface="Source Sans Pro"/>
              </a:rPr>
              <a:t>Data Completeness:</a:t>
            </a:r>
            <a:r>
              <a:rPr lang="en" sz="1400">
                <a:solidFill>
                  <a:schemeClr val="dk1"/>
                </a:solidFill>
                <a:latin typeface="Source Sans Pro"/>
                <a:ea typeface="Source Sans Pro"/>
                <a:cs typeface="Source Sans Pro"/>
                <a:sym typeface="Source Sans Pro"/>
              </a:rPr>
              <a:t> We assume both data sources provide complete information for the respective years (2022 for API and 2023 for CSV). We are not accounting for missing data points within each year.</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Source Sans Pro"/>
                <a:ea typeface="Source Sans Pro"/>
                <a:cs typeface="Source Sans Pro"/>
                <a:sym typeface="Source Sans Pro"/>
              </a:rPr>
              <a:t>Data Cleaning Assumptions:</a:t>
            </a:r>
            <a:r>
              <a:rPr lang="en" sz="1400">
                <a:solidFill>
                  <a:schemeClr val="dk1"/>
                </a:solidFill>
                <a:latin typeface="Source Sans Pro"/>
                <a:ea typeface="Source Sans Pro"/>
                <a:cs typeface="Source Sans Pro"/>
                <a:sym typeface="Source Sans Pro"/>
              </a:rPr>
              <a:t> We assume missing data points are a minimal issue, and the chosen approach (e.g., data imputation or exclusion) doesn't significantly impact the overall analysis.</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Source Sans Pro"/>
                <a:ea typeface="Source Sans Pro"/>
                <a:cs typeface="Source Sans Pro"/>
                <a:sym typeface="Source Sans Pro"/>
              </a:rPr>
              <a:t>Data Volume</a:t>
            </a:r>
            <a:r>
              <a:rPr lang="en" sz="1400">
                <a:solidFill>
                  <a:schemeClr val="dk1"/>
                </a:solidFill>
                <a:latin typeface="Source Sans Pro"/>
                <a:ea typeface="Source Sans Pro"/>
                <a:cs typeface="Source Sans Pro"/>
                <a:sym typeface="Source Sans Pro"/>
              </a:rPr>
              <a:t>:We assume the volume of data you're uploading (merged API and CSV data) is within the capabilities of our chosen RDS instance class and can be handled efficiently by our Lambda function.</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Source Sans Pro"/>
                <a:ea typeface="Source Sans Pro"/>
                <a:cs typeface="Source Sans Pro"/>
                <a:sym typeface="Source Sans Pro"/>
              </a:rPr>
              <a:t>Data Catalog Integration:</a:t>
            </a:r>
            <a:r>
              <a:rPr lang="en" sz="1400">
                <a:solidFill>
                  <a:schemeClr val="dk1"/>
                </a:solidFill>
                <a:latin typeface="Source Sans Pro"/>
                <a:ea typeface="Source Sans Pro"/>
                <a:cs typeface="Source Sans Pro"/>
                <a:sym typeface="Source Sans Pro"/>
              </a:rPr>
              <a:t> We assume our AWS Glue job has access to the relevant metadata about our data sources (RDS tables) and the target data store (OLAP data warehouse)</a:t>
            </a:r>
            <a:endParaRPr sz="1400">
              <a:solidFill>
                <a:schemeClr val="dk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Raleway"/>
                <a:ea typeface="Raleway"/>
                <a:cs typeface="Raleway"/>
                <a:sym typeface="Raleway"/>
              </a:rPr>
              <a:t>AWS Architecture Diagram </a:t>
            </a:r>
            <a:endParaRPr b="1">
              <a:latin typeface="Raleway"/>
              <a:ea typeface="Raleway"/>
              <a:cs typeface="Raleway"/>
              <a:sym typeface="Raleway"/>
            </a:endParaRPr>
          </a:p>
        </p:txBody>
      </p:sp>
      <p:pic>
        <p:nvPicPr>
          <p:cNvPr id="91" name="Google Shape;91;p19"/>
          <p:cNvPicPr preferRelativeResize="0"/>
          <p:nvPr/>
        </p:nvPicPr>
        <p:blipFill>
          <a:blip r:embed="rId3">
            <a:alphaModFix/>
          </a:blip>
          <a:stretch>
            <a:fillRect/>
          </a:stretch>
        </p:blipFill>
        <p:spPr>
          <a:xfrm>
            <a:off x="0" y="1170125"/>
            <a:ext cx="9144003" cy="38888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aphicFrame>
        <p:nvGraphicFramePr>
          <p:cNvPr id="96" name="Google Shape;96;p20"/>
          <p:cNvGraphicFramePr/>
          <p:nvPr/>
        </p:nvGraphicFramePr>
        <p:xfrm>
          <a:off x="0" y="0"/>
          <a:ext cx="3000000" cy="3000000"/>
        </p:xfrm>
        <a:graphic>
          <a:graphicData uri="http://schemas.openxmlformats.org/drawingml/2006/table">
            <a:tbl>
              <a:tblPr>
                <a:noFill/>
                <a:tableStyleId>{310CFFE0-5E6F-4A82-8429-46EC9102CB88}</a:tableStyleId>
              </a:tblPr>
              <a:tblGrid>
                <a:gridCol w="1590550"/>
                <a:gridCol w="6522975"/>
                <a:gridCol w="1030475"/>
              </a:tblGrid>
              <a:tr h="322500">
                <a:tc gridSpan="3">
                  <a:txBody>
                    <a:bodyPr/>
                    <a:lstStyle/>
                    <a:p>
                      <a:pPr indent="0" lvl="0" marL="0" rtl="0" algn="ctr">
                        <a:lnSpc>
                          <a:spcPct val="115000"/>
                        </a:lnSpc>
                        <a:spcBef>
                          <a:spcPts val="0"/>
                        </a:spcBef>
                        <a:spcAft>
                          <a:spcPts val="0"/>
                        </a:spcAft>
                        <a:buNone/>
                      </a:pPr>
                      <a:r>
                        <a:rPr b="1" lang="en" sz="900">
                          <a:latin typeface="Roboto"/>
                          <a:ea typeface="Roboto"/>
                          <a:cs typeface="Roboto"/>
                          <a:sym typeface="Roboto"/>
                        </a:rPr>
                        <a:t>DATA DICTIONARY OF AQI</a:t>
                      </a:r>
                      <a:endParaRPr b="1" sz="900">
                        <a:latin typeface="Roboto"/>
                        <a:ea typeface="Roboto"/>
                        <a:cs typeface="Roboto"/>
                        <a:sym typeface="Roboto"/>
                      </a:endParaRPr>
                    </a:p>
                  </a:txBody>
                  <a:tcPr marT="91425" marB="91425" marR="28575" marL="28575" anchor="b">
                    <a:lnL cap="flat" cmpd="sng" w="5300">
                      <a:solidFill>
                        <a:srgbClr val="CCCCCC"/>
                      </a:solidFill>
                      <a:prstDash val="solid"/>
                      <a:round/>
                      <a:headEnd len="sm" w="sm" type="none"/>
                      <a:tailEnd len="sm" w="sm" type="none"/>
                    </a:lnL>
                    <a:lnR cap="flat" cmpd="sng" w="5300">
                      <a:solidFill>
                        <a:srgbClr val="CCCCCC"/>
                      </a:solidFill>
                      <a:prstDash val="solid"/>
                      <a:round/>
                      <a:headEnd len="sm" w="sm" type="none"/>
                      <a:tailEnd len="sm" w="sm" type="none"/>
                    </a:lnR>
                    <a:lnT cap="flat" cmpd="sng" w="5300">
                      <a:solidFill>
                        <a:srgbClr val="CCCCCC"/>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hMerge="1"/>
                <a:tc hMerge="1"/>
              </a:tr>
              <a:tr h="331425">
                <a:tc>
                  <a:txBody>
                    <a:bodyPr/>
                    <a:lstStyle/>
                    <a:p>
                      <a:pPr indent="0" lvl="0" marL="0" rtl="0" algn="l">
                        <a:lnSpc>
                          <a:spcPct val="115000"/>
                        </a:lnSpc>
                        <a:spcBef>
                          <a:spcPts val="0"/>
                        </a:spcBef>
                        <a:spcAft>
                          <a:spcPts val="0"/>
                        </a:spcAft>
                        <a:buNone/>
                      </a:pPr>
                      <a:r>
                        <a:rPr lang="en" sz="900">
                          <a:solidFill>
                            <a:srgbClr val="FFFFFF"/>
                          </a:solidFill>
                          <a:latin typeface="Roboto"/>
                          <a:ea typeface="Roboto"/>
                          <a:cs typeface="Roboto"/>
                          <a:sym typeface="Roboto"/>
                        </a:rPr>
                        <a:t>Column Name</a:t>
                      </a:r>
                      <a:endParaRPr sz="900">
                        <a:solidFill>
                          <a:srgbClr val="FFFFFF"/>
                        </a:solidFill>
                        <a:latin typeface="Roboto"/>
                        <a:ea typeface="Roboto"/>
                        <a:cs typeface="Roboto"/>
                        <a:sym typeface="Roboto"/>
                      </a:endParaRPr>
                    </a:p>
                  </a:txBody>
                  <a:tcPr marT="91425" marB="91425" marR="28575" marL="28575" anchor="b">
                    <a:lnL cap="flat" cmpd="sng" w="5300">
                      <a:solidFill>
                        <a:srgbClr val="CCCCCC"/>
                      </a:solidFill>
                      <a:prstDash val="solid"/>
                      <a:round/>
                      <a:headEnd len="sm" w="sm" type="none"/>
                      <a:tailEnd len="sm" w="sm" type="none"/>
                    </a:lnL>
                    <a:lnR cap="flat" cmpd="sng" w="5300">
                      <a:solidFill>
                        <a:srgbClr val="CCCCCC"/>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3C78D8"/>
                    </a:solidFill>
                  </a:tcPr>
                </a:tc>
                <a:tc>
                  <a:txBody>
                    <a:bodyPr/>
                    <a:lstStyle/>
                    <a:p>
                      <a:pPr indent="0" lvl="0" marL="0" rtl="0" algn="l">
                        <a:lnSpc>
                          <a:spcPct val="115000"/>
                        </a:lnSpc>
                        <a:spcBef>
                          <a:spcPts val="0"/>
                        </a:spcBef>
                        <a:spcAft>
                          <a:spcPts val="0"/>
                        </a:spcAft>
                        <a:buNone/>
                      </a:pPr>
                      <a:r>
                        <a:rPr lang="en" sz="900">
                          <a:solidFill>
                            <a:srgbClr val="FFFFFF"/>
                          </a:solidFill>
                          <a:latin typeface="Roboto"/>
                          <a:ea typeface="Roboto"/>
                          <a:cs typeface="Roboto"/>
                          <a:sym typeface="Roboto"/>
                        </a:rPr>
                        <a:t>Description</a:t>
                      </a:r>
                      <a:endParaRPr sz="900">
                        <a:solidFill>
                          <a:srgbClr val="FFFFFF"/>
                        </a:solidFill>
                        <a:latin typeface="Roboto"/>
                        <a:ea typeface="Roboto"/>
                        <a:cs typeface="Roboto"/>
                        <a:sym typeface="Roboto"/>
                      </a:endParaRPr>
                    </a:p>
                  </a:txBody>
                  <a:tcPr marT="91425" marB="91425" marR="28575" marL="28575" anchor="b">
                    <a:lnL cap="flat" cmpd="sng" w="5300">
                      <a:solidFill>
                        <a:srgbClr val="CCCCCC"/>
                      </a:solidFill>
                      <a:prstDash val="solid"/>
                      <a:round/>
                      <a:headEnd len="sm" w="sm" type="none"/>
                      <a:tailEnd len="sm" w="sm" type="none"/>
                    </a:lnL>
                    <a:lnR cap="flat" cmpd="sng" w="5300">
                      <a:solidFill>
                        <a:srgbClr val="CCCCCC"/>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3C78D8"/>
                    </a:solidFill>
                  </a:tcPr>
                </a:tc>
                <a:tc>
                  <a:txBody>
                    <a:bodyPr/>
                    <a:lstStyle/>
                    <a:p>
                      <a:pPr indent="0" lvl="0" marL="0" rtl="0" algn="l">
                        <a:lnSpc>
                          <a:spcPct val="115000"/>
                        </a:lnSpc>
                        <a:spcBef>
                          <a:spcPts val="0"/>
                        </a:spcBef>
                        <a:spcAft>
                          <a:spcPts val="0"/>
                        </a:spcAft>
                        <a:buNone/>
                      </a:pPr>
                      <a:r>
                        <a:rPr lang="en" sz="1000">
                          <a:solidFill>
                            <a:srgbClr val="FFFFFF"/>
                          </a:solidFill>
                        </a:rPr>
                        <a:t>Category</a:t>
                      </a:r>
                      <a:endParaRPr sz="1000">
                        <a:solidFill>
                          <a:srgbClr val="FFFFFF"/>
                        </a:solidFill>
                      </a:endParaRPr>
                    </a:p>
                  </a:txBody>
                  <a:tcPr marT="91425" marB="91425" marR="28575" marL="28575" anchor="b">
                    <a:lnL cap="flat" cmpd="sng" w="5300">
                      <a:solidFill>
                        <a:srgbClr val="CCCCCC"/>
                      </a:solidFill>
                      <a:prstDash val="solid"/>
                      <a:round/>
                      <a:headEnd len="sm" w="sm" type="none"/>
                      <a:tailEnd len="sm" w="sm" type="none"/>
                    </a:lnL>
                    <a:lnR cap="flat" cmpd="sng" w="5300">
                      <a:solidFill>
                        <a:srgbClr val="CCCCCC"/>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3C78D8"/>
                    </a:solidFill>
                  </a:tcPr>
                </a:tc>
              </a:tr>
              <a:tr h="254500">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location_id</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Identifier for the location where the air quality data was collected.</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Numerical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date_local</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The date of the air quality measurement in local time.</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Categorical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AQI</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The Air Quality Index (AQI) value representing the AQI for each pollutant.</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Numerical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1st Max Value</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The highest recorded concentration value for the specified parameter.</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Numerical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1st Max Hour</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The hour when the highest concentration value was recorded.</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Numerical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Arithmetic Mean</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The average concentration of the specified parameter over the given date.</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Numerical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state_code</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Code representing the state where the location is located.</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Categorical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county_code</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Code representing the county where the location is located.</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Categorical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latitude</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The latitude coordinates of the location.</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Numerical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longitude</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The longitude coordinates of the location.</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Numerical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state_name</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The name of the state where the location is located.</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Categorical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country_name</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The name of the country where the location is located.</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Categorical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31425">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city_name</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900">
                          <a:latin typeface="Roboto"/>
                          <a:ea typeface="Roboto"/>
                          <a:cs typeface="Roboto"/>
                          <a:sym typeface="Roboto"/>
                        </a:rPr>
                        <a:t>The name of the city where the location is located.</a:t>
                      </a:r>
                      <a:endParaRPr sz="900">
                        <a:latin typeface="Roboto"/>
                        <a:ea typeface="Roboto"/>
                        <a:cs typeface="Roboto"/>
                        <a:sym typeface="Roboto"/>
                      </a:endParaRPr>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Categorical</a:t>
                      </a:r>
                      <a:endParaRPr sz="1000"/>
                    </a:p>
                  </a:txBody>
                  <a:tcPr marT="91425" marB="91425"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300">
                <a:latin typeface="Raleway"/>
                <a:ea typeface="Raleway"/>
                <a:cs typeface="Raleway"/>
                <a:sym typeface="Raleway"/>
              </a:rPr>
              <a:t>Entity Relationship </a:t>
            </a:r>
            <a:r>
              <a:rPr b="1" lang="en" sz="2300">
                <a:latin typeface="Raleway"/>
                <a:ea typeface="Raleway"/>
                <a:cs typeface="Raleway"/>
                <a:sym typeface="Raleway"/>
              </a:rPr>
              <a:t>Diagram</a:t>
            </a:r>
            <a:endParaRPr b="1" sz="2300">
              <a:latin typeface="Raleway"/>
              <a:ea typeface="Raleway"/>
              <a:cs typeface="Raleway"/>
              <a:sym typeface="Raleway"/>
            </a:endParaRPr>
          </a:p>
          <a:p>
            <a:pPr indent="0" lvl="0" marL="0" rtl="0" algn="ctr">
              <a:spcBef>
                <a:spcPts val="0"/>
              </a:spcBef>
              <a:spcAft>
                <a:spcPts val="0"/>
              </a:spcAft>
              <a:buSzPts val="990"/>
              <a:buNone/>
            </a:pPr>
            <a:r>
              <a:t/>
            </a:r>
            <a:endParaRPr b="1" sz="2300">
              <a:latin typeface="Raleway"/>
              <a:ea typeface="Raleway"/>
              <a:cs typeface="Raleway"/>
              <a:sym typeface="Raleway"/>
            </a:endParaRPr>
          </a:p>
        </p:txBody>
      </p:sp>
      <p:pic>
        <p:nvPicPr>
          <p:cNvPr id="102" name="Google Shape;102;p21"/>
          <p:cNvPicPr preferRelativeResize="0"/>
          <p:nvPr/>
        </p:nvPicPr>
        <p:blipFill rotWithShape="1">
          <a:blip r:embed="rId3">
            <a:alphaModFix/>
          </a:blip>
          <a:srcRect b="6111" l="622" r="622" t="2539"/>
          <a:stretch/>
        </p:blipFill>
        <p:spPr>
          <a:xfrm>
            <a:off x="2597725" y="1178600"/>
            <a:ext cx="4953799" cy="3899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