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ff58bcac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ff58bcac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ff58bcacc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ff58bcaccd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26f8b995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26f8b995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ff58bcac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ff58bcac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ff58bcacc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ff58bcacc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ff58bcaccd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ff58bcaccd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ff58bcacc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ff58bcacc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ff58bcacc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ff58bcacc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qs.epa.gov/aqsweb/airdata/download_files.html" TargetMode="External"/><Relationship Id="rId4" Type="http://schemas.openxmlformats.org/officeDocument/2006/relationships/hyperlink" Target="https://aqs.epa.gov/aqsweb/documents/data_api.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idx="1" type="subTitle"/>
          </p:nvPr>
        </p:nvSpPr>
        <p:spPr>
          <a:xfrm>
            <a:off x="485875" y="2086525"/>
            <a:ext cx="8183700" cy="51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300"/>
              <a:buFont typeface="Arial"/>
              <a:buNone/>
            </a:pPr>
            <a:r>
              <a:rPr b="1" lang="en" sz="1850"/>
              <a:t>Leveraging Cloud Solutions for In-depth Analysis</a:t>
            </a:r>
            <a:endParaRPr b="1" sz="2900"/>
          </a:p>
        </p:txBody>
      </p:sp>
      <p:sp>
        <p:nvSpPr>
          <p:cNvPr id="59" name="Google Shape;59;p13"/>
          <p:cNvSpPr txBox="1"/>
          <p:nvPr/>
        </p:nvSpPr>
        <p:spPr>
          <a:xfrm>
            <a:off x="2280600" y="2693050"/>
            <a:ext cx="4039500" cy="229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latin typeface="Source Sans Pro"/>
                <a:ea typeface="Source Sans Pro"/>
                <a:cs typeface="Source Sans Pro"/>
                <a:sym typeface="Source Sans Pro"/>
              </a:rPr>
              <a:t>Presented By Group 2:</a:t>
            </a:r>
            <a:endParaRPr sz="1600">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Anagh Sharma</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Aniket Tripathi</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Mohit Kosekar </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Niyanta Pandey</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Priya Tinna</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rPr lang="en">
                <a:solidFill>
                  <a:schemeClr val="lt1"/>
                </a:solidFill>
                <a:latin typeface="Source Sans Pro"/>
                <a:ea typeface="Source Sans Pro"/>
                <a:cs typeface="Source Sans Pro"/>
                <a:sym typeface="Source Sans Pro"/>
              </a:rPr>
              <a:t>Rujhan Maniktalia</a:t>
            </a:r>
            <a:endParaRPr>
              <a:solidFill>
                <a:schemeClr val="lt1"/>
              </a:solidFill>
              <a:latin typeface="Source Sans Pro"/>
              <a:ea typeface="Source Sans Pro"/>
              <a:cs typeface="Source Sans Pro"/>
              <a:sym typeface="Source Sans Pro"/>
            </a:endParaRPr>
          </a:p>
          <a:p>
            <a:pPr indent="0" lvl="0" marL="0" rtl="0" algn="ctr">
              <a:spcBef>
                <a:spcPts val="0"/>
              </a:spcBef>
              <a:spcAft>
                <a:spcPts val="0"/>
              </a:spcAft>
              <a:buClr>
                <a:schemeClr val="dk2"/>
              </a:buClr>
              <a:buSzPts val="1100"/>
              <a:buFont typeface="Arial"/>
              <a:buNone/>
            </a:pPr>
            <a:r>
              <a:t/>
            </a:r>
            <a:endParaRPr sz="1600">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t/>
            </a:r>
            <a:endParaRPr sz="1600">
              <a:solidFill>
                <a:schemeClr val="lt2"/>
              </a:solidFill>
              <a:latin typeface="Source Sans Pro"/>
              <a:ea typeface="Source Sans Pro"/>
              <a:cs typeface="Source Sans Pro"/>
              <a:sym typeface="Source Sans Pro"/>
            </a:endParaRPr>
          </a:p>
        </p:txBody>
      </p:sp>
      <p:sp>
        <p:nvSpPr>
          <p:cNvPr id="60" name="Google Shape;60;p13"/>
          <p:cNvSpPr txBox="1"/>
          <p:nvPr/>
        </p:nvSpPr>
        <p:spPr>
          <a:xfrm>
            <a:off x="1031125" y="376050"/>
            <a:ext cx="7436100" cy="146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262626"/>
              </a:buClr>
              <a:buSzPts val="3500"/>
              <a:buFont typeface="EB Garamond"/>
              <a:buNone/>
            </a:pPr>
            <a:r>
              <a:rPr lang="en" sz="3500">
                <a:solidFill>
                  <a:srgbClr val="262626"/>
                </a:solidFill>
                <a:latin typeface="Raleway"/>
                <a:ea typeface="Raleway"/>
                <a:cs typeface="Raleway"/>
                <a:sym typeface="Raleway"/>
              </a:rPr>
              <a:t>Exploring Air Pollution Trends in the U.S. using AWS Services</a:t>
            </a:r>
            <a:endParaRPr sz="3500">
              <a:solidFill>
                <a:srgbClr val="262626"/>
              </a:solidFill>
              <a:latin typeface="Raleway"/>
              <a:ea typeface="Raleway"/>
              <a:cs typeface="Raleway"/>
              <a:sym typeface="Raleway"/>
            </a:endParaRPr>
          </a:p>
          <a:p>
            <a:pPr indent="0" lvl="0" marL="0" rtl="0" algn="l">
              <a:spcBef>
                <a:spcPts val="0"/>
              </a:spcBef>
              <a:spcAft>
                <a:spcPts val="0"/>
              </a:spcAft>
              <a:buNone/>
            </a:pPr>
            <a:r>
              <a:t/>
            </a:r>
            <a:endParaRPr sz="180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Scope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1800"/>
              </a:spcBef>
              <a:spcAft>
                <a:spcPts val="0"/>
              </a:spcAft>
              <a:buNone/>
            </a:pPr>
            <a:r>
              <a:rPr b="1" lang="en" sz="1600">
                <a:solidFill>
                  <a:srgbClr val="1F1F1F"/>
                </a:solidFill>
              </a:rPr>
              <a:t>Our Purpose</a:t>
            </a:r>
            <a:r>
              <a:rPr lang="en" sz="1600">
                <a:solidFill>
                  <a:srgbClr val="1F1F1F"/>
                </a:solidFill>
              </a:rPr>
              <a:t>: Gain deeper insights into air quality trends across the United States by analyzing daily summary data from the US EPA's Air Quality System (AQS). This project aims to address the critical issue of air pollution by  uncovering patterns, identifying areas of concern, and potentially predicting future trends.</a:t>
            </a:r>
            <a:endParaRPr sz="1600">
              <a:solidFill>
                <a:schemeClr val="dk1"/>
              </a:solidFill>
            </a:endParaRPr>
          </a:p>
          <a:p>
            <a:pPr indent="0" lvl="0" marL="0" rtl="0" algn="l">
              <a:lnSpc>
                <a:spcPct val="105000"/>
              </a:lnSpc>
              <a:spcBef>
                <a:spcPts val="1800"/>
              </a:spcBef>
              <a:spcAft>
                <a:spcPts val="0"/>
              </a:spcAft>
              <a:buClr>
                <a:schemeClr val="dk1"/>
              </a:buClr>
              <a:buSzPts val="1018"/>
              <a:buFont typeface="Arial"/>
              <a:buNone/>
            </a:pPr>
            <a:r>
              <a:rPr b="1" lang="en" sz="1600">
                <a:solidFill>
                  <a:srgbClr val="1F1F1F"/>
                </a:solidFill>
              </a:rPr>
              <a:t>Problem Statement</a:t>
            </a:r>
            <a:r>
              <a:rPr lang="en" sz="1600">
                <a:solidFill>
                  <a:srgbClr val="1F1F1F"/>
                </a:solidFill>
              </a:rPr>
              <a:t>: Air pollution poses a significant threat to public health, yet readily available data often remains unexplored. By delving into the rich details captured in daily AQS summaries, we can move beyond basic understanding and identify actionable insights to inform decision-making.</a:t>
            </a:r>
            <a:endParaRPr sz="1600">
              <a:solidFill>
                <a:srgbClr val="1F1F1F"/>
              </a:solidFill>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Timeline and MileStones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RACI Matrix</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Integration and Management</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Clr>
                <a:schemeClr val="dk1"/>
              </a:buClr>
              <a:buSzPts val="1946"/>
              <a:buFont typeface="Arial"/>
              <a:buNone/>
            </a:pPr>
            <a:r>
              <a:rPr lang="en" sz="1600">
                <a:solidFill>
                  <a:srgbClr val="1F1F1F"/>
                </a:solidFill>
              </a:rPr>
              <a:t>Individual datasets, each containing around 0.1 million rows in CSV format, were merged, corresponding to different air quality features for a specific year (e.g., 2022). This merging process aligned data based on the same day, resulting in a consolidated CSV file with approximately 1 million rows. Additionally, to prevent duplication, the AQS API was utilized to fetch similar details for another year (e.g., 2023) programmatically, with multiple API calls managed efficiently. The approach involved leveraging various libraries and tools, including AWS services like Lambda, to interact with the AQS API. Consequently, the dataset for the specific date encompassed approximately 2 million rows.</a:t>
            </a:r>
            <a:br>
              <a:rPr lang="en" sz="1600">
                <a:solidFill>
                  <a:srgbClr val="1F1F1F"/>
                </a:solidFill>
              </a:rPr>
            </a:br>
            <a:endParaRPr sz="1600">
              <a:solidFill>
                <a:srgbClr val="1F1F1F"/>
              </a:solidFill>
            </a:endParaRPr>
          </a:p>
          <a:p>
            <a:pPr indent="0" lvl="0" marL="0" rtl="0" algn="l">
              <a:lnSpc>
                <a:spcPct val="95000"/>
              </a:lnSpc>
              <a:spcBef>
                <a:spcPts val="0"/>
              </a:spcBef>
              <a:spcAft>
                <a:spcPts val="0"/>
              </a:spcAft>
              <a:buNone/>
            </a:pPr>
            <a:r>
              <a:rPr b="1" lang="en" sz="1600">
                <a:solidFill>
                  <a:srgbClr val="1F1F1F"/>
                </a:solidFill>
              </a:rPr>
              <a:t>Data Sources:</a:t>
            </a:r>
            <a:endParaRPr b="1" sz="1600">
              <a:solidFill>
                <a:srgbClr val="1F1F1F"/>
              </a:solidFill>
            </a:endParaRPr>
          </a:p>
          <a:p>
            <a:pPr indent="-330200" lvl="0" marL="457200" rtl="0" algn="l">
              <a:lnSpc>
                <a:spcPct val="95000"/>
              </a:lnSpc>
              <a:spcBef>
                <a:spcPts val="1200"/>
              </a:spcBef>
              <a:spcAft>
                <a:spcPts val="0"/>
              </a:spcAft>
              <a:buClr>
                <a:srgbClr val="A53010"/>
              </a:buClr>
              <a:buSzPts val="1600"/>
              <a:buFont typeface="Source Sans Pro"/>
              <a:buAutoNum type="arabicPeriod"/>
            </a:pPr>
            <a:r>
              <a:rPr lang="en" sz="1600">
                <a:solidFill>
                  <a:srgbClr val="1F1F1F"/>
                </a:solidFill>
              </a:rPr>
              <a:t>CSV files: </a:t>
            </a:r>
            <a:r>
              <a:rPr lang="en" sz="1600" u="sng">
                <a:solidFill>
                  <a:srgbClr val="FB4A18"/>
                </a:solidFill>
                <a:hlinkClick r:id="rId3">
                  <a:extLst>
                    <a:ext uri="{A12FA001-AC4F-418D-AE19-62706E023703}">
                      <ahyp:hlinkClr val="tx"/>
                    </a:ext>
                  </a:extLst>
                </a:hlinkClick>
              </a:rPr>
              <a:t>https://aqs.epa.gov/aqsweb/airdata/download_files.html</a:t>
            </a:r>
            <a:endParaRPr sz="1600">
              <a:solidFill>
                <a:srgbClr val="3F3F3F"/>
              </a:solidFill>
            </a:endParaRPr>
          </a:p>
          <a:p>
            <a:pPr indent="-330200" lvl="0" marL="457200" rtl="0" algn="l">
              <a:lnSpc>
                <a:spcPct val="95000"/>
              </a:lnSpc>
              <a:spcBef>
                <a:spcPts val="0"/>
              </a:spcBef>
              <a:spcAft>
                <a:spcPts val="0"/>
              </a:spcAft>
              <a:buClr>
                <a:srgbClr val="A53010"/>
              </a:buClr>
              <a:buSzPts val="1600"/>
              <a:buFont typeface="Source Sans Pro"/>
              <a:buAutoNum type="arabicPeriod"/>
            </a:pPr>
            <a:r>
              <a:rPr lang="en" sz="1600">
                <a:solidFill>
                  <a:srgbClr val="1F1F1F"/>
                </a:solidFill>
              </a:rPr>
              <a:t>Web API: </a:t>
            </a:r>
            <a:r>
              <a:rPr lang="en" sz="1600" u="sng">
                <a:solidFill>
                  <a:srgbClr val="FB4A18"/>
                </a:solidFill>
                <a:hlinkClick r:id="rId4">
                  <a:extLst>
                    <a:ext uri="{A12FA001-AC4F-418D-AE19-62706E023703}">
                      <ahyp:hlinkClr val="tx"/>
                    </a:ext>
                  </a:extLst>
                </a:hlinkClick>
              </a:rPr>
              <a:t>https://aqs.epa.gov/aqsweb/documents/data_api.html</a:t>
            </a:r>
            <a:br>
              <a:rPr lang="en" sz="1600">
                <a:solidFill>
                  <a:srgbClr val="1F1F1F"/>
                </a:solidFill>
                <a:highlight>
                  <a:schemeClr val="lt1"/>
                </a:highlight>
              </a:rPr>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AWS Architecture Diagram </a:t>
            </a:r>
            <a:endParaRPr/>
          </a:p>
        </p:txBody>
      </p:sp>
      <p:pic>
        <p:nvPicPr>
          <p:cNvPr id="90" name="Google Shape;90;p18"/>
          <p:cNvPicPr preferRelativeResize="0"/>
          <p:nvPr/>
        </p:nvPicPr>
        <p:blipFill>
          <a:blip r:embed="rId3">
            <a:alphaModFix/>
          </a:blip>
          <a:stretch>
            <a:fillRect/>
          </a:stretch>
        </p:blipFill>
        <p:spPr>
          <a:xfrm>
            <a:off x="75325" y="1197550"/>
            <a:ext cx="8974225" cy="3623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Model Summary: Daily Air Quality Analysis</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2"/>
              </a:buClr>
              <a:buSzPts val="605"/>
              <a:buFont typeface="Arial"/>
              <a:buNone/>
            </a:pPr>
            <a:r>
              <a:rPr b="1" lang="en" sz="1600">
                <a:solidFill>
                  <a:schemeClr val="dk2"/>
                </a:solidFill>
              </a:rPr>
              <a:t>Grain: </a:t>
            </a:r>
            <a:r>
              <a:rPr lang="en" sz="1600">
                <a:solidFill>
                  <a:schemeClr val="dk2"/>
                </a:solidFill>
              </a:rPr>
              <a:t>Daily level; each record in the fact table represents air quality measurements for a specific parameter at a particular location for one day.</a:t>
            </a:r>
            <a:endParaRPr sz="1600">
              <a:solidFill>
                <a:schemeClr val="dk2"/>
              </a:solidFill>
            </a:endParaRPr>
          </a:p>
          <a:p>
            <a:pPr indent="0" lvl="0" marL="0" rtl="0" algn="l">
              <a:lnSpc>
                <a:spcPct val="95000"/>
              </a:lnSpc>
              <a:spcBef>
                <a:spcPts val="1200"/>
              </a:spcBef>
              <a:spcAft>
                <a:spcPts val="0"/>
              </a:spcAft>
              <a:buSzPts val="605"/>
              <a:buNone/>
            </a:pPr>
            <a:r>
              <a:rPr b="1" lang="en" sz="1600">
                <a:solidFill>
                  <a:schemeClr val="dk2"/>
                </a:solidFill>
              </a:rPr>
              <a:t>Dimensions: </a:t>
            </a:r>
            <a:endParaRPr b="1" sz="1600">
              <a:solidFill>
                <a:schemeClr val="dk2"/>
              </a:solidFill>
            </a:endParaRPr>
          </a:p>
          <a:p>
            <a:pPr indent="-298450" lvl="0" marL="457200" rtl="0" algn="l">
              <a:lnSpc>
                <a:spcPct val="95000"/>
              </a:lnSpc>
              <a:spcBef>
                <a:spcPts val="1200"/>
              </a:spcBef>
              <a:spcAft>
                <a:spcPts val="0"/>
              </a:spcAft>
              <a:buClr>
                <a:schemeClr val="dk2"/>
              </a:buClr>
              <a:buSzPts val="1100"/>
              <a:buChar char="●"/>
            </a:pPr>
            <a:r>
              <a:rPr lang="en" sz="1600">
                <a:solidFill>
                  <a:schemeClr val="dk2"/>
                </a:solidFill>
              </a:rPr>
              <a:t>Time Dimension: Attributes include Date Local, Day of the Week, Month, and Year.</a:t>
            </a:r>
            <a:endParaRPr sz="1600">
              <a:solidFill>
                <a:schemeClr val="dk2"/>
              </a:solidFill>
            </a:endParaRPr>
          </a:p>
          <a:p>
            <a:pPr indent="-298450" lvl="0" marL="457200" rtl="0" algn="l">
              <a:lnSpc>
                <a:spcPct val="95000"/>
              </a:lnSpc>
              <a:spcBef>
                <a:spcPts val="0"/>
              </a:spcBef>
              <a:spcAft>
                <a:spcPts val="0"/>
              </a:spcAft>
              <a:buClr>
                <a:schemeClr val="dk2"/>
              </a:buClr>
              <a:buSzPts val="1100"/>
              <a:buChar char="●"/>
            </a:pPr>
            <a:r>
              <a:rPr lang="en" sz="1600">
                <a:solidFill>
                  <a:schemeClr val="dk2"/>
                </a:solidFill>
              </a:rPr>
              <a:t>Location Dimension: Attributes cover geographical details like State Code, County Code, Latitude, Longitude, State Name, County Name, and City Name.</a:t>
            </a:r>
            <a:endParaRPr sz="1600">
              <a:solidFill>
                <a:schemeClr val="dk2"/>
              </a:solidFill>
            </a:endParaRPr>
          </a:p>
          <a:p>
            <a:pPr indent="-298450" lvl="0" marL="457200" rtl="0" algn="l">
              <a:lnSpc>
                <a:spcPct val="95000"/>
              </a:lnSpc>
              <a:spcBef>
                <a:spcPts val="0"/>
              </a:spcBef>
              <a:spcAft>
                <a:spcPts val="0"/>
              </a:spcAft>
              <a:buClr>
                <a:schemeClr val="dk2"/>
              </a:buClr>
              <a:buSzPts val="1100"/>
              <a:buChar char="●"/>
            </a:pPr>
            <a:r>
              <a:rPr lang="en" sz="1600">
                <a:solidFill>
                  <a:schemeClr val="dk2"/>
                </a:solidFill>
              </a:rPr>
              <a:t>Parameter Dimension: Attributes encompass Parameter Key and Parameter Name.</a:t>
            </a:r>
            <a:endParaRPr sz="1600">
              <a:solidFill>
                <a:schemeClr val="dk2"/>
              </a:solidFill>
            </a:endParaRPr>
          </a:p>
          <a:p>
            <a:pPr indent="0" lvl="0" marL="0" rtl="0" algn="l">
              <a:lnSpc>
                <a:spcPct val="95000"/>
              </a:lnSpc>
              <a:spcBef>
                <a:spcPts val="1200"/>
              </a:spcBef>
              <a:spcAft>
                <a:spcPts val="0"/>
              </a:spcAft>
              <a:buSzPts val="605"/>
              <a:buNone/>
            </a:pPr>
            <a:r>
              <a:rPr b="1" lang="en" sz="1600">
                <a:solidFill>
                  <a:schemeClr val="dk2"/>
                </a:solidFill>
              </a:rPr>
              <a:t>Air Quality Fact:</a:t>
            </a:r>
            <a:r>
              <a:rPr lang="en" sz="1600">
                <a:solidFill>
                  <a:schemeClr val="dk2"/>
                </a:solidFill>
              </a:rPr>
              <a:t> Core measurements include AQI, 1st Max Value, 1st Max Hour, and Arithmetic Mean.</a:t>
            </a:r>
            <a:endParaRPr sz="1600">
              <a:solidFill>
                <a:schemeClr val="dk2"/>
              </a:solidFill>
            </a:endParaRPr>
          </a:p>
          <a:p>
            <a:pPr indent="0" lvl="0" marL="0" rtl="0" algn="l">
              <a:lnSpc>
                <a:spcPct val="95000"/>
              </a:lnSpc>
              <a:spcBef>
                <a:spcPts val="1200"/>
              </a:spcBef>
              <a:spcAft>
                <a:spcPts val="0"/>
              </a:spcAft>
              <a:buClr>
                <a:schemeClr val="dk2"/>
              </a:buClr>
              <a:buSzPts val="605"/>
              <a:buFont typeface="Arial"/>
              <a:buNone/>
            </a:pPr>
            <a:r>
              <a:rPr b="1" lang="en" sz="1600">
                <a:solidFill>
                  <a:schemeClr val="dk2"/>
                </a:solidFill>
              </a:rPr>
              <a:t>Focus Parameters:</a:t>
            </a:r>
            <a:r>
              <a:rPr lang="en" sz="1600">
                <a:solidFill>
                  <a:schemeClr val="dk2"/>
                </a:solidFill>
              </a:rPr>
              <a:t> Our analysis centers on ozone, NO2, PM2.5, PM10, and CO, critical indicators of air quality.</a:t>
            </a:r>
            <a:endParaRPr sz="1600">
              <a:solidFill>
                <a:schemeClr val="dk2"/>
              </a:solidFill>
            </a:endParaRPr>
          </a:p>
          <a:p>
            <a:pPr indent="0" lvl="0" marL="0" rtl="0" algn="l">
              <a:lnSpc>
                <a:spcPct val="95000"/>
              </a:lnSpc>
              <a:spcBef>
                <a:spcPts val="1200"/>
              </a:spcBef>
              <a:spcAft>
                <a:spcPts val="1200"/>
              </a:spcAft>
              <a:buSzPts val="605"/>
              <a:buNone/>
            </a:pPr>
            <a:r>
              <a:t/>
            </a:r>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Dimensional Modelling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Demo of the Visualizations</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