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259" r:id="rId3"/>
    <p:sldId id="258" r:id="rId4"/>
    <p:sldId id="350" r:id="rId5"/>
    <p:sldId id="351" r:id="rId6"/>
    <p:sldId id="352" r:id="rId7"/>
    <p:sldId id="267" r:id="rId8"/>
    <p:sldId id="367" r:id="rId9"/>
    <p:sldId id="368" r:id="rId10"/>
    <p:sldId id="369" r:id="rId11"/>
    <p:sldId id="370" r:id="rId12"/>
    <p:sldId id="371" r:id="rId13"/>
    <p:sldId id="379" r:id="rId14"/>
    <p:sldId id="284" r:id="rId15"/>
    <p:sldId id="285" r:id="rId16"/>
    <p:sldId id="358" r:id="rId17"/>
    <p:sldId id="286" r:id="rId18"/>
    <p:sldId id="359" r:id="rId19"/>
    <p:sldId id="364" r:id="rId20"/>
    <p:sldId id="257" r:id="rId21"/>
    <p:sldId id="287" r:id="rId22"/>
    <p:sldId id="288" r:id="rId23"/>
    <p:sldId id="260" r:id="rId24"/>
    <p:sldId id="261" r:id="rId25"/>
    <p:sldId id="262" r:id="rId26"/>
    <p:sldId id="304" r:id="rId27"/>
    <p:sldId id="319" r:id="rId28"/>
    <p:sldId id="289" r:id="rId29"/>
    <p:sldId id="290" r:id="rId30"/>
    <p:sldId id="360" r:id="rId31"/>
    <p:sldId id="291" r:id="rId32"/>
    <p:sldId id="361" r:id="rId33"/>
    <p:sldId id="292" r:id="rId34"/>
    <p:sldId id="362" r:id="rId35"/>
    <p:sldId id="365" r:id="rId36"/>
    <p:sldId id="264" r:id="rId37"/>
    <p:sldId id="293" r:id="rId38"/>
    <p:sldId id="294" r:id="rId39"/>
    <p:sldId id="295" r:id="rId40"/>
    <p:sldId id="296" r:id="rId41"/>
    <p:sldId id="297" r:id="rId42"/>
    <p:sldId id="298" r:id="rId43"/>
    <p:sldId id="377" r:id="rId44"/>
    <p:sldId id="302" r:id="rId45"/>
    <p:sldId id="303" r:id="rId46"/>
    <p:sldId id="299" r:id="rId47"/>
    <p:sldId id="300" r:id="rId48"/>
    <p:sldId id="378" r:id="rId49"/>
    <p:sldId id="321" r:id="rId50"/>
    <p:sldId id="322" r:id="rId51"/>
    <p:sldId id="329" r:id="rId52"/>
    <p:sldId id="323" r:id="rId53"/>
    <p:sldId id="354" r:id="rId54"/>
    <p:sldId id="336" r:id="rId55"/>
    <p:sldId id="305" r:id="rId56"/>
    <p:sldId id="357" r:id="rId57"/>
    <p:sldId id="306" r:id="rId58"/>
    <p:sldId id="307" r:id="rId59"/>
    <p:sldId id="308" r:id="rId60"/>
    <p:sldId id="309" r:id="rId61"/>
    <p:sldId id="310" r:id="rId62"/>
    <p:sldId id="324" r:id="rId63"/>
    <p:sldId id="327" r:id="rId64"/>
    <p:sldId id="330" r:id="rId65"/>
    <p:sldId id="326" r:id="rId66"/>
    <p:sldId id="355" r:id="rId67"/>
    <p:sldId id="325" r:id="rId68"/>
    <p:sldId id="356" r:id="rId69"/>
    <p:sldId id="311" r:id="rId70"/>
    <p:sldId id="313" r:id="rId71"/>
    <p:sldId id="314" r:id="rId72"/>
    <p:sldId id="315" r:id="rId73"/>
    <p:sldId id="316" r:id="rId74"/>
    <p:sldId id="317" r:id="rId75"/>
    <p:sldId id="318" r:id="rId76"/>
    <p:sldId id="337" r:id="rId77"/>
    <p:sldId id="353" r:id="rId78"/>
    <p:sldId id="328" r:id="rId79"/>
    <p:sldId id="301" r:id="rId80"/>
    <p:sldId id="320" r:id="rId81"/>
    <p:sldId id="372" r:id="rId82"/>
    <p:sldId id="373" r:id="rId83"/>
    <p:sldId id="374" r:id="rId84"/>
    <p:sldId id="375" r:id="rId85"/>
    <p:sldId id="278" r:id="rId86"/>
    <p:sldId id="279" r:id="rId87"/>
    <p:sldId id="276" r:id="rId88"/>
    <p:sldId id="376" r:id="rId89"/>
    <p:sldId id="283" r:id="rId90"/>
    <p:sldId id="280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403" autoAdjust="0"/>
  </p:normalViewPr>
  <p:slideViewPr>
    <p:cSldViewPr snapToGrid="0" snapToObjects="1"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87AE3-470F-48D7-8AFA-31CB247DB669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79886-74EF-4642-AE36-6DD0E190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9886-74EF-4642-AE36-6DD0E1908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0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CF5A-EAC6-4051-82C2-5C8ECC2AD39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255D-276E-4A9C-BE83-EE4EA0E3132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FDF-61B3-4B43-BEA7-B989E41A237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1188-16A1-4184-A9A2-D1792811EA8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2E84-A186-41A9-8ED6-04AB0701EE8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A75-BDD7-4850-A94E-D26F9B00D385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1BFB-371F-4638-8F92-A9A3E6960E9B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F42E-A60C-463F-9C65-56ABB488E630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78A-9DA5-4240-AF94-2C304C3DE2CC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38E3-16F0-40B2-AFCA-25E7981F6EE1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71E1-8FD9-48CC-98D3-63ACAA9449B8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0218-D866-4E03-89E7-8B90BB26506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Engineering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3" Target="../media/image9.pn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7.jpe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1.xml.rels><?xml version="1.0" encoding="UTF-8" standalone="yes" ?><Relationships xmlns="http://schemas.openxmlformats.org/package/2006/relationships"><Relationship Id="rId3" Target="../media/image19.jpeg" Type="http://schemas.openxmlformats.org/officeDocument/2006/relationships/image"/><Relationship Id="rId2" Target="../media/image1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3" Target="../media/image21.jpeg" Type="http://schemas.openxmlformats.org/officeDocument/2006/relationships/image"/><Relationship Id="rId2" Target="../media/image2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media/image2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3" Target="../media/image27.jpeg" Type="http://schemas.openxmlformats.org/officeDocument/2006/relationships/image"/><Relationship Id="rId2" Target="../media/image26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8.png" Type="http://schemas.openxmlformats.org/officeDocument/2006/relationships/image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<Relationships xmlns="http://schemas.openxmlformats.org/package/2006/relationships"><Relationship Id="rId3" Target="../media/image37.jpeg" Type="http://schemas.openxmlformats.org/officeDocument/2006/relationships/image"/><Relationship Id="rId2" Target="../media/image3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7.xml.rels><?xml version="1.0" encoding="UTF-8" standalone="yes" ?><Relationships xmlns="http://schemas.openxmlformats.org/package/2006/relationships"><Relationship Id="rId3" Target="../media/image39.jpeg" Type="http://schemas.openxmlformats.org/officeDocument/2006/relationships/image"/><Relationship Id="rId2" Target="../media/image3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8.xml.rels><?xml version="1.0" encoding="UTF-8" standalone="yes" ?><Relationships xmlns="http://schemas.openxmlformats.org/package/2006/relationships"><Relationship Id="rId3" Target="../media/image41.jpeg" Type="http://schemas.openxmlformats.org/officeDocument/2006/relationships/image"/><Relationship Id="rId2" Target="../media/image40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9.xml.rels><?xml version="1.0" encoding="UTF-8" standalone="yes" ?><Relationships xmlns="http://schemas.openxmlformats.org/package/2006/relationships"><Relationship Id="rId3" Target="../media/image43.jpeg" Type="http://schemas.openxmlformats.org/officeDocument/2006/relationships/image"/><Relationship Id="rId2" Target="../media/image42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3.jpe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<Relationships xmlns="http://schemas.openxmlformats.org/package/2006/relationships"><Relationship Id="rId3" Target="../media/image45.jpeg" Type="http://schemas.openxmlformats.org/officeDocument/2006/relationships/image"/><Relationship Id="rId2" Target="../media/image44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1.xml.rels><?xml version="1.0" encoding="UTF-8" standalone="yes" ?><Relationships xmlns="http://schemas.openxmlformats.org/package/2006/relationships"><Relationship Id="rId3" Target="../media/image47.jpeg" Type="http://schemas.openxmlformats.org/officeDocument/2006/relationships/image"/><Relationship Id="rId2" Target="../media/image46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 ?><Relationships xmlns="http://schemas.openxmlformats.org/package/2006/relationships"><Relationship Id="rId3" Target="../media/image49.jpeg" Type="http://schemas.openxmlformats.org/officeDocument/2006/relationships/image"/><Relationship Id="rId2" Target="../media/image4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 ?><Relationships xmlns="http://schemas.openxmlformats.org/package/2006/relationships"><Relationship Id="rId3" Target="../media/image51.jpeg" Type="http://schemas.openxmlformats.org/officeDocument/2006/relationships/image"/><Relationship Id="rId2" Target="../media/image5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 ?><Relationships xmlns="http://schemas.openxmlformats.org/package/2006/relationships"><Relationship Id="rId2" Target="../media/image6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7.xml.rels><?xml version="1.0" encoding="UTF-8" standalone="yes" ?><Relationships xmlns="http://schemas.openxmlformats.org/package/2006/relationships"><Relationship Id="rId3" Target="../media/image62.jpeg" Type="http://schemas.openxmlformats.org/officeDocument/2006/relationships/image"/><Relationship Id="rId2" Target="../media/image6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 ?><Relationships xmlns="http://schemas.openxmlformats.org/package/2006/relationships"><Relationship Id="rId3" Target="../media/image64.jpeg" Type="http://schemas.openxmlformats.org/officeDocument/2006/relationships/image"/><Relationship Id="rId2" Target="../media/image63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66.png" Type="http://schemas.openxmlformats.org/officeDocument/2006/relationships/image"/></Relationships>
</file>

<file path=ppt/slides/_rels/slide59.xml.rels><?xml version="1.0" encoding="UTF-8" standalone="yes" ?><Relationships xmlns="http://schemas.openxmlformats.org/package/2006/relationships"><Relationship Id="rId3" Target="../media/image68.jpeg" Type="http://schemas.openxmlformats.org/officeDocument/2006/relationships/image"/><Relationship Id="rId2" Target="../media/image6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 ?><Relationships xmlns="http://schemas.openxmlformats.org/package/2006/relationships"><Relationship Id="rId3" Target="../media/image70.jpeg" Type="http://schemas.openxmlformats.org/officeDocument/2006/relationships/image"/><Relationship Id="rId2" Target="../media/image6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 ?><Relationships xmlns="http://schemas.openxmlformats.org/package/2006/relationships"><Relationship Id="rId3" Target="../media/image72.jpeg" Type="http://schemas.openxmlformats.org/officeDocument/2006/relationships/image"/><Relationship Id="rId2" Target="../media/image7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 ?><Relationships xmlns="http://schemas.openxmlformats.org/package/2006/relationships"><Relationship Id="rId3" Target="../media/image68.jpeg" Type="http://schemas.openxmlformats.org/officeDocument/2006/relationships/image"/><Relationship Id="rId2" Target="../media/image6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1.xml.rels><?xml version="1.0" encoding="UTF-8" standalone="yes" ?><Relationships xmlns="http://schemas.openxmlformats.org/package/2006/relationships"><Relationship Id="rId3" Target="../media/image81.jpeg" Type="http://schemas.openxmlformats.org/officeDocument/2006/relationships/image"/><Relationship Id="rId2" Target="../media/image80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82.jpeg" Type="http://schemas.openxmlformats.org/officeDocument/2006/relationships/image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 ?><Relationships xmlns="http://schemas.openxmlformats.org/package/2006/relationships"><Relationship Id="rId3" Target="../media/image86.PNG" Type="http://schemas.openxmlformats.org/officeDocument/2006/relationships/image"/><Relationship Id="rId2" Target="../media/image8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 ?><Relationships xmlns="http://schemas.openxmlformats.org/package/2006/relationships"><Relationship Id="rId3" Target="../media/image90.jpeg" Type="http://schemas.openxmlformats.org/officeDocument/2006/relationships/image"/><Relationship Id="rId2" Target="../media/image89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91.jpeg" Type="http://schemas.openxmlformats.org/officeDocument/2006/relationships/image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 ?><Relationships xmlns="http://schemas.openxmlformats.org/package/2006/relationships"><Relationship Id="rId2" Target="../media/image94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 ?><Relationships xmlns="http://schemas.openxmlformats.org/package/2006/relationships"><Relationship Id="rId2" Target="../media/image95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86.xml.rels><?xml version="1.0" encoding="UTF-8" standalone="yes" ?><Relationships xmlns="http://schemas.openxmlformats.org/package/2006/relationships"><Relationship Id="rId2" Target="../media/image99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ws.noaa.gov/os/hazstats/sum16.pdf" TargetMode="External"/><Relationship Id="rId3" Type="http://schemas.openxmlformats.org/officeDocument/2006/relationships/hyperlink" Target="https://www.everythingrf.com/" TargetMode="External"/><Relationship Id="rId7" Type="http://schemas.openxmlformats.org/officeDocument/2006/relationships/hyperlink" Target="http://www.spc.noaa.gov/climo/online/monthly/2017_annual_summary.html" TargetMode="External"/><Relationship Id="rId2" Type="http://schemas.openxmlformats.org/officeDocument/2006/relationships/hyperlink" Target="https://www.nssl.noaa.gov/research/ha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dards.ieee.org/findstds/standard/C63.18-2014.html" TargetMode="External"/><Relationship Id="rId5" Type="http://schemas.openxmlformats.org/officeDocument/2006/relationships/hyperlink" Target="https://www.faa.gov/uas/getting_started/model_aircraft/" TargetMode="External"/><Relationship Id="rId4" Type="http://schemas.openxmlformats.org/officeDocument/2006/relationships/hyperlink" Target="https://www.pasternack.com/standard-gain-horn-waveguide-size-wr51-10-db-gain-sma-female-pe9853sf-10-p.aspx" TargetMode="External"/><Relationship Id="rId9" Type="http://schemas.openxmlformats.org/officeDocument/2006/relationships/hyperlink" Target="http://www.rmiia.org/downloads/2013-2015-Hail-Claims-ForeCAST-Final59.pdf" TargetMode="External"/></Relationships>
</file>

<file path=ppt/slides/_rels/slide9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0.xml.rels><?xml version="1.0" encoding="UTF-8" standalone="yes" ?><Relationships xmlns="http://schemas.openxmlformats.org/package/2006/relationships"><Relationship Id="rId2" Target="../media/image10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16" y="1119297"/>
            <a:ext cx="7772400" cy="71775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EERF 6395: RF and Microwave Systems Engineering Final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8B3BF-1482-4649-914E-2E33D05A0E8C}"/>
              </a:ext>
            </a:extLst>
          </p:cNvPr>
          <p:cNvSpPr txBox="1"/>
          <p:nvPr/>
        </p:nvSpPr>
        <p:spPr>
          <a:xfrm>
            <a:off x="1377719" y="4419640"/>
            <a:ext cx="7443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Nadiah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Sarfraz (5G TX)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Niyati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Sanandiya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(Radar RX 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Nirjari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Shukla (5G RX)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Paul (Radar TX)</a:t>
            </a:r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5FFFD-5AFD-4AE6-ABDA-62B3CEB07985}"/>
              </a:ext>
            </a:extLst>
          </p:cNvPr>
          <p:cNvSpPr txBox="1"/>
          <p:nvPr/>
        </p:nvSpPr>
        <p:spPr>
          <a:xfrm>
            <a:off x="127819" y="1839653"/>
            <a:ext cx="8898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HAILSTORM DETECTION AND WARNING SYSTEM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8AAB5-AE30-4D85-9781-45DC37C8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0" y="3062136"/>
            <a:ext cx="4852840" cy="32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36" y="1066089"/>
            <a:ext cx="8229600" cy="683537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chemeClr val="tx2"/>
                </a:solidFill>
              </a:rPr>
              <a:t>RADAR TRANSCEIVER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DD499B-0846-4AA5-91A3-3789A3A02749}"/>
              </a:ext>
            </a:extLst>
          </p:cNvPr>
          <p:cNvGrpSpPr/>
          <p:nvPr/>
        </p:nvGrpSpPr>
        <p:grpSpPr>
          <a:xfrm>
            <a:off x="-6415" y="2074962"/>
            <a:ext cx="9150415" cy="4431859"/>
            <a:chOff x="-6415" y="2074962"/>
            <a:chExt cx="9150415" cy="44318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FE53E6-9DCE-44DA-BEA9-6EF8B1CE91ED}"/>
                </a:ext>
              </a:extLst>
            </p:cNvPr>
            <p:cNvSpPr/>
            <p:nvPr/>
          </p:nvSpPr>
          <p:spPr>
            <a:xfrm>
              <a:off x="6417214" y="3581681"/>
              <a:ext cx="1215516" cy="9364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CIRCULATOR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BF66D8-16F6-431E-BD7C-3D18CD0E2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440" y="5125646"/>
              <a:ext cx="713294" cy="8535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F1EAD3-0F8F-4762-B368-26F2430AF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1892" y="6122740"/>
              <a:ext cx="713294" cy="38408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09E731-742C-4BCB-AADF-45B71BA095ED}"/>
                </a:ext>
              </a:extLst>
            </p:cNvPr>
            <p:cNvSpPr/>
            <p:nvPr/>
          </p:nvSpPr>
          <p:spPr>
            <a:xfrm>
              <a:off x="2791892" y="3891659"/>
              <a:ext cx="1307601" cy="450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OSCILLATOR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81A2E7-78C7-4D18-AAC7-9A97737AB159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H="1" flipV="1">
              <a:off x="3394834" y="3042380"/>
              <a:ext cx="24" cy="839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E88BE1-639C-41B0-BCB7-D0AF28A0952F}"/>
                </a:ext>
              </a:extLst>
            </p:cNvPr>
            <p:cNvCxnSpPr>
              <a:cxnSpLocks/>
              <a:stCxn id="133" idx="0"/>
            </p:cNvCxnSpPr>
            <p:nvPr/>
          </p:nvCxnSpPr>
          <p:spPr>
            <a:xfrm>
              <a:off x="7031072" y="2506544"/>
              <a:ext cx="1" cy="1055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Shape 223">
              <a:extLst>
                <a:ext uri="{FF2B5EF4-FFF2-40B4-BE49-F238E27FC236}">
                  <a16:creationId xmlns:a16="http://schemas.microsoft.com/office/drawing/2014/main" id="{904FD45D-9E54-4AD3-9FEB-9069641D26A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39149" y="3429000"/>
              <a:ext cx="1004851" cy="10891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A972AC-8240-417C-9394-48BE4EAA4221}"/>
                </a:ext>
              </a:extLst>
            </p:cNvPr>
            <p:cNvCxnSpPr>
              <a:cxnSpLocks/>
            </p:cNvCxnSpPr>
            <p:nvPr/>
          </p:nvCxnSpPr>
          <p:spPr>
            <a:xfrm>
              <a:off x="7675088" y="3939848"/>
              <a:ext cx="520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591C76E-47B4-4B1B-BE77-CD1F0913B026}"/>
                </a:ext>
              </a:extLst>
            </p:cNvPr>
            <p:cNvCxnSpPr/>
            <p:nvPr/>
          </p:nvCxnSpPr>
          <p:spPr>
            <a:xfrm flipH="1">
              <a:off x="7675088" y="4085875"/>
              <a:ext cx="520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Isosceles Triangle 13">
              <a:extLst>
                <a:ext uri="{FF2B5EF4-FFF2-40B4-BE49-F238E27FC236}">
                  <a16:creationId xmlns:a16="http://schemas.microsoft.com/office/drawing/2014/main" id="{7BB3AB75-2D45-4A05-81BB-83FEC1CFD639}"/>
                </a:ext>
              </a:extLst>
            </p:cNvPr>
            <p:cNvSpPr/>
            <p:nvPr/>
          </p:nvSpPr>
          <p:spPr>
            <a:xfrm rot="16200000">
              <a:off x="4957122" y="5153794"/>
              <a:ext cx="916735" cy="893023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CE23F5-2261-4FB1-8D7E-BD72632B4BEC}"/>
                </a:ext>
              </a:extLst>
            </p:cNvPr>
            <p:cNvSpPr txBox="1"/>
            <p:nvPr/>
          </p:nvSpPr>
          <p:spPr>
            <a:xfrm>
              <a:off x="5346579" y="5369032"/>
              <a:ext cx="571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LNA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A2FB4D-A3A5-473C-9285-695446C48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5763" y="5604651"/>
              <a:ext cx="249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1A7834-E435-4EEE-A7F3-B9C2D5E6DA19}"/>
                </a:ext>
              </a:extLst>
            </p:cNvPr>
            <p:cNvSpPr/>
            <p:nvPr/>
          </p:nvSpPr>
          <p:spPr>
            <a:xfrm>
              <a:off x="3955708" y="5172834"/>
              <a:ext cx="786810" cy="831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Reject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Filter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3448D8-9353-4C18-A982-A9DF34D2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823" y="5586008"/>
              <a:ext cx="194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E608932-A369-4F30-8BA4-DE6C81660388}"/>
                </a:ext>
              </a:extLst>
            </p:cNvPr>
            <p:cNvCxnSpPr>
              <a:cxnSpLocks/>
            </p:cNvCxnSpPr>
            <p:nvPr/>
          </p:nvCxnSpPr>
          <p:spPr>
            <a:xfrm>
              <a:off x="3406646" y="4363569"/>
              <a:ext cx="12203" cy="821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483864F-10FF-4176-BD3A-1EB80CBEB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372" y="5586008"/>
              <a:ext cx="405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0693BB-3FD7-470D-8BD1-943C6CCC0274}"/>
                </a:ext>
              </a:extLst>
            </p:cNvPr>
            <p:cNvSpPr/>
            <p:nvPr/>
          </p:nvSpPr>
          <p:spPr>
            <a:xfrm>
              <a:off x="1944982" y="5145875"/>
              <a:ext cx="719390" cy="9036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sp>
          <p:nvSpPr>
            <p:cNvPr id="74" name="Isosceles Triangle 13">
              <a:extLst>
                <a:ext uri="{FF2B5EF4-FFF2-40B4-BE49-F238E27FC236}">
                  <a16:creationId xmlns:a16="http://schemas.microsoft.com/office/drawing/2014/main" id="{31414CDF-0D0F-4869-BE67-D6F2DD6A230E}"/>
                </a:ext>
              </a:extLst>
            </p:cNvPr>
            <p:cNvSpPr/>
            <p:nvPr/>
          </p:nvSpPr>
          <p:spPr>
            <a:xfrm rot="16200000">
              <a:off x="651680" y="5157731"/>
              <a:ext cx="916735" cy="893023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E472275-7178-42D0-85D4-F004EAE69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9069" y="5552403"/>
              <a:ext cx="405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D67270-3327-4E59-8A51-3805975C67CC}"/>
                </a:ext>
              </a:extLst>
            </p:cNvPr>
            <p:cNvSpPr txBox="1"/>
            <p:nvPr/>
          </p:nvSpPr>
          <p:spPr>
            <a:xfrm>
              <a:off x="1082232" y="5434965"/>
              <a:ext cx="571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B17285-52C4-4DAE-9B3B-C7330593696A}"/>
                </a:ext>
              </a:extLst>
            </p:cNvPr>
            <p:cNvSpPr txBox="1"/>
            <p:nvPr/>
          </p:nvSpPr>
          <p:spPr>
            <a:xfrm>
              <a:off x="-6415" y="5272448"/>
              <a:ext cx="1065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Received Signal</a:t>
              </a:r>
            </a:p>
            <a:p>
              <a:endParaRPr lang="en-US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3FBAAA-644C-4850-8D75-B4542A4DE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83975" y="5552403"/>
              <a:ext cx="2052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7CD17E3-379B-4B13-B31D-0DAB6D3A06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89244" y="4518155"/>
              <a:ext cx="5239" cy="104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D46264A-3925-4540-BAEA-F3738F239803}"/>
                </a:ext>
              </a:extLst>
            </p:cNvPr>
            <p:cNvSpPr/>
            <p:nvPr/>
          </p:nvSpPr>
          <p:spPr>
            <a:xfrm>
              <a:off x="6110271" y="5172834"/>
              <a:ext cx="786810" cy="831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774513C-7601-44F1-B4CC-AAAC8F54B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2001" y="5587178"/>
              <a:ext cx="249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38BCBBC5-CADE-46E8-82F5-B714F67E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5139" y="2097418"/>
              <a:ext cx="719390" cy="944962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3576260-457A-46B3-9535-637A6608E79E}"/>
                </a:ext>
              </a:extLst>
            </p:cNvPr>
            <p:cNvSpPr/>
            <p:nvPr/>
          </p:nvSpPr>
          <p:spPr>
            <a:xfrm>
              <a:off x="52656" y="2159017"/>
              <a:ext cx="810323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F62958-F4F4-47DB-809D-17927E3476C7}"/>
                </a:ext>
              </a:extLst>
            </p:cNvPr>
            <p:cNvSpPr/>
            <p:nvPr/>
          </p:nvSpPr>
          <p:spPr>
            <a:xfrm>
              <a:off x="1277944" y="2169761"/>
              <a:ext cx="588568" cy="8851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LPF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18E8A8-3EE8-4B98-95FE-26FF41495376}"/>
                </a:ext>
              </a:extLst>
            </p:cNvPr>
            <p:cNvSpPr/>
            <p:nvPr/>
          </p:nvSpPr>
          <p:spPr>
            <a:xfrm>
              <a:off x="4079504" y="2153607"/>
              <a:ext cx="670093" cy="8131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sp>
          <p:nvSpPr>
            <p:cNvPr id="121" name="Isosceles Triangle 13">
              <a:extLst>
                <a:ext uri="{FF2B5EF4-FFF2-40B4-BE49-F238E27FC236}">
                  <a16:creationId xmlns:a16="http://schemas.microsoft.com/office/drawing/2014/main" id="{44B0F6BA-49C2-48D9-80AC-207E32923F10}"/>
                </a:ext>
              </a:extLst>
            </p:cNvPr>
            <p:cNvSpPr/>
            <p:nvPr/>
          </p:nvSpPr>
          <p:spPr>
            <a:xfrm rot="5400000">
              <a:off x="5027783" y="2168025"/>
              <a:ext cx="889875" cy="778559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9F15BB-D035-4019-A83E-EC2E7C34AD86}"/>
                </a:ext>
              </a:extLst>
            </p:cNvPr>
            <p:cNvSpPr txBox="1"/>
            <p:nvPr/>
          </p:nvSpPr>
          <p:spPr>
            <a:xfrm>
              <a:off x="3505186" y="3086235"/>
              <a:ext cx="691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MIXER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0639D9A-0980-4D29-BB98-FABBF43F32B9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862979" y="2616217"/>
              <a:ext cx="410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91B69D7-DB8F-423F-A1AC-A9A082C5C4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8562" y="2571187"/>
              <a:ext cx="281647" cy="4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C9697F7-238B-46AD-BC95-AB615563EBBA}"/>
                </a:ext>
              </a:extLst>
            </p:cNvPr>
            <p:cNvCxnSpPr>
              <a:cxnSpLocks/>
            </p:cNvCxnSpPr>
            <p:nvPr/>
          </p:nvCxnSpPr>
          <p:spPr>
            <a:xfrm>
              <a:off x="3731246" y="2582796"/>
              <a:ext cx="348258" cy="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152DFC6-38E4-40D4-8EEB-53553445D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145" y="2563757"/>
              <a:ext cx="33923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Isosceles Triangle 13">
              <a:extLst>
                <a:ext uri="{FF2B5EF4-FFF2-40B4-BE49-F238E27FC236}">
                  <a16:creationId xmlns:a16="http://schemas.microsoft.com/office/drawing/2014/main" id="{8F8D454D-7351-4B1E-BC7A-9BE172B01AD5}"/>
                </a:ext>
              </a:extLst>
            </p:cNvPr>
            <p:cNvSpPr/>
            <p:nvPr/>
          </p:nvSpPr>
          <p:spPr>
            <a:xfrm rot="5400000">
              <a:off x="1991789" y="2255607"/>
              <a:ext cx="903656" cy="669890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96B1CF2-C79D-48E0-85A2-B2C37E4B6B23}"/>
                </a:ext>
              </a:extLst>
            </p:cNvPr>
            <p:cNvCxnSpPr>
              <a:cxnSpLocks/>
            </p:cNvCxnSpPr>
            <p:nvPr/>
          </p:nvCxnSpPr>
          <p:spPr>
            <a:xfrm>
              <a:off x="1870841" y="2603967"/>
              <a:ext cx="237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42A0F84-F4BE-4211-A933-4CDF973AA6E7}"/>
                </a:ext>
              </a:extLst>
            </p:cNvPr>
            <p:cNvSpPr txBox="1"/>
            <p:nvPr/>
          </p:nvSpPr>
          <p:spPr>
            <a:xfrm>
              <a:off x="2160314" y="2407282"/>
              <a:ext cx="4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</a:t>
              </a:r>
            </a:p>
          </p:txBody>
        </p:sp>
        <p:sp>
          <p:nvSpPr>
            <p:cNvPr id="133" name="Isosceles Triangle 13">
              <a:extLst>
                <a:ext uri="{FF2B5EF4-FFF2-40B4-BE49-F238E27FC236}">
                  <a16:creationId xmlns:a16="http://schemas.microsoft.com/office/drawing/2014/main" id="{3B4A7D6D-EF3E-41F1-BF4B-1523734E3900}"/>
                </a:ext>
              </a:extLst>
            </p:cNvPr>
            <p:cNvSpPr/>
            <p:nvPr/>
          </p:nvSpPr>
          <p:spPr>
            <a:xfrm rot="5400000">
              <a:off x="6180355" y="2116091"/>
              <a:ext cx="891846" cy="809588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68682B7-F6D3-4B23-96AF-FE28A2322093}"/>
                </a:ext>
              </a:extLst>
            </p:cNvPr>
            <p:cNvSpPr txBox="1"/>
            <p:nvPr/>
          </p:nvSpPr>
          <p:spPr>
            <a:xfrm>
              <a:off x="6298741" y="2303452"/>
              <a:ext cx="4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41855E-C7AD-48B7-807F-F0A4E0C1584C}"/>
                </a:ext>
              </a:extLst>
            </p:cNvPr>
            <p:cNvSpPr txBox="1"/>
            <p:nvPr/>
          </p:nvSpPr>
          <p:spPr>
            <a:xfrm>
              <a:off x="5136248" y="2389106"/>
              <a:ext cx="47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0D34495-F386-425D-B1C2-D6EC12F24F54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7" y="2530222"/>
              <a:ext cx="376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D62F-CDFD-449F-B338-C5535344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D75-A3DC-4956-96E7-DFAE7474827E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B89D-F0CE-4CCB-A7AA-587A532E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43" y="1178405"/>
            <a:ext cx="8526137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COMMUNICATION LINK TRANSMITTER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E6D1DB-FA5A-423A-8272-3C7D0F5B6485}"/>
              </a:ext>
            </a:extLst>
          </p:cNvPr>
          <p:cNvGrpSpPr/>
          <p:nvPr/>
        </p:nvGrpSpPr>
        <p:grpSpPr>
          <a:xfrm>
            <a:off x="201191" y="2625045"/>
            <a:ext cx="8902049" cy="3065548"/>
            <a:chOff x="201191" y="2625045"/>
            <a:chExt cx="8902049" cy="306554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CD1F764-B71E-4B3A-9794-D9699FE4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2277" y="3780274"/>
              <a:ext cx="696123" cy="9144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F2D9784-A0AB-44BF-96C9-9BFABDA384DD}"/>
                </a:ext>
              </a:extLst>
            </p:cNvPr>
            <p:cNvSpPr/>
            <p:nvPr/>
          </p:nvSpPr>
          <p:spPr>
            <a:xfrm>
              <a:off x="201191" y="3888772"/>
              <a:ext cx="60087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SIGNAL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521E61-4C0E-411C-80BE-216284E00CFB}"/>
                </a:ext>
              </a:extLst>
            </p:cNvPr>
            <p:cNvSpPr/>
            <p:nvPr/>
          </p:nvSpPr>
          <p:spPr>
            <a:xfrm>
              <a:off x="1078515" y="3871084"/>
              <a:ext cx="1009006" cy="9036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MODULATOR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AF5AF6-5BA3-4E68-A07F-DE14D3C7D96E}"/>
                </a:ext>
              </a:extLst>
            </p:cNvPr>
            <p:cNvSpPr/>
            <p:nvPr/>
          </p:nvSpPr>
          <p:spPr>
            <a:xfrm>
              <a:off x="5260782" y="3871905"/>
              <a:ext cx="786810" cy="831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533EB1-2BB5-438A-B09A-0A4F9D5706BC}"/>
                </a:ext>
              </a:extLst>
            </p:cNvPr>
            <p:cNvSpPr txBox="1"/>
            <p:nvPr/>
          </p:nvSpPr>
          <p:spPr>
            <a:xfrm>
              <a:off x="4574861" y="4607224"/>
              <a:ext cx="691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MIXER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8C59188-39DD-4CAE-918E-29A3EC5F3ED3}"/>
                </a:ext>
              </a:extLst>
            </p:cNvPr>
            <p:cNvCxnSpPr>
              <a:cxnSpLocks/>
            </p:cNvCxnSpPr>
            <p:nvPr/>
          </p:nvCxnSpPr>
          <p:spPr>
            <a:xfrm>
              <a:off x="4938797" y="4282058"/>
              <a:ext cx="321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4FAB05-9AE0-4CB1-BF5D-5DA11DBC6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708" y="4617968"/>
              <a:ext cx="153" cy="62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B9F85B-BA4F-4556-9A60-9C83C7127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1939" y="4324097"/>
              <a:ext cx="463830" cy="57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3E81F9-2BD1-465D-8DB0-EDC1DA80F281}"/>
                </a:ext>
              </a:extLst>
            </p:cNvPr>
            <p:cNvCxnSpPr/>
            <p:nvPr/>
          </p:nvCxnSpPr>
          <p:spPr>
            <a:xfrm flipV="1">
              <a:off x="8530514" y="3251924"/>
              <a:ext cx="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Shape 178">
              <a:extLst>
                <a:ext uri="{FF2B5EF4-FFF2-40B4-BE49-F238E27FC236}">
                  <a16:creationId xmlns:a16="http://schemas.microsoft.com/office/drawing/2014/main" id="{D4AE18C8-222F-4213-B5F1-91A8543FB4DE}"/>
                </a:ext>
              </a:extLst>
            </p:cNvPr>
            <p:cNvSpPr/>
            <p:nvPr/>
          </p:nvSpPr>
          <p:spPr>
            <a:xfrm>
              <a:off x="8354794" y="3019626"/>
              <a:ext cx="361950" cy="358774"/>
            </a:xfrm>
            <a:prstGeom prst="flowChartMerg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ACE06D-2104-4D69-BD2F-2EAE978C42EE}"/>
                </a:ext>
              </a:extLst>
            </p:cNvPr>
            <p:cNvSpPr txBox="1"/>
            <p:nvPr/>
          </p:nvSpPr>
          <p:spPr>
            <a:xfrm>
              <a:off x="8130960" y="2625045"/>
              <a:ext cx="972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ANTENNA</a:t>
              </a:r>
            </a:p>
          </p:txBody>
        </p:sp>
        <p:sp>
          <p:nvSpPr>
            <p:cNvPr id="65" name="Isosceles Triangle 13">
              <a:extLst>
                <a:ext uri="{FF2B5EF4-FFF2-40B4-BE49-F238E27FC236}">
                  <a16:creationId xmlns:a16="http://schemas.microsoft.com/office/drawing/2014/main" id="{32430579-B2F6-4159-90EF-8DC2241A5E12}"/>
                </a:ext>
              </a:extLst>
            </p:cNvPr>
            <p:cNvSpPr/>
            <p:nvPr/>
          </p:nvSpPr>
          <p:spPr>
            <a:xfrm rot="5400000">
              <a:off x="7238902" y="3969491"/>
              <a:ext cx="924499" cy="741574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46E916-388E-46A8-9433-C00D333503AD}"/>
                </a:ext>
              </a:extLst>
            </p:cNvPr>
            <p:cNvSpPr txBox="1"/>
            <p:nvPr/>
          </p:nvSpPr>
          <p:spPr>
            <a:xfrm>
              <a:off x="7487477" y="4141080"/>
              <a:ext cx="778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72B651F-EB72-4447-8D68-9904A5428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18" y="4310357"/>
              <a:ext cx="410607" cy="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E7FCEE1-74D6-42DF-8A90-5D1A2A013481}"/>
                </a:ext>
              </a:extLst>
            </p:cNvPr>
            <p:cNvSpPr/>
            <p:nvPr/>
          </p:nvSpPr>
          <p:spPr>
            <a:xfrm>
              <a:off x="2399903" y="3888773"/>
              <a:ext cx="647302" cy="8986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LPF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7A5225-3622-42EE-8178-20046925AAFD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3047205" y="4338109"/>
              <a:ext cx="388322" cy="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9E0BDE-B5B7-4E29-A98A-F097D281AB82}"/>
                </a:ext>
              </a:extLst>
            </p:cNvPr>
            <p:cNvCxnSpPr>
              <a:cxnSpLocks/>
            </p:cNvCxnSpPr>
            <p:nvPr/>
          </p:nvCxnSpPr>
          <p:spPr>
            <a:xfrm>
              <a:off x="802061" y="4340601"/>
              <a:ext cx="270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FF823D0-8FE5-4FA8-9343-159547F83BA8}"/>
                </a:ext>
              </a:extLst>
            </p:cNvPr>
            <p:cNvCxnSpPr>
              <a:cxnSpLocks/>
            </p:cNvCxnSpPr>
            <p:nvPr/>
          </p:nvCxnSpPr>
          <p:spPr>
            <a:xfrm>
              <a:off x="2087521" y="4340195"/>
              <a:ext cx="316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5FEB79-8EBF-47A9-8AA9-D0411EA476CC}"/>
                </a:ext>
              </a:extLst>
            </p:cNvPr>
            <p:cNvSpPr/>
            <p:nvPr/>
          </p:nvSpPr>
          <p:spPr>
            <a:xfrm>
              <a:off x="3918199" y="5240166"/>
              <a:ext cx="1307601" cy="450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OSCILLATOR</a:t>
              </a:r>
            </a:p>
          </p:txBody>
        </p:sp>
        <p:sp>
          <p:nvSpPr>
            <p:cNvPr id="74" name="Isosceles Triangle 13">
              <a:extLst>
                <a:ext uri="{FF2B5EF4-FFF2-40B4-BE49-F238E27FC236}">
                  <a16:creationId xmlns:a16="http://schemas.microsoft.com/office/drawing/2014/main" id="{AC92036D-889D-4C27-9AA0-076BDB97D129}"/>
                </a:ext>
              </a:extLst>
            </p:cNvPr>
            <p:cNvSpPr/>
            <p:nvPr/>
          </p:nvSpPr>
          <p:spPr>
            <a:xfrm rot="5400000">
              <a:off x="6112202" y="3996211"/>
              <a:ext cx="958553" cy="654078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F19DCB-1853-4E92-B5F8-C199863CD21A}"/>
                </a:ext>
              </a:extLst>
            </p:cNvPr>
            <p:cNvSpPr txBox="1"/>
            <p:nvPr/>
          </p:nvSpPr>
          <p:spPr>
            <a:xfrm>
              <a:off x="6358518" y="4115467"/>
              <a:ext cx="778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926EA8F-54BD-46F7-A306-34DF74121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592" y="4282058"/>
              <a:ext cx="216848" cy="2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Isosceles Triangle 13">
              <a:extLst>
                <a:ext uri="{FF2B5EF4-FFF2-40B4-BE49-F238E27FC236}">
                  <a16:creationId xmlns:a16="http://schemas.microsoft.com/office/drawing/2014/main" id="{4257CBDF-3CFE-43F7-B6C8-F21BACA69DCF}"/>
                </a:ext>
              </a:extLst>
            </p:cNvPr>
            <p:cNvSpPr/>
            <p:nvPr/>
          </p:nvSpPr>
          <p:spPr>
            <a:xfrm rot="5400000">
              <a:off x="3253250" y="4011471"/>
              <a:ext cx="959198" cy="624207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822CEB3-2808-4777-AC77-E9C07D411595}"/>
                </a:ext>
              </a:extLst>
            </p:cNvPr>
            <p:cNvCxnSpPr>
              <a:cxnSpLocks/>
            </p:cNvCxnSpPr>
            <p:nvPr/>
          </p:nvCxnSpPr>
          <p:spPr>
            <a:xfrm>
              <a:off x="4035972" y="4296742"/>
              <a:ext cx="25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FC561E-97DC-49CE-8438-8E9EAB20AE5C}"/>
                </a:ext>
              </a:extLst>
            </p:cNvPr>
            <p:cNvSpPr txBox="1"/>
            <p:nvPr/>
          </p:nvSpPr>
          <p:spPr>
            <a:xfrm>
              <a:off x="3463569" y="4132567"/>
              <a:ext cx="7787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AA5A-850D-485F-ACF3-48AD9BE8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07EE-8174-4C54-927B-C65B0C4584D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3EE9F-9C4E-46AC-8954-D5FBAB32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02" y="1207261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/>
                </a:solidFill>
              </a:rPr>
              <a:t>COMMUNICATION LINK RECEIVER</a:t>
            </a:r>
          </a:p>
        </p:txBody>
      </p:sp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95653DA2-FAA7-45AD-AB72-E6230555A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542" y="3882739"/>
            <a:ext cx="713294" cy="853514"/>
          </a:xfrm>
          <a:prstGeom prst="rect">
            <a:avLst/>
          </a:prstGeom>
        </p:spPr>
      </p:pic>
      <p:sp>
        <p:nvSpPr>
          <p:cNvPr id="38" name="Isosceles Triangle 3">
            <a:extLst>
              <a:ext uri="{FF2B5EF4-FFF2-40B4-BE49-F238E27FC236}">
                <a16:creationId xmlns:a16="http://schemas.microsoft.com/office/drawing/2014/main" id="{300B740A-78C0-4FBB-AB56-C8D745CD4BFA}"/>
              </a:ext>
            </a:extLst>
          </p:cNvPr>
          <p:cNvSpPr/>
          <p:nvPr/>
        </p:nvSpPr>
        <p:spPr>
          <a:xfrm rot="5400000">
            <a:off x="5281175" y="4038175"/>
            <a:ext cx="1143001" cy="661401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47C6EB-B604-42FB-9E05-FE2487DBDB16}"/>
              </a:ext>
            </a:extLst>
          </p:cNvPr>
          <p:cNvGrpSpPr/>
          <p:nvPr/>
        </p:nvGrpSpPr>
        <p:grpSpPr>
          <a:xfrm>
            <a:off x="4064760" y="3842107"/>
            <a:ext cx="4999006" cy="958022"/>
            <a:chOff x="4064760" y="3842107"/>
            <a:chExt cx="4999006" cy="9580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B3B02E-2960-4EBE-A250-8AE0CA49C70A}"/>
                </a:ext>
              </a:extLst>
            </p:cNvPr>
            <p:cNvSpPr/>
            <p:nvPr/>
          </p:nvSpPr>
          <p:spPr>
            <a:xfrm>
              <a:off x="4372701" y="3889909"/>
              <a:ext cx="836429" cy="910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LPF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444697-DDFC-4EF5-A0A2-0C9A31238F9D}"/>
                </a:ext>
              </a:extLst>
            </p:cNvPr>
            <p:cNvCxnSpPr>
              <a:cxnSpLocks/>
            </p:cNvCxnSpPr>
            <p:nvPr/>
          </p:nvCxnSpPr>
          <p:spPr>
            <a:xfrm>
              <a:off x="4064760" y="4368876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E3A8E6-2931-4300-A4E5-32C328EC45A4}"/>
                </a:ext>
              </a:extLst>
            </p:cNvPr>
            <p:cNvSpPr txBox="1"/>
            <p:nvPr/>
          </p:nvSpPr>
          <p:spPr>
            <a:xfrm>
              <a:off x="5588526" y="4184210"/>
              <a:ext cx="66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1458EA-D6E2-4196-B396-2156FC572534}"/>
                </a:ext>
              </a:extLst>
            </p:cNvPr>
            <p:cNvSpPr/>
            <p:nvPr/>
          </p:nvSpPr>
          <p:spPr>
            <a:xfrm>
              <a:off x="6491317" y="3886703"/>
              <a:ext cx="1222305" cy="9036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DEMODULATOR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E318EE0-9A95-4683-8F57-ADAC78B341AA}"/>
                </a:ext>
              </a:extLst>
            </p:cNvPr>
            <p:cNvCxnSpPr>
              <a:cxnSpLocks/>
            </p:cNvCxnSpPr>
            <p:nvPr/>
          </p:nvCxnSpPr>
          <p:spPr>
            <a:xfrm>
              <a:off x="7713623" y="4304726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7990C-FD9C-43A2-AE3E-718AC6B1E4B1}"/>
                </a:ext>
              </a:extLst>
            </p:cNvPr>
            <p:cNvSpPr/>
            <p:nvPr/>
          </p:nvSpPr>
          <p:spPr>
            <a:xfrm>
              <a:off x="8021564" y="3842107"/>
              <a:ext cx="1042202" cy="9547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PROCESSING UNIT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B21B96-E7C7-4120-A1AA-AC45BAE3B8D9}"/>
                </a:ext>
              </a:extLst>
            </p:cNvPr>
            <p:cNvCxnSpPr>
              <a:cxnSpLocks/>
            </p:cNvCxnSpPr>
            <p:nvPr/>
          </p:nvCxnSpPr>
          <p:spPr>
            <a:xfrm>
              <a:off x="5209130" y="4368876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FF306BA-F575-44E7-8B62-FB61CC8C7E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376" y="4368876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6C25C5-58C7-4EE4-83C8-0CD594198D36}"/>
              </a:ext>
            </a:extLst>
          </p:cNvPr>
          <p:cNvGrpSpPr/>
          <p:nvPr/>
        </p:nvGrpSpPr>
        <p:grpSpPr>
          <a:xfrm>
            <a:off x="83333" y="2737095"/>
            <a:ext cx="4355692" cy="3006454"/>
            <a:chOff x="83333" y="2737095"/>
            <a:chExt cx="4355692" cy="3006454"/>
          </a:xfrm>
        </p:grpSpPr>
        <p:sp>
          <p:nvSpPr>
            <p:cNvPr id="25" name="Isosceles Triangle 3">
              <a:extLst>
                <a:ext uri="{FF2B5EF4-FFF2-40B4-BE49-F238E27FC236}">
                  <a16:creationId xmlns:a16="http://schemas.microsoft.com/office/drawing/2014/main" id="{5E4C36AA-905A-4827-8BA7-749AEBD188AE}"/>
                </a:ext>
              </a:extLst>
            </p:cNvPr>
            <p:cNvSpPr/>
            <p:nvPr/>
          </p:nvSpPr>
          <p:spPr>
            <a:xfrm rot="5400000">
              <a:off x="1175150" y="4033004"/>
              <a:ext cx="1158185" cy="59982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44C3B8-7A5F-4630-9F24-95E10969ACD9}"/>
                </a:ext>
              </a:extLst>
            </p:cNvPr>
            <p:cNvSpPr/>
            <p:nvPr/>
          </p:nvSpPr>
          <p:spPr>
            <a:xfrm>
              <a:off x="2317532" y="3882739"/>
              <a:ext cx="790078" cy="9003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Reject Filter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225051-DA44-42F1-86A1-29507BFE047E}"/>
                </a:ext>
              </a:extLst>
            </p:cNvPr>
            <p:cNvSpPr txBox="1"/>
            <p:nvPr/>
          </p:nvSpPr>
          <p:spPr>
            <a:xfrm>
              <a:off x="1449427" y="4134811"/>
              <a:ext cx="66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3994B-407C-4FF7-AC95-E271BCD355E3}"/>
                </a:ext>
              </a:extLst>
            </p:cNvPr>
            <p:cNvSpPr txBox="1"/>
            <p:nvPr/>
          </p:nvSpPr>
          <p:spPr>
            <a:xfrm>
              <a:off x="364409" y="2737095"/>
              <a:ext cx="972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ANTENNA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12C65D-E23A-45B4-9962-DE23CC90ACEC}"/>
                </a:ext>
              </a:extLst>
            </p:cNvPr>
            <p:cNvSpPr txBox="1"/>
            <p:nvPr/>
          </p:nvSpPr>
          <p:spPr>
            <a:xfrm>
              <a:off x="3747194" y="4845566"/>
              <a:ext cx="691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MIXER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426B96-0C37-47F2-AA4A-D84C01A74F6D}"/>
                </a:ext>
              </a:extLst>
            </p:cNvPr>
            <p:cNvCxnSpPr>
              <a:cxnSpLocks/>
            </p:cNvCxnSpPr>
            <p:nvPr/>
          </p:nvCxnSpPr>
          <p:spPr>
            <a:xfrm>
              <a:off x="987461" y="4318180"/>
              <a:ext cx="463147" cy="50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1A89783-6181-4494-89EB-15FF233DE8A1}"/>
                </a:ext>
              </a:extLst>
            </p:cNvPr>
            <p:cNvCxnSpPr>
              <a:cxnSpLocks/>
            </p:cNvCxnSpPr>
            <p:nvPr/>
          </p:nvCxnSpPr>
          <p:spPr>
            <a:xfrm>
              <a:off x="2054155" y="4319477"/>
              <a:ext cx="263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C1582E-7FB0-4F4F-91B9-C616FFA819C7}"/>
                </a:ext>
              </a:extLst>
            </p:cNvPr>
            <p:cNvCxnSpPr>
              <a:cxnSpLocks/>
            </p:cNvCxnSpPr>
            <p:nvPr/>
          </p:nvCxnSpPr>
          <p:spPr>
            <a:xfrm>
              <a:off x="3107609" y="4323294"/>
              <a:ext cx="249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Shape 178">
              <a:extLst>
                <a:ext uri="{FF2B5EF4-FFF2-40B4-BE49-F238E27FC236}">
                  <a16:creationId xmlns:a16="http://schemas.microsoft.com/office/drawing/2014/main" id="{2B6ADAA1-3BF0-40DE-94A7-5830EB7F9834}"/>
                </a:ext>
              </a:extLst>
            </p:cNvPr>
            <p:cNvSpPr/>
            <p:nvPr/>
          </p:nvSpPr>
          <p:spPr>
            <a:xfrm>
              <a:off x="83333" y="3112587"/>
              <a:ext cx="361950" cy="358774"/>
            </a:xfrm>
            <a:prstGeom prst="flowChartMerg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B7361B-CF62-41E4-A89C-314B7093AA5D}"/>
                </a:ext>
              </a:extLst>
            </p:cNvPr>
            <p:cNvCxnSpPr/>
            <p:nvPr/>
          </p:nvCxnSpPr>
          <p:spPr>
            <a:xfrm flipV="1">
              <a:off x="264308" y="3480626"/>
              <a:ext cx="0" cy="8355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D7598DB-E730-47FE-84EA-EF0E4BB3B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750" y="4712903"/>
              <a:ext cx="0" cy="58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3FFB4A-9B6E-4C43-B739-1E804190D88E}"/>
                </a:ext>
              </a:extLst>
            </p:cNvPr>
            <p:cNvSpPr/>
            <p:nvPr/>
          </p:nvSpPr>
          <p:spPr>
            <a:xfrm>
              <a:off x="3065100" y="5293122"/>
              <a:ext cx="1307601" cy="450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OSCILLATOR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4EDB7B-1441-4379-AC48-ADAEFCEFA8DE}"/>
                </a:ext>
              </a:extLst>
            </p:cNvPr>
            <p:cNvSpPr/>
            <p:nvPr/>
          </p:nvSpPr>
          <p:spPr>
            <a:xfrm>
              <a:off x="453674" y="3884971"/>
              <a:ext cx="697539" cy="905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2173FE-70ED-423E-A1C8-B1D0BC393E9F}"/>
                </a:ext>
              </a:extLst>
            </p:cNvPr>
            <p:cNvCxnSpPr>
              <a:cxnSpLocks/>
            </p:cNvCxnSpPr>
            <p:nvPr/>
          </p:nvCxnSpPr>
          <p:spPr>
            <a:xfrm>
              <a:off x="275142" y="4304726"/>
              <a:ext cx="17853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E70B2-B95C-4278-950F-B0AE0EC1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6AD3-3D57-4B3C-A564-C0F43A15A8A0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59CF-EE85-49C3-B988-3AA4032B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120-F883-4E16-A350-8417967B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</a:rPr>
              <a:t>RADAR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F01-9BB0-4D1A-A537-EB04F003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ABD-9193-467F-9DE0-0232EE175809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841AD-CE95-468E-BAB3-2E2604D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C249-76D8-4E53-829E-063D620C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2"/>
                </a:solidFill>
              </a:rPr>
              <a:t>RADAR TRANSMITTER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28C82-ADBC-4FA6-9DA7-46BA93FA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9138"/>
            <a:ext cx="8229600" cy="388066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1EC9A-EC67-43C6-9176-D99DEC43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6C5B-BCA7-40F8-8CAD-6C668F323B9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05E9-E976-48F7-9355-3F057CA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87CF-E70C-490A-BE8D-B984350E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846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Cascaded Gain (C_GP) (dB)</a:t>
            </a:r>
            <a:r>
              <a:rPr lang="en-US" u="sng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6A3BF-93FE-4FE3-BB1F-AC856297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51" y="1896437"/>
            <a:ext cx="6821297" cy="41370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81E73-0FCA-40E1-927F-55889E0C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EC19-827B-42D2-93B9-04472133B21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0ED08-DB10-41A9-9022-B3C58D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2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BA76-5913-4720-BA9B-432E3ED6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655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Gain (C_GP) (dB)</a:t>
            </a:r>
            <a:r>
              <a:rPr lang="en-US" sz="3600" u="sng" dirty="0"/>
              <a:t> 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95AF4-4A92-4A89-BBC0-2E3F0BE5F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621" y="1740160"/>
            <a:ext cx="6772757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3834-9CF8-4FC6-966E-2E5E08D4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07A-0D41-43C2-9FB0-C0B269DECE98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8E79-77FE-444A-8438-BD173A0B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CC80-4413-42D3-B5BD-0CC08C97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7"/>
            <a:ext cx="8229600" cy="136521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Cascaded Node Power (</a:t>
            </a:r>
            <a:r>
              <a:rPr lang="en-US" u="sng" dirty="0" err="1">
                <a:solidFill>
                  <a:schemeClr val="tx2"/>
                </a:solidFill>
              </a:rPr>
              <a:t>P_node</a:t>
            </a:r>
            <a:r>
              <a:rPr lang="en-US" u="sng" dirty="0">
                <a:solidFill>
                  <a:schemeClr val="tx2"/>
                </a:solidFill>
              </a:rPr>
              <a:t>) (dBm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649D9-41D1-4E0F-A274-75D8EA67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00" y="1980200"/>
            <a:ext cx="6141600" cy="40316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4D061-E2D2-4182-94B4-BEBB844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6F04-611F-462F-AA8B-490CBF3794C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B2AF-D9A5-4779-93F2-6605CCFE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733-546A-45FE-B792-8DE84ECD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275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Node Power (</a:t>
            </a:r>
            <a:r>
              <a:rPr lang="en-US" sz="3600" u="sng" dirty="0" err="1">
                <a:solidFill>
                  <a:schemeClr val="tx2"/>
                </a:solidFill>
              </a:rPr>
              <a:t>P_node</a:t>
            </a:r>
            <a:r>
              <a:rPr lang="en-US" sz="3600" u="sng" dirty="0">
                <a:solidFill>
                  <a:schemeClr val="tx2"/>
                </a:solidFill>
              </a:rPr>
              <a:t>) (dBm</a:t>
            </a:r>
            <a:r>
              <a:rPr lang="en-US" sz="3600" dirty="0">
                <a:solidFill>
                  <a:schemeClr val="tx2"/>
                </a:solidFill>
              </a:rPr>
              <a:t>) 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CCE43C-6285-43B1-9A79-37720934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82" y="1712167"/>
            <a:ext cx="6692235" cy="452596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DBD29-0DBF-4C3F-8CF5-1BFF4A36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BCFD-6A98-483E-B8E6-9537D1EE6212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75434-DF8C-4437-8D13-45E64146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3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6275-08EC-43F0-9B26-83FE49D3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16601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Components used in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Radar Transmitter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4EAF6-95CC-420A-A84E-2EECA4D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26B2-7BAE-4FB2-B3AD-C018C3CB5121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0E25-A259-488D-B1D4-E4E218CB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29F-971C-469D-AF9E-705FA093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696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6927-83B6-4464-A521-F0FAD650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2395051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Solution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Block Diagram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 Block Diagram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 TX Channel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Communication RX Channel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Specifications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Issues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 Plan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514350" indent="-514350">
              <a:buFont typeface="+mj-lt"/>
              <a:buAutoNum type="arabicPeriod"/>
            </a:pPr>
            <a:endParaRPr lang="fr-FR" sz="1600" dirty="0"/>
          </a:p>
          <a:p>
            <a:pPr marL="514350" indent="-514350">
              <a:buFont typeface="+mj-lt"/>
              <a:buAutoNum type="arabicPeriod"/>
            </a:pPr>
            <a:endParaRPr lang="fr-FR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6078-27D5-473D-A1AD-EA63B937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C633-AE4A-4925-8FAC-FCE7452A85B8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0E6E6-0C0A-4061-B2DE-CFFA07A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1821-58E3-4C9C-B5E4-79ADD159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594361" y="2125267"/>
            <a:ext cx="1891664" cy="3428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DD19C-9782-4AD6-9DE3-0ECA724F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25" y="2274590"/>
            <a:ext cx="2028825" cy="132159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B082EB-837B-4418-BB59-4C68B69D7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11941"/>
              </p:ext>
            </p:extLst>
          </p:nvPr>
        </p:nvGraphicFramePr>
        <p:xfrm>
          <a:off x="1387223" y="4471962"/>
          <a:ext cx="6369554" cy="1894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4777">
                  <a:extLst>
                    <a:ext uri="{9D8B030D-6E8A-4147-A177-3AD203B41FA5}">
                      <a16:colId xmlns:a16="http://schemas.microsoft.com/office/drawing/2014/main" val="3200692625"/>
                    </a:ext>
                  </a:extLst>
                </a:gridCol>
                <a:gridCol w="3184777">
                  <a:extLst>
                    <a:ext uri="{9D8B030D-6E8A-4147-A177-3AD203B41FA5}">
                      <a16:colId xmlns:a16="http://schemas.microsoft.com/office/drawing/2014/main" val="1241228706"/>
                    </a:ext>
                  </a:extLst>
                </a:gridCol>
              </a:tblGrid>
              <a:tr h="473616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0-20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1350278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r>
                        <a:rPr lang="en-US" sz="1400" dirty="0"/>
                        <a:t>GAIN(dB)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7104335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FIGURE(dB)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6999770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r>
                        <a:rPr lang="en-US" sz="1400" dirty="0"/>
                        <a:t>P1 dB(dB)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8432225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058AB2-5CB8-493C-BE07-073472F5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13" y="2444573"/>
            <a:ext cx="2829188" cy="140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83240-161A-4ECF-979C-FB9E19C02606}"/>
              </a:ext>
            </a:extLst>
          </p:cNvPr>
          <p:cNvSpPr txBox="1"/>
          <p:nvPr/>
        </p:nvSpPr>
        <p:spPr>
          <a:xfrm>
            <a:off x="2168997" y="1296955"/>
            <a:ext cx="423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tx2"/>
                </a:solidFill>
              </a:rPr>
              <a:t>DRIVER AMPLIFIER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8ECB9-5A22-44CE-95A5-583FF2DE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962-D8A1-4141-AAED-ABB146C95A81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CB6F4D-671D-4518-A42C-79E3C50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372F7-44CB-43C5-8D4F-3D83004E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07" y="2552008"/>
            <a:ext cx="2943225" cy="735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52297-BE0C-4BE8-8BD4-BD169CA5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A1607-64C2-430A-B939-150485445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6230" y="1991223"/>
            <a:ext cx="1903433" cy="18573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9E5ACA-2892-4659-80CB-0B23AB743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00878"/>
              </p:ext>
            </p:extLst>
          </p:nvPr>
        </p:nvGraphicFramePr>
        <p:xfrm>
          <a:off x="1306928" y="4513299"/>
          <a:ext cx="5419726" cy="899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863">
                  <a:extLst>
                    <a:ext uri="{9D8B030D-6E8A-4147-A177-3AD203B41FA5}">
                      <a16:colId xmlns:a16="http://schemas.microsoft.com/office/drawing/2014/main" val="613303666"/>
                    </a:ext>
                  </a:extLst>
                </a:gridCol>
                <a:gridCol w="2709863">
                  <a:extLst>
                    <a:ext uri="{9D8B030D-6E8A-4147-A177-3AD203B41FA5}">
                      <a16:colId xmlns:a16="http://schemas.microsoft.com/office/drawing/2014/main" val="964394080"/>
                    </a:ext>
                  </a:extLst>
                </a:gridCol>
              </a:tblGrid>
              <a:tr h="4039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0.4-1.4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2417041"/>
                  </a:ext>
                </a:extLst>
              </a:tr>
              <a:tr h="403959">
                <a:tc>
                  <a:txBody>
                    <a:bodyPr/>
                    <a:lstStyle/>
                    <a:p>
                      <a:r>
                        <a:rPr lang="en-US" sz="1400" dirty="0"/>
                        <a:t>INSERTION LOSS(dB)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67166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E7A4F-74EA-4F78-864B-E16AFA9B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7DF-A808-4F09-BED6-9247DD9D7577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51D4-8047-4CDA-B796-BC437FF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E52B9-A9C3-480E-BD13-0A4579F9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17" y="2307431"/>
            <a:ext cx="3286125" cy="105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95AA7-F23A-4DD3-B642-5CFC215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490" y="994172"/>
            <a:ext cx="821531" cy="99417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2F9545-6DA6-43D5-9C6E-C1E82A97C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02120"/>
              </p:ext>
            </p:extLst>
          </p:nvPr>
        </p:nvGraphicFramePr>
        <p:xfrm>
          <a:off x="917338" y="4470998"/>
          <a:ext cx="6849208" cy="77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4604">
                  <a:extLst>
                    <a:ext uri="{9D8B030D-6E8A-4147-A177-3AD203B41FA5}">
                      <a16:colId xmlns:a16="http://schemas.microsoft.com/office/drawing/2014/main" val="4040729111"/>
                    </a:ext>
                  </a:extLst>
                </a:gridCol>
                <a:gridCol w="3424604">
                  <a:extLst>
                    <a:ext uri="{9D8B030D-6E8A-4147-A177-3AD203B41FA5}">
                      <a16:colId xmlns:a16="http://schemas.microsoft.com/office/drawing/2014/main" val="39130825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3-20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910142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CONVERSION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37318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8431C0E-F368-4B22-9CDF-7575774A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19" y="2017318"/>
            <a:ext cx="2143125" cy="185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FEC02-52FA-43C3-8292-A58B772D31E6}"/>
              </a:ext>
            </a:extLst>
          </p:cNvPr>
          <p:cNvSpPr txBox="1"/>
          <p:nvPr/>
        </p:nvSpPr>
        <p:spPr>
          <a:xfrm>
            <a:off x="5581120" y="1647986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 5553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37665-1B34-4806-B62D-2DBEAF6C8CCC}"/>
              </a:ext>
            </a:extLst>
          </p:cNvPr>
          <p:cNvSpPr txBox="1"/>
          <p:nvPr/>
        </p:nvSpPr>
        <p:spPr>
          <a:xfrm>
            <a:off x="2547257" y="1287624"/>
            <a:ext cx="303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</a:rPr>
              <a:t>MIXER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59E14E-02B1-4022-A0F3-56A10EDC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E27-16A1-47F1-B179-1B0D33B4D4DE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79BA3-96C9-42F7-867D-F004FA79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486A0-AFE8-4EEB-A9D0-756AE2EB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1" y="2513379"/>
            <a:ext cx="2514600" cy="985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67C3C-052C-44CE-839D-A2A42D2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515350" y="1131094"/>
            <a:ext cx="200025" cy="99417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4DDB0-B113-4A70-8E11-9EA9628A0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0314" y="1913304"/>
            <a:ext cx="1914525" cy="158591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DBCEC8-011A-47B0-BA56-91F24733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5967"/>
              </p:ext>
            </p:extLst>
          </p:nvPr>
        </p:nvGraphicFramePr>
        <p:xfrm>
          <a:off x="1626394" y="4344621"/>
          <a:ext cx="6096000" cy="77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271973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0909339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14.5-15.5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654371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7219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17530A-B021-4DFF-ADFD-4B719A25CBDF}"/>
              </a:ext>
            </a:extLst>
          </p:cNvPr>
          <p:cNvSpPr txBox="1"/>
          <p:nvPr/>
        </p:nvSpPr>
        <p:spPr>
          <a:xfrm>
            <a:off x="2883159" y="1131094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</a:rPr>
              <a:t>BANDPASS FILTER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CDCC7-E584-48C8-8AD6-580EEE23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3C54-8685-498C-BC07-956A31E719E3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9C92D7-4103-4A13-8158-0594EEDB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0A4DC-EE7B-4DE0-8003-2839668B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38" y="2796198"/>
            <a:ext cx="2443163" cy="692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327FF-2A49-4164-8323-9121B007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937B8-248E-4722-9744-9A781DEB3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3650" y="2124579"/>
            <a:ext cx="2232422" cy="182325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767B3D-CF70-4631-A8BD-4984AD07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18176"/>
              </p:ext>
            </p:extLst>
          </p:nvPr>
        </p:nvGraphicFramePr>
        <p:xfrm>
          <a:off x="1424415" y="4270159"/>
          <a:ext cx="6096000" cy="14894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784926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92263107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11-17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3109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3295737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882968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13167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027276-9ABD-4358-8F58-00ED7B9798E6}"/>
              </a:ext>
            </a:extLst>
          </p:cNvPr>
          <p:cNvSpPr txBox="1"/>
          <p:nvPr/>
        </p:nvSpPr>
        <p:spPr>
          <a:xfrm>
            <a:off x="5600081" y="1769044"/>
            <a:ext cx="16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TGA 2565-SM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95910-CE47-4BA2-B795-D1998D16E3CF}"/>
              </a:ext>
            </a:extLst>
          </p:cNvPr>
          <p:cNvSpPr txBox="1"/>
          <p:nvPr/>
        </p:nvSpPr>
        <p:spPr>
          <a:xfrm>
            <a:off x="2537927" y="1278294"/>
            <a:ext cx="316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</a:rPr>
              <a:t>POWER AMPLIFIER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C353-C5C2-48CE-991A-4C65CE01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C35E-7E6C-4A64-B712-F45151AC0CCE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D2D24-C008-493F-A6BF-A57D013C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62A5-E7CE-460E-94E0-01FF3453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7D4019-F0C7-4022-9470-F341CD11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01203"/>
              </p:ext>
            </p:extLst>
          </p:nvPr>
        </p:nvGraphicFramePr>
        <p:xfrm>
          <a:off x="800100" y="4275451"/>
          <a:ext cx="78867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08398844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07240625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14.4-15.4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7489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5485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34.5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1691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3296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5B6BC72-B914-4D11-9EF7-8CA8955A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76" y="2593596"/>
            <a:ext cx="2507456" cy="921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C81560-20A3-430C-AA7C-B2184842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30" y="2304443"/>
            <a:ext cx="2257425" cy="1407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05031-369A-4DF6-BFBB-7F51D7009992}"/>
              </a:ext>
            </a:extLst>
          </p:cNvPr>
          <p:cNvSpPr txBox="1"/>
          <p:nvPr/>
        </p:nvSpPr>
        <p:spPr>
          <a:xfrm>
            <a:off x="5646343" y="1887105"/>
            <a:ext cx="25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MAAP-010517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5351C-4690-4AFB-B6C8-EE6ADF795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9" y="1094522"/>
            <a:ext cx="3164098" cy="64623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44FA65-FD56-46FC-846E-C2890BD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3058-FDDF-4A09-B031-ECB72EBDE22D}" type="datetime1">
              <a:rPr lang="en-US" smtClean="0"/>
              <a:t>4/17/2018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E50A4-A0CE-4966-811B-89E1AF09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6C63-E6A7-4355-8F71-68DEF355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0" y="10342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Power Added Efficiency Calculation</a:t>
            </a:r>
            <a:br>
              <a:rPr lang="en-US" sz="3200" u="sng" dirty="0"/>
            </a:br>
            <a:endParaRPr lang="en-US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C3AD-642D-40EE-ABBD-1987955F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210005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Pin=1.258 </a:t>
            </a:r>
            <a:r>
              <a:rPr lang="en-US" sz="2000" dirty="0" err="1"/>
              <a:t>mW</a:t>
            </a:r>
            <a:endParaRPr lang="en-US" sz="2000" dirty="0"/>
          </a:p>
          <a:p>
            <a:r>
              <a:rPr lang="en-US" sz="2000" dirty="0"/>
              <a:t>Pout=4822.16 </a:t>
            </a:r>
            <a:r>
              <a:rPr lang="en-US" sz="2000" dirty="0" err="1"/>
              <a:t>mW</a:t>
            </a:r>
            <a:endParaRPr lang="en-US" sz="2000" dirty="0"/>
          </a:p>
          <a:p>
            <a:r>
              <a:rPr lang="en-US" sz="2000" dirty="0" err="1"/>
              <a:t>Pdc</a:t>
            </a:r>
            <a:r>
              <a:rPr lang="en-US" sz="2000" dirty="0"/>
              <a:t>=1W+1.6W+0.436W+6W+1.260W+1W</a:t>
            </a:r>
          </a:p>
          <a:p>
            <a:pPr marL="0" indent="0">
              <a:buNone/>
            </a:pPr>
            <a:r>
              <a:rPr lang="en-US" sz="2000" dirty="0"/>
              <a:t>	     =11.296W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PAE=(Pout-Pin)/</a:t>
            </a:r>
            <a:r>
              <a:rPr lang="en-US" sz="2000" dirty="0" err="1"/>
              <a:t>Pdc</a:t>
            </a:r>
            <a:r>
              <a:rPr lang="en-US" sz="2000" dirty="0"/>
              <a:t>*100 %</a:t>
            </a:r>
          </a:p>
          <a:p>
            <a:pPr marL="0" indent="0">
              <a:buNone/>
            </a:pPr>
            <a:r>
              <a:rPr lang="en-US" sz="2000" dirty="0"/>
              <a:t>	  =(4822.16-1.258)/11.296 * 100 %</a:t>
            </a:r>
          </a:p>
          <a:p>
            <a:pPr marL="0" indent="0" algn="ctr">
              <a:buNone/>
            </a:pPr>
            <a:r>
              <a:rPr lang="en-US" sz="2000" dirty="0"/>
              <a:t>     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b="1" dirty="0"/>
              <a:t>PAE  =42.67%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0377-60DA-40C2-96BA-6EDBA38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5157-2C47-49FF-8064-D838F29E81C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B5C16-9369-45B8-AED0-427FB2D8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9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B042-4D5F-4D75-9860-1EEEDA2F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EIRP(Effective Isotropic Radiated Power)</a:t>
            </a:r>
            <a:r>
              <a:rPr lang="en-US" sz="3600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BB8E-6A67-4BBF-B885-4C4B1FF2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2600"/>
            <a:ext cx="8229600" cy="4525963"/>
          </a:xfrm>
        </p:spPr>
        <p:txBody>
          <a:bodyPr/>
          <a:lstStyle/>
          <a:p>
            <a:r>
              <a:rPr lang="en-US" sz="2400" dirty="0"/>
              <a:t>Pt= 36.83 dB =&gt; 4822.16 </a:t>
            </a:r>
            <a:r>
              <a:rPr lang="en-US" sz="2400" dirty="0" err="1"/>
              <a:t>mW</a:t>
            </a:r>
            <a:endParaRPr lang="en-US" sz="2400" dirty="0"/>
          </a:p>
          <a:p>
            <a:r>
              <a:rPr lang="en-US" sz="2400" dirty="0"/>
              <a:t>Gt=20 dB =&gt;100(in Linear)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EIRP= Pt+ Gt</a:t>
            </a:r>
          </a:p>
          <a:p>
            <a:pPr marL="0" indent="0">
              <a:buNone/>
            </a:pPr>
            <a:r>
              <a:rPr lang="en-US" sz="2400" dirty="0"/>
              <a:t>        =36.83+20 dBm</a:t>
            </a:r>
          </a:p>
          <a:p>
            <a:pPr marL="0" indent="0">
              <a:buNone/>
            </a:pPr>
            <a:r>
              <a:rPr lang="en-US" sz="2400" dirty="0"/>
              <a:t>        =56.83 dBm</a:t>
            </a:r>
          </a:p>
          <a:p>
            <a:pPr marL="0" indent="0">
              <a:buNone/>
            </a:pPr>
            <a:r>
              <a:rPr lang="en-US" sz="2400" b="1" dirty="0"/>
              <a:t>EIRP(in W)=481.94 W</a:t>
            </a:r>
          </a:p>
          <a:p>
            <a:pPr marL="0" indent="0">
              <a:buNone/>
            </a:pPr>
            <a:r>
              <a:rPr lang="en-US" sz="2400" b="1" dirty="0"/>
              <a:t>EIRP(in </a:t>
            </a:r>
            <a:r>
              <a:rPr lang="en-US" sz="2400" b="1" dirty="0" err="1"/>
              <a:t>dBW</a:t>
            </a:r>
            <a:r>
              <a:rPr lang="en-US" sz="2400" b="1" dirty="0"/>
              <a:t>)=26.83 </a:t>
            </a:r>
            <a:r>
              <a:rPr lang="en-US" sz="2400" b="1" dirty="0" err="1"/>
              <a:t>dBW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B5F0D-F100-4CC8-AC79-B54905D0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3-6B6A-42DF-BBAA-C70AA42D8BF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5A6CC-DEF0-4BD5-ADB8-3E990B22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40C-3006-4B32-9D2D-C4CE85EF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RADAR RECEIVER SCHEMATIC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2D885-C105-412B-959E-6488BEC07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7154"/>
            <a:ext cx="8229600" cy="375084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40B4F-9DAD-4670-9843-0A2BBAD5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9D72-23BA-4338-B00A-473649065BE1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E1B3-B5DE-4446-982D-3A326951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D53D-C602-4704-A57E-3D1E490D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Cascaded Gain (C_GP) (dB)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F040C1-00A9-423F-B2F3-E7FA61C2E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563" y="1857375"/>
            <a:ext cx="6416873" cy="4268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CDEEB-BCE2-464C-BBDE-924A0816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1EBE-2AA8-4D06-AB38-1F0CC7295B2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95320-20E6-44CF-A168-FF245252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7B5-B3A9-47B3-ACB1-996F134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98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2CC3-2956-43A4-A83B-757E0EFF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20" y="2262982"/>
            <a:ext cx="4046304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In 2017, National Oceanic and Atmospheric Administration, NOAA’s National Weather Service estimated about 6045 hailstorms.</a:t>
            </a:r>
          </a:p>
          <a:p>
            <a:pPr lvl="0"/>
            <a:r>
              <a:rPr lang="en-IN" sz="2000" dirty="0">
                <a:latin typeface="Calibri" charset="0"/>
                <a:ea typeface="Calibri" charset="0"/>
                <a:cs typeface="Calibri" charset="0"/>
                <a:sym typeface="Trebuchet MS"/>
              </a:rPr>
              <a:t>In 2016, Hailstorms caused about 21 injuries , around $3.51 billion property damage, 23.73 million crop damage, which gives total of $3.53 billion damage.</a:t>
            </a:r>
          </a:p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Texas suffered from Hail damage cost of approximately $138,539 in 2015. 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5B06A-7A95-41F0-921F-BE5B2FF3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31" y="2321542"/>
            <a:ext cx="4712293" cy="29073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FDDB-8DF3-4E28-BB5F-85FFEFF1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7550-4BBD-4201-A29A-909B5F7B36EB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C8D3-8DEC-44D7-B79E-4F112E27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6239-D6ED-4876-8E11-877878FF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9837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Yield Analysis Cascaded Gain (C_GP) (dB)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167B9-65AE-4DB6-A69E-587EA3A9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478" y="2220686"/>
            <a:ext cx="6893590" cy="433001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95C1B-92AC-4927-979A-63D479E2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A0D-0769-43AA-BF8A-17C58940803F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F165-1255-42FC-B682-958D2C42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A2D-3388-4696-A7E5-EB717C38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887"/>
            <a:ext cx="82296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Cascaded Noise Figure (C_NF) (dB)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34E6C-D808-404C-981D-2436C8B14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94" y="1879600"/>
            <a:ext cx="6377411" cy="42465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2CCC-C10C-4043-85A8-10AD3F2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ABB0-2307-477C-AA36-D2EFD8646CF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D393B-8F18-442B-8736-165F5526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1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3C8E-FAB1-4754-8894-E2119BFD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97909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Noise Figure (C_NF) (dB) 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7BB5D-8B83-46DC-94BE-0A2C0479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11" y="2118049"/>
            <a:ext cx="6866977" cy="426937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9760-8587-4E9A-9B9A-812138D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66E-D5BF-4AB7-9937-A234051AB6FC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86AC7-AE32-4F4D-8A08-2AE37329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04C6-4BF7-4FC9-B484-6F2C3D47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u="sng" dirty="0">
                <a:solidFill>
                  <a:schemeClr val="tx2"/>
                </a:solidFill>
              </a:rPr>
              <a:t>Cascaded IP3 (C_IP3) (dBm)</a:t>
            </a:r>
            <a:br>
              <a:rPr lang="en-US" u="sng" dirty="0">
                <a:solidFill>
                  <a:schemeClr val="tx2"/>
                </a:solidFill>
              </a:rPr>
            </a:br>
            <a:endParaRPr lang="en-US" u="sng" dirty="0">
              <a:solidFill>
                <a:schemeClr val="tx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ADC95-1F03-4EF6-B73E-B1490621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711" y="1971060"/>
            <a:ext cx="6392578" cy="4268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4DD09-D411-4924-8BBA-70955928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167C-8A46-47A8-AFCD-197280C7866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824C3-9904-495E-B41C-250B4784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3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CEE3-AD43-419C-8E30-0A323C9B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u="sng" dirty="0">
                <a:solidFill>
                  <a:schemeClr val="tx2"/>
                </a:solidFill>
              </a:rPr>
            </a:br>
            <a:br>
              <a:rPr lang="en-US" u="sng" dirty="0">
                <a:solidFill>
                  <a:schemeClr val="tx2"/>
                </a:solidFill>
              </a:rPr>
            </a:br>
            <a:br>
              <a:rPr lang="en-US" u="sng" dirty="0">
                <a:solidFill>
                  <a:schemeClr val="tx2"/>
                </a:solidFill>
              </a:rPr>
            </a:br>
            <a:r>
              <a:rPr lang="en-US" sz="4000" u="sng" dirty="0">
                <a:solidFill>
                  <a:schemeClr val="tx2"/>
                </a:solidFill>
              </a:rPr>
              <a:t>Yield Analysis Cascaded IP3 (C_IP3) (dBm)</a:t>
            </a:r>
            <a:br>
              <a:rPr lang="en-US" u="sng" dirty="0">
                <a:solidFill>
                  <a:schemeClr val="tx2"/>
                </a:solidFill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B8B2F-C658-4693-9ACD-E80BE75C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68" y="2081213"/>
            <a:ext cx="6080663" cy="40449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BB7C-D8B0-44BA-AEB5-AD22EA29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12C-B0BC-47A0-94FF-CC7DE7E1DC9A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CD856-7C1F-4FF3-A493-87CA43E4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1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6AFB-F347-4C12-9D8F-9EC8F79E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Components used in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Radar Receiver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0C7D1-A7BD-410E-9DF2-C8E5F1D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E8A7-F245-4ADC-90DF-F7DAE3743271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16EEB-4A3D-4936-BD38-CF0A9DEB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2791F-290B-47BF-AE69-847C67C2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3" y="2486025"/>
            <a:ext cx="2957513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54A04-CE26-44D3-B0F0-818030ED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442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LOW PASS FILTER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2204C9-B43A-411D-AF3E-A8548CA45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7027" y="2592466"/>
            <a:ext cx="1275698" cy="8550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959E81-8EFA-48DB-98BF-29BE6D966F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8781" y="4094040"/>
          <a:ext cx="6096000" cy="56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52820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60743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0-1.2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056821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30626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FA6A69-C687-4024-8C00-5382B8A4011F}"/>
              </a:ext>
            </a:extLst>
          </p:cNvPr>
          <p:cNvSpPr txBox="1"/>
          <p:nvPr/>
        </p:nvSpPr>
        <p:spPr>
          <a:xfrm>
            <a:off x="5176275" y="2150005"/>
            <a:ext cx="19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SKU-0711-025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EB6DC-EA6B-46EC-B0B5-FA8A9AC1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76D7-70B3-49D8-8928-84A2E0282460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7A22-9FA4-409F-93AA-356B0BC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2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3DEEE-2101-4522-A876-C8348842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87" y="2399134"/>
            <a:ext cx="2507456" cy="1035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4AA36-64A0-41A6-A4A8-07F4D076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LOW NOISE AMPLIFIER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4E0D82-72AF-4553-819A-324DA1B0265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4043363"/>
          <a:ext cx="7886700" cy="1615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37078685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650667550"/>
                    </a:ext>
                  </a:extLst>
                </a:gridCol>
              </a:tblGrid>
              <a:tr h="373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2-22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34597023"/>
                  </a:ext>
                </a:extLst>
              </a:tr>
              <a:tr h="373307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53676916"/>
                  </a:ext>
                </a:extLst>
              </a:tr>
              <a:tr h="373307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4042995"/>
                  </a:ext>
                </a:extLst>
              </a:tr>
              <a:tr h="373307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3729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AD87875-5B6B-4661-BAAF-76499952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25" y="2174045"/>
            <a:ext cx="2350294" cy="18145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80948-7DD7-4232-AAE6-919B9F3DA008}"/>
              </a:ext>
            </a:extLst>
          </p:cNvPr>
          <p:cNvSpPr txBox="1"/>
          <p:nvPr/>
        </p:nvSpPr>
        <p:spPr>
          <a:xfrm>
            <a:off x="5206775" y="1763778"/>
            <a:ext cx="21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TGA-2227-5M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41FE9-D63A-4353-81D5-7E6221E8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4CED-72BF-499A-A3C7-D93BAA34145E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3AA485-44B4-4EB6-952F-3FAAED97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29FD6-93F9-46C4-8A58-A85E35A1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73" y="2106387"/>
            <a:ext cx="2085975" cy="1021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361947-0541-47B7-B7F2-D390439F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LOW NOISE AMPLIFIER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423ED0-5595-46B4-A725-D213F640BB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28363" y="3452469"/>
          <a:ext cx="7886700" cy="15168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380397321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886558872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7-16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68192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 dBm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1718859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88315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 dBm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53277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2B7820C-B0C3-43E8-A47E-CE102087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00" y="2089524"/>
            <a:ext cx="1685925" cy="1107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CA7BE-06E1-4A8B-8D87-59BC609FC65E}"/>
              </a:ext>
            </a:extLst>
          </p:cNvPr>
          <p:cNvSpPr txBox="1"/>
          <p:nvPr/>
        </p:nvSpPr>
        <p:spPr>
          <a:xfrm>
            <a:off x="5519362" y="1881055"/>
            <a:ext cx="13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QPA-2609D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5D249-D9DB-4750-9F8E-22F8066D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E74F-C0F4-41C9-B1CB-FD34B818503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B21048-AEF6-4FDF-A6D2-95D78845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95393-D26B-4FA4-BEF1-934A72EC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00" y="2369939"/>
            <a:ext cx="2736056" cy="978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7381E-E51C-406F-8824-41EE4A1A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5251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Bandpass 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03E6DA-E07F-44A1-8578-E54A7A16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7134" y="1748433"/>
            <a:ext cx="1893094" cy="124301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5240F1-AC99-4F5D-9F47-61B7BA09B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7200" y="3989904"/>
          <a:ext cx="6096000" cy="563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899198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9710781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12-18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9071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 CONVERSION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6129508"/>
                  </a:ext>
                </a:extLst>
              </a:tr>
            </a:tbl>
          </a:graphicData>
        </a:graphic>
      </p:graphicFrame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661B025-7EB6-4AAC-8917-01449192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675" y="1910814"/>
            <a:ext cx="1914525" cy="158591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1F41B-0DA6-403B-986E-2D6E78E2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3D26-4E61-4CFE-A4D5-3FFC8723CFA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C431-935B-46F3-A66D-40C43B6C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2" y="950499"/>
            <a:ext cx="8229600" cy="1143000"/>
          </a:xfrm>
        </p:spPr>
        <p:txBody>
          <a:bodyPr/>
          <a:lstStyle/>
          <a:p>
            <a:r>
              <a:rPr lang="en-US" sz="40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Solution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92453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3F3F3F"/>
                </a:solidFill>
                <a:latin typeface="Calibri" charset="0"/>
                <a:ea typeface="Calibri" charset="0"/>
                <a:cs typeface="Calibri" charset="0"/>
                <a:sym typeface="Trebuchet MS"/>
              </a:rPr>
              <a:t>Our system aims at reducing these damages as much as possible by proactively detecting hail and sending alert messages to people.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Drone detects weather condition by an inbuilt radar system and triggers the communication link.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Weather monitoring station sends alert messages to  people using 5G communication link.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Weather warnings can help people protect themselves and their property from adverse weather conditions.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483E-8D71-4D1F-9D85-4632D8B6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164D2-5852-405A-B609-D3B452D07A57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4E838-45FF-4D92-8F2A-54487415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6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F2AA0-29B9-48B8-AA32-83A1BF39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09" y="1628180"/>
            <a:ext cx="3264694" cy="88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96191-B22B-421A-8690-38F234A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4809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MIXER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2EAC4-397F-441C-A927-A49B8F49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23" y="1724441"/>
            <a:ext cx="2208467" cy="1368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35359-9EEA-42ED-9957-B8F4C0CF7C49}"/>
              </a:ext>
            </a:extLst>
          </p:cNvPr>
          <p:cNvSpPr txBox="1"/>
          <p:nvPr/>
        </p:nvSpPr>
        <p:spPr>
          <a:xfrm>
            <a:off x="6821757" y="1326309"/>
            <a:ext cx="220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LTC 5553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90407EC-3EAD-4E71-9A3C-FBB5806C602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17338" y="4470998"/>
          <a:ext cx="6849208" cy="77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4604">
                  <a:extLst>
                    <a:ext uri="{9D8B030D-6E8A-4147-A177-3AD203B41FA5}">
                      <a16:colId xmlns:a16="http://schemas.microsoft.com/office/drawing/2014/main" val="4040729111"/>
                    </a:ext>
                  </a:extLst>
                </a:gridCol>
                <a:gridCol w="3424604">
                  <a:extLst>
                    <a:ext uri="{9D8B030D-6E8A-4147-A177-3AD203B41FA5}">
                      <a16:colId xmlns:a16="http://schemas.microsoft.com/office/drawing/2014/main" val="391308251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3-20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910142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CONVERSION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373184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20CA1-708A-4E48-8280-0CC5D30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9655-5A93-47CD-ADFC-C777D7684F49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A640-A177-47D0-9414-330B682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7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B843D-D0AA-47E5-AC62-3278D652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184384"/>
            <a:ext cx="3850481" cy="871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2DDC0-3AAB-44EE-A28C-0AFD7E3F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84442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POWER AMPLIFIER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41FF90-C7E0-4D9F-A705-E50A541BEDB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4006911"/>
          <a:ext cx="7886700" cy="112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1924623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5480983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OPERATING FREQUENCY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1-18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2120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99752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99380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41238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C2D62D-81EB-4A6B-A477-0240B3AF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92" y="2104933"/>
            <a:ext cx="2135981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F319FE-B6F7-450D-9F9C-134A8E84DD09}"/>
              </a:ext>
            </a:extLst>
          </p:cNvPr>
          <p:cNvSpPr txBox="1"/>
          <p:nvPr/>
        </p:nvSpPr>
        <p:spPr>
          <a:xfrm>
            <a:off x="6307200" y="1722346"/>
            <a:ext cx="2135981" cy="38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 15A3262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30BF4-2B34-4E60-9200-F153933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ADF1-C79D-46C7-B11F-FEFFF120C50C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2D81EC-780E-4D9C-8B1C-78E12E5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4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61145-F784-469C-9262-6508049A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69" y="2282255"/>
            <a:ext cx="2491956" cy="580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D0837-BA54-43DE-BCD9-7D2510D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3107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POWER AMPLIFIER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4368FC-F983-4564-B857-2EAEF129699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4478" y="4242097"/>
          <a:ext cx="7886700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91783582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521685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OPERATING FREQUENCY RANGE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12-18Ghz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258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51886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 dBm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8282251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95097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EEF962-D58F-406D-A05A-D7A990C60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30" y="2028256"/>
            <a:ext cx="2368502" cy="11888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D23A7-2A55-4D25-83AB-DBC6CD22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DA19-BAA3-4332-ABDE-0B65D293786E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37053-7A53-4FA3-9EFF-4C89ED7D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8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4E9B-A24F-4A40-A449-EFBE1F50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6094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CIRCULATOR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F4761-503A-4164-A4B3-3E6917B1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36" y="1991309"/>
            <a:ext cx="1905000" cy="190500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3E2AEC-9A3B-4161-8B48-D2DFBDA8CFA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59837" y="3980739"/>
          <a:ext cx="82296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7156765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38958637"/>
                    </a:ext>
                  </a:extLst>
                </a:gridCol>
              </a:tblGrid>
              <a:tr h="2100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OPERATING FREQUENCY RANGE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14-18Ghz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61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3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4956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4555A14-97E8-4D2B-86FA-42BF9A8C3FB8}"/>
              </a:ext>
            </a:extLst>
          </p:cNvPr>
          <p:cNvSpPr/>
          <p:nvPr/>
        </p:nvSpPr>
        <p:spPr>
          <a:xfrm>
            <a:off x="6181484" y="1906879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KTMC-1502A2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AA340-F75D-45EB-B5DB-2AC5D412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17" y="2232990"/>
            <a:ext cx="2240513" cy="15388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7B709-3074-46D8-86FB-F24DF93D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563F-EFEB-4E97-B031-8F7C421071FF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99AF7-7026-43E1-B462-E05390D8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1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4F1A-9F44-4C08-BABD-67D8DBB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00" y="73287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HAND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C2A62-5567-4F1F-8A9D-B475D0C9B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400" y="1875875"/>
                <a:ext cx="8229600" cy="4381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Pt= 36.83 dB =&gt; 4822.16 </a:t>
                </a:r>
                <a:r>
                  <a:rPr lang="en-US" sz="1600" dirty="0" err="1"/>
                  <a:t>mW</a:t>
                </a:r>
                <a:endParaRPr lang="en-US" sz="1600" dirty="0"/>
              </a:p>
              <a:p>
                <a:r>
                  <a:rPr lang="en-US" sz="1600" dirty="0"/>
                  <a:t>Gt=Gr=20 dB =&gt;100(in Linear)</a:t>
                </a:r>
              </a:p>
              <a:p>
                <a:r>
                  <a:rPr lang="en-US" sz="1600" dirty="0"/>
                  <a:t>F=15 </a:t>
                </a:r>
                <a:r>
                  <a:rPr lang="en-US" sz="1600" dirty="0" err="1"/>
                  <a:t>Ghz</a:t>
                </a:r>
                <a:r>
                  <a:rPr lang="en-US" sz="1600" dirty="0"/>
                  <a:t>, </a:t>
                </a:r>
                <a:r>
                  <a:rPr lang="el-GR" sz="1600" dirty="0"/>
                  <a:t>λ</a:t>
                </a:r>
                <a:r>
                  <a:rPr lang="en-US" sz="1600" dirty="0"/>
                  <a:t>=0.02</a:t>
                </a:r>
              </a:p>
              <a:p>
                <a:r>
                  <a:rPr lang="en-US" sz="1600" dirty="0"/>
                  <a:t>σ =1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1600" dirty="0"/>
                  <a:t>R=100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600" i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∗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∗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dirty="0"/>
                          <m:t>λ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∗ </m:t>
                    </m:r>
                    <m:r>
                      <m:rPr>
                        <m:nor/>
                      </m:rPr>
                      <a:rPr lang="en-US" sz="1600" dirty="0"/>
                      <m:t>σ</m:t>
                    </m:r>
                    <m:r>
                      <m:rPr>
                        <m:nor/>
                      </m:rPr>
                      <a:rPr lang="en-US" sz="1600" b="0" dirty="0" smtClean="0"/>
                      <m:t>)</m:t>
                    </m:r>
                  </m:oMath>
                </a14:m>
                <a:r>
                  <a:rPr lang="en-US" sz="16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(4</m:t>
                        </m:r>
                        <m:r>
                          <m:rPr>
                            <m:sty m:val="p"/>
                          </m:rPr>
                          <a:rPr lang="el-GR" sz="160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1600" dirty="0"/>
                  <a:t>= (4822.16*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dirty="0" smtClean="0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*1)/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(4</m:t>
                        </m:r>
                        <m:r>
                          <m:rPr>
                            <m:sty m:val="p"/>
                          </m:rPr>
                          <a:rPr lang="el-GR" sz="160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sub>
                    </m:sSub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=-70.12 dBm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MDS(N</a:t>
                </a:r>
                <a:r>
                  <a:rPr lang="en-US" sz="1200" dirty="0"/>
                  <a:t>o</a:t>
                </a:r>
                <a:r>
                  <a:rPr lang="en-US" sz="1600" dirty="0"/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sz="16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:r>
                  <a:rPr lang="en-US" sz="1600" dirty="0" err="1"/>
                  <a:t>kT</a:t>
                </a:r>
                <a:r>
                  <a:rPr lang="en-US" sz="1200" dirty="0" err="1"/>
                  <a:t>o</a:t>
                </a:r>
                <a:r>
                  <a:rPr lang="en-US" sz="1600" dirty="0" err="1"/>
                  <a:t>B</a:t>
                </a:r>
                <a:r>
                  <a:rPr lang="en-US" sz="1600" dirty="0"/>
                  <a:t> =1.38*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dirty="0" smtClean="0"/>
                          <m:t>1.38∗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*310*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sub>
                    </m:sSub>
                  </m:oMath>
                </a14:m>
                <a:r>
                  <a:rPr lang="en-US" sz="1600" b="1" dirty="0"/>
                  <a:t>  = 4.278*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b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𝐦𝐖</m:t>
                    </m:r>
                  </m:oMath>
                </a14:m>
                <a:r>
                  <a:rPr lang="en-US" sz="1600" b="1" dirty="0"/>
                  <a:t> =&gt;-83.69 dBm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err="1"/>
                  <a:t>R</a:t>
                </a:r>
                <a:r>
                  <a:rPr lang="en-US" sz="1050" dirty="0" err="1"/>
                  <a:t>max</a:t>
                </a:r>
                <a:r>
                  <a:rPr lang="en-US" sz="1050" dirty="0"/>
                  <a:t> </a:t>
                </a:r>
                <a:r>
                  <a:rPr lang="en-US" sz="1600" dirty="0"/>
                  <a:t>=</a:t>
                </a:r>
                <a:r>
                  <a:rPr lang="en-US" sz="10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600" i="0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l-GR" sz="160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        </a:t>
                </a:r>
                <a:r>
                  <a:rPr lang="en-US" sz="1600" dirty="0"/>
                  <a:t>= ((4822.16*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*1)/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(4</m:t>
                        </m:r>
                        <m:r>
                          <m:rPr>
                            <m:sty m:val="p"/>
                          </m:rPr>
                          <a:rPr lang="el-GR" sz="160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e>
                      <m:sup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4.278∗ 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0" dirty="0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sup>
                        </m:s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600" dirty="0"/>
                  <a:t> </a:t>
                </a:r>
                <a:r>
                  <a:rPr lang="en-US" sz="2000" b="1" dirty="0" err="1"/>
                  <a:t>R</a:t>
                </a:r>
                <a:r>
                  <a:rPr lang="en-US" sz="1200" b="1" dirty="0" err="1"/>
                  <a:t>max</a:t>
                </a:r>
                <a:r>
                  <a:rPr lang="en-US" sz="1600" b="1" dirty="0"/>
                  <a:t> =218.41 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C2A62-5567-4F1F-8A9D-B475D0C9B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0" y="1875875"/>
                <a:ext cx="8229600" cy="4381963"/>
              </a:xfrm>
              <a:blipFill>
                <a:blip r:embed="rId2"/>
                <a:stretch>
                  <a:fillRect l="-444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6E90-E576-45FD-831A-C13C2E8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D862-22E5-4A50-9599-1C8C2280037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8FE5B-258C-4C69-9782-46BD2F9A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9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A615-DAC2-499A-9757-C2FBA0F9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607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Free space path loss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5C8E0-9DA9-4F08-8A1C-0A52B4098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800" y="209907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R=100 m,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λ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=c/f,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                             =(</a:t>
                </a:r>
                <a:r>
                  <a:rPr lang="en-US" sz="2000" b="0" dirty="0">
                    <a:latin typeface="Cambria Math" panose="02040503050406030204" pitchFamily="18" charset="0"/>
                  </a:rPr>
                  <a:t>3*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)/(15*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)=0.02 m</a:t>
                </a:r>
              </a:p>
              <a:p>
                <a:endParaRPr lang="en-US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FSPL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4</m:t>
                        </m:r>
                        <m:r>
                          <m:rPr>
                            <m:sty m:val="p"/>
                          </m:rPr>
                          <a:rPr lang="el-GR" sz="2000" i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sty m:val="p"/>
                          </m:rPr>
                          <a:rPr lang="en-US" sz="2000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000" dirty="0"/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sz="2000" b="0" dirty="0" smtClean="0"/>
                              <m:t>)</m:t>
                            </m:r>
                          </m:e>
                          <m:sup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= </a:t>
                </a:r>
                <a14:m>
                  <m:oMath xmlns:m="http://schemas.openxmlformats.org/officeDocument/2006/math">
                    <m:r>
                      <a:rPr lang="en-US" sz="2000" i="0" dirty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4</m:t>
                        </m:r>
                        <m:r>
                          <m:rPr>
                            <m:sty m:val="p"/>
                          </m:rPr>
                          <a:rPr lang="el-GR" sz="2000" i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000" i="0" dirty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000" dirty="0"/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)</m:t>
                            </m:r>
                          </m:e>
                          <m:sup>
                            <m:r>
                              <a:rPr 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sz="20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    = 95.959 dBm</a:t>
                </a:r>
              </a:p>
              <a:p>
                <a:pPr marL="0" indent="0" algn="ctr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𝐅𝐒𝐏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95.959 dBm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5C8E0-9DA9-4F08-8A1C-0A52B4098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800" y="2099075"/>
                <a:ext cx="8229600" cy="4525963"/>
              </a:xfrm>
              <a:blipFill>
                <a:blip r:embed="rId2"/>
                <a:stretch>
                  <a:fillRect l="-741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0B4A-3C8A-4273-8CD2-A030E2EF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E84F-FFED-4573-8F3D-0D809CA22D0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F7562-57CE-402E-9EC7-9DACA7D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8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EC9B-05D5-4B02-ABBB-8F15626B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RADAR TRANSCEIVER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A6334-2BFF-45B1-84FC-DC27CF750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318" y="1874838"/>
            <a:ext cx="7273313" cy="425132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D06B6-40D4-4C17-A7A4-2039991C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7044-6962-4EE0-BD24-C74EA370B6D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9AD0E-19FE-44FF-AEB7-F0DB7FF8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8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3A73-A11B-4232-8BBB-89BA8053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FSPL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DFEB6-D46A-40ED-9BBE-662BEC29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800" y="1779587"/>
            <a:ext cx="5659200" cy="40380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926AD1-1201-4562-9F2A-436F2683F57B}"/>
              </a:ext>
            </a:extLst>
          </p:cNvPr>
          <p:cNvCxnSpPr>
            <a:cxnSpLocks/>
          </p:cNvCxnSpPr>
          <p:nvPr/>
        </p:nvCxnSpPr>
        <p:spPr>
          <a:xfrm>
            <a:off x="1661160" y="4996800"/>
            <a:ext cx="556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412916-FD1C-4DB1-BAA3-4F0A76ABFEE3}"/>
              </a:ext>
            </a:extLst>
          </p:cNvPr>
          <p:cNvSpPr/>
          <p:nvPr/>
        </p:nvSpPr>
        <p:spPr>
          <a:xfrm>
            <a:off x="93600" y="4845448"/>
            <a:ext cx="15066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MDS=-83.69dBm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112B4-54F6-48AB-A231-D78B007E1C0F}"/>
              </a:ext>
            </a:extLst>
          </p:cNvPr>
          <p:cNvSpPr txBox="1"/>
          <p:nvPr/>
        </p:nvSpPr>
        <p:spPr>
          <a:xfrm>
            <a:off x="4838700" y="2931351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FSPL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B9C29-8A79-4235-9803-23120E1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DC53-41CD-45EA-9DBA-8D1EFCCD954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AE1E4-2316-4EF4-A07F-2DF9C047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AF2B-59D7-4711-AE66-B649B617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</a:rPr>
              <a:t>5G COMMUNICATION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1344-FAFC-4C06-8025-59E22614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B5EE-2511-41CB-A1E2-EB2DF1BF6C6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C6D4-7B54-429B-8DB0-AED0C3F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2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AD92-0A74-47AD-B1EB-0E9B2148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5G COMMUNICATION LINK TRANSMITTER SCHEMATIC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E5D7D0-C421-4B61-9B52-3066D0746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520"/>
            <a:ext cx="8229600" cy="361132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6F0C1-E37C-41F6-8D29-EF6A657D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185D-BCD5-4E8B-B21D-301A9B904333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8BD0-5ECF-43ED-9549-32517EB8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6" y="86104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System Architecture</a:t>
            </a:r>
            <a:endParaRPr lang="en-US" sz="4000" u="sng" dirty="0"/>
          </a:p>
        </p:txBody>
      </p:sp>
      <p:sp>
        <p:nvSpPr>
          <p:cNvPr id="4" name="Cloud 3"/>
          <p:cNvSpPr/>
          <p:nvPr/>
        </p:nvSpPr>
        <p:spPr>
          <a:xfrm>
            <a:off x="509078" y="4895386"/>
            <a:ext cx="1977644" cy="1014761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431" y="5079600"/>
            <a:ext cx="107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condition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6" r="40744" b="21983"/>
          <a:stretch/>
        </p:blipFill>
        <p:spPr>
          <a:xfrm>
            <a:off x="509078" y="1943682"/>
            <a:ext cx="2018371" cy="150603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687444" y="2696699"/>
            <a:ext cx="35368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0390" y="2895718"/>
            <a:ext cx="34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 triggers communication link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36" y="1848200"/>
            <a:ext cx="2491247" cy="16015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6490" y="356259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station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232072" y="3931929"/>
            <a:ext cx="232215" cy="1147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34" y="5261651"/>
            <a:ext cx="1949032" cy="12969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64287" y="4025348"/>
            <a:ext cx="16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5G communication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3431" y="3490477"/>
            <a:ext cx="149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RADAR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1168937" y="3931931"/>
            <a:ext cx="239752" cy="8713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6B17A-8A52-4B98-A23F-0F403B9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C21D-109B-4FE3-8D09-CB302C280BB8}" type="datetime1">
              <a:rPr lang="en-US" smtClean="0"/>
              <a:t>4/17/2018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E6BB03-042B-466F-B63F-272D5C18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BE6-FB46-4A98-A0F5-E3393566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Cascaded Gain (C_GP) (dB)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461F1E-B430-4C38-8A77-C828B6EA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73" y="1600200"/>
            <a:ext cx="7204454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67F15-A56A-4389-B0DF-A9071EA3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17D1-A03E-4233-A461-9975211D3A4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A1345-636C-4708-972A-1920854B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6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564-7993-483C-9A3F-C84FB12F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84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Gain (C_GP) (dB)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18B39-BC45-4AE1-8213-002D2201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9935-862E-43F2-8946-0F0A8E484BE6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DA23-B28A-4F2F-8C8E-F184182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87FA7D-4FFF-4365-862F-7D59B4FC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900" y="1749490"/>
            <a:ext cx="67922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7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0309-D014-4460-BD28-4FDADD40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Cascaded Node Power (</a:t>
            </a:r>
            <a:r>
              <a:rPr lang="en-US" sz="3200" u="sng" dirty="0" err="1">
                <a:solidFill>
                  <a:schemeClr val="tx2"/>
                </a:solidFill>
              </a:rPr>
              <a:t>P_node</a:t>
            </a:r>
            <a:r>
              <a:rPr lang="en-US" sz="3200" u="sng" dirty="0">
                <a:solidFill>
                  <a:schemeClr val="tx2"/>
                </a:solidFill>
              </a:rPr>
              <a:t>) (dBm)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C097A-901D-4E7A-B20E-A7952D0FC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778" y="1600200"/>
            <a:ext cx="7124444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7EB62-E638-4683-8B0A-48FB949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241-9DB5-477D-850F-AB980BBEB90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1B57-603E-4D63-89C9-00383E9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4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22D9-9322-4977-90B9-BC7A68B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Yield Analysis Cascaded Node Power (</a:t>
            </a:r>
            <a:r>
              <a:rPr lang="en-US" sz="3200" u="sng" dirty="0" err="1">
                <a:solidFill>
                  <a:schemeClr val="tx2"/>
                </a:solidFill>
              </a:rPr>
              <a:t>P_node</a:t>
            </a:r>
            <a:r>
              <a:rPr lang="en-US" sz="3200" u="sng" dirty="0">
                <a:solidFill>
                  <a:schemeClr val="tx2"/>
                </a:solidFill>
              </a:rPr>
              <a:t>) (dBm)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544EB-31AD-4E0D-83BB-B9F6A3AA5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420" y="2057400"/>
            <a:ext cx="6917159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40F4C-3CDB-4C29-BD05-775FFAD2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0A8F-FB55-42B4-B6EB-7D8A34A3574A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7965-776F-4C16-BF07-96E296B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8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0" y="1219201"/>
            <a:ext cx="8826499" cy="5454332"/>
          </a:xfrm>
        </p:spPr>
        <p:txBody>
          <a:bodyPr/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/>
              <a:t>= (5V*240mA) + (5V*650mA) + (4.5V * 50mA) = 4675mW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/>
              <a:t>31.53dBm  =1422.32 </a:t>
            </a:r>
            <a:r>
              <a:rPr lang="en-US" sz="1800" dirty="0" err="1"/>
              <a:t>mW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Pout – Gain = (31.53dBm – 30.53 dB) = 1 dBm = 1.25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((Pout – Pin)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)*100 = 30.39%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Pt (dBm) + Gt (dB) = 31.53+ 24.7 dB = 56.23 dBm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=  26.23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(419.75 W)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8984" y="1446312"/>
            <a:ext cx="7787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 </a:t>
            </a:r>
            <a:r>
              <a:rPr lang="en-US" sz="2800" b="1" u="sng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8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 Calculations</a:t>
            </a:r>
          </a:p>
        </p:txBody>
      </p:sp>
    </p:spTree>
    <p:extLst>
      <p:ext uri="{BB962C8B-B14F-4D97-AF65-F5344CB8AC3E}">
        <p14:creationId xmlns:p14="http://schemas.microsoft.com/office/powerpoint/2010/main" val="890942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61C8-2A88-416A-B7BF-03933664B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Components Used in 5G Transmitter</a:t>
            </a:r>
          </a:p>
        </p:txBody>
      </p:sp>
    </p:spTree>
    <p:extLst>
      <p:ext uri="{BB962C8B-B14F-4D97-AF65-F5344CB8AC3E}">
        <p14:creationId xmlns:p14="http://schemas.microsoft.com/office/powerpoint/2010/main" val="2466871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0A5055-DE79-4641-9BC9-E73DF859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49733"/>
              </p:ext>
            </p:extLst>
          </p:nvPr>
        </p:nvGraphicFramePr>
        <p:xfrm>
          <a:off x="457200" y="4250094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5562539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5666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GHz – 2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1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4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358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7A3C50-C9CC-4203-80BA-ADA7F9F3A501}"/>
              </a:ext>
            </a:extLst>
          </p:cNvPr>
          <p:cNvSpPr/>
          <p:nvPr/>
        </p:nvSpPr>
        <p:spPr>
          <a:xfrm>
            <a:off x="5290062" y="241119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CGY2151HV_C1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23D9F-3A09-47C8-B5CC-44A0F149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95" y="1943570"/>
            <a:ext cx="1841267" cy="14014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ECA03-21DD-45B3-8A3F-49EF45E5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E729-92DD-4DEF-92CA-A10A5A239262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F8E44-2322-47CE-A3ED-CA5A743F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5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7335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 Pass Filter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2303AB-436D-4AF6-884F-02BF85A6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5664"/>
              </p:ext>
            </p:extLst>
          </p:nvPr>
        </p:nvGraphicFramePr>
        <p:xfrm>
          <a:off x="2419209" y="3997426"/>
          <a:ext cx="4743450" cy="823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1.71 </a:t>
                      </a:r>
                      <a:r>
                        <a:rPr lang="en-US" sz="1400" baseline="0" dirty="0" err="1"/>
                        <a:t>Ghz</a:t>
                      </a:r>
                      <a:r>
                        <a:rPr lang="en-US" sz="1400" baseline="0" dirty="0"/>
                        <a:t> to 1.88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7C297F8-7084-4E66-B23D-B5439313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42" y="2513075"/>
            <a:ext cx="3226538" cy="605998"/>
          </a:xfrm>
          <a:prstGeom prst="rect">
            <a:avLst/>
          </a:prstGeom>
        </p:spPr>
      </p:pic>
      <p:pic>
        <p:nvPicPr>
          <p:cNvPr id="8" name="Content Placeholder 2">
            <a:extLst>
              <a:ext uri="{FF2B5EF4-FFF2-40B4-BE49-F238E27FC236}">
                <a16:creationId xmlns:a16="http://schemas.microsoft.com/office/drawing/2014/main" id="{DD503AC9-CF03-4A7F-820D-74E5720B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44" y="2513075"/>
            <a:ext cx="2697672" cy="6059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EC8A7-1267-4D40-BCFC-ED00659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2D8F-BB83-44DF-B86A-23A6670B3429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19348-2581-466A-AC11-74CE573B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3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3285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Mixer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1413019-7246-4F7A-B163-293433E66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001" y="2945059"/>
            <a:ext cx="1636350" cy="5149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A1AB5-8CA0-45D3-85D7-998A4BB61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5" y="2472295"/>
            <a:ext cx="1487060" cy="47276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1C861E-5FD7-49DE-8A91-469612AD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70650"/>
              </p:ext>
            </p:extLst>
          </p:nvPr>
        </p:nvGraphicFramePr>
        <p:xfrm>
          <a:off x="2076450" y="4472481"/>
          <a:ext cx="4572000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>
                          <a:effectLst/>
                          <a:sym typeface="Arial"/>
                        </a:rPr>
                        <a:t>RF </a:t>
                      </a:r>
                      <a:r>
                        <a:rPr lang="en-US" sz="1100" u="none" strike="noStrike" cap="none" baseline="0" dirty="0">
                          <a:effectLst/>
                          <a:sym typeface="Arial"/>
                        </a:rPr>
                        <a:t>frequency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GHz -26 GHz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</a:t>
                      </a:r>
                      <a:r>
                        <a:rPr lang="en-US" sz="1400" baseline="0" dirty="0"/>
                        <a:t> frequency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1-15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</a:t>
                      </a:r>
                      <a:r>
                        <a:rPr lang="en-US" sz="1400" baseline="0" dirty="0"/>
                        <a:t> frequency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2-26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Conversion</a:t>
                      </a:r>
                      <a:r>
                        <a:rPr lang="en-US" sz="1400" baseline="0" dirty="0"/>
                        <a:t> Loss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10 </a:t>
                      </a:r>
                      <a:r>
                        <a:rPr lang="en-US" sz="1400" baseline="0" dirty="0" err="1"/>
                        <a:t>dBm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09C4894-262B-4C5D-9197-D67C90BF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6" y="2060226"/>
            <a:ext cx="2057400" cy="20288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34FCD-EF1B-4D51-A0A4-490E8411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F22F-BA9E-470B-9BFA-7E104A3BB7E0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A00C-3DF2-4C29-AA53-360BFE30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8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7487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 Pass Filter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7542F-1A50-490E-9CDD-BAFBEE61E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47189"/>
              </p:ext>
            </p:extLst>
          </p:nvPr>
        </p:nvGraphicFramePr>
        <p:xfrm>
          <a:off x="2200275" y="4498612"/>
          <a:ext cx="4743450" cy="1052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Ghz</a:t>
                      </a:r>
                      <a:r>
                        <a:rPr lang="en-US" sz="1400" baseline="0" dirty="0"/>
                        <a:t> to 30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1.2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2BA0D3-A943-4254-9468-D71FB6F57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791" y="3089337"/>
            <a:ext cx="2709145" cy="47438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6CD90F-4596-4E6F-AC59-7ADE483A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34" y="2664945"/>
            <a:ext cx="2476393" cy="13231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C6CA-A86C-404B-A5F8-03C3172D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E01C-EAE8-4AFB-8C12-D1EABE9CE624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179B-493C-471C-9A91-3ACB1C4A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48F-3570-4FF6-9C05-A2C2966D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32" y="1138278"/>
            <a:ext cx="8229600" cy="64262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Top-level Radar Specs</a:t>
            </a:r>
            <a:endParaRPr lang="en-US" u="sng" dirty="0"/>
          </a:p>
        </p:txBody>
      </p:sp>
      <p:graphicFrame>
        <p:nvGraphicFramePr>
          <p:cNvPr id="4" name="Group 67">
            <a:extLst>
              <a:ext uri="{FF2B5EF4-FFF2-40B4-BE49-F238E27FC236}">
                <a16:creationId xmlns:a16="http://schemas.microsoft.com/office/drawing/2014/main" id="{90D0AAF6-0AB0-4F79-A44E-8291638F57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4180" y="1892418"/>
          <a:ext cx="6226097" cy="4762550"/>
        </p:xfrm>
        <a:graphic>
          <a:graphicData uri="http://schemas.openxmlformats.org/drawingml/2006/table">
            <a:tbl>
              <a:tblPr/>
              <a:tblGrid>
                <a:gridCol w="403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Top-level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 (GHz)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14.5-15.5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Output Power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Gain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PAE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Noise Figure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Gain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OIP3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Antenna Beamwidth (degrees) 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 (m) with Target RCS=1.0m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DC Power Consumption (W)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C03D1-B4C6-446F-BBE4-DB9B95EC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36F-6A39-420F-B4E9-3269B7ACE22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A850C-8584-4E94-AB89-A078DE81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1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22" y="92413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Driver Amplifier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B9A1F9-87F0-408E-AE78-EB20CE45D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20"/>
          <a:stretch/>
        </p:blipFill>
        <p:spPr>
          <a:xfrm>
            <a:off x="1559842" y="2213299"/>
            <a:ext cx="2057685" cy="1143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EB568-9E5D-4CA0-AD9D-B2F2CAEB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7" y="2675396"/>
            <a:ext cx="1855026" cy="75360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1E42B0A-38B0-438F-9278-92BA4F295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87820"/>
              </p:ext>
            </p:extLst>
          </p:nvPr>
        </p:nvGraphicFramePr>
        <p:xfrm>
          <a:off x="1646666" y="4224612"/>
          <a:ext cx="4772794" cy="1703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6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Frequency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17 </a:t>
                      </a:r>
                      <a:r>
                        <a:rPr lang="en-US" sz="1500" dirty="0" err="1"/>
                        <a:t>Ghz</a:t>
                      </a:r>
                      <a:r>
                        <a:rPr lang="en-US" sz="1500" baseline="0" dirty="0"/>
                        <a:t> to 43 </a:t>
                      </a:r>
                      <a:r>
                        <a:rPr lang="en-US" sz="1500" baseline="0" dirty="0" err="1"/>
                        <a:t>Ghz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Gain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19.5 dBm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52398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1F586-5CC9-4B31-B378-9105F6B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5213-D460-4636-8B18-66E5A8A483D3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62C79-22B9-4650-823E-D0B2A69F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9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887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Power Amplifier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EC960E-9030-4AC4-B4FA-7132AE1F6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667" y="2256535"/>
            <a:ext cx="2374876" cy="7366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4F938-9C8A-4CD8-86D2-B324E1CD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26" y="2512515"/>
            <a:ext cx="1898238" cy="54709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F730FC-7E10-48C7-A099-9E6425446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90359"/>
              </p:ext>
            </p:extLst>
          </p:nvPr>
        </p:nvGraphicFramePr>
        <p:xfrm>
          <a:off x="2153159" y="3704584"/>
          <a:ext cx="4837682" cy="1910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49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Frequency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18 to 26 GHz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Gain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28.5 dB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IP3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37 dBm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1238159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P1dB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28.5 dBm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B8506-E487-4139-A11A-FB9848A7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85E-AFF3-4B51-A77E-FBAC123DDF5D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62A4C-1CBE-4E37-9B94-E02E6339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34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31DC-3632-4230-95CF-6061D3F8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01377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5G COMMUNICATION LINK RECEIVER SCHEMATIC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5AFB61-5E3F-4851-9573-ED74BD234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27335"/>
            <a:ext cx="8229600" cy="34716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ECBFB-3FE2-4F3D-80F4-0BD844BD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034-3BBC-46F6-9C49-0C29E33B8CC7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5D46-6B65-4EF7-9273-4EA9B2B5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0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03E3-C7BE-45D4-B818-1E77A08A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Cascaded Gain (C_GP) (dB)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F8F671-8CA8-4328-A2B3-E9A33B60A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92" y="1730829"/>
            <a:ext cx="7134815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D782-FC69-4EF4-BF95-23E46E44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7548-27ED-4141-87D6-07BF105D0685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99F6-8A70-421F-B0C2-81A41738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7864-063E-48F0-B957-84B86E87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711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Gain (C_GP) (dB)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3C07B-0225-468A-883A-627FF42A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84" y="1753540"/>
            <a:ext cx="6937231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47D97-A61D-4B61-BE80-6DC7E04E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1A7-9DC3-4F3D-A558-32E381BE8BD2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4372-CDA1-4B68-9255-70B4EDBF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8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E335-9297-4272-82A8-73A90996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Cascaded Noise Figure (C_NF) (dB)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42CF0-1483-4B78-9E7E-F44419FC7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615" y="1600200"/>
            <a:ext cx="6798769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3AA5B-B229-41A1-9A3A-4E36CCFC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D4A4-793E-4FC7-BB7C-F3F7CDD6DDDA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97768-BF2C-4185-A824-A56CB18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2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DBAA-493E-4C41-A904-FBD7D84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133055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Noise Figure (C_NF) (dB)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46485-FD45-4AE4-97DF-F045B3C6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083" y="2276055"/>
            <a:ext cx="7116960" cy="416734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D38C4-EFD8-471A-94AA-93FCFA4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0B1-999A-41BF-BDD9-DD09BB56468D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83DA-F4D2-4E8C-BA10-4364958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59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748A-85D1-4C2A-93D2-59CD5417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Cascaded IP3 (C_IP3) (dBm)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DA863F-CB26-4FE9-BCD0-A1345722A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737" y="1874837"/>
            <a:ext cx="6818525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33CED-AD54-4B23-8800-31D21734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C423-A910-4F66-AD68-5AC8721B2D24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140B8-2AA0-40AA-9838-C65B4D2F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70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8116-D31A-4BDC-8271-B96CDE61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92544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Yield Analysis Cascaded IP3 (C_IP3) (dBm)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39A49-3C75-4A32-B988-AB1BC669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833" y="1878870"/>
            <a:ext cx="6768334" cy="452596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41D42-8CC1-4CFD-89D8-F8FFDE4E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3B3B-3582-4331-85CA-7FD4A74BEAAD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F125C-24E9-4326-A8AD-FC951B7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58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26E7-E937-4329-A0E6-48F1B7A9B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Components used in 5G Receiver</a:t>
            </a:r>
          </a:p>
        </p:txBody>
      </p:sp>
    </p:spTree>
    <p:extLst>
      <p:ext uri="{BB962C8B-B14F-4D97-AF65-F5344CB8AC3E}">
        <p14:creationId xmlns:p14="http://schemas.microsoft.com/office/powerpoint/2010/main" val="2392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2926" y="1018017"/>
            <a:ext cx="8458200" cy="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x-none" sz="3600" b="1" dirty="0">
                <a:solidFill>
                  <a:schemeClr val="tx2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b="1" u="sng" dirty="0">
                <a:solidFill>
                  <a:schemeClr val="tx2"/>
                </a:solidFill>
                <a:cs typeface="Times New Roman" panose="02020603050405020304" pitchFamily="18" charset="0"/>
              </a:rPr>
              <a:t>Top-level Communication link Specifications</a:t>
            </a:r>
            <a:endParaRPr lang="en-US" altLang="x-none" b="1" u="sng" dirty="0">
              <a:solidFill>
                <a:schemeClr val="tx2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6" name="Group 67">
            <a:extLst>
              <a:ext uri="{FF2B5EF4-FFF2-40B4-BE49-F238E27FC236}">
                <a16:creationId xmlns:a16="http://schemas.microsoft.com/office/drawing/2014/main" id="{AFAC42E5-EF47-4490-942D-BCD7E62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66363"/>
              </p:ext>
            </p:extLst>
          </p:nvPr>
        </p:nvGraphicFramePr>
        <p:xfrm>
          <a:off x="1482808" y="2071395"/>
          <a:ext cx="6354337" cy="4563166"/>
        </p:xfrm>
        <a:graphic>
          <a:graphicData uri="http://schemas.openxmlformats.org/drawingml/2006/table">
            <a:tbl>
              <a:tblPr/>
              <a:tblGrid>
                <a:gridCol w="412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Top-level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 (GHz)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23-25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Output Power 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Gain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PAE (%)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Noise Figure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Gain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OIP3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 Antenna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Beamwidth (degrees) 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 Antenna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Beamwidth (degrees) 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 (m) </a:t>
                      </a:r>
                      <a:endParaRPr kumimoji="0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DC Power Consumption (W)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F911F-68C4-4DA2-8149-2E2FDEF9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CDB7-CB6E-41B5-95E2-071B67DBDC2F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C2D9B-4663-46F2-AB0A-A7E3B00C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0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0" y="1179708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 Pass Filter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7542F-1A50-490E-9CDD-BAFBEE61E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01935"/>
              </p:ext>
            </p:extLst>
          </p:nvPr>
        </p:nvGraphicFramePr>
        <p:xfrm>
          <a:off x="2200275" y="4177011"/>
          <a:ext cx="4743450" cy="1052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Ghz</a:t>
                      </a:r>
                      <a:r>
                        <a:rPr lang="en-US" sz="1400" baseline="0" dirty="0"/>
                        <a:t> to 30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1.2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2BA0D3-A943-4254-9468-D71FB6F57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764436"/>
            <a:ext cx="3487442" cy="61067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6CD90F-4596-4E6F-AC59-7ADE483A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57" y="2459100"/>
            <a:ext cx="2388453" cy="127618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FD55-D158-468B-859D-0187E4F2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BF07-FF3D-4F68-8B71-45D0F816537E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E730D-BAA1-4FA1-9508-0D090E8D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41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1103425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Low Noise Amplifier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A1375C-7C1C-44E3-95EB-E32781548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577" y="2409091"/>
            <a:ext cx="1548585" cy="53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522E-B2D8-4D6C-AA29-8CCAAD11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2" y="2872302"/>
            <a:ext cx="1489734" cy="462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B2B5A-E13D-426D-BD37-35AAC21A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397" y="2107581"/>
            <a:ext cx="2403146" cy="166682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D886F0-5F85-483F-9D28-83E132A4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72835"/>
              </p:ext>
            </p:extLst>
          </p:nvPr>
        </p:nvGraphicFramePr>
        <p:xfrm>
          <a:off x="2076239" y="4360725"/>
          <a:ext cx="4743450" cy="1578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22 </a:t>
                      </a:r>
                      <a:r>
                        <a:rPr lang="en-US" sz="1400" baseline="0" dirty="0" err="1"/>
                        <a:t>Ghz</a:t>
                      </a:r>
                      <a:r>
                        <a:rPr lang="en-US" sz="1400" baseline="0" dirty="0"/>
                        <a:t> to 32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Noise Figure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23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B3ACF-2438-44F0-AA84-19DDEE86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BFF7-6DBA-4080-BA70-F3CF91701DB1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4084A-9711-4D8D-A22E-496272F2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7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2437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Mixer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3932A1-1D9F-4594-A930-91A79CDC3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1417"/>
              </p:ext>
            </p:extLst>
          </p:nvPr>
        </p:nvGraphicFramePr>
        <p:xfrm>
          <a:off x="2444127" y="3704318"/>
          <a:ext cx="4572000" cy="1623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cap="none" dirty="0" err="1">
                          <a:effectLst/>
                          <a:sym typeface="Arial"/>
                        </a:rPr>
                        <a:t>Rf</a:t>
                      </a:r>
                      <a:r>
                        <a:rPr lang="en-US" sz="1100" u="none" strike="noStrike" cap="none" baseline="0" dirty="0">
                          <a:effectLst/>
                          <a:sym typeface="Arial"/>
                        </a:rPr>
                        <a:t> frequency</a:t>
                      </a:r>
                      <a:endParaRPr lang="en-US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GHz -50 GHz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</a:t>
                      </a:r>
                      <a:r>
                        <a:rPr lang="en-US" sz="1400" baseline="0" dirty="0"/>
                        <a:t> frequency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DC-5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</a:t>
                      </a:r>
                      <a:r>
                        <a:rPr lang="en-US" sz="1400" baseline="0" dirty="0"/>
                        <a:t> frequency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15-50 </a:t>
                      </a:r>
                      <a:r>
                        <a:rPr lang="en-US" sz="1400" dirty="0" err="1"/>
                        <a:t>Ghz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Conversion</a:t>
                      </a:r>
                      <a:r>
                        <a:rPr lang="en-US" sz="1400" baseline="0" dirty="0"/>
                        <a:t> Loss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10 dBm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071-F6E5-423B-B951-2907E2B9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88" y="2420891"/>
            <a:ext cx="2751865" cy="664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D7814C-B460-490E-9537-B9DBE788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56" y="2218278"/>
            <a:ext cx="2644096" cy="88814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E09BF-EA19-4492-9B2A-7A34A947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A731-8445-46C8-B207-D28A425B9CE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7B1A6-2965-4253-8B7E-2B6093F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4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1552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 Pass Filter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FAF5889-EA34-43A2-A8AF-C2AF790E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420" y="2433444"/>
            <a:ext cx="1713335" cy="7606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F57C9-AA6F-4397-8C1C-1716392E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66" y="2656915"/>
            <a:ext cx="2062598" cy="42748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549266-4132-4C9A-95F3-2D8414DB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77256"/>
              </p:ext>
            </p:extLst>
          </p:nvPr>
        </p:nvGraphicFramePr>
        <p:xfrm>
          <a:off x="1787236" y="3773603"/>
          <a:ext cx="4703619" cy="823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6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 </a:t>
                      </a:r>
                      <a:r>
                        <a:rPr lang="en-US" sz="1400" baseline="0" dirty="0"/>
                        <a:t>GHz to 32 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1.5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FD27-ED7C-43B5-984D-F2674B6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EBAB-39C2-4288-84B9-5303548CC93E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988A1-3CC0-4F25-90D1-F37AA46D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4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7543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Low Noise Amplifier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EAEE8A-EFEF-471D-BBCD-90B3F5C97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95638"/>
              </p:ext>
            </p:extLst>
          </p:nvPr>
        </p:nvGraphicFramePr>
        <p:xfrm>
          <a:off x="1525732" y="3763566"/>
          <a:ext cx="4743450" cy="1578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Mhz</a:t>
                      </a:r>
                      <a:r>
                        <a:rPr lang="en-US" sz="1400" baseline="0" dirty="0"/>
                        <a:t> to 3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Gain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P1dB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15 dBm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A54469-580C-4E06-9A16-74D18B3FD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32" y="2576039"/>
            <a:ext cx="1287892" cy="2591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51272E-A09B-4301-9EF2-014B3F69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72" y="2752505"/>
            <a:ext cx="1242168" cy="3200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82206-F132-4BB6-B2CF-04B59396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2195-91E1-4CF3-9B2B-DFBFEDE0CA70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94C87-68A0-460D-9DCF-ECF398D2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2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168D5-FEC1-4471-A5D3-3E13063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7296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Band Pass Filter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C837722-FF80-42F8-90E7-2D52A1BD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811" y="2433183"/>
            <a:ext cx="1343141" cy="105736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1A45A-9055-4FFE-8C68-718C5D5C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30387"/>
              </p:ext>
            </p:extLst>
          </p:nvPr>
        </p:nvGraphicFramePr>
        <p:xfrm>
          <a:off x="2001593" y="4458625"/>
          <a:ext cx="4743450" cy="1578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/>
                        <a:t> frequency 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 </a:t>
                      </a:r>
                      <a:r>
                        <a:rPr lang="en-US" sz="1400" baseline="0" dirty="0" err="1"/>
                        <a:t>Ghz</a:t>
                      </a:r>
                      <a:r>
                        <a:rPr lang="en-US" sz="1400" baseline="0" dirty="0"/>
                        <a:t> to 1.88 </a:t>
                      </a:r>
                      <a:r>
                        <a:rPr lang="en-US" sz="1400" baseline="0" dirty="0" err="1"/>
                        <a:t>Ghz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center frequency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1.8 GHz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2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insertion loss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0.75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2B5464B-5B93-45A3-B3E1-DDB43459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83" y="2090845"/>
            <a:ext cx="1204426" cy="1222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E2014-BF1B-4FB9-AEA2-47E2A7E8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1" y="3236088"/>
            <a:ext cx="2866361" cy="3085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E436-9984-46A3-AFFE-51F8AB83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A2FC-4A14-479D-BAA5-E71F187627DA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56779-615F-482F-A310-84BDAC6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C162-670B-41F9-974F-2D751E4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64" y="1442812"/>
            <a:ext cx="7942672" cy="53984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chemeClr val="tx2"/>
                </a:solidFill>
              </a:rPr>
              <a:t>HAND CALCULATIONS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93EA0-7E31-41D3-90D9-C67FBE938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679" y="2645229"/>
                <a:ext cx="7942672" cy="323782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R=5000 m, </a:t>
                </a:r>
                <a:r>
                  <a:rPr lang="el-GR" dirty="0"/>
                  <a:t>λ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∗108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𝐺𝐻𝑧</m:t>
                        </m:r>
                      </m:den>
                    </m:f>
                  </m:oMath>
                </a14:m>
                <a:r>
                  <a:rPr lang="en-IN" dirty="0"/>
                  <a:t> = 0.0125 m</a:t>
                </a:r>
              </a:p>
              <a:p>
                <a:pPr marL="0" indent="0">
                  <a:buNone/>
                </a:pPr>
                <a:r>
                  <a:rPr lang="en-IN" dirty="0"/>
                  <a:t>FSPL = 20log(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IN" dirty="0"/>
                  <a:t>) = 20log(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0.0125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134.02 dB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err="1"/>
                  <a:t>Pr</a:t>
                </a:r>
                <a:r>
                  <a:rPr lang="en-IN" dirty="0"/>
                  <a:t> (dBm) = Pt(dBm)+Gr(dB)+Gt(dB)-FSPL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= 31.53+24.7+20-134.02</a:t>
                </a:r>
              </a:p>
              <a:p>
                <a:pPr marL="0" indent="0">
                  <a:buNone/>
                </a:pPr>
                <a:r>
                  <a:rPr lang="en-IN" dirty="0" err="1"/>
                  <a:t>Pr</a:t>
                </a:r>
                <a:r>
                  <a:rPr lang="en-IN" dirty="0"/>
                  <a:t> (dBm) = -57.79 dBm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493EA0-7E31-41D3-90D9-C67FBE938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679" y="2645229"/>
                <a:ext cx="7942672" cy="3237821"/>
              </a:xfrm>
              <a:blipFill rotWithShape="1">
                <a:blip r:embed="rId2"/>
                <a:stretch>
                  <a:fillRect l="-1842" t="-3202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FA86-6BA2-4B21-91AF-D1753A28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1D47-BAB3-41E3-84B3-678D6ED05C6C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4D449-53EA-44B0-9A63-C63681E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75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BC54-AA3C-4EFB-85F1-0433CECE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82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2"/>
                </a:solidFill>
              </a:rPr>
              <a:t>5G TRANSCEIVER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48903-2A58-4C5B-BB6B-C4B6D5A0F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73" y="1852126"/>
            <a:ext cx="7242653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7200E-AFCF-43F9-99B3-59F063C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FDBF-D38C-4625-9531-C380C52E5A9D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C86F3-85D7-43A2-8F20-206E89F1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23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60F3-91B4-400A-A735-FD9C7DC0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36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2"/>
                </a:solidFill>
              </a:rPr>
              <a:t>FSPL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B0A3A-0610-481B-AC70-A2961B00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00" y="1600201"/>
            <a:ext cx="6434912" cy="4411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1ADC6-2D2D-475F-B420-BC2B3A0D3FAB}"/>
              </a:ext>
            </a:extLst>
          </p:cNvPr>
          <p:cNvSpPr txBox="1"/>
          <p:nvPr/>
        </p:nvSpPr>
        <p:spPr>
          <a:xfrm>
            <a:off x="5128260" y="3192780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FSPL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96FDD1-ACA5-4318-AB4A-F7D33E6A28EA}"/>
              </a:ext>
            </a:extLst>
          </p:cNvPr>
          <p:cNvCxnSpPr>
            <a:cxnSpLocks/>
          </p:cNvCxnSpPr>
          <p:nvPr/>
        </p:nvCxnSpPr>
        <p:spPr>
          <a:xfrm>
            <a:off x="1661160" y="4853940"/>
            <a:ext cx="55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4486114-6576-473D-94FC-A056474AD300}"/>
              </a:ext>
            </a:extLst>
          </p:cNvPr>
          <p:cNvSpPr/>
          <p:nvPr/>
        </p:nvSpPr>
        <p:spPr>
          <a:xfrm>
            <a:off x="145467" y="4667787"/>
            <a:ext cx="15066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MDS=-83.69dBm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9114-34A2-4EE3-B59B-289F8F94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4A02-40B8-4817-9672-0CE8643C0C2B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F390-1AC1-4298-B956-F5D10963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2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4453-6625-4EC0-96CB-7FFFE42E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3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2"/>
                </a:solidFill>
              </a:rPr>
              <a:t>RADAR COMPLIANCE MATRIX</a:t>
            </a:r>
          </a:p>
        </p:txBody>
      </p:sp>
      <p:graphicFrame>
        <p:nvGraphicFramePr>
          <p:cNvPr id="15" name="Group 67">
            <a:extLst>
              <a:ext uri="{FF2B5EF4-FFF2-40B4-BE49-F238E27FC236}">
                <a16:creationId xmlns:a16="http://schemas.microsoft.com/office/drawing/2014/main" id="{2A028F0D-2F38-4784-8258-C12959FA35FF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854622"/>
          <a:ext cx="8268478" cy="4724398"/>
        </p:xfrm>
        <a:graphic>
          <a:graphicData uri="http://schemas.openxmlformats.org/drawingml/2006/table">
            <a:tbl>
              <a:tblPr/>
              <a:tblGrid>
                <a:gridCol w="325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65">
                  <a:extLst>
                    <a:ext uri="{9D8B030D-6E8A-4147-A177-3AD203B41FA5}">
                      <a16:colId xmlns:a16="http://schemas.microsoft.com/office/drawing/2014/main" val="25549346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Top-level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Modified Spec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Simulated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Compliant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(Y/N)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 (GHz)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14.5-15.5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14.5-15.5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14.5-15.5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Output Power 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Gain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PAE (%)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Noise Figure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Gain (dB)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OIP3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Antenna Beamwidth (degrees) 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 (m) with Target RCS=1.0m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218.41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DC Power Consumption (W)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8CBD-0FB4-4089-A736-39619D3D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45C-EA47-435A-930E-5D508A1175EF}" type="datetime1">
              <a:rPr lang="en-US" smtClean="0"/>
              <a:t>4/17/2018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2010-BA65-467A-ADD2-83658864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07" y="948794"/>
            <a:ext cx="8192814" cy="1143000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RADAR TRANSMITTER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F2F9A7-9147-41CB-9888-76918538BD94}"/>
              </a:ext>
            </a:extLst>
          </p:cNvPr>
          <p:cNvGrpSpPr/>
          <p:nvPr/>
        </p:nvGrpSpPr>
        <p:grpSpPr>
          <a:xfrm>
            <a:off x="458092" y="2218281"/>
            <a:ext cx="8763786" cy="3380653"/>
            <a:chOff x="458092" y="2218281"/>
            <a:chExt cx="8763786" cy="3380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823CFD-2084-415F-822A-49B574E1B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0741" y="3571436"/>
              <a:ext cx="719390" cy="94496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AF7C98-FDF4-473F-9A29-DA8DFBFF90AC}"/>
                </a:ext>
              </a:extLst>
            </p:cNvPr>
            <p:cNvSpPr/>
            <p:nvPr/>
          </p:nvSpPr>
          <p:spPr>
            <a:xfrm>
              <a:off x="458092" y="3651488"/>
              <a:ext cx="836428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SOURCE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A17A0-A6E2-41F3-8E13-CE3E2AB5B414}"/>
                </a:ext>
              </a:extLst>
            </p:cNvPr>
            <p:cNvSpPr/>
            <p:nvPr/>
          </p:nvSpPr>
          <p:spPr>
            <a:xfrm>
              <a:off x="1704702" y="3662232"/>
              <a:ext cx="719390" cy="9036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LPF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3EF694-CB86-45DB-B6A7-A737E5763DF3}"/>
                </a:ext>
              </a:extLst>
            </p:cNvPr>
            <p:cNvSpPr/>
            <p:nvPr/>
          </p:nvSpPr>
          <p:spPr>
            <a:xfrm>
              <a:off x="5099031" y="3612676"/>
              <a:ext cx="786810" cy="8310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462C2385-F0AA-4C39-BC89-4E84F4240C55}"/>
                </a:ext>
              </a:extLst>
            </p:cNvPr>
            <p:cNvSpPr/>
            <p:nvPr/>
          </p:nvSpPr>
          <p:spPr>
            <a:xfrm rot="5400000">
              <a:off x="6207830" y="3583292"/>
              <a:ext cx="916735" cy="893023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D64E2A-7BD4-4908-93F2-6E3DCF0586D8}"/>
                </a:ext>
              </a:extLst>
            </p:cNvPr>
            <p:cNvSpPr txBox="1"/>
            <p:nvPr/>
          </p:nvSpPr>
          <p:spPr>
            <a:xfrm>
              <a:off x="7446554" y="3617734"/>
              <a:ext cx="4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8DD3EE-F8DA-4191-A6B3-9047B48D13A0}"/>
                </a:ext>
              </a:extLst>
            </p:cNvPr>
            <p:cNvSpPr txBox="1"/>
            <p:nvPr/>
          </p:nvSpPr>
          <p:spPr>
            <a:xfrm>
              <a:off x="4120589" y="4516398"/>
              <a:ext cx="691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MIXER</a:t>
              </a:r>
            </a:p>
          </p:txBody>
        </p:sp>
        <p:cxnSp>
          <p:nvCxnSpPr>
            <p:cNvPr id="19" name="Straight Arrow Connector 18"/>
            <p:cNvCxnSpPr>
              <a:cxnSpLocks/>
              <a:stCxn id="5" idx="3"/>
            </p:cNvCxnSpPr>
            <p:nvPr/>
          </p:nvCxnSpPr>
          <p:spPr>
            <a:xfrm>
              <a:off x="1294520" y="4108688"/>
              <a:ext cx="410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3504164" y="4045205"/>
              <a:ext cx="281647" cy="4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459671" y="4045205"/>
              <a:ext cx="643970" cy="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5879388" y="4022826"/>
              <a:ext cx="33923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8B9F96-CE44-43C7-B09E-C1B86393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36" y="4527142"/>
              <a:ext cx="153" cy="62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C99626-320C-4D22-8FB1-BD92EE2D00BF}"/>
                </a:ext>
              </a:extLst>
            </p:cNvPr>
            <p:cNvCxnSpPr/>
            <p:nvPr/>
          </p:nvCxnSpPr>
          <p:spPr>
            <a:xfrm>
              <a:off x="8341438" y="3976925"/>
              <a:ext cx="346008" cy="53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493870-50FD-4DCD-BB67-D8075DB2221E}"/>
                </a:ext>
              </a:extLst>
            </p:cNvPr>
            <p:cNvCxnSpPr/>
            <p:nvPr/>
          </p:nvCxnSpPr>
          <p:spPr>
            <a:xfrm flipV="1">
              <a:off x="8682191" y="2910124"/>
              <a:ext cx="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Shape 178">
              <a:extLst>
                <a:ext uri="{FF2B5EF4-FFF2-40B4-BE49-F238E27FC236}">
                  <a16:creationId xmlns:a16="http://schemas.microsoft.com/office/drawing/2014/main" id="{E9A052F3-8147-48EA-B43E-1F486CED470C}"/>
                </a:ext>
              </a:extLst>
            </p:cNvPr>
            <p:cNvSpPr/>
            <p:nvPr/>
          </p:nvSpPr>
          <p:spPr>
            <a:xfrm>
              <a:off x="8506471" y="2677826"/>
              <a:ext cx="361950" cy="358774"/>
            </a:xfrm>
            <a:prstGeom prst="flowChartMerg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73D6DD-AA8B-4468-AB7F-429FFF8CF61B}"/>
                </a:ext>
              </a:extLst>
            </p:cNvPr>
            <p:cNvSpPr txBox="1"/>
            <p:nvPr/>
          </p:nvSpPr>
          <p:spPr>
            <a:xfrm>
              <a:off x="8249598" y="2218281"/>
              <a:ext cx="972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ANTENNA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55B3D7-9646-4671-BEE6-31CD01747310}"/>
                </a:ext>
              </a:extLst>
            </p:cNvPr>
            <p:cNvSpPr/>
            <p:nvPr/>
          </p:nvSpPr>
          <p:spPr>
            <a:xfrm>
              <a:off x="3445692" y="5148507"/>
              <a:ext cx="1307601" cy="450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OSCILLATOR</a:t>
              </a:r>
            </a:p>
          </p:txBody>
        </p:sp>
        <p:sp>
          <p:nvSpPr>
            <p:cNvPr id="39" name="Isosceles Triangle 13">
              <a:extLst>
                <a:ext uri="{FF2B5EF4-FFF2-40B4-BE49-F238E27FC236}">
                  <a16:creationId xmlns:a16="http://schemas.microsoft.com/office/drawing/2014/main" id="{D714F446-4407-4E70-B65A-76513A5E6E8B}"/>
                </a:ext>
              </a:extLst>
            </p:cNvPr>
            <p:cNvSpPr/>
            <p:nvPr/>
          </p:nvSpPr>
          <p:spPr>
            <a:xfrm rot="5400000">
              <a:off x="2717391" y="3729625"/>
              <a:ext cx="903656" cy="669890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C3ADFA1-8F65-4E0A-9E9D-A8AFF09FA7F2}"/>
                </a:ext>
              </a:extLst>
            </p:cNvPr>
            <p:cNvCxnSpPr>
              <a:cxnSpLocks/>
            </p:cNvCxnSpPr>
            <p:nvPr/>
          </p:nvCxnSpPr>
          <p:spPr>
            <a:xfrm>
              <a:off x="2424092" y="4077985"/>
              <a:ext cx="410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7C5C60-D6E6-40EF-B91F-62345CC22567}"/>
                </a:ext>
              </a:extLst>
            </p:cNvPr>
            <p:cNvSpPr txBox="1"/>
            <p:nvPr/>
          </p:nvSpPr>
          <p:spPr>
            <a:xfrm>
              <a:off x="2885916" y="3881300"/>
              <a:ext cx="4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</a:t>
              </a:r>
            </a:p>
          </p:txBody>
        </p:sp>
        <p:sp>
          <p:nvSpPr>
            <p:cNvPr id="46" name="Isosceles Triangle 13">
              <a:extLst>
                <a:ext uri="{FF2B5EF4-FFF2-40B4-BE49-F238E27FC236}">
                  <a16:creationId xmlns:a16="http://schemas.microsoft.com/office/drawing/2014/main" id="{317A3980-FBFB-4BCF-AE47-7B1D44A3A2EE}"/>
                </a:ext>
              </a:extLst>
            </p:cNvPr>
            <p:cNvSpPr/>
            <p:nvPr/>
          </p:nvSpPr>
          <p:spPr>
            <a:xfrm rot="5400000">
              <a:off x="7456276" y="3553500"/>
              <a:ext cx="916735" cy="893023"/>
            </a:xfrm>
            <a:prstGeom prst="triangle">
              <a:avLst>
                <a:gd name="adj" fmla="val 4839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E69402-0FD9-488E-9FB2-3EAFA3004D19}"/>
                </a:ext>
              </a:extLst>
            </p:cNvPr>
            <p:cNvSpPr txBox="1"/>
            <p:nvPr/>
          </p:nvSpPr>
          <p:spPr>
            <a:xfrm>
              <a:off x="7598954" y="3770134"/>
              <a:ext cx="409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3BD6E5-CAEC-4C22-BA14-008D6C0AC44F}"/>
                </a:ext>
              </a:extLst>
            </p:cNvPr>
            <p:cNvSpPr txBox="1"/>
            <p:nvPr/>
          </p:nvSpPr>
          <p:spPr>
            <a:xfrm>
              <a:off x="6323823" y="3848176"/>
              <a:ext cx="476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887BC7-8806-4093-A547-11469DEA1055}"/>
                </a:ext>
              </a:extLst>
            </p:cNvPr>
            <p:cNvCxnSpPr>
              <a:cxnSpLocks/>
            </p:cNvCxnSpPr>
            <p:nvPr/>
          </p:nvCxnSpPr>
          <p:spPr>
            <a:xfrm>
              <a:off x="7112709" y="4005618"/>
              <a:ext cx="376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27711C0-E534-4168-B3C8-C5C5D1B8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6FDA-6841-4BF8-BB13-01448BC01970}" type="datetime1">
              <a:rPr lang="en-US" smtClean="0"/>
              <a:t>4/17/2018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C53A3F-BDEB-42BE-B083-02C1A474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09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9423-2B37-45E1-B194-0BC24127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3" y="691200"/>
            <a:ext cx="8229600" cy="1007238"/>
          </a:xfrm>
        </p:spPr>
        <p:txBody>
          <a:bodyPr>
            <a:normAutofit/>
          </a:bodyPr>
          <a:lstStyle/>
          <a:p>
            <a:r>
              <a:rPr lang="en-US" sz="1800" u="sng" dirty="0">
                <a:solidFill>
                  <a:schemeClr val="tx2"/>
                </a:solidFill>
              </a:rPr>
              <a:t>5G COMMUNICATION LINK COMPLIANCE MATRIX</a:t>
            </a:r>
            <a:endParaRPr lang="en-US" sz="1800" dirty="0">
              <a:solidFill>
                <a:schemeClr val="tx2"/>
              </a:solidFill>
            </a:endParaRPr>
          </a:p>
        </p:txBody>
      </p:sp>
      <p:graphicFrame>
        <p:nvGraphicFramePr>
          <p:cNvPr id="4" name="Group 67">
            <a:extLst>
              <a:ext uri="{FF2B5EF4-FFF2-40B4-BE49-F238E27FC236}">
                <a16:creationId xmlns:a16="http://schemas.microsoft.com/office/drawing/2014/main" id="{DF04AFE7-5198-49EA-AF38-D976C943812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60103"/>
          <a:ext cx="8305803" cy="4553514"/>
        </p:xfrm>
        <a:graphic>
          <a:graphicData uri="http://schemas.openxmlformats.org/drawingml/2006/table">
            <a:tbl>
              <a:tblPr/>
              <a:tblGrid>
                <a:gridCol w="296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720">
                  <a:extLst>
                    <a:ext uri="{9D8B030D-6E8A-4147-A177-3AD203B41FA5}">
                      <a16:colId xmlns:a16="http://schemas.microsoft.com/office/drawing/2014/main" val="1756052392"/>
                    </a:ext>
                  </a:extLst>
                </a:gridCol>
                <a:gridCol w="63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Parameter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Top-level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Modified Spec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Simulated Performance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Compliant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(Y/N)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 Band (GHz)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23-25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23-25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23-25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Output Power 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31.53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Gain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30.53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Transmit Channel PAE (%)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30.39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Noise Figure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3.017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Gain (dB)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67.2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Receive Channel OIP3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24.803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 Antenna Az Beamwidth (degrees) 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 Antenna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Az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Beamwidth (degrees) 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+/-5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 (m) 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DC Power Consumption (W)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4.675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0708F-4452-4C03-8194-01615060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3545-F2D7-4138-826A-BB1BC78366CF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DF4-AC4E-4F00-A562-5B39742C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68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2926" y="854242"/>
            <a:ext cx="8458200" cy="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3600" b="1" u="sng" dirty="0">
                <a:solidFill>
                  <a:schemeClr val="tx2"/>
                </a:solidFill>
                <a:latin typeface="+mj-lt"/>
                <a:ea typeface="Times New Roman" charset="0"/>
                <a:cs typeface="Times New Roman" charset="0"/>
              </a:rPr>
              <a:t>Drone Specifications</a:t>
            </a:r>
          </a:p>
        </p:txBody>
      </p:sp>
      <p:graphicFrame>
        <p:nvGraphicFramePr>
          <p:cNvPr id="5" name="Group 67"/>
          <p:cNvGraphicFramePr>
            <a:graphicFrameLocks noGrp="1"/>
          </p:cNvGraphicFramePr>
          <p:nvPr>
            <p:extLst/>
          </p:nvPr>
        </p:nvGraphicFramePr>
        <p:xfrm>
          <a:off x="1114363" y="3418114"/>
          <a:ext cx="7267075" cy="3211830"/>
        </p:xfrm>
        <a:graphic>
          <a:graphicData uri="http://schemas.openxmlformats.org/drawingml/2006/table">
            <a:tbl>
              <a:tblPr/>
              <a:tblGrid>
                <a:gridCol w="204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Top-level    Spec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Maximum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7000m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$31721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Cameras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2x RED for 3D, </a:t>
                      </a: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Arri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 Alexa, Alexa M, F55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Payload capacity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100lb safe (140lb stress)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Auto Return to Home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One-Key Go-Home 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Operating Temp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23 to 140 deg. F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Gear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Intelligent Landing Gear Function 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4" y="1540802"/>
            <a:ext cx="2597104" cy="176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70782" y="2310689"/>
            <a:ext cx="4408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/>
              <a:t>xFold</a:t>
            </a:r>
            <a:r>
              <a:rPr lang="en-US" b="1" dirty="0"/>
              <a:t> Dragon Drone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9A6C4-733D-4587-BA39-21136FA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3A1F-1767-4BA1-ACD8-03A069538CD4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DEBE-BACD-4CA1-823F-DEC7BE1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78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63285" y="951412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-US" sz="3000" b="1" u="sng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UNIQUE FEATURES</a:t>
            </a:r>
            <a:endParaRPr sz="3000" b="1" u="sng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63285" y="1729898"/>
            <a:ext cx="8686800" cy="3001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Arial" pitchFamily="34" charset="0"/>
              <a:buChar char="•"/>
            </a:pPr>
            <a:r>
              <a:rPr lang="en-US" sz="2000" u="none" strike="noStrike" cap="none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Monitoring is possible due to the GPS feature present in the drone.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R="0" lvl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Arial" pitchFamily="34" charset="0"/>
              <a:buChar char="•"/>
            </a:pPr>
            <a:r>
              <a:rPr lang="en-US" sz="2000" u="none" strike="noStrike" cap="none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drone has built in sensors and bright LEDs that prompts the status and remaining power of the battery in real time.</a:t>
            </a:r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R="0" lvl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Arial" pitchFamily="34" charset="0"/>
              <a:buChar char="•"/>
            </a:pPr>
            <a:r>
              <a:rPr lang="en-US" sz="2000" u="none" strike="noStrike" cap="none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Drone continuously calculates its current distance from base station and the amount of power needed to return.</a:t>
            </a:r>
          </a:p>
          <a:p>
            <a:pPr marR="0" lvl="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Arial" pitchFamily="34" charset="0"/>
              <a:buChar char="•"/>
            </a:pPr>
            <a:endParaRPr lang="en-US" sz="2000" u="none" strike="noStrike" cap="none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>
              <a:spcBef>
                <a:spcPts val="520"/>
              </a:spcBef>
              <a:buClr>
                <a:schemeClr val="accent1"/>
              </a:buClr>
              <a:buSzPts val="182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Alarm system is included to scare off the birds.</a:t>
            </a:r>
          </a:p>
          <a:p>
            <a:pPr marL="0" indent="0">
              <a:spcBef>
                <a:spcPts val="520"/>
              </a:spcBef>
              <a:buClr>
                <a:schemeClr val="accent1"/>
              </a:buClr>
              <a:buSzPts val="1820"/>
              <a:buNone/>
            </a:pPr>
            <a:endParaRPr lang="en-US" sz="2000" u="none" strike="noStrike" cap="none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ts val="1440"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Our system uses a single drone for a given area. However, it can be expanded to have a network of drones working ‘smartly’ to detect hail.</a:t>
            </a:r>
            <a:endParaRPr dirty="0"/>
          </a:p>
          <a:p>
            <a:pPr marL="342900" marR="0" lvl="0" indent="-20066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32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5C7BF-85CC-4EA7-9AC6-F001C1B1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0AD8-528E-43D9-91C5-6BDFC17191B3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AC059-EA7C-4AFD-97EB-5B57272A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2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675" y="1252637"/>
            <a:ext cx="3689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chemeClr val="tx2"/>
                </a:solidFill>
                <a:latin typeface="Questrial"/>
                <a:ea typeface="Questrial"/>
                <a:cs typeface="Questrial"/>
                <a:sym typeface="Questrial"/>
              </a:rPr>
              <a:t>Batteries for Drones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5" name="Shape 1741"/>
          <p:cNvGraphicFramePr/>
          <p:nvPr>
            <p:extLst>
              <p:ext uri="{D42A27DB-BD31-4B8C-83A1-F6EECF244321}">
                <p14:modId xmlns:p14="http://schemas.microsoft.com/office/powerpoint/2010/main" val="1521555383"/>
              </p:ext>
            </p:extLst>
          </p:nvPr>
        </p:nvGraphicFramePr>
        <p:xfrm>
          <a:off x="4386943" y="1806637"/>
          <a:ext cx="3788226" cy="426354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0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Brand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VENOM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Batteries material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Li-Po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3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Capacity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22000mAh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3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Charge Rate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1C (22 A)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3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Flight Duration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60 Minutes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3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Weight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kern="1200" dirty="0">
                          <a:effectLst/>
                        </a:rPr>
                        <a:t>2749g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7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Application</a:t>
                      </a:r>
                      <a:endParaRPr lang="en-US" sz="1800" b="1" i="0" u="none" strike="noStrike" cap="none" dirty="0"/>
                    </a:p>
                  </a:txBody>
                  <a:tcPr marL="91450" marR="91450" marT="30475" marB="304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kern="1200" cap="none" dirty="0">
                          <a:effectLst/>
                        </a:rPr>
                        <a:t>D</a:t>
                      </a:r>
                      <a:r>
                        <a:rPr lang="en-US" sz="1800" kern="1200" dirty="0">
                          <a:effectLst/>
                        </a:rPr>
                        <a:t>rone</a:t>
                      </a:r>
                      <a:endParaRPr lang="en-US" sz="1800" b="0" u="none" strike="noStrike" cap="none" dirty="0"/>
                    </a:p>
                  </a:txBody>
                  <a:tcPr marL="91450" marR="91450" marT="30475" marB="304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13">
            <a:off x="823063" y="3132416"/>
            <a:ext cx="2927224" cy="215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81F84-12B9-47D0-8E05-45D6B0E5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B45E-BCF0-4D32-AEEB-BE33021803A3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B116D-D179-4153-BC2E-9C47BBA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18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7"/>
          <p:cNvSpPr txBox="1">
            <a:spLocks/>
          </p:cNvSpPr>
          <p:nvPr/>
        </p:nvSpPr>
        <p:spPr>
          <a:xfrm>
            <a:off x="350762" y="1363980"/>
            <a:ext cx="8401352" cy="4986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Clr>
                <a:schemeClr val="accent1"/>
              </a:buClr>
              <a:buSzPts val="1280"/>
              <a:buNone/>
            </a:pPr>
            <a:r>
              <a:rPr lang="en-US" sz="2800" u="sng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Battery Calculations</a:t>
            </a: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DC power of the RF components in the radar channels=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1600" baseline="-250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dc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= 20.98 W</a:t>
            </a:r>
            <a:endParaRPr lang="en-US" dirty="0"/>
          </a:p>
          <a:p>
            <a:pPr indent="93979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Energy consumed in one flight duration: (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1600" baseline="-250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dc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* flight time) = (20.98 W * 60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mins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lang="en-US" dirty="0"/>
          </a:p>
          <a:p>
            <a:pPr indent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	= 20.98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= 20980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mWh</a:t>
            </a: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Required Battery Capacity = Energy Consumed / Battery Voltage</a:t>
            </a:r>
            <a:endParaRPr lang="en-US" dirty="0"/>
          </a:p>
          <a:p>
            <a:pPr indent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			= 20980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mWh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/ 22.2 V = 9536.36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mAh</a:t>
            </a: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Drone with a battery having capacity of 22000 </a:t>
            </a:r>
            <a:r>
              <a:rPr lang="en-US" sz="16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mAh</a:t>
            </a: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is used</a:t>
            </a:r>
            <a:endParaRPr lang="en-US" dirty="0"/>
          </a:p>
          <a:p>
            <a:pPr indent="93979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Required Battery Capacity &lt; Supplied Battery Capacity</a:t>
            </a:r>
            <a:endParaRPr lang="en-US" dirty="0"/>
          </a:p>
          <a:p>
            <a:pPr indent="93979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r>
              <a:rPr lang="en-US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batteries on the drone supply enough power to the RF components</a:t>
            </a:r>
            <a:endParaRPr lang="en-US" dirty="0"/>
          </a:p>
          <a:p>
            <a:pPr indent="93979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>
              <a:spcBef>
                <a:spcPts val="0"/>
              </a:spcBef>
              <a:buClr>
                <a:schemeClr val="accent1"/>
              </a:buClr>
              <a:buSzPts val="1280"/>
              <a:buFont typeface="Noto Sans Symbols"/>
              <a:buChar char="●"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</a:pPr>
            <a:endParaRPr lang="en-US"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211E4-1B91-4888-9B7B-7D42214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F4B5-758D-4057-BC0A-93CCE6DD0838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CBED3-1282-400F-A2D5-C4F7E59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00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770" y="1626047"/>
                <a:ext cx="6977516" cy="7268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IN" sz="1400" dirty="0">
                    <a:latin typeface="+mj-lt"/>
                  </a:rPr>
                  <a:t>Bandwidths and Operating frequency chosen comply to the FCC regulations</a:t>
                </a:r>
              </a:p>
              <a:p>
                <a:endParaRPr lang="en-IN" sz="1400" dirty="0"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latin typeface="+mj-lt"/>
                    <a:ea typeface="Trebuchet MS"/>
                    <a:cs typeface="Trebuchet MS"/>
                    <a:sym typeface="Trebuchet MS"/>
                  </a:rPr>
                  <a:t>According to IEEE health standards the power radiated should be less than 10 mW/sq.cm</a:t>
                </a:r>
                <a:endParaRPr lang="en-US" sz="1400" b="1" i="1" dirty="0">
                  <a:latin typeface="+mj-lt"/>
                </a:endParaRPr>
              </a:p>
              <a:p>
                <a:pPr>
                  <a:spcBef>
                    <a:spcPts val="400"/>
                  </a:spcBef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ar-AE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ar-AE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ar-AE" sz="1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ar-A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ar-AE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 dirty="0"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Power radiated for the radar = 6.13x10</a:t>
                </a:r>
                <a:r>
                  <a:rPr lang="en-US" sz="1400" baseline="300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-5</a:t>
                </a: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 mW/sq.cm ( for 250m)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</a:pPr>
                <a:endParaRPr lang="en-US" sz="1400" dirty="0">
                  <a:solidFill>
                    <a:srgbClr val="3F3F3F"/>
                  </a:solidFill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Power radiated for </a:t>
                </a:r>
                <a:r>
                  <a:rPr lang="en-US" sz="1400" dirty="0" err="1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Comm</a:t>
                </a: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 link = 1.31x10</a:t>
                </a:r>
                <a:r>
                  <a:rPr lang="en-US" sz="1400" baseline="300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-7</a:t>
                </a: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 mW/sq.cm ( for 5000m)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Power radiated for the radar = 3.83x10</a:t>
                </a:r>
                <a:r>
                  <a:rPr lang="en-US" sz="1400" baseline="30000" dirty="0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-4</a:t>
                </a:r>
                <a:r>
                  <a:rPr lang="en-US" sz="1400" dirty="0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 mW/sq.cm (for 62cm)</a:t>
                </a:r>
              </a:p>
              <a:p>
                <a:pPr marL="285750" lvl="0" indent="-285750">
                  <a:buFont typeface="Wingdings" panose="05000000000000000000" pitchFamily="2" charset="2"/>
                  <a:buChar char="q"/>
                </a:pPr>
                <a:endParaRPr lang="en-US" sz="1400" dirty="0">
                  <a:solidFill>
                    <a:srgbClr val="3F3F3F"/>
                  </a:solidFill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Power radiated for </a:t>
                </a:r>
                <a:r>
                  <a:rPr lang="en-US" sz="1400" dirty="0" err="1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Comm</a:t>
                </a:r>
                <a:r>
                  <a:rPr lang="en-US" sz="1400" dirty="0">
                    <a:solidFill>
                      <a:srgbClr val="3F3F3F"/>
                    </a:solidFill>
                    <a:ea typeface="Trebuchet MS"/>
                    <a:cs typeface="Trebuchet MS"/>
                    <a:sym typeface="Trebuchet MS"/>
                  </a:rPr>
                  <a:t> link = 9.97 mW/sq.cm (for 58cm)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Power complies with </a:t>
                </a:r>
                <a:r>
                  <a:rPr lang="en-US" sz="1400" dirty="0">
                    <a:latin typeface="+mj-lt"/>
                  </a:rPr>
                  <a:t>Maximum Permissible Exposure  Level</a:t>
                </a:r>
                <a:endParaRPr lang="en-US" sz="1400" dirty="0">
                  <a:solidFill>
                    <a:srgbClr val="3F3F3F"/>
                  </a:solidFill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latin typeface="+mj-lt"/>
                    <a:ea typeface="Calibri"/>
                    <a:cs typeface="Calibri"/>
                    <a:sym typeface="Calibri"/>
                  </a:rPr>
                  <a:t>The Drone used in this system is according to the Federal Aviation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latin typeface="+mj-lt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1400" dirty="0">
                    <a:latin typeface="+mj-lt"/>
                    <a:cs typeface="Calibri"/>
                    <a:sym typeface="Calibri"/>
                  </a:rPr>
                  <a:t>Administration(FAA) regulations such as</a:t>
                </a:r>
              </a:p>
              <a:p>
                <a:r>
                  <a:rPr lang="en-US" sz="1400" dirty="0">
                    <a:latin typeface="+mj-lt"/>
                    <a:cs typeface="Calibri"/>
                    <a:sym typeface="Calibri"/>
                  </a:rPr>
                  <a:t>      -Unmanned aircraft must weigh &gt;</a:t>
                </a:r>
                <a:r>
                  <a:rPr lang="en-US" sz="1400" dirty="0">
                    <a:latin typeface="+mj-lt"/>
                  </a:rPr>
                  <a:t>.55 </a:t>
                </a:r>
                <a:r>
                  <a:rPr lang="en-US" sz="1400" dirty="0" err="1">
                    <a:latin typeface="+mj-lt"/>
                  </a:rPr>
                  <a:t>lb</a:t>
                </a:r>
                <a:r>
                  <a:rPr lang="en-US" sz="1400" dirty="0">
                    <a:latin typeface="+mj-lt"/>
                  </a:rPr>
                  <a:t> and &lt; 55</a:t>
                </a:r>
                <a:r>
                  <a:rPr lang="en-US" sz="1400" dirty="0">
                    <a:latin typeface="+mj-lt"/>
                    <a:cs typeface="Calibri"/>
                    <a:sym typeface="Calibri"/>
                  </a:rPr>
                  <a:t> </a:t>
                </a:r>
                <a:r>
                  <a:rPr lang="en-US" sz="1400" dirty="0" err="1">
                    <a:latin typeface="+mj-lt"/>
                    <a:cs typeface="Calibri"/>
                    <a:sym typeface="Calibri"/>
                  </a:rPr>
                  <a:t>lb</a:t>
                </a:r>
                <a:endParaRPr lang="en-US" sz="1400" dirty="0">
                  <a:latin typeface="+mj-lt"/>
                  <a:cs typeface="Calibri"/>
                  <a:sym typeface="Calibri"/>
                </a:endParaRPr>
              </a:p>
              <a:p>
                <a:r>
                  <a:rPr lang="en-US" sz="1400" dirty="0">
                    <a:latin typeface="+mj-lt"/>
                    <a:cs typeface="Calibri"/>
                    <a:sym typeface="Calibri"/>
                  </a:rPr>
                  <a:t>      -Maximum altitude of 500 feet above ground level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 dirty="0">
                  <a:solidFill>
                    <a:srgbClr val="3F3F3F"/>
                  </a:solidFill>
                  <a:latin typeface="+mj-lt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rgbClr val="3F3F3F"/>
                    </a:solidFill>
                    <a:latin typeface="+mj-lt"/>
                    <a:ea typeface="Trebuchet MS"/>
                    <a:cs typeface="Trebuchet MS"/>
                    <a:sym typeface="Trebuchet MS"/>
                  </a:rPr>
                  <a:t>Can disturb the wild-life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solidFill>
                    <a:srgbClr val="3F3F3F"/>
                  </a:solidFill>
                  <a:latin typeface="Trebuchet MS"/>
                  <a:sym typeface="Trebuchet MS"/>
                </a:endParaRPr>
              </a:p>
              <a:p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ea typeface="Trebuchet MS"/>
                  <a:cs typeface="Trebuchet MS"/>
                  <a:sym typeface="Trebuchet MS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" y="1626047"/>
                <a:ext cx="6977516" cy="7268144"/>
              </a:xfrm>
              <a:prstGeom prst="rect">
                <a:avLst/>
              </a:prstGeom>
              <a:blipFill>
                <a:blip r:embed="rId2"/>
                <a:stretch>
                  <a:fillRect l="-87" t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68160" y="1102827"/>
            <a:ext cx="536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/>
                </a:solidFill>
              </a:rPr>
              <a:t>Environmental and Health Issues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2" y="3799115"/>
            <a:ext cx="3004457" cy="2808513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22" y="2067131"/>
            <a:ext cx="1271588" cy="12207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09B97-D1D3-4B16-A8A9-C34B0B6C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029-DFE4-4355-A9CA-A7FF435AAE32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F98A6-9E46-4BC2-880F-258CA960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2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7358" y="1893691"/>
            <a:ext cx="602339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en-US" sz="1600" dirty="0"/>
              <a:t>High cost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en-US" sz="1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en-US" sz="1600" dirty="0"/>
              <a:t>Unnecessary chaos upon false detection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en-US" sz="1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en-US" sz="1600" dirty="0"/>
              <a:t>Restricted access to hardware in case of malfunction</a:t>
            </a:r>
          </a:p>
          <a:p>
            <a:pPr>
              <a:defRPr/>
            </a:pPr>
            <a:endParaRPr lang="en-US" altLang="en-US" sz="1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/>
              <a:t>System should be hack proof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en-US" sz="10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IN" sz="1600" dirty="0">
                <a:ea typeface="Trebuchet MS"/>
                <a:cs typeface="Trebuchet MS"/>
                <a:sym typeface="Trebuchet MS"/>
              </a:rPr>
              <a:t>Can cause damage to life and property in case of  drone crash-landing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IN" sz="1000" dirty="0">
              <a:ea typeface="Calibri"/>
              <a:cs typeface="Calibri"/>
              <a:sym typeface="Trebuchet MS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ea typeface="Calibri"/>
                <a:cs typeface="Calibri"/>
                <a:sym typeface="Calibri"/>
              </a:rPr>
              <a:t>Drone will be used in the open field, so  testing should be done in all climatic conditions such as Rain, snow, storm etc.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600" dirty="0">
              <a:cs typeface="Calibri"/>
              <a:sym typeface="Calibri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cs typeface="Calibri"/>
                <a:sym typeface="Calibri"/>
              </a:rPr>
              <a:t>No Collision avoidance feature</a:t>
            </a:r>
            <a:endParaRPr lang="en-US" sz="1600" dirty="0">
              <a:sym typeface="Calibri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1000" dirty="0"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600" dirty="0">
                <a:ea typeface="Calibri"/>
                <a:cs typeface="Calibri"/>
                <a:sym typeface="Calibri"/>
              </a:rPr>
              <a:t>System requires components from various manufacturers so proper  collaboration with project plan  is required to deliver the product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20" y="2692065"/>
            <a:ext cx="2378194" cy="237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6288" y="1121960"/>
            <a:ext cx="581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/>
                </a:solidFill>
              </a:rPr>
              <a:t>Consumer and Manufacturing Issues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C1711-8978-4C4D-A24F-1791041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83D0-2067-4ECF-AE76-9F88D021977E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189D-2EDA-4E42-AB17-CB98F150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03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8592889" y="1937679"/>
            <a:ext cx="0" cy="16985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11705" y="1047949"/>
            <a:ext cx="264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  <a:ea typeface="ＭＳ Ｐゴシック" pitchFamily="34" charset="-128"/>
              </a:rPr>
              <a:t>Project Milestone Plan </a:t>
            </a:r>
            <a:endParaRPr lang="en-US" sz="2000" u="sng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graphicFrame>
        <p:nvGraphicFramePr>
          <p:cNvPr id="54" name="Content Placeholder 3"/>
          <p:cNvGraphicFramePr>
            <a:graphicFrameLocks/>
          </p:cNvGraphicFramePr>
          <p:nvPr>
            <p:extLst/>
          </p:nvPr>
        </p:nvGraphicFramePr>
        <p:xfrm>
          <a:off x="257441" y="1447157"/>
          <a:ext cx="8871250" cy="3048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53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69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Mar- 18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Apr-</a:t>
                      </a:r>
                      <a:r>
                        <a:rPr lang="en-US" sz="1400" baseline="0" dirty="0"/>
                        <a:t>18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May- 18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Jul-18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Aug-18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5232" y="2417621"/>
            <a:ext cx="13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Problem Identification and proposal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2192" y="2136199"/>
            <a:ext cx="1330599" cy="122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822221" y="1667050"/>
            <a:ext cx="158608" cy="1342536"/>
          </a:xfrm>
          <a:prstGeom prst="leftBrac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2700000">
            <a:off x="1618406" y="2587024"/>
            <a:ext cx="133157" cy="1324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74673" y="3211670"/>
            <a:ext cx="15835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itchFamily="34" charset="0"/>
              <a:buChar char="•"/>
              <a:defRPr sz="1000"/>
            </a:lvl1pPr>
          </a:lstStyle>
          <a:p>
            <a:pPr marL="57150" indent="0" algn="ctr">
              <a:buNone/>
            </a:pPr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System Design  (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5th April)</a:t>
            </a:r>
          </a:p>
          <a:p>
            <a:pPr marL="57150" indent="0" algn="ctr">
              <a:buNone/>
            </a:pPr>
            <a:endParaRPr lang="en-US" sz="900" b="1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082323" y="3182130"/>
            <a:ext cx="533400" cy="0"/>
          </a:xfrm>
          <a:prstGeom prst="line">
            <a:avLst/>
          </a:prstGeom>
          <a:ln w="3175">
            <a:solidFill>
              <a:srgbClr val="FF0000">
                <a:alpha val="4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700000">
            <a:off x="5930237" y="4975951"/>
            <a:ext cx="127538" cy="127079"/>
          </a:xfrm>
          <a:prstGeom prst="rect">
            <a:avLst/>
          </a:prstGeom>
          <a:solidFill>
            <a:srgbClr val="FF000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8702" y="4616611"/>
            <a:ext cx="1545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Prototype Design (8</a:t>
            </a:r>
            <a:r>
              <a:rPr lang="en-US" sz="900" b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 Jun)</a:t>
            </a:r>
            <a:endParaRPr lang="en-US" sz="900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>
          <a:xfrm rot="2700000">
            <a:off x="2656986" y="3114712"/>
            <a:ext cx="137004" cy="1370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30256" y="6473695"/>
            <a:ext cx="7749881" cy="384305"/>
            <a:chOff x="298743" y="6028996"/>
            <a:chExt cx="7749881" cy="384305"/>
          </a:xfrm>
        </p:grpSpPr>
        <p:sp>
          <p:nvSpPr>
            <p:cNvPr id="65" name="Round Diagonal Corner Rectangle 64"/>
            <p:cNvSpPr/>
            <p:nvPr/>
          </p:nvSpPr>
          <p:spPr>
            <a:xfrm>
              <a:off x="298743" y="6028996"/>
              <a:ext cx="7749881" cy="384305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2700000">
              <a:off x="5082174" y="6102900"/>
              <a:ext cx="193107" cy="192186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2700000">
              <a:off x="481609" y="6119290"/>
              <a:ext cx="193107" cy="19218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2700000">
              <a:off x="2191108" y="6125054"/>
              <a:ext cx="193107" cy="192186"/>
            </a:xfrm>
            <a:prstGeom prst="rect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2700000">
              <a:off x="3909719" y="6121618"/>
              <a:ext cx="193107" cy="192186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91150" y="6067096"/>
              <a:ext cx="1816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prstClr val="black"/>
                  </a:solidFill>
                  <a:ea typeface="ＭＳ Ｐゴシック" pitchFamily="34" charset="-128"/>
                </a:rPr>
                <a:t>Completed On-time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5738" y="6072516"/>
              <a:ext cx="14774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prstClr val="black"/>
                  </a:solidFill>
                  <a:ea typeface="ＭＳ Ｐゴシック" pitchFamily="34" charset="-128"/>
                </a:rPr>
                <a:t>Delayed Ongoing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85458" y="6081030"/>
              <a:ext cx="1481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prstClr val="black"/>
                  </a:solidFill>
                  <a:ea typeface="ＭＳ Ｐゴシック" pitchFamily="34" charset="-128"/>
                </a:rPr>
                <a:t>Planned Ongoing 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42842" y="6077553"/>
              <a:ext cx="15725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prstClr val="black"/>
                  </a:solidFill>
                  <a:ea typeface="ＭＳ Ｐゴシック" pitchFamily="34" charset="-128"/>
                </a:rPr>
                <a:t>Planned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230128" y="5690712"/>
            <a:ext cx="16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Debugging</a:t>
            </a:r>
          </a:p>
          <a:p>
            <a:pPr algn="ctr"/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(5</a:t>
            </a:r>
            <a:r>
              <a:rPr lang="en-US" sz="900" b="1" i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 Jul)</a:t>
            </a:r>
            <a:endParaRPr lang="en-US" sz="900" i="1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 rot="2700000">
            <a:off x="8524103" y="3679987"/>
            <a:ext cx="127538" cy="127079"/>
          </a:xfrm>
          <a:prstGeom prst="rect">
            <a:avLst/>
          </a:prstGeom>
          <a:solidFill>
            <a:srgbClr val="FF000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24672" y="3804587"/>
            <a:ext cx="1219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Mass Production</a:t>
            </a:r>
          </a:p>
          <a:p>
            <a:pPr algn="ctr"/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(22</a:t>
            </a:r>
            <a:r>
              <a:rPr lang="en-US" sz="900" b="1" i="1" baseline="30000" dirty="0">
                <a:solidFill>
                  <a:prstClr val="black"/>
                </a:solidFill>
                <a:ea typeface="ＭＳ Ｐゴシック" pitchFamily="34" charset="-128"/>
              </a:rPr>
              <a:t>nd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 Aug)</a:t>
            </a:r>
            <a:endParaRPr lang="en-US" sz="900" i="1" dirty="0">
              <a:solidFill>
                <a:prstClr val="black"/>
              </a:solidFill>
              <a:ea typeface="ＭＳ Ｐゴシック" pitchFamily="34" charset="-128"/>
            </a:endParaRPr>
          </a:p>
          <a:p>
            <a:pPr algn="ctr"/>
            <a:endParaRPr lang="en-US" sz="700" i="1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77" name="Down Arrow 76"/>
          <p:cNvSpPr/>
          <p:nvPr/>
        </p:nvSpPr>
        <p:spPr>
          <a:xfrm>
            <a:off x="2615723" y="1271421"/>
            <a:ext cx="49694" cy="207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952335" y="1071366"/>
            <a:ext cx="13133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FF0000"/>
                </a:solidFill>
                <a:ea typeface="ＭＳ Ｐゴシック" pitchFamily="34" charset="-128"/>
              </a:rPr>
              <a:t>We are Here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043968" y="3183214"/>
            <a:ext cx="24331" cy="13309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48702" y="5050003"/>
            <a:ext cx="1447800" cy="0"/>
          </a:xfrm>
          <a:prstGeom prst="line">
            <a:avLst/>
          </a:prstGeom>
          <a:ln w="3175">
            <a:solidFill>
              <a:srgbClr val="FF0000">
                <a:alpha val="4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Content Placeholder 3"/>
          <p:cNvGraphicFramePr>
            <a:graphicFrameLocks/>
          </p:cNvGraphicFramePr>
          <p:nvPr>
            <p:extLst/>
          </p:nvPr>
        </p:nvGraphicFramePr>
        <p:xfrm>
          <a:off x="252054" y="1764052"/>
          <a:ext cx="87652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703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375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375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</a:t>
                      </a:r>
                    </a:p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</a:t>
                      </a:r>
                    </a:p>
                    <a:p>
                      <a:pPr algn="ctr"/>
                      <a:r>
                        <a:rPr lang="en-US" sz="7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</a:t>
                      </a:r>
                    </a:p>
                    <a:p>
                      <a:pPr algn="ctr"/>
                      <a:r>
                        <a:rPr lang="en-US" sz="7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</a:t>
                      </a:r>
                    </a:p>
                    <a:p>
                      <a:pPr algn="ctr"/>
                      <a:r>
                        <a:rPr lang="en-US" sz="7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</a:t>
                      </a:r>
                    </a:p>
                    <a:p>
                      <a:pPr algn="ctr"/>
                      <a:r>
                        <a:rPr lang="en-US" sz="7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 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W </a:t>
                      </a:r>
                      <a:r>
                        <a:rPr lang="en-US" sz="7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W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845569" y="2780700"/>
            <a:ext cx="177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Idea  discussion and Approval </a:t>
            </a:r>
            <a:endParaRPr lang="en-US" sz="900" i="1" dirty="0">
              <a:solidFill>
                <a:prstClr val="black"/>
              </a:solidFill>
              <a:ea typeface="ＭＳ Ｐゴシック" pitchFamily="34" charset="-128"/>
            </a:endParaRPr>
          </a:p>
          <a:p>
            <a:pPr algn="ctr"/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18</a:t>
            </a:r>
            <a:r>
              <a:rPr lang="en-US" sz="900" b="1" i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  Mar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114140" y="4511814"/>
            <a:ext cx="2352065" cy="1"/>
          </a:xfrm>
          <a:prstGeom prst="line">
            <a:avLst/>
          </a:prstGeom>
          <a:ln w="3175">
            <a:solidFill>
              <a:srgbClr val="FF0000">
                <a:alpha val="4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 rot="2700000">
            <a:off x="4519130" y="4443312"/>
            <a:ext cx="137004" cy="137004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4466205" y="4569566"/>
            <a:ext cx="0" cy="43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 rot="2700000">
            <a:off x="6896247" y="5469585"/>
            <a:ext cx="127538" cy="127079"/>
          </a:xfrm>
          <a:prstGeom prst="rect">
            <a:avLst/>
          </a:prstGeom>
          <a:solidFill>
            <a:srgbClr val="FF000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31564" y="3734836"/>
            <a:ext cx="170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Required Approval ( 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17th Apr)</a:t>
            </a:r>
          </a:p>
          <a:p>
            <a:pPr algn="ctr"/>
            <a:endParaRPr lang="en-US" sz="900" i="1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88" name="Rectangle 87"/>
          <p:cNvSpPr/>
          <p:nvPr/>
        </p:nvSpPr>
        <p:spPr>
          <a:xfrm rot="2700000">
            <a:off x="3182733" y="3551875"/>
            <a:ext cx="165895" cy="165666"/>
          </a:xfrm>
          <a:prstGeom prst="rect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39819" y="5102328"/>
            <a:ext cx="154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Prototype testing</a:t>
            </a:r>
          </a:p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(20</a:t>
            </a:r>
            <a:r>
              <a:rPr lang="en-US" sz="900" b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 Jun)</a:t>
            </a:r>
            <a:endParaRPr lang="en-US" sz="900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5675138" y="5125867"/>
            <a:ext cx="19950" cy="40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674532" y="5542826"/>
            <a:ext cx="1071289" cy="0"/>
          </a:xfrm>
          <a:prstGeom prst="line">
            <a:avLst/>
          </a:prstGeom>
          <a:ln w="3175">
            <a:solidFill>
              <a:srgbClr val="FF0000">
                <a:alpha val="4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2700000">
            <a:off x="3813163" y="4001232"/>
            <a:ext cx="165895" cy="165666"/>
          </a:xfrm>
          <a:prstGeom prst="rect">
            <a:avLst/>
          </a:prstGeom>
          <a:solidFill>
            <a:srgbClr val="FF000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20119" y="4184106"/>
            <a:ext cx="1260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Simulation (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10</a:t>
            </a:r>
            <a:r>
              <a:rPr lang="en-US" sz="900" b="1" i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 May)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6668622" y="5622540"/>
            <a:ext cx="19950" cy="40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688572" y="6065664"/>
            <a:ext cx="685117" cy="0"/>
          </a:xfrm>
          <a:prstGeom prst="line">
            <a:avLst/>
          </a:prstGeom>
          <a:ln w="3175">
            <a:solidFill>
              <a:srgbClr val="FF0000">
                <a:alpha val="46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00000">
            <a:off x="7399941" y="6011707"/>
            <a:ext cx="127538" cy="127079"/>
          </a:xfrm>
          <a:prstGeom prst="rect">
            <a:avLst/>
          </a:prstGeom>
          <a:solidFill>
            <a:srgbClr val="FF0000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79723" y="6153432"/>
            <a:ext cx="16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prstClr val="black"/>
                </a:solidFill>
                <a:ea typeface="ＭＳ Ｐゴシック" pitchFamily="34" charset="-128"/>
              </a:rPr>
              <a:t>Design Optimization</a:t>
            </a:r>
          </a:p>
          <a:p>
            <a:pPr algn="ctr"/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(15</a:t>
            </a:r>
            <a:r>
              <a:rPr lang="en-US" sz="900" b="1" i="1" baseline="30000" dirty="0">
                <a:solidFill>
                  <a:prstClr val="black"/>
                </a:solidFill>
                <a:ea typeface="ＭＳ Ｐゴシック" pitchFamily="34" charset="-128"/>
              </a:rPr>
              <a:t>th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 </a:t>
            </a:r>
            <a:r>
              <a:rPr lang="en-US" sz="900" b="1" i="1" dirty="0" err="1">
                <a:solidFill>
                  <a:prstClr val="black"/>
                </a:solidFill>
                <a:ea typeface="ＭＳ Ｐゴシック" pitchFamily="34" charset="-128"/>
              </a:rPr>
              <a:t>jul</a:t>
            </a:r>
            <a:r>
              <a:rPr lang="en-US" sz="900" b="1" i="1" dirty="0">
                <a:solidFill>
                  <a:prstClr val="black"/>
                </a:solidFill>
                <a:ea typeface="ＭＳ Ｐゴシック" pitchFamily="34" charset="-128"/>
              </a:rPr>
              <a:t>)</a:t>
            </a:r>
            <a:endParaRPr lang="en-US" sz="900" i="1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43C59-24EC-4A48-AD77-25B6EF6B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DBD3-3F0D-4750-9518-940657C174E0}" type="datetime1">
              <a:rPr lang="en-US" smtClean="0"/>
              <a:t>4/17/2018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E753-703B-460F-B906-5C607B69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58" grpId="0" animBg="1"/>
      <p:bldP spid="59" grpId="0"/>
      <p:bldP spid="61" grpId="0" animBg="1"/>
      <p:bldP spid="62" grpId="0"/>
      <p:bldP spid="63" grpId="0" animBg="1"/>
      <p:bldP spid="74" grpId="0"/>
      <p:bldP spid="75" grpId="0" animBg="1"/>
      <p:bldP spid="76" grpId="0"/>
      <p:bldP spid="77" grpId="0" animBg="1"/>
      <p:bldP spid="78" grpId="0"/>
      <p:bldP spid="82" grpId="0"/>
      <p:bldP spid="84" grpId="0" animBg="1"/>
      <p:bldP spid="86" grpId="0" animBg="1"/>
      <p:bldP spid="87" grpId="0"/>
      <p:bldP spid="88" grpId="0" animBg="1"/>
      <p:bldP spid="89" grpId="0"/>
      <p:bldP spid="92" grpId="0" animBg="1"/>
      <p:bldP spid="93" grpId="0"/>
      <p:bldP spid="96" grpId="0" animBg="1"/>
      <p:bldP spid="9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B6DD-16E3-49A6-B8B1-BF1A6FE1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163D-BC2A-419C-B0B5-B7163545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4605"/>
            <a:ext cx="83743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system is designed to prevent the destructive effects of hailstorms by broadcasting safety alarm messages to public in advance.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Safety warning can help people better prepare for the adverse climate conditions.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/>
              <a:t>System is designed as desired, with the required RF components for transmitting the data from the source to the destination in the range of 5G channel frequency of K-Band(18-27) GHz and Radar frequency of Ku-Band (12 – 18) </a:t>
            </a:r>
            <a:r>
              <a:rPr lang="en-US" sz="2000" dirty="0" err="1"/>
              <a:t>Ghz.</a:t>
            </a:r>
            <a:endParaRPr lang="en-US" sz="2000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BCD1-1D07-4BF8-80D8-5FC96A88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0E5C-FA7D-42C0-996C-E51F7BA4FB30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7C802-AE71-442A-99EB-58BBD08D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20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7E5E-F8D6-4449-AA45-D0E5DD6A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3B90-4572-4FBC-BF5A-308C95F9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68" y="1779309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hlinkClick r:id="rId2"/>
              </a:rPr>
              <a:t>https://www.nssl.noaa.gov/research/hail/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https://www.everythingrf.com/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https://www.pasternack.com/standard-gain-horn-waveguide-size-wr51-10-db-gain-sma-female-pe9853sf-10-p.aspx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https://www.faa.gov/uas/getting_started/model_aircraft/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https://standards.ieee.org/findstds/standard/C63.18-2014.html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http://www.spc.noaa.gov/climo/online/monthly/2017_annual_summary.html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http://www.nws.noaa.gov/os/hazstats/sum16.pdf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http://www.rmiia.org/downloads/2013-2015-Hail-Claims-ForeCAST-Final59.pdf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72D2-86BC-4460-B6B7-003FDD5F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86A9-9290-4BFC-9AAB-F466818BDF6D}" type="datetime1">
              <a:rPr lang="en-US" smtClean="0"/>
              <a:t>4/17/2018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3D298-A2EF-4332-BEDD-C245F34C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78" y="1095268"/>
            <a:ext cx="8229600" cy="781444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/>
                </a:solidFill>
              </a:rPr>
              <a:t>RADAR RECEIVER</a:t>
            </a:r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E3BCA024-E095-4206-B5C4-5E88D0B6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377" y="3454297"/>
            <a:ext cx="713294" cy="8535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B57D5F-4433-4D5A-86E8-B1DD207A624F}"/>
              </a:ext>
            </a:extLst>
          </p:cNvPr>
          <p:cNvGrpSpPr/>
          <p:nvPr/>
        </p:nvGrpSpPr>
        <p:grpSpPr>
          <a:xfrm>
            <a:off x="5345392" y="3352195"/>
            <a:ext cx="3412989" cy="1143001"/>
            <a:chOff x="5345392" y="3352195"/>
            <a:chExt cx="3412989" cy="11430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FA07FE-E881-4FCB-832B-26392E64807A}"/>
                </a:ext>
              </a:extLst>
            </p:cNvPr>
            <p:cNvSpPr/>
            <p:nvPr/>
          </p:nvSpPr>
          <p:spPr>
            <a:xfrm>
              <a:off x="5627513" y="3427201"/>
              <a:ext cx="836429" cy="910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788D7D-7293-43A3-85A9-1640107B86B0}"/>
                </a:ext>
              </a:extLst>
            </p:cNvPr>
            <p:cNvSpPr txBox="1"/>
            <p:nvPr/>
          </p:nvSpPr>
          <p:spPr>
            <a:xfrm>
              <a:off x="7692925" y="3700456"/>
              <a:ext cx="1065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Received Signal</a:t>
              </a:r>
            </a:p>
            <a:p>
              <a:endParaRPr lang="en-US" sz="1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79C63B8-3A1B-42FE-960C-1937C078C880}"/>
                </a:ext>
              </a:extLst>
            </p:cNvPr>
            <p:cNvCxnSpPr>
              <a:cxnSpLocks/>
            </p:cNvCxnSpPr>
            <p:nvPr/>
          </p:nvCxnSpPr>
          <p:spPr>
            <a:xfrm>
              <a:off x="5345392" y="3916542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74E2BF7-3A16-46A3-939D-68163EC3C962}"/>
                </a:ext>
              </a:extLst>
            </p:cNvPr>
            <p:cNvCxnSpPr>
              <a:cxnSpLocks/>
            </p:cNvCxnSpPr>
            <p:nvPr/>
          </p:nvCxnSpPr>
          <p:spPr>
            <a:xfrm>
              <a:off x="6463942" y="3875823"/>
              <a:ext cx="2916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3641B813-669E-488D-9EB2-5AB75F94890D}"/>
                </a:ext>
              </a:extLst>
            </p:cNvPr>
            <p:cNvSpPr/>
            <p:nvPr/>
          </p:nvSpPr>
          <p:spPr>
            <a:xfrm rot="5400000">
              <a:off x="6514804" y="3592995"/>
              <a:ext cx="1143001" cy="66140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9071EA-7DB9-4744-B7C0-8E7445980437}"/>
                </a:ext>
              </a:extLst>
            </p:cNvPr>
            <p:cNvSpPr txBox="1"/>
            <p:nvPr/>
          </p:nvSpPr>
          <p:spPr>
            <a:xfrm>
              <a:off x="6843338" y="3715391"/>
              <a:ext cx="66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3BA2D09-A4E2-4433-AA4A-5D93B007BF82}"/>
                </a:ext>
              </a:extLst>
            </p:cNvPr>
            <p:cNvCxnSpPr>
              <a:cxnSpLocks/>
            </p:cNvCxnSpPr>
            <p:nvPr/>
          </p:nvCxnSpPr>
          <p:spPr>
            <a:xfrm>
              <a:off x="7387846" y="3916542"/>
              <a:ext cx="307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8B210E-5E04-4F9E-B83B-F1634B42BE53}"/>
              </a:ext>
            </a:extLst>
          </p:cNvPr>
          <p:cNvGrpSpPr/>
          <p:nvPr/>
        </p:nvGrpSpPr>
        <p:grpSpPr>
          <a:xfrm>
            <a:off x="107519" y="2401452"/>
            <a:ext cx="5602681" cy="2879389"/>
            <a:chOff x="107519" y="2401452"/>
            <a:chExt cx="5602681" cy="2879389"/>
          </a:xfrm>
        </p:grpSpPr>
        <p:sp>
          <p:nvSpPr>
            <p:cNvPr id="17" name="Isosceles Triangle 3">
              <a:extLst>
                <a:ext uri="{FF2B5EF4-FFF2-40B4-BE49-F238E27FC236}">
                  <a16:creationId xmlns:a16="http://schemas.microsoft.com/office/drawing/2014/main" id="{DB448B2A-4EAD-4C11-A762-E7EDC3786DF9}"/>
                </a:ext>
              </a:extLst>
            </p:cNvPr>
            <p:cNvSpPr/>
            <p:nvPr/>
          </p:nvSpPr>
          <p:spPr>
            <a:xfrm rot="5400000">
              <a:off x="2170237" y="3486522"/>
              <a:ext cx="1140216" cy="80358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630608-224D-4D1D-A34B-E99C14B29326}"/>
                </a:ext>
              </a:extLst>
            </p:cNvPr>
            <p:cNvSpPr/>
            <p:nvPr/>
          </p:nvSpPr>
          <p:spPr>
            <a:xfrm>
              <a:off x="3473201" y="3427297"/>
              <a:ext cx="774211" cy="880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Reject Filter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C94DF4-2FBE-4342-97F2-CB63AB201C28}"/>
                </a:ext>
              </a:extLst>
            </p:cNvPr>
            <p:cNvSpPr txBox="1"/>
            <p:nvPr/>
          </p:nvSpPr>
          <p:spPr>
            <a:xfrm>
              <a:off x="2394641" y="3682888"/>
              <a:ext cx="66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56D848-36FC-48AC-A3B6-E555CC68F72F}"/>
                </a:ext>
              </a:extLst>
            </p:cNvPr>
            <p:cNvSpPr txBox="1"/>
            <p:nvPr/>
          </p:nvSpPr>
          <p:spPr>
            <a:xfrm>
              <a:off x="107519" y="2401452"/>
              <a:ext cx="972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ANTENNA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DD3EE-F8DA-4191-A6B3-9047B48D13A0}"/>
                </a:ext>
              </a:extLst>
            </p:cNvPr>
            <p:cNvSpPr txBox="1"/>
            <p:nvPr/>
          </p:nvSpPr>
          <p:spPr>
            <a:xfrm>
              <a:off x="5018369" y="4382858"/>
              <a:ext cx="691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MIXER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867A009-2B82-407A-A4C9-EBE3F357D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763" y="3856769"/>
              <a:ext cx="415789" cy="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021EF4-7D5F-4756-AF65-DC87E07159C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139" y="3884427"/>
              <a:ext cx="329558" cy="6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425BA08-097C-4822-89B1-E169086540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7412" y="3856769"/>
              <a:ext cx="3810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Shape 178">
              <a:extLst>
                <a:ext uri="{FF2B5EF4-FFF2-40B4-BE49-F238E27FC236}">
                  <a16:creationId xmlns:a16="http://schemas.microsoft.com/office/drawing/2014/main" id="{9BD933E4-CEE0-43BE-9162-2055F92575F8}"/>
                </a:ext>
              </a:extLst>
            </p:cNvPr>
            <p:cNvSpPr/>
            <p:nvPr/>
          </p:nvSpPr>
          <p:spPr>
            <a:xfrm>
              <a:off x="932346" y="2615634"/>
              <a:ext cx="361950" cy="358774"/>
            </a:xfrm>
            <a:prstGeom prst="flowChartMerge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C7D684-3C7D-4E1A-9256-D1B4DC1E1C16}"/>
                </a:ext>
              </a:extLst>
            </p:cNvPr>
            <p:cNvCxnSpPr/>
            <p:nvPr/>
          </p:nvCxnSpPr>
          <p:spPr>
            <a:xfrm flipV="1">
              <a:off x="1113321" y="2983673"/>
              <a:ext cx="0" cy="8355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532B2DF-93AA-4328-BD9E-631524D53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2925" y="4250195"/>
              <a:ext cx="0" cy="58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357111-DF8D-4438-B162-6E75A25B1ECD}"/>
                </a:ext>
              </a:extLst>
            </p:cNvPr>
            <p:cNvSpPr/>
            <p:nvPr/>
          </p:nvSpPr>
          <p:spPr>
            <a:xfrm>
              <a:off x="4282468" y="4830414"/>
              <a:ext cx="1307601" cy="450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OSCILLATOR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5F515C-ADBD-44FD-BE6B-0A8F04ABCCFA}"/>
                </a:ext>
              </a:extLst>
            </p:cNvPr>
            <p:cNvSpPr/>
            <p:nvPr/>
          </p:nvSpPr>
          <p:spPr>
            <a:xfrm>
              <a:off x="1281131" y="3378918"/>
              <a:ext cx="641632" cy="880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BPF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9095F5-AEE0-4460-AD5F-E3A95D71B51B}"/>
                </a:ext>
              </a:extLst>
            </p:cNvPr>
            <p:cNvCxnSpPr/>
            <p:nvPr/>
          </p:nvCxnSpPr>
          <p:spPr>
            <a:xfrm>
              <a:off x="1113321" y="3819175"/>
              <a:ext cx="16461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D56C92-D7E4-4165-A5A5-FF6FCB0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5E55-A2C6-4BC9-9265-E976405F6796}" type="datetime1">
              <a:rPr lang="en-US" smtClean="0"/>
              <a:t>4/17/2018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30293-CFCC-460C-B594-54E1BEA5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69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93" y="3081634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43A16-9C2E-4540-BEF1-C6E4D97B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1282046"/>
            <a:ext cx="8339433" cy="4923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3BBD97-EAE6-4C0C-99C2-C148C6B80609}"/>
              </a:ext>
            </a:extLst>
          </p:cNvPr>
          <p:cNvSpPr/>
          <p:nvPr/>
        </p:nvSpPr>
        <p:spPr>
          <a:xfrm>
            <a:off x="1311933" y="4235574"/>
            <a:ext cx="216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86BF-8A9C-4B77-829B-77868A7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86E-9B05-47D3-B509-10F475ECF137}" type="datetime1">
              <a:rPr lang="en-US" smtClean="0"/>
              <a:t>4/17/2018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1F8D-73C8-41C9-BA38-97047C7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2637</Words>
  <Application>Microsoft Office PowerPoint</Application>
  <PresentationFormat>On-screen Show (4:3)</PresentationFormat>
  <Paragraphs>989</Paragraphs>
  <Slides>90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ＭＳ Ｐゴシック</vt:lpstr>
      <vt:lpstr>Arial</vt:lpstr>
      <vt:lpstr>Calibri</vt:lpstr>
      <vt:lpstr>Cambria Math</vt:lpstr>
      <vt:lpstr>Noto Sans Symbols</vt:lpstr>
      <vt:lpstr>Questrial</vt:lpstr>
      <vt:lpstr>Source Sans Pro</vt:lpstr>
      <vt:lpstr>Times New Roman</vt:lpstr>
      <vt:lpstr>Trebuchet MS</vt:lpstr>
      <vt:lpstr>Wingdings</vt:lpstr>
      <vt:lpstr>Office Theme</vt:lpstr>
      <vt:lpstr>EERF 6395: RF and Microwave Systems Engineering Final Project</vt:lpstr>
      <vt:lpstr>Table of Contents</vt:lpstr>
      <vt:lpstr>Problem Statement</vt:lpstr>
      <vt:lpstr>Solution</vt:lpstr>
      <vt:lpstr>System Architecture</vt:lpstr>
      <vt:lpstr>Top-level Radar Specs</vt:lpstr>
      <vt:lpstr>PowerPoint Presentation</vt:lpstr>
      <vt:lpstr>RADAR TRANSMITTER</vt:lpstr>
      <vt:lpstr>RADAR RECEIVER</vt:lpstr>
      <vt:lpstr>RADAR TRANSCEIVER</vt:lpstr>
      <vt:lpstr> COMMUNICATION LINK TRANSMITTER</vt:lpstr>
      <vt:lpstr>COMMUNICATION LINK RECEIVER</vt:lpstr>
      <vt:lpstr>PowerPoint Presentation</vt:lpstr>
      <vt:lpstr>RADAR TRANSMITTER SCHEMATIC</vt:lpstr>
      <vt:lpstr>Cascaded Gain (C_GP) (dB) </vt:lpstr>
      <vt:lpstr>Yield Analysis Cascaded Gain (C_GP) (dB) </vt:lpstr>
      <vt:lpstr>Cascaded Node Power (P_node) (dBm) </vt:lpstr>
      <vt:lpstr>Yield Analysis Cascaded Node Power (P_node) (dBm) </vt:lpstr>
      <vt:lpstr>PowerPoint Presentation</vt:lpstr>
      <vt:lpstr>.</vt:lpstr>
      <vt:lpstr>.</vt:lpstr>
      <vt:lpstr>.</vt:lpstr>
      <vt:lpstr>.</vt:lpstr>
      <vt:lpstr>.</vt:lpstr>
      <vt:lpstr>.</vt:lpstr>
      <vt:lpstr>Power Added Efficiency Calculation </vt:lpstr>
      <vt:lpstr>EIRP(Effective Isotropic Radiated Power) </vt:lpstr>
      <vt:lpstr>RADAR RECEIVER SCHEMATIC</vt:lpstr>
      <vt:lpstr>Cascaded Gain (C_GP) (dB)</vt:lpstr>
      <vt:lpstr>Yield Analysis Cascaded Gain (C_GP) (dB)</vt:lpstr>
      <vt:lpstr>Cascaded Noise Figure (C_NF) (dB) </vt:lpstr>
      <vt:lpstr>Yield Analysis Cascaded Noise Figure (C_NF) (dB) </vt:lpstr>
      <vt:lpstr> Cascaded IP3 (C_IP3) (dBm) </vt:lpstr>
      <vt:lpstr>   Yield Analysis Cascaded IP3 (C_IP3) (dBm) </vt:lpstr>
      <vt:lpstr>PowerPoint Presentation</vt:lpstr>
      <vt:lpstr>LOW PASS FILTER</vt:lpstr>
      <vt:lpstr>LOW NOISE AMPLIFIER</vt:lpstr>
      <vt:lpstr>LOW NOISE AMPLIFIER</vt:lpstr>
      <vt:lpstr>Bandpass filter</vt:lpstr>
      <vt:lpstr>MIXER</vt:lpstr>
      <vt:lpstr>POWER AMPLIFIER</vt:lpstr>
      <vt:lpstr>POWER AMPLIFIER</vt:lpstr>
      <vt:lpstr>CIRCULATOR</vt:lpstr>
      <vt:lpstr>HAND CALCULATIONS</vt:lpstr>
      <vt:lpstr>Free space path loss Calculation</vt:lpstr>
      <vt:lpstr>RADAR TRANSCEIVER SCHEMATIC</vt:lpstr>
      <vt:lpstr>FSPL</vt:lpstr>
      <vt:lpstr>PowerPoint Presentation</vt:lpstr>
      <vt:lpstr>5G COMMUNICATION LINK TRANSMITTER SCHEMATIC</vt:lpstr>
      <vt:lpstr>Cascaded Gain (C_GP) (dB) </vt:lpstr>
      <vt:lpstr>Yield Analysis Cascaded Gain (C_GP) (dB)</vt:lpstr>
      <vt:lpstr>Cascaded Node Power (P_node) (dBm)</vt:lpstr>
      <vt:lpstr>Yield Analysis Cascaded Node Power (P_node) (dBm)</vt:lpstr>
      <vt:lpstr>      Pdc = (5V*240mA) + (5V*650mA) + (4.5V * 50mA) = 4675mW         Pout = 31.53dBm  =1422.32 mW        Pin =  Pout – Gain = (31.53dBm – 30.53 dB) = 1 dBm = 1.25 mW        PAE = ((Pout – Pin) / Pdc)*100 = 30.39%       EIRP = Pt (dBm) + Gt (dB) = 31.53+ 24.7 dB = 56.23 dBm                                                                            =  26.23 dBW (419.75 W)              </vt:lpstr>
      <vt:lpstr>Components Used in 5G Transmitter</vt:lpstr>
      <vt:lpstr>PowerPoint Presentation</vt:lpstr>
      <vt:lpstr>Band Pass Filter</vt:lpstr>
      <vt:lpstr>Mixer</vt:lpstr>
      <vt:lpstr>Band Pass Filter</vt:lpstr>
      <vt:lpstr>Driver Amplifier</vt:lpstr>
      <vt:lpstr>Power Amplifier</vt:lpstr>
      <vt:lpstr>5G COMMUNICATION LINK RECEIVER SCHEMATIC</vt:lpstr>
      <vt:lpstr>Cascaded Gain (C_GP) (dB)</vt:lpstr>
      <vt:lpstr>Yield Analysis Cascaded Gain (C_GP) (dB)</vt:lpstr>
      <vt:lpstr>Cascaded Noise Figure (C_NF) (dB)</vt:lpstr>
      <vt:lpstr>Yield Analysis Cascaded Noise Figure (C_NF) (dB)</vt:lpstr>
      <vt:lpstr>Cascaded IP3 (C_IP3) (dBm)</vt:lpstr>
      <vt:lpstr>Yield Analysis Cascaded IP3 (C_IP3) (dBm)</vt:lpstr>
      <vt:lpstr>Components used in 5G Receiver</vt:lpstr>
      <vt:lpstr>Band Pass Filter</vt:lpstr>
      <vt:lpstr>Low Noise Amplifier</vt:lpstr>
      <vt:lpstr>Mixer</vt:lpstr>
      <vt:lpstr>Band Pass Filter</vt:lpstr>
      <vt:lpstr>Low Noise Amplifier</vt:lpstr>
      <vt:lpstr>Band Pass Filter</vt:lpstr>
      <vt:lpstr>HAND CALCULATIONS</vt:lpstr>
      <vt:lpstr>5G TRANSCEIVER SCHEMATIC</vt:lpstr>
      <vt:lpstr>FSPL</vt:lpstr>
      <vt:lpstr>RADAR COMPLIANCE MATRIX</vt:lpstr>
      <vt:lpstr>5G COMMUNICATION LINK COMPLIANCE MATRIX</vt:lpstr>
      <vt:lpstr>PowerPoint Presentation</vt:lpstr>
      <vt:lpstr>UNIQUE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nirjari shukla</cp:lastModifiedBy>
  <cp:revision>231</cp:revision>
  <dcterms:created xsi:type="dcterms:W3CDTF">2011-08-25T15:49:05Z</dcterms:created>
  <dcterms:modified xsi:type="dcterms:W3CDTF">2018-04-17T18:20:21Z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3393502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S8.2.1</vt:lpwstr>
  </property>
</Properties>
</file>