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handoutMasterIdLst>
    <p:handoutMasterId r:id="rId27"/>
  </p:handoutMasterIdLst>
  <p:sldIdLst>
    <p:sldId id="257" r:id="rId3"/>
    <p:sldId id="278" r:id="rId4"/>
    <p:sldId id="258" r:id="rId5"/>
    <p:sldId id="259" r:id="rId6"/>
    <p:sldId id="261" r:id="rId7"/>
    <p:sldId id="262" r:id="rId8"/>
    <p:sldId id="264" r:id="rId9"/>
    <p:sldId id="263" r:id="rId10"/>
    <p:sldId id="271" r:id="rId11"/>
    <p:sldId id="307" r:id="rId13"/>
    <p:sldId id="267" r:id="rId14"/>
    <p:sldId id="294" r:id="rId15"/>
    <p:sldId id="295" r:id="rId16"/>
    <p:sldId id="296" r:id="rId17"/>
    <p:sldId id="297" r:id="rId18"/>
    <p:sldId id="292" r:id="rId19"/>
    <p:sldId id="305" r:id="rId20"/>
    <p:sldId id="265" r:id="rId21"/>
    <p:sldId id="306" r:id="rId22"/>
    <p:sldId id="266" r:id="rId23"/>
    <p:sldId id="269" r:id="rId24"/>
    <p:sldId id="320" r:id="rId25"/>
    <p:sldId id="270"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E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2" autoAdjust="0"/>
    <p:restoredTop sz="94660"/>
  </p:normalViewPr>
  <p:slideViewPr>
    <p:cSldViewPr snapToGrid="0">
      <p:cViewPr varScale="1">
        <p:scale>
          <a:sx n="69" d="100"/>
          <a:sy n="69" d="100"/>
        </p:scale>
        <p:origin x="52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0" Type="http://schemas.openxmlformats.org/officeDocument/2006/relationships/tableStyles" Target="tableStyles.xml"/><Relationship Id="rId3" Type="http://schemas.openxmlformats.org/officeDocument/2006/relationships/slide" Target="slides/slide1.xml"/><Relationship Id="rId29" Type="http://schemas.openxmlformats.org/officeDocument/2006/relationships/viewProps" Target="viewProps.xml"/><Relationship Id="rId28" Type="http://schemas.openxmlformats.org/officeDocument/2006/relationships/presProps" Target="presProps.xml"/><Relationship Id="rId27" Type="http://schemas.openxmlformats.org/officeDocument/2006/relationships/handoutMaster" Target="handoutMasters/handoutMaster1.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notesMaster" Target="notesMasters/notesMaster1.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96C064A-D61B-4B21-B757-51A9B82445B8}" type="datetimeFigureOut">
              <a:rPr lang="en-US" smtClean="0"/>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0305E07-67EA-4042-A3F6-853A8AD8D209}" type="slidenum">
              <a:rPr lang="en-US" smtClean="0"/>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transition>
    <p:cover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transition>
    <p:cover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transition>
    <p:cover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transition>
    <p:cover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transition>
    <p:cover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transition>
    <p:cover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transition>
    <p:cover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transition>
    <p:cover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transition>
    <p:cover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transition>
    <p:cover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transition>
    <p:cover dir="u"/>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2">
            <a:alphaModFix amt="60000"/>
          </a:blip>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cover dir="u"/>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9" Type="http://schemas.openxmlformats.org/officeDocument/2006/relationships/image" Target="../media/image18.jpeg"/><Relationship Id="rId8" Type="http://schemas.openxmlformats.org/officeDocument/2006/relationships/image" Target="../media/image17.png"/><Relationship Id="rId7" Type="http://schemas.openxmlformats.org/officeDocument/2006/relationships/image" Target="../media/image16.png"/><Relationship Id="rId6" Type="http://schemas.openxmlformats.org/officeDocument/2006/relationships/image" Target="../media/image15.jpeg"/><Relationship Id="rId5" Type="http://schemas.openxmlformats.org/officeDocument/2006/relationships/image" Target="../media/image14.jpe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jpeg"/><Relationship Id="rId10" Type="http://schemas.openxmlformats.org/officeDocument/2006/relationships/slideLayout" Target="../slideLayouts/slideLayout2.xml"/><Relationship Id="rId1"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0.jpeg"/><Relationship Id="rId1" Type="http://schemas.openxmlformats.org/officeDocument/2006/relationships/image" Target="../media/image19.jpe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2.jpeg"/><Relationship Id="rId1" Type="http://schemas.openxmlformats.org/officeDocument/2006/relationships/image" Target="../media/image21.jpe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4.jpeg"/><Relationship Id="rId1" Type="http://schemas.openxmlformats.org/officeDocument/2006/relationships/image" Target="../media/image23.jpe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6.jpeg"/><Relationship Id="rId1" Type="http://schemas.openxmlformats.org/officeDocument/2006/relationships/image" Target="../media/image25.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7.jpe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9.jpeg"/><Relationship Id="rId1" Type="http://schemas.openxmlformats.org/officeDocument/2006/relationships/image" Target="../media/image28.jpe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0.jpe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6" Type="http://schemas.openxmlformats.org/officeDocument/2006/relationships/slideLayout" Target="../slideLayouts/slideLayout4.xml"/><Relationship Id="rId5" Type="http://schemas.openxmlformats.org/officeDocument/2006/relationships/image" Target="../media/image7.jpeg"/><Relationship Id="rId4" Type="http://schemas.openxmlformats.org/officeDocument/2006/relationships/image" Target="../media/image6.jpeg"/><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image" Target="../media/image3.jpe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9.jpeg"/><Relationship Id="rId1" Type="http://schemas.openxmlformats.org/officeDocument/2006/relationships/image" Target="../media/image8.jpe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5990" y="493395"/>
            <a:ext cx="10123170" cy="1614170"/>
          </a:xfrm>
        </p:spPr>
        <p:txBody>
          <a:bodyPr>
            <a:noAutofit/>
          </a:bodyPr>
          <a:lstStyle/>
          <a:p>
            <a:pPr algn="ctr"/>
            <a:r>
              <a:rPr lang="en-IN" altLang="en-US" sz="5400">
                <a:effectLst>
                  <a:outerShdw blurRad="38100" dist="38100" dir="2700000" algn="tl">
                    <a:srgbClr val="000000">
                      <a:alpha val="43137"/>
                    </a:srgbClr>
                  </a:outerShdw>
                </a:effectLst>
                <a:latin typeface="Times New Roman" panose="02020603050405020304" charset="0"/>
                <a:cs typeface="Times New Roman" panose="02020603050405020304" charset="0"/>
              </a:rPr>
              <a:t>ECO FRIENDLY PORTABLE </a:t>
            </a:r>
            <a:br>
              <a:rPr lang="en-IN" altLang="en-US" sz="5400">
                <a:effectLst>
                  <a:outerShdw blurRad="38100" dist="38100" dir="2700000" algn="tl">
                    <a:srgbClr val="000000">
                      <a:alpha val="43137"/>
                    </a:srgbClr>
                  </a:outerShdw>
                </a:effectLst>
                <a:latin typeface="Times New Roman" panose="02020603050405020304" charset="0"/>
                <a:cs typeface="Times New Roman" panose="02020603050405020304" charset="0"/>
              </a:rPr>
            </a:br>
            <a:r>
              <a:rPr lang="en-IN" altLang="en-US" sz="5400">
                <a:effectLst>
                  <a:outerShdw blurRad="38100" dist="38100" dir="2700000" algn="tl">
                    <a:srgbClr val="000000">
                      <a:alpha val="43137"/>
                    </a:srgbClr>
                  </a:outerShdw>
                </a:effectLst>
                <a:latin typeface="Times New Roman" panose="02020603050405020304" charset="0"/>
                <a:cs typeface="Times New Roman" panose="02020603050405020304" charset="0"/>
              </a:rPr>
              <a:t>COOLING SYSTEM</a:t>
            </a:r>
            <a:endParaRPr lang="en-IN" altLang="en-US" sz="5400">
              <a:effectLst>
                <a:outerShdw blurRad="38100" dist="38100" dir="2700000" algn="tl">
                  <a:srgbClr val="000000">
                    <a:alpha val="43137"/>
                  </a:srgbClr>
                </a:outerShdw>
              </a:effectLst>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1139190" y="2548890"/>
            <a:ext cx="10515600" cy="4333875"/>
          </a:xfrm>
        </p:spPr>
        <p:txBody>
          <a:bodyPr>
            <a:normAutofit/>
          </a:bodyPr>
          <a:lstStyle/>
          <a:p>
            <a:pPr marL="0" indent="0">
              <a:buNone/>
            </a:pPr>
            <a:r>
              <a:rPr lang="en-IN" altLang="en-US" b="1" dirty="0">
                <a:effectLst>
                  <a:outerShdw blurRad="38100" dist="38100" dir="2700000" algn="tl">
                    <a:srgbClr val="000000">
                      <a:alpha val="43137"/>
                    </a:srgbClr>
                  </a:outerShdw>
                </a:effectLst>
                <a:latin typeface="Times New Roman" panose="02020603050405020304" charset="0"/>
                <a:cs typeface="Times New Roman" panose="02020603050405020304" charset="0"/>
              </a:rPr>
              <a:t>TEAM:</a:t>
            </a:r>
            <a:r>
              <a:rPr lang="en-IN" altLang="en-US" b="1" dirty="0">
                <a:latin typeface="Times New Roman" panose="02020603050405020304" charset="0"/>
                <a:cs typeface="Times New Roman" panose="02020603050405020304" charset="0"/>
              </a:rPr>
              <a:t>	 </a:t>
            </a:r>
            <a:r>
              <a:rPr lang="en-IN" altLang="en-US" b="1" dirty="0" smtClean="0">
                <a:latin typeface="Times New Roman" panose="02020603050405020304" charset="0"/>
                <a:cs typeface="Times New Roman" panose="02020603050405020304" charset="0"/>
              </a:rPr>
              <a:t>TECHNOCRATS</a:t>
            </a:r>
            <a:endParaRPr lang="en-IN" altLang="en-US" b="1" dirty="0" smtClean="0">
              <a:latin typeface="Times New Roman" panose="02020603050405020304" charset="0"/>
              <a:cs typeface="Times New Roman" panose="02020603050405020304" charset="0"/>
            </a:endParaRPr>
          </a:p>
          <a:p>
            <a:pPr marL="0" indent="0">
              <a:buNone/>
            </a:pPr>
            <a:r>
              <a:rPr lang="en-US" altLang="en-US" b="1" dirty="0" smtClean="0">
                <a:effectLst>
                  <a:outerShdw blurRad="38100" dist="38100" dir="2700000" algn="tl">
                    <a:srgbClr val="000000">
                      <a:alpha val="43137"/>
                    </a:srgbClr>
                  </a:outerShdw>
                </a:effectLst>
                <a:latin typeface="Times New Roman" panose="02020603050405020304" charset="0"/>
                <a:cs typeface="Times New Roman" panose="02020603050405020304" charset="0"/>
              </a:rPr>
              <a:t>PROJECT ID</a:t>
            </a:r>
            <a:r>
              <a:rPr lang="en-US" altLang="en-US" b="1" dirty="0" smtClean="0">
                <a:latin typeface="Times New Roman" panose="02020603050405020304" charset="0"/>
                <a:cs typeface="Times New Roman" panose="02020603050405020304" charset="0"/>
              </a:rPr>
              <a:t>: 39</a:t>
            </a:r>
            <a:endParaRPr lang="en-IN" altLang="en-US" b="1" dirty="0">
              <a:effectLst>
                <a:outerShdw blurRad="38100" dist="38100" dir="2700000" algn="tl">
                  <a:srgbClr val="000000">
                    <a:alpha val="43137"/>
                  </a:srgbClr>
                </a:outerShdw>
              </a:effectLst>
              <a:latin typeface="Times New Roman" panose="02020603050405020304" charset="0"/>
              <a:cs typeface="Times New Roman" panose="02020603050405020304" charset="0"/>
            </a:endParaRPr>
          </a:p>
          <a:p>
            <a:pPr marL="0" indent="0">
              <a:buNone/>
            </a:pPr>
            <a:r>
              <a:rPr lang="en-IN" altLang="en-US" b="1" dirty="0">
                <a:effectLst>
                  <a:outerShdw blurRad="38100" dist="38100" dir="2700000" algn="tl">
                    <a:srgbClr val="000000">
                      <a:alpha val="43137"/>
                    </a:srgbClr>
                  </a:outerShdw>
                </a:effectLst>
                <a:latin typeface="Times New Roman" panose="02020603050405020304" charset="0"/>
                <a:cs typeface="Times New Roman" panose="02020603050405020304" charset="0"/>
                <a:sym typeface="+mn-ea"/>
              </a:rPr>
              <a:t>PROJECT MODEL DEVELOPED BY </a:t>
            </a:r>
            <a:r>
              <a:rPr lang="en-IN" altLang="en-US" b="1" dirty="0">
                <a:effectLst>
                  <a:outerShdw blurRad="38100" dist="38100" dir="2700000" algn="tl">
                    <a:srgbClr val="000000">
                      <a:alpha val="43137"/>
                    </a:srgbClr>
                  </a:outerShdw>
                </a:effectLst>
                <a:latin typeface="Times New Roman" panose="02020603050405020304" charset="0"/>
                <a:cs typeface="Times New Roman" panose="02020603050405020304" charset="0"/>
              </a:rPr>
              <a:t>MEMBERS:</a:t>
            </a:r>
            <a:endParaRPr lang="en-IN" altLang="en-US" b="1" dirty="0">
              <a:effectLst>
                <a:outerShdw blurRad="38100" dist="38100" dir="2700000" algn="tl">
                  <a:srgbClr val="000000">
                    <a:alpha val="43137"/>
                  </a:srgbClr>
                </a:outerShdw>
              </a:effectLst>
              <a:latin typeface="Times New Roman" panose="02020603050405020304" charset="0"/>
              <a:cs typeface="Times New Roman" panose="02020603050405020304" charset="0"/>
            </a:endParaRPr>
          </a:p>
          <a:p>
            <a:pPr marL="0" indent="0">
              <a:buNone/>
            </a:pPr>
            <a:r>
              <a:rPr lang="en-IN" altLang="en-US" b="1" dirty="0">
                <a:effectLst>
                  <a:outerShdw blurRad="38100" dist="38100" dir="2700000" algn="tl">
                    <a:srgbClr val="000000">
                      <a:alpha val="43137"/>
                    </a:srgbClr>
                  </a:outerShdw>
                </a:effectLst>
                <a:latin typeface="Times New Roman" panose="02020603050405020304" charset="0"/>
                <a:cs typeface="Times New Roman" panose="02020603050405020304" charset="0"/>
              </a:rPr>
              <a:t>		  </a:t>
            </a:r>
            <a:r>
              <a:rPr lang="en-IN" altLang="en-US" b="1" dirty="0">
                <a:latin typeface="Times New Roman" panose="02020603050405020304" charset="0"/>
                <a:cs typeface="Times New Roman" panose="02020603050405020304" charset="0"/>
                <a:sym typeface="+mn-ea"/>
              </a:rPr>
              <a:t>NIYATI SINHA 				(1805501)</a:t>
            </a:r>
            <a:endParaRPr lang="en-IN" altLang="en-US" b="1" dirty="0">
              <a:effectLst>
                <a:outerShdw blurRad="38100" dist="38100" dir="2700000" algn="tl">
                  <a:srgbClr val="000000">
                    <a:alpha val="43137"/>
                  </a:srgbClr>
                </a:outerShdw>
              </a:effectLst>
              <a:latin typeface="Times New Roman" panose="02020603050405020304" charset="0"/>
              <a:cs typeface="Times New Roman" panose="02020603050405020304" charset="0"/>
            </a:endParaRPr>
          </a:p>
          <a:p>
            <a:pPr marL="0" indent="0">
              <a:buNone/>
            </a:pPr>
            <a:r>
              <a:rPr lang="en-IN" altLang="en-US" b="1" dirty="0">
                <a:effectLst>
                  <a:outerShdw blurRad="38100" dist="38100" dir="2700000" algn="tl">
                    <a:srgbClr val="000000">
                      <a:alpha val="43137"/>
                    </a:srgbClr>
                  </a:outerShdw>
                </a:effectLst>
                <a:latin typeface="Times New Roman" panose="02020603050405020304" charset="0"/>
                <a:cs typeface="Times New Roman" panose="02020603050405020304" charset="0"/>
              </a:rPr>
              <a:t>		</a:t>
            </a:r>
            <a:r>
              <a:rPr lang="en-IN" altLang="en-US" b="1" dirty="0">
                <a:latin typeface="Times New Roman" panose="02020603050405020304" charset="0"/>
                <a:cs typeface="Times New Roman" panose="02020603050405020304" charset="0"/>
              </a:rPr>
              <a:t>  AAKASH KUMAR DASH 		(1805452)</a:t>
            </a:r>
            <a:endParaRPr lang="en-IN" altLang="en-US" b="1" dirty="0">
              <a:latin typeface="Times New Roman" panose="02020603050405020304" charset="0"/>
              <a:cs typeface="Times New Roman" panose="02020603050405020304" charset="0"/>
            </a:endParaRPr>
          </a:p>
          <a:p>
            <a:pPr marL="0" indent="0">
              <a:buNone/>
            </a:pPr>
            <a:r>
              <a:rPr lang="en-IN" altLang="en-US" b="1" dirty="0">
                <a:latin typeface="Times New Roman" panose="02020603050405020304" charset="0"/>
                <a:cs typeface="Times New Roman" panose="02020603050405020304" charset="0"/>
              </a:rPr>
              <a:t>		  DEEPAK KUMAR YADAV		(1805483)</a:t>
            </a:r>
            <a:endParaRPr lang="en-IN" altLang="en-US" sz="3200" b="1" dirty="0">
              <a:latin typeface="Times New Roman" panose="02020603050405020304" charset="0"/>
              <a:cs typeface="Times New Roman" panose="02020603050405020304" charset="0"/>
            </a:endParaRPr>
          </a:p>
          <a:p>
            <a:pPr marL="0" indent="0">
              <a:buNone/>
            </a:pPr>
            <a:endParaRPr lang="en-IN" altLang="en-US" sz="3200" b="1" dirty="0">
              <a:latin typeface="Times New Roman" panose="02020603050405020304" charset="0"/>
              <a:cs typeface="Times New Roman" panose="02020603050405020304" charset="0"/>
            </a:endParaRPr>
          </a:p>
          <a:p>
            <a:pPr marL="0" indent="0">
              <a:buNone/>
            </a:pPr>
            <a:endParaRPr lang="en-IN" altLang="en-US" sz="3200" b="1" dirty="0">
              <a:latin typeface="Times New Roman" panose="02020603050405020304" charset="0"/>
              <a:cs typeface="Times New Roman" panose="02020603050405020304" charset="0"/>
            </a:endParaRPr>
          </a:p>
        </p:txBody>
      </p:sp>
      <p:pic>
        <p:nvPicPr>
          <p:cNvPr id="5" name="Picture 4"/>
          <p:cNvPicPr>
            <a:picLocks noChangeAspect="1"/>
          </p:cNvPicPr>
          <p:nvPr/>
        </p:nvPicPr>
        <p:blipFill>
          <a:blip r:embed="rId1"/>
          <a:stretch>
            <a:fillRect/>
          </a:stretch>
        </p:blipFill>
        <p:spPr>
          <a:xfrm>
            <a:off x="10358755" y="163830"/>
            <a:ext cx="1595755" cy="1134110"/>
          </a:xfrm>
          <a:prstGeom prst="rect">
            <a:avLst/>
          </a:prstGeom>
        </p:spPr>
      </p:pic>
    </p:spTree>
  </p:cSld>
  <p:clrMapOvr>
    <a:masterClrMapping/>
  </p:clrMapOvr>
  <p:transition>
    <p:cover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pPr algn="ctr"/>
            <a:r>
              <a:rPr lang="en-IN" altLang="en-US">
                <a:effectLst>
                  <a:outerShdw blurRad="38100" dist="38100" dir="2700000" algn="tl">
                    <a:srgbClr val="000000">
                      <a:alpha val="43137"/>
                    </a:srgbClr>
                  </a:outerShdw>
                </a:effectLst>
                <a:latin typeface="Times New Roman" panose="02020603050405020304" charset="0"/>
                <a:cs typeface="Times New Roman" panose="02020603050405020304" charset="0"/>
                <a:sym typeface="+mn-ea"/>
              </a:rPr>
              <a:t>CIRCUIT DIAGRAMS</a:t>
            </a:r>
            <a:endParaRPr lang="en-IN" altLang="en-US">
              <a:latin typeface="Times New Roman" panose="02020603050405020304" charset="0"/>
              <a:cs typeface="Times New Roman" panose="02020603050405020304" charset="0"/>
            </a:endParaRPr>
          </a:p>
        </p:txBody>
      </p:sp>
      <p:grpSp>
        <p:nvGrpSpPr>
          <p:cNvPr id="33" name="Group 32"/>
          <p:cNvGrpSpPr/>
          <p:nvPr/>
        </p:nvGrpSpPr>
        <p:grpSpPr>
          <a:xfrm>
            <a:off x="12383" y="2642235"/>
            <a:ext cx="6976745" cy="3441700"/>
            <a:chOff x="4605" y="3448"/>
            <a:chExt cx="12915" cy="4853"/>
          </a:xfrm>
        </p:grpSpPr>
        <p:grpSp>
          <p:nvGrpSpPr>
            <p:cNvPr id="30" name="Group 29"/>
            <p:cNvGrpSpPr/>
            <p:nvPr/>
          </p:nvGrpSpPr>
          <p:grpSpPr>
            <a:xfrm>
              <a:off x="4605" y="3448"/>
              <a:ext cx="12669" cy="4853"/>
              <a:chOff x="4460" y="4395"/>
              <a:chExt cx="12669" cy="4853"/>
            </a:xfrm>
          </p:grpSpPr>
          <p:pic>
            <p:nvPicPr>
              <p:cNvPr id="24" name="Picture 23" descr="power-supply-symbol"/>
              <p:cNvPicPr>
                <a:picLocks noChangeAspect="1"/>
              </p:cNvPicPr>
              <p:nvPr/>
            </p:nvPicPr>
            <p:blipFill>
              <a:blip r:embed="rId1"/>
              <a:stretch>
                <a:fillRect/>
              </a:stretch>
            </p:blipFill>
            <p:spPr>
              <a:xfrm>
                <a:off x="12629" y="4888"/>
                <a:ext cx="681" cy="701"/>
              </a:xfrm>
              <a:prstGeom prst="rect">
                <a:avLst/>
              </a:prstGeom>
            </p:spPr>
          </p:pic>
          <p:pic>
            <p:nvPicPr>
              <p:cNvPr id="18" name="Picture 17" descr="power-supply-symbol"/>
              <p:cNvPicPr>
                <a:picLocks noChangeAspect="1"/>
              </p:cNvPicPr>
              <p:nvPr/>
            </p:nvPicPr>
            <p:blipFill>
              <a:blip r:embed="rId1"/>
              <a:stretch>
                <a:fillRect/>
              </a:stretch>
            </p:blipFill>
            <p:spPr>
              <a:xfrm>
                <a:off x="6593" y="5746"/>
                <a:ext cx="681" cy="701"/>
              </a:xfrm>
              <a:prstGeom prst="rect">
                <a:avLst/>
              </a:prstGeom>
            </p:spPr>
          </p:pic>
          <p:pic>
            <p:nvPicPr>
              <p:cNvPr id="7" name="Picture 6" descr="images"/>
              <p:cNvPicPr>
                <a:picLocks noChangeAspect="1"/>
              </p:cNvPicPr>
              <p:nvPr/>
            </p:nvPicPr>
            <p:blipFill>
              <a:blip r:embed="rId2"/>
              <a:stretch>
                <a:fillRect/>
              </a:stretch>
            </p:blipFill>
            <p:spPr>
              <a:xfrm>
                <a:off x="4460" y="6242"/>
                <a:ext cx="2589" cy="1950"/>
              </a:xfrm>
              <a:prstGeom prst="rect">
                <a:avLst/>
              </a:prstGeom>
            </p:spPr>
          </p:pic>
          <p:pic>
            <p:nvPicPr>
              <p:cNvPr id="10" name="Picture 9" descr="dCYJg"/>
              <p:cNvPicPr>
                <a:picLocks noChangeAspect="1"/>
              </p:cNvPicPr>
              <p:nvPr/>
            </p:nvPicPr>
            <p:blipFill>
              <a:blip r:embed="rId3"/>
              <a:stretch>
                <a:fillRect/>
              </a:stretch>
            </p:blipFill>
            <p:spPr>
              <a:xfrm>
                <a:off x="6806" y="7154"/>
                <a:ext cx="683" cy="683"/>
              </a:xfrm>
              <a:prstGeom prst="rect">
                <a:avLst/>
              </a:prstGeom>
            </p:spPr>
          </p:pic>
          <p:pic>
            <p:nvPicPr>
              <p:cNvPr id="5" name="Picture 4" descr="Circuit-design-of-the-Humidity-Sensor-DHT11"/>
              <p:cNvPicPr>
                <a:picLocks noChangeAspect="1"/>
              </p:cNvPicPr>
              <p:nvPr/>
            </p:nvPicPr>
            <p:blipFill>
              <a:blip r:embed="rId4"/>
              <a:srcRect l="42426" t="1187" r="1078" b="-913"/>
              <a:stretch>
                <a:fillRect/>
              </a:stretch>
            </p:blipFill>
            <p:spPr>
              <a:xfrm>
                <a:off x="7360" y="4395"/>
                <a:ext cx="4191" cy="4368"/>
              </a:xfrm>
              <a:prstGeom prst="rect">
                <a:avLst/>
              </a:prstGeom>
            </p:spPr>
          </p:pic>
          <p:pic>
            <p:nvPicPr>
              <p:cNvPr id="6" name="Picture 5" descr="I2C-LCD-with-Arduino-Wiring-Diagram-Schematic-Pinout"/>
              <p:cNvPicPr>
                <a:picLocks noChangeAspect="1"/>
              </p:cNvPicPr>
              <p:nvPr/>
            </p:nvPicPr>
            <p:blipFill>
              <a:blip r:embed="rId5"/>
              <a:srcRect l="45410" t="55685"/>
              <a:stretch>
                <a:fillRect/>
              </a:stretch>
            </p:blipFill>
            <p:spPr>
              <a:xfrm>
                <a:off x="13257" y="6237"/>
                <a:ext cx="3872" cy="2018"/>
              </a:xfrm>
              <a:prstGeom prst="rect">
                <a:avLst/>
              </a:prstGeom>
            </p:spPr>
          </p:pic>
          <p:cxnSp>
            <p:nvCxnSpPr>
              <p:cNvPr id="9" name="Elbow Connector 8"/>
              <p:cNvCxnSpPr/>
              <p:nvPr/>
            </p:nvCxnSpPr>
            <p:spPr>
              <a:xfrm>
                <a:off x="6595" y="7102"/>
                <a:ext cx="1533" cy="1514"/>
              </a:xfrm>
              <a:prstGeom prst="bentConnector3">
                <a:avLst>
                  <a:gd name="adj1" fmla="val 50033"/>
                </a:avLst>
              </a:prstGeom>
              <a:ln w="15875" cmpd="sng">
                <a:solidFill>
                  <a:schemeClr val="accent6">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6593" y="7206"/>
                <a:ext cx="56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6621" y="7321"/>
                <a:ext cx="313" cy="0"/>
              </a:xfrm>
              <a:prstGeom prst="line">
                <a:avLst/>
              </a:prstGeom>
              <a:ln w="158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6934" y="6237"/>
                <a:ext cx="0" cy="1096"/>
              </a:xfrm>
              <a:prstGeom prst="line">
                <a:avLst/>
              </a:prstGeom>
              <a:ln w="15875">
                <a:solidFill>
                  <a:srgbClr val="C00000"/>
                </a:solidFill>
              </a:ln>
            </p:spPr>
            <p:style>
              <a:lnRef idx="1">
                <a:schemeClr val="accent1"/>
              </a:lnRef>
              <a:fillRef idx="0">
                <a:schemeClr val="accent1"/>
              </a:fillRef>
              <a:effectRef idx="0">
                <a:schemeClr val="accent1"/>
              </a:effectRef>
              <a:fontRef idx="minor">
                <a:schemeClr val="tx1"/>
              </a:fontRef>
            </p:style>
          </p:cxnSp>
          <p:pic>
            <p:nvPicPr>
              <p:cNvPr id="19" name="Picture 18" descr="dCYJg"/>
              <p:cNvPicPr>
                <a:picLocks noChangeAspect="1"/>
              </p:cNvPicPr>
              <p:nvPr/>
            </p:nvPicPr>
            <p:blipFill>
              <a:blip r:embed="rId3"/>
              <a:stretch>
                <a:fillRect/>
              </a:stretch>
            </p:blipFill>
            <p:spPr>
              <a:xfrm>
                <a:off x="12304" y="8565"/>
                <a:ext cx="683" cy="683"/>
              </a:xfrm>
              <a:prstGeom prst="rect">
                <a:avLst/>
              </a:prstGeom>
            </p:spPr>
          </p:pic>
          <p:cxnSp>
            <p:nvCxnSpPr>
              <p:cNvPr id="20" name="Straight Connector 19"/>
              <p:cNvCxnSpPr/>
              <p:nvPr/>
            </p:nvCxnSpPr>
            <p:spPr>
              <a:xfrm flipH="1">
                <a:off x="12637" y="6524"/>
                <a:ext cx="667"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H="1" flipV="1">
                <a:off x="12637" y="6520"/>
                <a:ext cx="7" cy="2126"/>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H="1" flipV="1">
                <a:off x="12968" y="5543"/>
                <a:ext cx="2" cy="1101"/>
              </a:xfrm>
              <a:prstGeom prst="line">
                <a:avLst/>
              </a:prstGeom>
              <a:ln w="158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H="1" flipV="1">
                <a:off x="12969" y="6630"/>
                <a:ext cx="393" cy="4"/>
              </a:xfrm>
              <a:prstGeom prst="line">
                <a:avLst/>
              </a:prstGeom>
              <a:ln w="158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5" name="Elbow Connector 24"/>
              <p:cNvCxnSpPr/>
              <p:nvPr/>
            </p:nvCxnSpPr>
            <p:spPr>
              <a:xfrm rot="10800000" flipV="1">
                <a:off x="7590" y="6737"/>
                <a:ext cx="5720" cy="2240"/>
              </a:xfrm>
              <a:prstGeom prst="bentConnector3">
                <a:avLst>
                  <a:gd name="adj1" fmla="val 25506"/>
                </a:avLst>
              </a:prstGeom>
              <a:ln w="15875">
                <a:solidFill>
                  <a:srgbClr val="0FB62A"/>
                </a:solidFill>
              </a:ln>
            </p:spPr>
            <p:style>
              <a:lnRef idx="1">
                <a:schemeClr val="accent1"/>
              </a:lnRef>
              <a:fillRef idx="0">
                <a:schemeClr val="accent1"/>
              </a:fillRef>
              <a:effectRef idx="0">
                <a:schemeClr val="accent1"/>
              </a:effectRef>
              <a:fontRef idx="minor">
                <a:schemeClr val="tx1"/>
              </a:fontRef>
            </p:style>
          </p:cxnSp>
          <p:cxnSp>
            <p:nvCxnSpPr>
              <p:cNvPr id="26" name="Elbow Connector 25"/>
              <p:cNvCxnSpPr/>
              <p:nvPr/>
            </p:nvCxnSpPr>
            <p:spPr>
              <a:xfrm rot="5400000">
                <a:off x="7205" y="8216"/>
                <a:ext cx="1153" cy="354"/>
              </a:xfrm>
              <a:prstGeom prst="bentConnector3">
                <a:avLst>
                  <a:gd name="adj1" fmla="val 910"/>
                </a:avLst>
              </a:prstGeom>
              <a:ln w="15875">
                <a:solidFill>
                  <a:srgbClr val="0FB62A"/>
                </a:solidFill>
              </a:ln>
            </p:spPr>
            <p:style>
              <a:lnRef idx="1">
                <a:schemeClr val="accent1"/>
              </a:lnRef>
              <a:fillRef idx="0">
                <a:schemeClr val="accent1"/>
              </a:fillRef>
              <a:effectRef idx="0">
                <a:schemeClr val="accent1"/>
              </a:effectRef>
              <a:fontRef idx="minor">
                <a:schemeClr val="tx1"/>
              </a:fontRef>
            </p:style>
          </p:cxnSp>
          <p:cxnSp>
            <p:nvCxnSpPr>
              <p:cNvPr id="27" name="Elbow Connector 26"/>
              <p:cNvCxnSpPr/>
              <p:nvPr/>
            </p:nvCxnSpPr>
            <p:spPr>
              <a:xfrm rot="5400000">
                <a:off x="7237" y="8473"/>
                <a:ext cx="1232" cy="224"/>
              </a:xfrm>
              <a:prstGeom prst="bentConnector3">
                <a:avLst>
                  <a:gd name="adj1" fmla="val 243"/>
                </a:avLst>
              </a:prstGeom>
              <a:ln w="15875">
                <a:solidFill>
                  <a:srgbClr val="B60FB3"/>
                </a:solidFill>
              </a:ln>
            </p:spPr>
            <p:style>
              <a:lnRef idx="1">
                <a:schemeClr val="accent1"/>
              </a:lnRef>
              <a:fillRef idx="0">
                <a:schemeClr val="accent1"/>
              </a:fillRef>
              <a:effectRef idx="0">
                <a:schemeClr val="accent1"/>
              </a:effectRef>
              <a:fontRef idx="minor">
                <a:schemeClr val="tx1"/>
              </a:fontRef>
            </p:style>
          </p:cxnSp>
          <p:cxnSp>
            <p:nvCxnSpPr>
              <p:cNvPr id="29" name="Elbow Connector 28"/>
              <p:cNvCxnSpPr/>
              <p:nvPr/>
            </p:nvCxnSpPr>
            <p:spPr>
              <a:xfrm rot="10800000" flipV="1">
                <a:off x="7729" y="6842"/>
                <a:ext cx="5578" cy="2359"/>
              </a:xfrm>
              <a:prstGeom prst="bentConnector3">
                <a:avLst>
                  <a:gd name="adj1" fmla="val 21297"/>
                </a:avLst>
              </a:prstGeom>
              <a:ln w="15875">
                <a:solidFill>
                  <a:srgbClr val="B60FB3"/>
                </a:solidFill>
              </a:ln>
            </p:spPr>
            <p:style>
              <a:lnRef idx="1">
                <a:schemeClr val="accent1"/>
              </a:lnRef>
              <a:fillRef idx="0">
                <a:schemeClr val="accent1"/>
              </a:fillRef>
              <a:effectRef idx="0">
                <a:schemeClr val="accent1"/>
              </a:effectRef>
              <a:fontRef idx="minor">
                <a:schemeClr val="tx1"/>
              </a:fontRef>
            </p:style>
          </p:cxnSp>
        </p:grpSp>
        <p:pic>
          <p:nvPicPr>
            <p:cNvPr id="31" name="Picture 30" descr="gefgvd"/>
            <p:cNvPicPr>
              <a:picLocks noChangeAspect="1"/>
            </p:cNvPicPr>
            <p:nvPr/>
          </p:nvPicPr>
          <p:blipFill>
            <a:blip r:embed="rId6"/>
            <a:stretch>
              <a:fillRect/>
            </a:stretch>
          </p:blipFill>
          <p:spPr>
            <a:xfrm>
              <a:off x="7750" y="3448"/>
              <a:ext cx="1330" cy="370"/>
            </a:xfrm>
            <a:prstGeom prst="rect">
              <a:avLst/>
            </a:prstGeom>
          </p:spPr>
        </p:pic>
        <p:pic>
          <p:nvPicPr>
            <p:cNvPr id="32" name="Picture 31" descr="gefgvd"/>
            <p:cNvPicPr>
              <a:picLocks noChangeAspect="1"/>
            </p:cNvPicPr>
            <p:nvPr/>
          </p:nvPicPr>
          <p:blipFill>
            <a:blip r:embed="rId6"/>
            <a:stretch>
              <a:fillRect/>
            </a:stretch>
          </p:blipFill>
          <p:spPr>
            <a:xfrm>
              <a:off x="16190" y="6890"/>
              <a:ext cx="1330" cy="370"/>
            </a:xfrm>
            <a:prstGeom prst="rect">
              <a:avLst/>
            </a:prstGeom>
          </p:spPr>
        </p:pic>
      </p:grpSp>
      <p:pic>
        <p:nvPicPr>
          <p:cNvPr id="8" name="Picture 7" descr="peltier_CUI"/>
          <p:cNvPicPr>
            <a:picLocks noChangeAspect="1"/>
          </p:cNvPicPr>
          <p:nvPr/>
        </p:nvPicPr>
        <p:blipFill>
          <a:blip r:embed="rId7"/>
          <a:srcRect l="25610" r="26432" b="4072"/>
          <a:stretch>
            <a:fillRect/>
          </a:stretch>
        </p:blipFill>
        <p:spPr>
          <a:xfrm>
            <a:off x="8385175" y="5129530"/>
            <a:ext cx="1260475" cy="1423670"/>
          </a:xfrm>
          <a:prstGeom prst="rect">
            <a:avLst/>
          </a:prstGeom>
        </p:spPr>
      </p:pic>
      <p:pic>
        <p:nvPicPr>
          <p:cNvPr id="12" name="Picture 11" descr="Picture1"/>
          <p:cNvPicPr>
            <a:picLocks noChangeAspect="1"/>
          </p:cNvPicPr>
          <p:nvPr/>
        </p:nvPicPr>
        <p:blipFill>
          <a:blip r:embed="rId8"/>
          <a:stretch>
            <a:fillRect/>
          </a:stretch>
        </p:blipFill>
        <p:spPr>
          <a:xfrm>
            <a:off x="9787890" y="5126990"/>
            <a:ext cx="1261745" cy="1426210"/>
          </a:xfrm>
          <a:prstGeom prst="rect">
            <a:avLst/>
          </a:prstGeom>
        </p:spPr>
      </p:pic>
      <p:pic>
        <p:nvPicPr>
          <p:cNvPr id="34" name="Picture 33" descr="IMG20200108154927edited"/>
          <p:cNvPicPr>
            <a:picLocks noChangeAspect="1"/>
          </p:cNvPicPr>
          <p:nvPr/>
        </p:nvPicPr>
        <p:blipFill>
          <a:blip r:embed="rId9"/>
          <a:stretch>
            <a:fillRect/>
          </a:stretch>
        </p:blipFill>
        <p:spPr>
          <a:xfrm rot="16200000">
            <a:off x="7493635" y="2733040"/>
            <a:ext cx="1578610" cy="1644650"/>
          </a:xfrm>
          <a:prstGeom prst="rect">
            <a:avLst/>
          </a:prstGeom>
        </p:spPr>
      </p:pic>
      <p:grpSp>
        <p:nvGrpSpPr>
          <p:cNvPr id="36" name="Group 35"/>
          <p:cNvGrpSpPr/>
          <p:nvPr/>
        </p:nvGrpSpPr>
        <p:grpSpPr>
          <a:xfrm>
            <a:off x="10489565" y="1204595"/>
            <a:ext cx="1144270" cy="1560830"/>
            <a:chOff x="16519" y="1897"/>
            <a:chExt cx="1802" cy="2458"/>
          </a:xfrm>
        </p:grpSpPr>
        <p:sp>
          <p:nvSpPr>
            <p:cNvPr id="15" name="Rectangles 14"/>
            <p:cNvSpPr/>
            <p:nvPr/>
          </p:nvSpPr>
          <p:spPr>
            <a:xfrm>
              <a:off x="16519" y="1897"/>
              <a:ext cx="1803" cy="24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35" name="Text Box 34"/>
            <p:cNvSpPr txBox="1"/>
            <p:nvPr/>
          </p:nvSpPr>
          <p:spPr>
            <a:xfrm>
              <a:off x="16726" y="2663"/>
              <a:ext cx="1579" cy="725"/>
            </a:xfrm>
            <a:prstGeom prst="rect">
              <a:avLst/>
            </a:prstGeom>
            <a:noFill/>
          </p:spPr>
          <p:txBody>
            <a:bodyPr wrap="square" rtlCol="0">
              <a:spAutoFit/>
            </a:bodyPr>
            <a:p>
              <a:r>
                <a:rPr lang="en-IN" altLang="en-US" sz="2400" b="1"/>
                <a:t>SMPS</a:t>
              </a:r>
              <a:endParaRPr lang="en-IN" altLang="en-US" sz="2400" b="1"/>
            </a:p>
          </p:txBody>
        </p:sp>
      </p:grpSp>
      <p:cxnSp>
        <p:nvCxnSpPr>
          <p:cNvPr id="37" name="Elbow Connector 36"/>
          <p:cNvCxnSpPr/>
          <p:nvPr/>
        </p:nvCxnSpPr>
        <p:spPr>
          <a:xfrm flipV="1">
            <a:off x="9070975" y="2787015"/>
            <a:ext cx="1613535" cy="662305"/>
          </a:xfrm>
          <a:prstGeom prst="bentConnector3">
            <a:avLst>
              <a:gd name="adj1" fmla="val 100354"/>
            </a:avLst>
          </a:prstGeom>
          <a:ln w="38100" cmpd="sng">
            <a:solidFill>
              <a:srgbClr val="DE0000"/>
            </a:solidFill>
            <a:prstDash val="solid"/>
          </a:ln>
        </p:spPr>
        <p:style>
          <a:lnRef idx="1">
            <a:schemeClr val="accent1"/>
          </a:lnRef>
          <a:fillRef idx="0">
            <a:schemeClr val="accent1"/>
          </a:fillRef>
          <a:effectRef idx="0">
            <a:schemeClr val="accent1"/>
          </a:effectRef>
          <a:fontRef idx="minor">
            <a:schemeClr val="tx1"/>
          </a:fontRef>
        </p:style>
      </p:cxnSp>
      <p:cxnSp>
        <p:nvCxnSpPr>
          <p:cNvPr id="38" name="Elbow Connector 37"/>
          <p:cNvCxnSpPr/>
          <p:nvPr/>
        </p:nvCxnSpPr>
        <p:spPr>
          <a:xfrm rot="5400000" flipV="1">
            <a:off x="8421370" y="4380865"/>
            <a:ext cx="1584960" cy="433070"/>
          </a:xfrm>
          <a:prstGeom prst="bentConnector3">
            <a:avLst>
              <a:gd name="adj1" fmla="val 1522"/>
            </a:avLst>
          </a:prstGeom>
          <a:ln w="38100" cmpd="sng">
            <a:solidFill>
              <a:srgbClr val="DE0000"/>
            </a:solidFill>
            <a:prstDash val="solid"/>
          </a:ln>
        </p:spPr>
        <p:style>
          <a:lnRef idx="1">
            <a:schemeClr val="accent1"/>
          </a:lnRef>
          <a:fillRef idx="0">
            <a:schemeClr val="accent1"/>
          </a:fillRef>
          <a:effectRef idx="0">
            <a:schemeClr val="accent1"/>
          </a:effectRef>
          <a:fontRef idx="minor">
            <a:schemeClr val="tx1"/>
          </a:fontRef>
        </p:style>
      </p:cxnSp>
      <p:cxnSp>
        <p:nvCxnSpPr>
          <p:cNvPr id="39" name="Elbow Connector 38"/>
          <p:cNvCxnSpPr/>
          <p:nvPr/>
        </p:nvCxnSpPr>
        <p:spPr>
          <a:xfrm>
            <a:off x="9444355" y="4966970"/>
            <a:ext cx="563880" cy="427990"/>
          </a:xfrm>
          <a:prstGeom prst="bentConnector3">
            <a:avLst>
              <a:gd name="adj1" fmla="val 99324"/>
            </a:avLst>
          </a:prstGeom>
          <a:ln w="38100" cmpd="sng">
            <a:solidFill>
              <a:srgbClr val="DE0000"/>
            </a:solidFill>
            <a:prstDash val="solid"/>
          </a:ln>
        </p:spPr>
        <p:style>
          <a:lnRef idx="1">
            <a:schemeClr val="accent1"/>
          </a:lnRef>
          <a:fillRef idx="0">
            <a:schemeClr val="accent1"/>
          </a:fillRef>
          <a:effectRef idx="0">
            <a:schemeClr val="accent1"/>
          </a:effectRef>
          <a:fontRef idx="minor">
            <a:schemeClr val="tx1"/>
          </a:fontRef>
        </p:style>
      </p:cxnSp>
      <p:cxnSp>
        <p:nvCxnSpPr>
          <p:cNvPr id="40" name="Elbow Connector 39"/>
          <p:cNvCxnSpPr/>
          <p:nvPr/>
        </p:nvCxnSpPr>
        <p:spPr>
          <a:xfrm>
            <a:off x="9017635" y="3695700"/>
            <a:ext cx="1823085" cy="1710055"/>
          </a:xfrm>
          <a:prstGeom prst="bentConnector3">
            <a:avLst>
              <a:gd name="adj1" fmla="val 99268"/>
            </a:avLst>
          </a:prstGeom>
          <a:ln w="38100" cmpd="sng">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41" name="Elbow Connector 40"/>
          <p:cNvCxnSpPr/>
          <p:nvPr/>
        </p:nvCxnSpPr>
        <p:spPr>
          <a:xfrm rot="10800000" flipV="1">
            <a:off x="8616950" y="4603750"/>
            <a:ext cx="2195195" cy="775970"/>
          </a:xfrm>
          <a:prstGeom prst="bentConnector3">
            <a:avLst>
              <a:gd name="adj1" fmla="val 100115"/>
            </a:avLst>
          </a:prstGeom>
          <a:ln w="38100" cmpd="sng">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42" name="Elbow Connector 41"/>
          <p:cNvCxnSpPr/>
          <p:nvPr/>
        </p:nvCxnSpPr>
        <p:spPr>
          <a:xfrm flipV="1">
            <a:off x="9007475" y="2766060"/>
            <a:ext cx="2390140" cy="791845"/>
          </a:xfrm>
          <a:prstGeom prst="bentConnector3">
            <a:avLst>
              <a:gd name="adj1" fmla="val 99202"/>
            </a:avLst>
          </a:prstGeom>
          <a:ln w="38100" cmpd="sng">
            <a:solidFill>
              <a:schemeClr val="tx1"/>
            </a:solidFill>
            <a:prstDash val="solid"/>
          </a:ln>
        </p:spPr>
        <p:style>
          <a:lnRef idx="1">
            <a:schemeClr val="accent1"/>
          </a:lnRef>
          <a:fillRef idx="0">
            <a:schemeClr val="accent1"/>
          </a:fillRef>
          <a:effectRef idx="0">
            <a:schemeClr val="accent1"/>
          </a:effectRef>
          <a:fontRef idx="minor">
            <a:schemeClr val="tx1"/>
          </a:fontRef>
        </p:style>
      </p:cxnSp>
      <p:sp>
        <p:nvSpPr>
          <p:cNvPr id="43" name="Text Box 42"/>
          <p:cNvSpPr txBox="1"/>
          <p:nvPr/>
        </p:nvSpPr>
        <p:spPr>
          <a:xfrm>
            <a:off x="7613015" y="1957070"/>
            <a:ext cx="1492250" cy="829945"/>
          </a:xfrm>
          <a:prstGeom prst="rect">
            <a:avLst/>
          </a:prstGeom>
          <a:noFill/>
        </p:spPr>
        <p:txBody>
          <a:bodyPr wrap="square" rtlCol="0">
            <a:spAutoFit/>
          </a:bodyPr>
          <a:p>
            <a:pPr algn="ctr"/>
            <a:r>
              <a:rPr lang="en-IN" altLang="en-US" sz="2400" b="1"/>
              <a:t>Buck Converter</a:t>
            </a:r>
            <a:endParaRPr lang="en-IN" altLang="en-US" sz="2400" b="1"/>
          </a:p>
        </p:txBody>
      </p:sp>
      <p:cxnSp>
        <p:nvCxnSpPr>
          <p:cNvPr id="45" name="Straight Connector 44"/>
          <p:cNvCxnSpPr/>
          <p:nvPr/>
        </p:nvCxnSpPr>
        <p:spPr>
          <a:xfrm>
            <a:off x="11346815" y="511175"/>
            <a:ext cx="0" cy="705485"/>
          </a:xfrm>
          <a:prstGeom prst="line">
            <a:avLst/>
          </a:prstGeom>
          <a:ln w="38100" cmpd="sng">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10752455" y="495935"/>
            <a:ext cx="0" cy="705485"/>
          </a:xfrm>
          <a:prstGeom prst="line">
            <a:avLst/>
          </a:prstGeom>
          <a:ln w="38100" cmpd="sng">
            <a:solidFill>
              <a:srgbClr val="DE0000"/>
            </a:solidFill>
            <a:prstDash val="solid"/>
          </a:ln>
        </p:spPr>
        <p:style>
          <a:lnRef idx="1">
            <a:schemeClr val="accent1"/>
          </a:lnRef>
          <a:fillRef idx="0">
            <a:schemeClr val="accent1"/>
          </a:fillRef>
          <a:effectRef idx="0">
            <a:schemeClr val="accent1"/>
          </a:effectRef>
          <a:fontRef idx="minor">
            <a:schemeClr val="tx1"/>
          </a:fontRef>
        </p:style>
      </p:cxnSp>
      <p:sp>
        <p:nvSpPr>
          <p:cNvPr id="47" name="Text Box 46"/>
          <p:cNvSpPr txBox="1"/>
          <p:nvPr/>
        </p:nvSpPr>
        <p:spPr>
          <a:xfrm>
            <a:off x="10325735" y="50800"/>
            <a:ext cx="1515110" cy="460375"/>
          </a:xfrm>
          <a:prstGeom prst="rect">
            <a:avLst/>
          </a:prstGeom>
          <a:noFill/>
        </p:spPr>
        <p:txBody>
          <a:bodyPr wrap="square" rtlCol="0">
            <a:spAutoFit/>
          </a:bodyPr>
          <a:p>
            <a:r>
              <a:rPr lang="en-IN" altLang="en-US" sz="2400" b="1"/>
              <a:t>AC supply</a:t>
            </a:r>
            <a:endParaRPr lang="en-IN" altLang="en-US" sz="2400" b="1"/>
          </a:p>
        </p:txBody>
      </p:sp>
      <p:sp>
        <p:nvSpPr>
          <p:cNvPr id="48" name="Text Box 47"/>
          <p:cNvSpPr txBox="1"/>
          <p:nvPr/>
        </p:nvSpPr>
        <p:spPr>
          <a:xfrm>
            <a:off x="8615680" y="5599430"/>
            <a:ext cx="767715" cy="521970"/>
          </a:xfrm>
          <a:prstGeom prst="rect">
            <a:avLst/>
          </a:prstGeom>
          <a:noFill/>
        </p:spPr>
        <p:txBody>
          <a:bodyPr wrap="square" rtlCol="0">
            <a:spAutoFit/>
          </a:bodyPr>
          <a:p>
            <a:pPr algn="ctr"/>
            <a:r>
              <a:rPr lang="en-IN" altLang="en-US" sz="1400" b="1">
                <a:latin typeface="Times New Roman" panose="02020603050405020304" charset="0"/>
                <a:cs typeface="Times New Roman" panose="02020603050405020304" charset="0"/>
              </a:rPr>
              <a:t>TEC Module</a:t>
            </a:r>
            <a:endParaRPr lang="en-IN" altLang="en-US" sz="1400" b="1">
              <a:latin typeface="Times New Roman" panose="02020603050405020304" charset="0"/>
              <a:cs typeface="Times New Roman" panose="02020603050405020304" charset="0"/>
            </a:endParaRPr>
          </a:p>
        </p:txBody>
      </p:sp>
      <p:sp>
        <p:nvSpPr>
          <p:cNvPr id="49" name="Text Box 48"/>
          <p:cNvSpPr txBox="1"/>
          <p:nvPr/>
        </p:nvSpPr>
        <p:spPr>
          <a:xfrm>
            <a:off x="10043160" y="5594350"/>
            <a:ext cx="767715" cy="521970"/>
          </a:xfrm>
          <a:prstGeom prst="rect">
            <a:avLst/>
          </a:prstGeom>
          <a:noFill/>
        </p:spPr>
        <p:txBody>
          <a:bodyPr wrap="square" rtlCol="0">
            <a:spAutoFit/>
          </a:bodyPr>
          <a:p>
            <a:pPr algn="ctr"/>
            <a:r>
              <a:rPr lang="en-IN" altLang="en-US" sz="1400" b="1">
                <a:latin typeface="Times New Roman" panose="02020603050405020304" charset="0"/>
                <a:cs typeface="Times New Roman" panose="02020603050405020304" charset="0"/>
              </a:rPr>
              <a:t>TEC Module</a:t>
            </a:r>
            <a:endParaRPr lang="en-IN" altLang="en-US" sz="1400" b="1">
              <a:latin typeface="Times New Roman" panose="02020603050405020304" charset="0"/>
              <a:cs typeface="Times New Roman" panose="02020603050405020304" charset="0"/>
            </a:endParaRPr>
          </a:p>
        </p:txBody>
      </p:sp>
      <p:sp>
        <p:nvSpPr>
          <p:cNvPr id="50" name="Text Box 49"/>
          <p:cNvSpPr txBox="1"/>
          <p:nvPr/>
        </p:nvSpPr>
        <p:spPr>
          <a:xfrm>
            <a:off x="5102860" y="5080635"/>
            <a:ext cx="1499870" cy="337185"/>
          </a:xfrm>
          <a:prstGeom prst="rect">
            <a:avLst/>
          </a:prstGeom>
          <a:noFill/>
        </p:spPr>
        <p:txBody>
          <a:bodyPr wrap="square" rtlCol="0">
            <a:spAutoFit/>
          </a:bodyPr>
          <a:p>
            <a:pPr algn="ctr"/>
            <a:r>
              <a:rPr lang="en-IN" altLang="en-US" sz="1600" b="1">
                <a:latin typeface="Times New Roman" panose="02020603050405020304" charset="0"/>
                <a:cs typeface="Times New Roman" panose="02020603050405020304" charset="0"/>
              </a:rPr>
              <a:t>LCD Display</a:t>
            </a:r>
            <a:endParaRPr lang="en-IN" altLang="en-US" sz="1600" b="1">
              <a:latin typeface="Times New Roman" panose="02020603050405020304" charset="0"/>
              <a:cs typeface="Times New Roman" panose="02020603050405020304" charset="0"/>
            </a:endParaRPr>
          </a:p>
        </p:txBody>
      </p:sp>
      <p:sp>
        <p:nvSpPr>
          <p:cNvPr id="52" name="Text Box 51"/>
          <p:cNvSpPr txBox="1"/>
          <p:nvPr/>
        </p:nvSpPr>
        <p:spPr>
          <a:xfrm>
            <a:off x="-68580" y="4940935"/>
            <a:ext cx="1519555" cy="583565"/>
          </a:xfrm>
          <a:prstGeom prst="rect">
            <a:avLst/>
          </a:prstGeom>
          <a:noFill/>
        </p:spPr>
        <p:txBody>
          <a:bodyPr wrap="square" rtlCol="0">
            <a:spAutoFit/>
          </a:bodyPr>
          <a:p>
            <a:pPr algn="ctr"/>
            <a:r>
              <a:rPr lang="en-IN" altLang="en-US" sz="1600" b="1">
                <a:latin typeface="Times New Roman" panose="02020603050405020304" charset="0"/>
                <a:cs typeface="Times New Roman" panose="02020603050405020304" charset="0"/>
              </a:rPr>
              <a:t>DHT 11</a:t>
            </a:r>
            <a:endParaRPr lang="en-IN" altLang="en-US" sz="1600" b="1">
              <a:latin typeface="Times New Roman" panose="02020603050405020304" charset="0"/>
              <a:cs typeface="Times New Roman" panose="02020603050405020304" charset="0"/>
            </a:endParaRPr>
          </a:p>
          <a:p>
            <a:pPr algn="ctr"/>
            <a:r>
              <a:rPr lang="en-IN" altLang="en-US" sz="1600" b="1">
                <a:latin typeface="Times New Roman" panose="02020603050405020304" charset="0"/>
                <a:cs typeface="Times New Roman" panose="02020603050405020304" charset="0"/>
              </a:rPr>
              <a:t>(Temp. sensor)</a:t>
            </a:r>
            <a:endParaRPr lang="en-IN" altLang="en-US" sz="1600" b="1">
              <a:latin typeface="Times New Roman" panose="02020603050405020304" charset="0"/>
              <a:cs typeface="Times New Roman" panose="02020603050405020304" charset="0"/>
            </a:endParaRPr>
          </a:p>
        </p:txBody>
      </p:sp>
      <p:sp>
        <p:nvSpPr>
          <p:cNvPr id="53" name="Text Box 52"/>
          <p:cNvSpPr txBox="1"/>
          <p:nvPr/>
        </p:nvSpPr>
        <p:spPr>
          <a:xfrm>
            <a:off x="1986280" y="2334895"/>
            <a:ext cx="1765935" cy="337185"/>
          </a:xfrm>
          <a:prstGeom prst="rect">
            <a:avLst/>
          </a:prstGeom>
          <a:noFill/>
        </p:spPr>
        <p:txBody>
          <a:bodyPr wrap="square" rtlCol="0">
            <a:spAutoFit/>
          </a:bodyPr>
          <a:p>
            <a:pPr algn="ctr"/>
            <a:r>
              <a:rPr lang="en-IN" altLang="en-US" sz="1600" b="1">
                <a:latin typeface="Times New Roman" panose="02020603050405020304" charset="0"/>
                <a:cs typeface="Times New Roman" panose="02020603050405020304" charset="0"/>
              </a:rPr>
              <a:t>Arduino UNO R3</a:t>
            </a:r>
            <a:endParaRPr lang="en-IN" altLang="en-US" sz="1600" b="1">
              <a:latin typeface="Times New Roman" panose="02020603050405020304" charset="0"/>
              <a:cs typeface="Times New Roman" panose="02020603050405020304" charset="0"/>
            </a:endParaRPr>
          </a:p>
        </p:txBody>
      </p:sp>
    </p:spTree>
  </p:cSld>
  <p:clrMapOvr>
    <a:masterClrMapping/>
  </p:clrMapOvr>
  <p:transition>
    <p:cover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altLang="en-US" sz="4800">
                <a:effectLst>
                  <a:outerShdw blurRad="38100" dist="38100" dir="2700000" algn="tl">
                    <a:srgbClr val="000000">
                      <a:alpha val="43137"/>
                    </a:srgbClr>
                  </a:outerShdw>
                </a:effectLst>
                <a:latin typeface="Times New Roman" panose="02020603050405020304" charset="0"/>
                <a:cs typeface="Times New Roman" panose="02020603050405020304" charset="0"/>
              </a:rPr>
              <a:t>ADVANTAGES</a:t>
            </a:r>
            <a:endParaRPr lang="en-IN" altLang="en-US" sz="4800">
              <a:effectLst>
                <a:outerShdw blurRad="38100" dist="38100" dir="2700000" algn="tl">
                  <a:srgbClr val="000000">
                    <a:alpha val="43137"/>
                  </a:srgbClr>
                </a:outerShdw>
              </a:effectLst>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1041400" y="2242820"/>
            <a:ext cx="10515600" cy="4351338"/>
          </a:xfrm>
        </p:spPr>
        <p:txBody>
          <a:bodyPr>
            <a:normAutofit/>
          </a:bodyPr>
          <a:lstStyle/>
          <a:p>
            <a:r>
              <a:rPr lang="en-IN" altLang="en-US" sz="2200" dirty="0">
                <a:latin typeface="Times New Roman" panose="02020603050405020304" charset="0"/>
                <a:cs typeface="Times New Roman" panose="02020603050405020304" charset="0"/>
              </a:rPr>
              <a:t>ECO-FRIENDLY</a:t>
            </a:r>
            <a:endParaRPr lang="en-IN" altLang="en-US" sz="2200" dirty="0">
              <a:latin typeface="Times New Roman" panose="02020603050405020304" charset="0"/>
              <a:cs typeface="Times New Roman" panose="02020603050405020304" charset="0"/>
            </a:endParaRPr>
          </a:p>
          <a:p>
            <a:r>
              <a:rPr lang="en-IN" altLang="en-US" sz="2200" dirty="0">
                <a:latin typeface="Times New Roman" panose="02020603050405020304" charset="0"/>
                <a:cs typeface="Times New Roman" panose="02020603050405020304" charset="0"/>
              </a:rPr>
              <a:t>PORTABLE</a:t>
            </a:r>
            <a:endParaRPr lang="en-IN" altLang="en-US" sz="2200" dirty="0">
              <a:latin typeface="Times New Roman" panose="02020603050405020304" charset="0"/>
              <a:cs typeface="Times New Roman" panose="02020603050405020304" charset="0"/>
            </a:endParaRPr>
          </a:p>
          <a:p>
            <a:r>
              <a:rPr lang="en-IN" altLang="en-US" sz="2200" dirty="0">
                <a:latin typeface="Times New Roman" panose="02020603050405020304" charset="0"/>
                <a:cs typeface="Times New Roman" panose="02020603050405020304" charset="0"/>
              </a:rPr>
              <a:t>SMALL </a:t>
            </a:r>
            <a:r>
              <a:rPr lang="en-IN" altLang="en-US" sz="2200" dirty="0" smtClean="0">
                <a:latin typeface="Times New Roman" panose="02020603050405020304" charset="0"/>
                <a:cs typeface="Times New Roman" panose="02020603050405020304" charset="0"/>
              </a:rPr>
              <a:t>SIZE</a:t>
            </a:r>
            <a:endParaRPr lang="en-IN" altLang="en-US" sz="2200" dirty="0" smtClean="0">
              <a:latin typeface="Times New Roman" panose="02020603050405020304" charset="0"/>
              <a:cs typeface="Times New Roman" panose="02020603050405020304" charset="0"/>
            </a:endParaRPr>
          </a:p>
          <a:p>
            <a:r>
              <a:rPr lang="en-US" altLang="en-US" sz="2200" dirty="0" smtClean="0">
                <a:latin typeface="Times New Roman" panose="02020603050405020304" charset="0"/>
                <a:cs typeface="Times New Roman" panose="02020603050405020304" charset="0"/>
              </a:rPr>
              <a:t>LIGHT WEIGHT</a:t>
            </a:r>
            <a:endParaRPr lang="en-IN" altLang="en-US" sz="2200" dirty="0">
              <a:latin typeface="Times New Roman" panose="02020603050405020304" charset="0"/>
              <a:cs typeface="Times New Roman" panose="02020603050405020304" charset="0"/>
            </a:endParaRPr>
          </a:p>
          <a:p>
            <a:r>
              <a:rPr lang="en-IN" altLang="en-US" sz="2200" dirty="0">
                <a:latin typeface="Times New Roman" panose="02020603050405020304" charset="0"/>
                <a:cs typeface="Times New Roman" panose="02020603050405020304" charset="0"/>
              </a:rPr>
              <a:t>USES RENEWABLE ENERGY SOURCES MAINLY</a:t>
            </a:r>
            <a:endParaRPr lang="en-IN" altLang="en-US" sz="2200" dirty="0">
              <a:latin typeface="Times New Roman" panose="02020603050405020304" charset="0"/>
              <a:cs typeface="Times New Roman" panose="02020603050405020304" charset="0"/>
            </a:endParaRPr>
          </a:p>
          <a:p>
            <a:r>
              <a:rPr lang="en-IN" altLang="en-US" sz="2200" dirty="0">
                <a:latin typeface="Times New Roman" panose="02020603050405020304" charset="0"/>
                <a:cs typeface="Times New Roman" panose="02020603050405020304" charset="0"/>
              </a:rPr>
              <a:t>PREVENTS GLOBAL WARMING</a:t>
            </a:r>
            <a:endParaRPr lang="en-IN" altLang="en-US" sz="2200" dirty="0">
              <a:latin typeface="Times New Roman" panose="02020603050405020304" charset="0"/>
              <a:cs typeface="Times New Roman" panose="02020603050405020304" charset="0"/>
            </a:endParaRPr>
          </a:p>
          <a:p>
            <a:pPr marL="0" indent="0">
              <a:buNone/>
            </a:pPr>
            <a:endParaRPr lang="en-IN" altLang="en-US" sz="2200" dirty="0">
              <a:latin typeface="Times New Roman" panose="02020603050405020304" charset="0"/>
              <a:cs typeface="Times New Roman" panose="02020603050405020304" charset="0"/>
            </a:endParaRPr>
          </a:p>
          <a:p>
            <a:endParaRPr lang="en-IN" altLang="en-US" sz="2200" dirty="0">
              <a:latin typeface="Times New Roman" panose="02020603050405020304" charset="0"/>
              <a:cs typeface="Times New Roman" panose="02020603050405020304" charset="0"/>
            </a:endParaRPr>
          </a:p>
        </p:txBody>
      </p:sp>
    </p:spTree>
  </p:cSld>
  <p:clrMapOvr>
    <a:masterClrMapping/>
  </p:clrMapOvr>
  <p:transition>
    <p:cover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smtClean="0">
                <a:effectLst>
                  <a:outerShdw blurRad="38100" dist="38100" dir="2700000" algn="tl">
                    <a:srgbClr val="000000">
                      <a:alpha val="43137"/>
                    </a:srgbClr>
                  </a:outerShdw>
                </a:effectLst>
                <a:latin typeface="Times New Roman" panose="02020603050405020304" charset="0"/>
                <a:cs typeface="Times New Roman" panose="02020603050405020304" charset="0"/>
              </a:rPr>
              <a:t>                  </a:t>
            </a:r>
            <a:r>
              <a:rPr lang="en-US" dirty="0" smtClean="0">
                <a:effectLst>
                  <a:outerShdw blurRad="38100" dist="38100" dir="2700000" algn="tl">
                    <a:srgbClr val="000000">
                      <a:alpha val="43137"/>
                    </a:srgbClr>
                  </a:outerShdw>
                </a:effectLst>
                <a:latin typeface="Times New Roman" panose="02020603050405020304" charset="0"/>
                <a:cs typeface="Times New Roman" panose="02020603050405020304" charset="0"/>
              </a:rPr>
              <a:t>AIR PURIFICATION</a:t>
            </a:r>
            <a:endParaRPr lang="en-IN" dirty="0">
              <a:effectLst>
                <a:outerShdw blurRad="38100" dist="38100" dir="2700000" algn="tl">
                  <a:srgbClr val="000000">
                    <a:alpha val="43137"/>
                  </a:srgbClr>
                </a:outerShdw>
              </a:effectLst>
              <a:latin typeface="Times New Roman" panose="02020603050405020304" charset="0"/>
              <a:cs typeface="Times New Roman" panose="02020603050405020304" charset="0"/>
            </a:endParaRPr>
          </a:p>
        </p:txBody>
      </p:sp>
      <p:pic>
        <p:nvPicPr>
          <p:cNvPr id="4" name="Picture 3" descr="camphor_620x350_41484293314"/>
          <p:cNvPicPr>
            <a:picLocks noChangeAspect="1"/>
          </p:cNvPicPr>
          <p:nvPr/>
        </p:nvPicPr>
        <p:blipFill>
          <a:blip r:embed="rId1"/>
          <a:stretch>
            <a:fillRect/>
          </a:stretch>
        </p:blipFill>
        <p:spPr>
          <a:xfrm>
            <a:off x="513080" y="1339215"/>
            <a:ext cx="5695950" cy="3215640"/>
          </a:xfrm>
          <a:prstGeom prst="rect">
            <a:avLst/>
          </a:prstGeom>
        </p:spPr>
      </p:pic>
      <p:pic>
        <p:nvPicPr>
          <p:cNvPr id="5" name="Picture 4" descr="66556579"/>
          <p:cNvPicPr>
            <a:picLocks noChangeAspect="1"/>
          </p:cNvPicPr>
          <p:nvPr/>
        </p:nvPicPr>
        <p:blipFill>
          <a:blip r:embed="rId2"/>
          <a:stretch>
            <a:fillRect/>
          </a:stretch>
        </p:blipFill>
        <p:spPr>
          <a:xfrm>
            <a:off x="6592570" y="1825625"/>
            <a:ext cx="5080000" cy="3810000"/>
          </a:xfrm>
          <a:prstGeom prst="rect">
            <a:avLst/>
          </a:prstGeom>
        </p:spPr>
      </p:pic>
      <p:sp>
        <p:nvSpPr>
          <p:cNvPr id="6" name="Text Box 5"/>
          <p:cNvSpPr txBox="1"/>
          <p:nvPr/>
        </p:nvSpPr>
        <p:spPr>
          <a:xfrm>
            <a:off x="741680" y="4854575"/>
            <a:ext cx="4810125" cy="1537970"/>
          </a:xfrm>
          <a:prstGeom prst="rect">
            <a:avLst/>
          </a:prstGeom>
          <a:noFill/>
        </p:spPr>
        <p:txBody>
          <a:bodyPr wrap="square" rtlCol="0">
            <a:spAutoFit/>
          </a:bodyPr>
          <a:p>
            <a:r>
              <a:rPr lang="en-IN" altLang="en-US" sz="2000" b="1" u="sng"/>
              <a:t>PROPERTIES OF CAMPHOR</a:t>
            </a:r>
            <a:endParaRPr lang="en-IN" altLang="en-US" sz="2000" b="1" u="sng"/>
          </a:p>
          <a:p>
            <a:r>
              <a:rPr lang="en-IN" altLang="en-US" sz="2000" b="1" u="sng"/>
              <a:t> </a:t>
            </a:r>
            <a:endParaRPr lang="en-IN" altLang="en-US" sz="2000" b="1" u="sng"/>
          </a:p>
          <a:p>
            <a:r>
              <a:rPr lang="en-IN" altLang="en-US"/>
              <a:t>1. ANTI FUNGAL</a:t>
            </a:r>
            <a:endParaRPr lang="en-IN" altLang="en-US"/>
          </a:p>
          <a:p>
            <a:r>
              <a:rPr lang="en-IN" altLang="en-US"/>
              <a:t>2. ANTI BACTERIAL</a:t>
            </a:r>
            <a:endParaRPr lang="en-IN" altLang="en-US"/>
          </a:p>
          <a:p>
            <a:endParaRPr lang="en-IN" altLang="en-US"/>
          </a:p>
        </p:txBody>
      </p:sp>
    </p:spTree>
  </p:cSld>
  <p:clrMapOvr>
    <a:masterClrMapping/>
  </p:clrMapOvr>
  <p:transition>
    <p:cover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smtClean="0">
                <a:effectLst>
                  <a:outerShdw blurRad="38100" dist="38100" dir="2700000" algn="tl">
                    <a:srgbClr val="000000">
                      <a:alpha val="43137"/>
                    </a:srgbClr>
                  </a:outerShdw>
                </a:effectLst>
                <a:latin typeface="Times New Roman" panose="02020603050405020304" charset="0"/>
                <a:cs typeface="Times New Roman" panose="02020603050405020304" charset="0"/>
              </a:rPr>
              <a:t>                         </a:t>
            </a:r>
            <a:r>
              <a:rPr lang="en-US" dirty="0" smtClean="0">
                <a:effectLst>
                  <a:outerShdw blurRad="38100" dist="38100" dir="2700000" algn="tl">
                    <a:srgbClr val="000000">
                      <a:alpha val="43137"/>
                    </a:srgbClr>
                  </a:outerShdw>
                </a:effectLst>
                <a:latin typeface="Times New Roman" panose="02020603050405020304" charset="0"/>
                <a:cs typeface="Times New Roman" panose="02020603050405020304" charset="0"/>
              </a:rPr>
              <a:t>AIR DRYER</a:t>
            </a:r>
            <a:endParaRPr lang="en-IN" dirty="0">
              <a:effectLst>
                <a:outerShdw blurRad="38100" dist="38100" dir="2700000" algn="tl">
                  <a:srgbClr val="000000">
                    <a:alpha val="43137"/>
                  </a:srgbClr>
                </a:outerShdw>
              </a:effectLst>
              <a:latin typeface="Times New Roman" panose="02020603050405020304" charset="0"/>
              <a:cs typeface="Times New Roman" panose="02020603050405020304" charset="0"/>
            </a:endParaRPr>
          </a:p>
        </p:txBody>
      </p:sp>
      <p:pic>
        <p:nvPicPr>
          <p:cNvPr id="4" name="Picture 3" descr="ingersoll-rand-evolution-refrigerant-air-dryer-500x500"/>
          <p:cNvPicPr>
            <a:picLocks noChangeAspect="1"/>
          </p:cNvPicPr>
          <p:nvPr/>
        </p:nvPicPr>
        <p:blipFill>
          <a:blip r:embed="rId1"/>
          <a:stretch>
            <a:fillRect/>
          </a:stretch>
        </p:blipFill>
        <p:spPr>
          <a:xfrm>
            <a:off x="1260475" y="1402080"/>
            <a:ext cx="3857625" cy="5198745"/>
          </a:xfrm>
          <a:prstGeom prst="rect">
            <a:avLst/>
          </a:prstGeom>
        </p:spPr>
      </p:pic>
      <p:pic>
        <p:nvPicPr>
          <p:cNvPr id="5" name="Picture 4" descr="rs007-shp-soni-original-imaf4xjktdwmac2d"/>
          <p:cNvPicPr>
            <a:picLocks noChangeAspect="1"/>
          </p:cNvPicPr>
          <p:nvPr/>
        </p:nvPicPr>
        <p:blipFill>
          <a:blip r:embed="rId2"/>
          <a:stretch>
            <a:fillRect/>
          </a:stretch>
        </p:blipFill>
        <p:spPr>
          <a:xfrm>
            <a:off x="6422390" y="1442085"/>
            <a:ext cx="3350260" cy="5200650"/>
          </a:xfrm>
          <a:prstGeom prst="rect">
            <a:avLst/>
          </a:prstGeom>
        </p:spPr>
      </p:pic>
    </p:spTree>
  </p:cSld>
  <p:clrMapOvr>
    <a:masterClrMapping/>
  </p:clrMapOvr>
  <p:transition>
    <p:cover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s 10"/>
          <p:cNvSpPr/>
          <p:nvPr/>
        </p:nvSpPr>
        <p:spPr>
          <a:xfrm>
            <a:off x="1655445" y="5871845"/>
            <a:ext cx="1163955" cy="6826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 name="Title 1"/>
          <p:cNvSpPr>
            <a:spLocks noGrp="1"/>
          </p:cNvSpPr>
          <p:nvPr>
            <p:ph type="title"/>
          </p:nvPr>
        </p:nvSpPr>
        <p:spPr/>
        <p:txBody>
          <a:bodyPr/>
          <a:lstStyle/>
          <a:p>
            <a:r>
              <a:rPr lang="en-IN" altLang="en-US" dirty="0" smtClean="0">
                <a:latin typeface="Times New Roman" panose="02020603050405020304" charset="0"/>
                <a:cs typeface="Times New Roman" panose="02020603050405020304" charset="0"/>
              </a:rPr>
              <a:t>                 </a:t>
            </a:r>
            <a:r>
              <a:rPr lang="en-US" dirty="0" smtClean="0">
                <a:latin typeface="Times New Roman" panose="02020603050405020304" charset="0"/>
                <a:cs typeface="Times New Roman" panose="02020603050405020304" charset="0"/>
              </a:rPr>
              <a:t>EXTERNAL SOCKET</a:t>
            </a:r>
            <a:endParaRPr lang="en-IN" dirty="0">
              <a:latin typeface="Times New Roman" panose="02020603050405020304" charset="0"/>
              <a:cs typeface="Times New Roman" panose="02020603050405020304" charset="0"/>
            </a:endParaRPr>
          </a:p>
        </p:txBody>
      </p:sp>
      <p:pic>
        <p:nvPicPr>
          <p:cNvPr id="4" name="Picture 3" descr="charging-phone-overnight-shutterstock-214328533"/>
          <p:cNvPicPr>
            <a:picLocks noChangeAspect="1"/>
          </p:cNvPicPr>
          <p:nvPr/>
        </p:nvPicPr>
        <p:blipFill>
          <a:blip r:embed="rId1"/>
          <a:stretch>
            <a:fillRect/>
          </a:stretch>
        </p:blipFill>
        <p:spPr>
          <a:xfrm>
            <a:off x="671830" y="1219835"/>
            <a:ext cx="4876800" cy="3657600"/>
          </a:xfrm>
          <a:prstGeom prst="rect">
            <a:avLst/>
          </a:prstGeom>
        </p:spPr>
      </p:pic>
      <p:pic>
        <p:nvPicPr>
          <p:cNvPr id="5" name="Picture 4" descr="charging-laptop"/>
          <p:cNvPicPr>
            <a:picLocks noChangeAspect="1"/>
          </p:cNvPicPr>
          <p:nvPr/>
        </p:nvPicPr>
        <p:blipFill>
          <a:blip r:embed="rId2"/>
          <a:stretch>
            <a:fillRect/>
          </a:stretch>
        </p:blipFill>
        <p:spPr>
          <a:xfrm>
            <a:off x="6390005" y="2171700"/>
            <a:ext cx="5419725" cy="3658235"/>
          </a:xfrm>
          <a:prstGeom prst="rect">
            <a:avLst/>
          </a:prstGeom>
        </p:spPr>
      </p:pic>
      <p:sp>
        <p:nvSpPr>
          <p:cNvPr id="6" name="Text Box 5"/>
          <p:cNvSpPr txBox="1"/>
          <p:nvPr/>
        </p:nvSpPr>
        <p:spPr>
          <a:xfrm>
            <a:off x="2002155" y="5037455"/>
            <a:ext cx="1212215" cy="368300"/>
          </a:xfrm>
          <a:prstGeom prst="rect">
            <a:avLst/>
          </a:prstGeom>
          <a:noFill/>
        </p:spPr>
        <p:txBody>
          <a:bodyPr wrap="square" rtlCol="0">
            <a:spAutoFit/>
          </a:bodyPr>
          <a:p>
            <a:r>
              <a:rPr lang="en-IN" altLang="en-US"/>
              <a:t>15A</a:t>
            </a:r>
            <a:endParaRPr lang="en-IN" altLang="en-US"/>
          </a:p>
        </p:txBody>
      </p:sp>
      <p:cxnSp>
        <p:nvCxnSpPr>
          <p:cNvPr id="7" name="Straight Connector 6"/>
          <p:cNvCxnSpPr/>
          <p:nvPr/>
        </p:nvCxnSpPr>
        <p:spPr>
          <a:xfrm flipH="1">
            <a:off x="2261870" y="5383530"/>
            <a:ext cx="9525" cy="500380"/>
          </a:xfrm>
          <a:prstGeom prst="line">
            <a:avLst/>
          </a:prstGeom>
        </p:spPr>
        <p:style>
          <a:lnRef idx="1">
            <a:schemeClr val="accent1"/>
          </a:lnRef>
          <a:fillRef idx="0">
            <a:schemeClr val="accent1"/>
          </a:fillRef>
          <a:effectRef idx="0">
            <a:schemeClr val="accent1"/>
          </a:effectRef>
          <a:fontRef idx="minor">
            <a:schemeClr val="tx1"/>
          </a:fontRef>
        </p:style>
      </p:cxnSp>
      <p:sp>
        <p:nvSpPr>
          <p:cNvPr id="8" name="Text Box 7"/>
          <p:cNvSpPr txBox="1"/>
          <p:nvPr/>
        </p:nvSpPr>
        <p:spPr>
          <a:xfrm>
            <a:off x="1982470" y="5845175"/>
            <a:ext cx="683260" cy="368300"/>
          </a:xfrm>
          <a:prstGeom prst="rect">
            <a:avLst/>
          </a:prstGeom>
          <a:noFill/>
        </p:spPr>
        <p:txBody>
          <a:bodyPr wrap="square" rtlCol="0">
            <a:spAutoFit/>
          </a:bodyPr>
          <a:p>
            <a:r>
              <a:rPr lang="en-IN" altLang="en-US"/>
              <a:t> 4A</a:t>
            </a:r>
            <a:endParaRPr lang="en-IN" altLang="en-US"/>
          </a:p>
        </p:txBody>
      </p:sp>
      <p:cxnSp>
        <p:nvCxnSpPr>
          <p:cNvPr id="13" name="Straight Connector 12"/>
          <p:cNvCxnSpPr>
            <a:stCxn id="11" idx="3"/>
          </p:cNvCxnSpPr>
          <p:nvPr/>
        </p:nvCxnSpPr>
        <p:spPr>
          <a:xfrm>
            <a:off x="2819400" y="6213475"/>
            <a:ext cx="577215" cy="4445"/>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H="1">
            <a:off x="1126490" y="6209030"/>
            <a:ext cx="528955" cy="4445"/>
          </a:xfrm>
          <a:prstGeom prst="line">
            <a:avLst/>
          </a:prstGeom>
        </p:spPr>
        <p:style>
          <a:lnRef idx="1">
            <a:schemeClr val="accent1"/>
          </a:lnRef>
          <a:fillRef idx="0">
            <a:schemeClr val="accent1"/>
          </a:fillRef>
          <a:effectRef idx="0">
            <a:schemeClr val="accent1"/>
          </a:effectRef>
          <a:fontRef idx="minor">
            <a:schemeClr val="tx1"/>
          </a:fontRef>
        </p:style>
      </p:cxnSp>
      <p:sp>
        <p:nvSpPr>
          <p:cNvPr id="15" name="Text Box 14"/>
          <p:cNvSpPr txBox="1"/>
          <p:nvPr/>
        </p:nvSpPr>
        <p:spPr>
          <a:xfrm>
            <a:off x="3204210" y="6256655"/>
            <a:ext cx="635000" cy="368300"/>
          </a:xfrm>
          <a:prstGeom prst="rect">
            <a:avLst/>
          </a:prstGeom>
          <a:noFill/>
        </p:spPr>
        <p:txBody>
          <a:bodyPr wrap="square" rtlCol="0">
            <a:spAutoFit/>
          </a:bodyPr>
          <a:p>
            <a:r>
              <a:rPr lang="en-IN" altLang="en-US"/>
              <a:t>2A</a:t>
            </a:r>
            <a:endParaRPr lang="en-IN" altLang="en-US"/>
          </a:p>
        </p:txBody>
      </p:sp>
      <p:sp>
        <p:nvSpPr>
          <p:cNvPr id="16" name="Text Box 15"/>
          <p:cNvSpPr txBox="1"/>
          <p:nvPr/>
        </p:nvSpPr>
        <p:spPr>
          <a:xfrm>
            <a:off x="847090" y="6285865"/>
            <a:ext cx="558165" cy="368300"/>
          </a:xfrm>
          <a:prstGeom prst="rect">
            <a:avLst/>
          </a:prstGeom>
          <a:noFill/>
        </p:spPr>
        <p:txBody>
          <a:bodyPr wrap="square" rtlCol="0">
            <a:spAutoFit/>
          </a:bodyPr>
          <a:p>
            <a:r>
              <a:rPr lang="en-IN" altLang="en-US"/>
              <a:t>2A</a:t>
            </a:r>
            <a:endParaRPr lang="en-IN" altLang="en-US"/>
          </a:p>
        </p:txBody>
      </p:sp>
      <p:sp>
        <p:nvSpPr>
          <p:cNvPr id="17" name="Text Box 16"/>
          <p:cNvSpPr txBox="1"/>
          <p:nvPr/>
        </p:nvSpPr>
        <p:spPr>
          <a:xfrm>
            <a:off x="2790825" y="5634990"/>
            <a:ext cx="2039620" cy="368300"/>
          </a:xfrm>
          <a:prstGeom prst="rect">
            <a:avLst/>
          </a:prstGeom>
          <a:noFill/>
        </p:spPr>
        <p:txBody>
          <a:bodyPr wrap="square" rtlCol="0">
            <a:spAutoFit/>
          </a:bodyPr>
          <a:p>
            <a:r>
              <a:rPr lang="en-IN" altLang="en-US"/>
              <a:t>BUCK-CONVERTER</a:t>
            </a:r>
            <a:endParaRPr lang="en-IN" altLang="en-US"/>
          </a:p>
        </p:txBody>
      </p:sp>
    </p:spTree>
  </p:cSld>
  <p:clrMapOvr>
    <a:masterClrMapping/>
  </p:clrMapOvr>
  <p:transition>
    <p:cover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effectLst>
                  <a:outerShdw blurRad="38100" dist="38100" dir="2700000" algn="tl">
                    <a:srgbClr val="000000">
                      <a:alpha val="43137"/>
                    </a:srgbClr>
                  </a:outerShdw>
                </a:effectLst>
                <a:latin typeface="Times New Roman" panose="02020603050405020304" charset="0"/>
                <a:cs typeface="Times New Roman" panose="02020603050405020304" charset="0"/>
              </a:rPr>
              <a:t>PRICE EFFICIENT( ECONOMICAL )</a:t>
            </a:r>
            <a:endParaRPr lang="en-IN" dirty="0">
              <a:effectLst>
                <a:outerShdw blurRad="38100" dist="38100" dir="2700000" algn="tl">
                  <a:srgbClr val="000000">
                    <a:alpha val="43137"/>
                  </a:srgbClr>
                </a:outerShdw>
              </a:effectLst>
              <a:latin typeface="Times New Roman" panose="02020603050405020304" charset="0"/>
              <a:cs typeface="Times New Roman" panose="02020603050405020304" charset="0"/>
            </a:endParaRPr>
          </a:p>
        </p:txBody>
      </p:sp>
      <p:pic>
        <p:nvPicPr>
          <p:cNvPr id="4" name="Picture 3" descr="13780053"/>
          <p:cNvPicPr>
            <a:picLocks noChangeAspect="1"/>
          </p:cNvPicPr>
          <p:nvPr/>
        </p:nvPicPr>
        <p:blipFill>
          <a:blip r:embed="rId1"/>
          <a:srcRect b="6992"/>
          <a:stretch>
            <a:fillRect/>
          </a:stretch>
        </p:blipFill>
        <p:spPr>
          <a:xfrm>
            <a:off x="135890" y="1403350"/>
            <a:ext cx="5301615" cy="4992370"/>
          </a:xfrm>
          <a:prstGeom prst="rect">
            <a:avLst/>
          </a:prstGeom>
        </p:spPr>
      </p:pic>
      <p:pic>
        <p:nvPicPr>
          <p:cNvPr id="5" name="Content Placeholder 4" descr="rupee-new-kZlF--621x414@LiveMint_1568624673445"/>
          <p:cNvPicPr>
            <a:picLocks noChangeAspect="1"/>
          </p:cNvPicPr>
          <p:nvPr>
            <p:ph idx="1"/>
          </p:nvPr>
        </p:nvPicPr>
        <p:blipFill>
          <a:blip r:embed="rId2"/>
          <a:stretch>
            <a:fillRect/>
          </a:stretch>
        </p:blipFill>
        <p:spPr>
          <a:xfrm>
            <a:off x="5699760" y="2183765"/>
            <a:ext cx="6050915" cy="3601720"/>
          </a:xfrm>
          <a:prstGeom prst="rect">
            <a:avLst/>
          </a:prstGeom>
        </p:spPr>
      </p:pic>
    </p:spTree>
  </p:cSld>
  <p:clrMapOvr>
    <a:masterClrMapping/>
  </p:clrMapOvr>
  <p:transition>
    <p:cover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just"/>
            <a:r>
              <a:rPr lang="en-US" sz="4800" dirty="0" smtClean="0">
                <a:effectLst>
                  <a:outerShdw blurRad="38100" dist="38100" dir="2700000" algn="tl">
                    <a:srgbClr val="000000">
                      <a:alpha val="43137"/>
                    </a:srgbClr>
                  </a:outerShdw>
                </a:effectLst>
                <a:latin typeface="Times New Roman" panose="02020603050405020304" charset="0"/>
                <a:cs typeface="Times New Roman" panose="02020603050405020304" charset="0"/>
              </a:rPr>
              <a:t>                    </a:t>
            </a:r>
            <a:r>
              <a:rPr lang="en-IN" altLang="en-US" sz="4800" dirty="0" smtClean="0">
                <a:effectLst>
                  <a:outerShdw blurRad="38100" dist="38100" dir="2700000" algn="tl">
                    <a:srgbClr val="000000">
                      <a:alpha val="43137"/>
                    </a:srgbClr>
                  </a:outerShdw>
                </a:effectLst>
                <a:latin typeface="Times New Roman" panose="02020603050405020304" charset="0"/>
                <a:cs typeface="Times New Roman" panose="02020603050405020304" charset="0"/>
              </a:rPr>
              <a:t>COMPARISION</a:t>
            </a:r>
            <a:endParaRPr lang="en-IN" altLang="en-US" sz="4800" dirty="0" smtClean="0">
              <a:effectLst>
                <a:outerShdw blurRad="38100" dist="38100" dir="2700000" algn="tl">
                  <a:srgbClr val="000000">
                    <a:alpha val="43137"/>
                  </a:srgbClr>
                </a:outerShdw>
              </a:effectLst>
              <a:latin typeface="Times New Roman" panose="02020603050405020304" charset="0"/>
              <a:cs typeface="Times New Roman" panose="02020603050405020304" charset="0"/>
            </a:endParaRPr>
          </a:p>
        </p:txBody>
      </p:sp>
      <p:graphicFrame>
        <p:nvGraphicFramePr>
          <p:cNvPr id="6" name="Table 5"/>
          <p:cNvGraphicFramePr/>
          <p:nvPr/>
        </p:nvGraphicFramePr>
        <p:xfrm>
          <a:off x="584835" y="1691005"/>
          <a:ext cx="11022330" cy="4464685"/>
        </p:xfrm>
        <a:graphic>
          <a:graphicData uri="http://schemas.openxmlformats.org/drawingml/2006/table">
            <a:tbl>
              <a:tblPr firstRow="1" bandRow="1">
                <a:tableStyleId>{5C22544A-7EE6-4342-B048-85BDC9FD1C3A}</a:tableStyleId>
              </a:tblPr>
              <a:tblGrid>
                <a:gridCol w="2626995"/>
                <a:gridCol w="4133215"/>
                <a:gridCol w="4262120"/>
              </a:tblGrid>
              <a:tr h="1065530">
                <a:tc>
                  <a:txBody>
                    <a:bodyPr/>
                    <a:p>
                      <a:pPr>
                        <a:buNone/>
                      </a:pPr>
                      <a:endParaRPr lang="en-US"/>
                    </a:p>
                  </a:txBody>
                  <a:tcPr/>
                </a:tc>
                <a:tc>
                  <a:txBody>
                    <a:bodyPr/>
                    <a:p>
                      <a:pPr>
                        <a:buNone/>
                      </a:pPr>
                      <a:r>
                        <a:rPr lang="en-US" sz="2400">
                          <a:latin typeface="Times New Roman" panose="02020603050405020304" charset="0"/>
                          <a:cs typeface="Times New Roman" panose="02020603050405020304" charset="0"/>
                        </a:rPr>
                        <a:t> NORMAL AC+DRYER+AIR PURIFIER</a:t>
                      </a:r>
                      <a:endParaRPr lang="en-US" sz="2400">
                        <a:latin typeface="Times New Roman" panose="02020603050405020304" charset="0"/>
                        <a:cs typeface="Times New Roman" panose="02020603050405020304" charset="0"/>
                      </a:endParaRPr>
                    </a:p>
                  </a:txBody>
                  <a:tcPr/>
                </a:tc>
                <a:tc>
                  <a:txBody>
                    <a:bodyPr/>
                    <a:p>
                      <a:pPr>
                        <a:buNone/>
                      </a:pPr>
                      <a:r>
                        <a:rPr lang="en-US" sz="1800">
                          <a:latin typeface="Times New Roman" panose="02020603050405020304" charset="0"/>
                          <a:cs typeface="Times New Roman" panose="02020603050405020304" charset="0"/>
                          <a:sym typeface="+mn-ea"/>
                        </a:rPr>
                        <a:t>ECO PORTABLE COOLING SYSTEM</a:t>
                      </a:r>
                      <a:endParaRPr lang="en-US" sz="1800">
                        <a:latin typeface="Times New Roman" panose="02020603050405020304" charset="0"/>
                        <a:cs typeface="Times New Roman" panose="02020603050405020304" charset="0"/>
                        <a:sym typeface="+mn-ea"/>
                      </a:endParaRPr>
                    </a:p>
                    <a:p>
                      <a:pPr>
                        <a:buNone/>
                      </a:pPr>
                      <a:endParaRPr lang="en-US"/>
                    </a:p>
                  </a:txBody>
                  <a:tcPr/>
                </a:tc>
              </a:tr>
              <a:tr h="566420">
                <a:tc>
                  <a:txBody>
                    <a:bodyPr/>
                    <a:p>
                      <a:pPr>
                        <a:buNone/>
                      </a:pPr>
                      <a:r>
                        <a:rPr lang="en-IN" altLang="en-US"/>
                        <a:t>PRICE</a:t>
                      </a:r>
                      <a:endParaRPr lang="en-IN" altLang="en-US"/>
                    </a:p>
                  </a:txBody>
                  <a:tcPr/>
                </a:tc>
                <a:tc>
                  <a:txBody>
                    <a:bodyPr/>
                    <a:p>
                      <a:pPr>
                        <a:buNone/>
                      </a:pPr>
                      <a:r>
                        <a:rPr lang="en-IN" altLang="en-US"/>
                        <a:t>50,000 approx</a:t>
                      </a:r>
                      <a:endParaRPr lang="en-IN" altLang="en-US"/>
                    </a:p>
                  </a:txBody>
                  <a:tcPr/>
                </a:tc>
                <a:tc>
                  <a:txBody>
                    <a:bodyPr/>
                    <a:p>
                      <a:pPr>
                        <a:buNone/>
                      </a:pPr>
                      <a:r>
                        <a:rPr lang="en-IN" altLang="en-US"/>
                        <a:t>5000-6000approx</a:t>
                      </a:r>
                      <a:endParaRPr lang="en-IN" altLang="en-US"/>
                    </a:p>
                  </a:txBody>
                  <a:tcPr/>
                </a:tc>
              </a:tr>
              <a:tr h="566420">
                <a:tc>
                  <a:txBody>
                    <a:bodyPr/>
                    <a:p>
                      <a:pPr>
                        <a:buNone/>
                      </a:pPr>
                      <a:r>
                        <a:rPr lang="en-IN" altLang="en-US"/>
                        <a:t>WEIGHT</a:t>
                      </a:r>
                      <a:endParaRPr lang="en-IN" altLang="en-US"/>
                    </a:p>
                  </a:txBody>
                  <a:tcPr/>
                </a:tc>
                <a:tc>
                  <a:txBody>
                    <a:bodyPr/>
                    <a:p>
                      <a:pPr>
                        <a:buNone/>
                      </a:pPr>
                      <a:r>
                        <a:rPr lang="en-IN" altLang="en-US"/>
                        <a:t>13-15KG</a:t>
                      </a:r>
                      <a:endParaRPr lang="en-IN" altLang="en-US"/>
                    </a:p>
                  </a:txBody>
                  <a:tcPr/>
                </a:tc>
                <a:tc>
                  <a:txBody>
                    <a:bodyPr/>
                    <a:p>
                      <a:pPr>
                        <a:buNone/>
                      </a:pPr>
                      <a:r>
                        <a:rPr lang="en-IN" altLang="en-US"/>
                        <a:t>1KG</a:t>
                      </a:r>
                      <a:endParaRPr lang="en-IN" altLang="en-US"/>
                    </a:p>
                  </a:txBody>
                  <a:tcPr/>
                </a:tc>
              </a:tr>
              <a:tr h="566420">
                <a:tc>
                  <a:txBody>
                    <a:bodyPr/>
                    <a:p>
                      <a:pPr>
                        <a:buNone/>
                      </a:pPr>
                      <a:r>
                        <a:rPr lang="en-IN" altLang="en-US"/>
                        <a:t>COMPLEXITY</a:t>
                      </a:r>
                      <a:endParaRPr lang="en-IN" altLang="en-US"/>
                    </a:p>
                  </a:txBody>
                  <a:tcPr/>
                </a:tc>
                <a:tc>
                  <a:txBody>
                    <a:bodyPr/>
                    <a:p>
                      <a:pPr>
                        <a:buNone/>
                      </a:pPr>
                      <a:r>
                        <a:rPr lang="en-IN" altLang="en-US"/>
                        <a:t>HIGH</a:t>
                      </a:r>
                      <a:endParaRPr lang="en-IN" altLang="en-US"/>
                    </a:p>
                  </a:txBody>
                  <a:tcPr/>
                </a:tc>
                <a:tc>
                  <a:txBody>
                    <a:bodyPr/>
                    <a:p>
                      <a:pPr>
                        <a:buNone/>
                      </a:pPr>
                      <a:r>
                        <a:rPr lang="en-IN" altLang="en-US"/>
                        <a:t>LOW</a:t>
                      </a:r>
                      <a:endParaRPr lang="en-IN" altLang="en-US"/>
                    </a:p>
                  </a:txBody>
                  <a:tcPr/>
                </a:tc>
              </a:tr>
              <a:tr h="567055">
                <a:tc>
                  <a:txBody>
                    <a:bodyPr/>
                    <a:p>
                      <a:pPr>
                        <a:buNone/>
                      </a:pPr>
                      <a:r>
                        <a:rPr lang="en-IN" altLang="en-US"/>
                        <a:t>ENVIRONMENT EFFECTS</a:t>
                      </a:r>
                      <a:endParaRPr lang="en-IN" altLang="en-US"/>
                    </a:p>
                  </a:txBody>
                  <a:tcPr/>
                </a:tc>
                <a:tc>
                  <a:txBody>
                    <a:bodyPr/>
                    <a:p>
                      <a:pPr>
                        <a:buNone/>
                      </a:pPr>
                      <a:r>
                        <a:rPr lang="en-IN" altLang="en-US"/>
                        <a:t>HAZARDOUS</a:t>
                      </a:r>
                      <a:endParaRPr lang="en-IN" altLang="en-US"/>
                    </a:p>
                  </a:txBody>
                  <a:tcPr/>
                </a:tc>
                <a:tc>
                  <a:txBody>
                    <a:bodyPr/>
                    <a:p>
                      <a:pPr>
                        <a:buNone/>
                      </a:pPr>
                      <a:r>
                        <a:rPr lang="en-IN" altLang="en-US"/>
                        <a:t>ECO-FRIENDLY</a:t>
                      </a:r>
                      <a:endParaRPr lang="en-IN" altLang="en-US"/>
                    </a:p>
                  </a:txBody>
                  <a:tcPr/>
                </a:tc>
              </a:tr>
              <a:tr h="566420">
                <a:tc>
                  <a:txBody>
                    <a:bodyPr/>
                    <a:p>
                      <a:pPr>
                        <a:buNone/>
                      </a:pPr>
                      <a:r>
                        <a:rPr lang="en-IN" altLang="en-US"/>
                        <a:t>FRAGILITY</a:t>
                      </a:r>
                      <a:endParaRPr lang="en-IN" altLang="en-US"/>
                    </a:p>
                  </a:txBody>
                  <a:tcPr/>
                </a:tc>
                <a:tc>
                  <a:txBody>
                    <a:bodyPr/>
                    <a:p>
                      <a:pPr>
                        <a:buNone/>
                      </a:pPr>
                      <a:r>
                        <a:rPr lang="en-IN" altLang="en-US"/>
                        <a:t>HIGH</a:t>
                      </a:r>
                      <a:endParaRPr lang="en-IN" altLang="en-US"/>
                    </a:p>
                  </a:txBody>
                  <a:tcPr/>
                </a:tc>
                <a:tc>
                  <a:txBody>
                    <a:bodyPr/>
                    <a:p>
                      <a:pPr>
                        <a:buNone/>
                      </a:pPr>
                      <a:r>
                        <a:rPr lang="en-IN" altLang="en-US"/>
                        <a:t>LOW</a:t>
                      </a:r>
                      <a:endParaRPr lang="en-IN" altLang="en-US"/>
                    </a:p>
                  </a:txBody>
                  <a:tcPr/>
                </a:tc>
              </a:tr>
              <a:tr h="566420">
                <a:tc>
                  <a:txBody>
                    <a:bodyPr/>
                    <a:p>
                      <a:pPr>
                        <a:buNone/>
                      </a:pPr>
                      <a:r>
                        <a:rPr lang="en-IN" altLang="en-US"/>
                        <a:t>MAINTENANCE COST</a:t>
                      </a:r>
                      <a:endParaRPr lang="en-IN" altLang="en-US"/>
                    </a:p>
                  </a:txBody>
                  <a:tcPr/>
                </a:tc>
                <a:tc>
                  <a:txBody>
                    <a:bodyPr/>
                    <a:p>
                      <a:pPr>
                        <a:buNone/>
                      </a:pPr>
                      <a:r>
                        <a:rPr lang="en-IN" altLang="en-US"/>
                        <a:t>HIGH</a:t>
                      </a:r>
                      <a:endParaRPr lang="en-IN" altLang="en-US"/>
                    </a:p>
                  </a:txBody>
                  <a:tcPr/>
                </a:tc>
                <a:tc>
                  <a:txBody>
                    <a:bodyPr/>
                    <a:p>
                      <a:pPr>
                        <a:buNone/>
                      </a:pPr>
                      <a:r>
                        <a:rPr lang="en-IN" altLang="en-US"/>
                        <a:t>VERY LOW</a:t>
                      </a:r>
                      <a:endParaRPr lang="en-IN" altLang="en-US"/>
                    </a:p>
                  </a:txBody>
                  <a:tcPr/>
                </a:tc>
              </a:tr>
            </a:tbl>
          </a:graphicData>
        </a:graphic>
      </p:graphicFrame>
    </p:spTree>
  </p:cSld>
  <p:clrMapOvr>
    <a:masterClrMapping/>
  </p:clrMapOvr>
  <p:transition>
    <p:cover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4800">
                <a:effectLst>
                  <a:outerShdw blurRad="38100" dist="38100" dir="2700000" algn="tl">
                    <a:srgbClr val="000000">
                      <a:alpha val="43137"/>
                    </a:srgbClr>
                  </a:outerShdw>
                </a:effectLst>
                <a:latin typeface="Times New Roman" panose="02020603050405020304" charset="0"/>
                <a:cs typeface="Times New Roman" panose="02020603050405020304" charset="0"/>
              </a:rPr>
              <a:t>    TESTING AND DATA ANALYSIS</a:t>
            </a:r>
            <a:endParaRPr lang="en-US" sz="4800">
              <a:effectLst>
                <a:outerShdw blurRad="38100" dist="38100" dir="2700000" algn="tl">
                  <a:srgbClr val="000000">
                    <a:alpha val="43137"/>
                  </a:srgbClr>
                </a:outerShdw>
              </a:effectLst>
              <a:latin typeface="Times New Roman" panose="02020603050405020304" charset="0"/>
              <a:cs typeface="Times New Roman" panose="02020603050405020304" charset="0"/>
            </a:endParaRPr>
          </a:p>
        </p:txBody>
      </p:sp>
      <p:pic>
        <p:nvPicPr>
          <p:cNvPr id="4" name="Content Placeholder 3" descr="IMG20200108194005.111"/>
          <p:cNvPicPr>
            <a:picLocks noChangeAspect="1"/>
          </p:cNvPicPr>
          <p:nvPr>
            <p:ph idx="1"/>
          </p:nvPr>
        </p:nvPicPr>
        <p:blipFill>
          <a:blip r:embed="rId1"/>
          <a:stretch>
            <a:fillRect/>
          </a:stretch>
        </p:blipFill>
        <p:spPr>
          <a:xfrm>
            <a:off x="1185545" y="1526540"/>
            <a:ext cx="8904605" cy="4724400"/>
          </a:xfrm>
          <a:prstGeom prst="rect">
            <a:avLst/>
          </a:prstGeom>
        </p:spPr>
      </p:pic>
    </p:spTree>
  </p:cSld>
  <p:clrMapOvr>
    <a:masterClrMapping/>
  </p:clrMapOvr>
  <p:transition>
    <p:cover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lstStyle/>
          <a:p>
            <a:pPr algn="ctr"/>
            <a:r>
              <a:rPr lang="en-IN" altLang="en-US" sz="4800" dirty="0">
                <a:effectLst>
                  <a:outerShdw blurRad="38100" dist="38100" dir="2700000" algn="tl">
                    <a:srgbClr val="000000">
                      <a:alpha val="43137"/>
                    </a:srgbClr>
                  </a:outerShdw>
                </a:effectLst>
                <a:latin typeface="Times New Roman" panose="02020603050405020304" charset="0"/>
                <a:cs typeface="Times New Roman" panose="02020603050405020304" charset="0"/>
              </a:rPr>
              <a:t>TESTING AND DATA ANALYSIS</a:t>
            </a:r>
            <a:endParaRPr lang="en-IN" altLang="en-US" sz="4800" dirty="0">
              <a:effectLst>
                <a:outerShdw blurRad="38100" dist="38100" dir="2700000" algn="tl">
                  <a:srgbClr val="000000">
                    <a:alpha val="43137"/>
                  </a:srgbClr>
                </a:outerShdw>
              </a:effectLst>
              <a:latin typeface="Times New Roman" panose="02020603050405020304" charset="0"/>
              <a:cs typeface="Times New Roman" panose="02020603050405020304" charset="0"/>
            </a:endParaRPr>
          </a:p>
        </p:txBody>
      </p:sp>
      <p:pic>
        <p:nvPicPr>
          <p:cNvPr id="8" name="Content Placeholder 3" descr="cooling squad (5 amps total)"/>
          <p:cNvPicPr>
            <a:picLocks noChangeAspect="1"/>
          </p:cNvPicPr>
          <p:nvPr>
            <p:ph sz="half" idx="1"/>
          </p:nvPr>
        </p:nvPicPr>
        <p:blipFill>
          <a:blip r:embed="rId1"/>
          <a:srcRect r="46039"/>
          <a:stretch>
            <a:fillRect/>
          </a:stretch>
        </p:blipFill>
        <p:spPr>
          <a:xfrm>
            <a:off x="269240" y="2573655"/>
            <a:ext cx="5750560" cy="3791585"/>
          </a:xfrm>
          <a:prstGeom prst="rect">
            <a:avLst/>
          </a:prstGeom>
          <a:ln>
            <a:solidFill>
              <a:schemeClr val="tx1"/>
            </a:solidFill>
          </a:ln>
        </p:spPr>
      </p:pic>
      <p:pic>
        <p:nvPicPr>
          <p:cNvPr id="5" name="Picture 5" descr="PicsArt_12-15-09.05.55"/>
          <p:cNvPicPr>
            <a:picLocks noChangeAspect="1"/>
          </p:cNvPicPr>
          <p:nvPr>
            <p:ph sz="half" idx="2"/>
          </p:nvPr>
        </p:nvPicPr>
        <p:blipFill>
          <a:blip r:embed="rId2"/>
          <a:srcRect t="-879" b="7506"/>
          <a:stretch>
            <a:fillRect/>
          </a:stretch>
        </p:blipFill>
        <p:spPr>
          <a:xfrm>
            <a:off x="6540500" y="1846580"/>
            <a:ext cx="4813300" cy="4518660"/>
          </a:xfrm>
          <a:prstGeom prst="rect">
            <a:avLst/>
          </a:prstGeom>
        </p:spPr>
      </p:pic>
    </p:spTree>
  </p:cSld>
  <p:clrMapOvr>
    <a:masterClrMapping/>
  </p:clrMapOvr>
  <p:transition>
    <p:cover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sz="4800">
                <a:effectLst>
                  <a:outerShdw blurRad="38100" dist="38100" dir="2700000" algn="tl">
                    <a:srgbClr val="000000">
                      <a:alpha val="43137"/>
                    </a:srgbClr>
                  </a:outerShdw>
                </a:effectLst>
                <a:latin typeface="Times New Roman" panose="02020603050405020304" charset="0"/>
                <a:cs typeface="Times New Roman" panose="02020603050405020304" charset="0"/>
              </a:rPr>
              <a:t>                       RESULTS</a:t>
            </a:r>
            <a:endParaRPr lang="en-IN" altLang="en-US" sz="4800">
              <a:effectLst>
                <a:outerShdw blurRad="38100" dist="38100" dir="2700000" algn="tl">
                  <a:srgbClr val="000000">
                    <a:alpha val="43137"/>
                  </a:srgbClr>
                </a:outerShdw>
              </a:effectLst>
              <a:latin typeface="Times New Roman" panose="02020603050405020304" charset="0"/>
              <a:cs typeface="Times New Roman" panose="02020603050405020304" charset="0"/>
            </a:endParaRPr>
          </a:p>
        </p:txBody>
      </p:sp>
      <p:sp>
        <p:nvSpPr>
          <p:cNvPr id="4" name="Content Placeholder 3"/>
          <p:cNvSpPr>
            <a:spLocks noGrp="1"/>
          </p:cNvSpPr>
          <p:nvPr>
            <p:ph sz="half" idx="2"/>
          </p:nvPr>
        </p:nvSpPr>
        <p:spPr>
          <a:xfrm>
            <a:off x="424180" y="1691005"/>
            <a:ext cx="11635105" cy="3818255"/>
          </a:xfrm>
        </p:spPr>
        <p:txBody>
          <a:bodyPr/>
          <a:p>
            <a:r>
              <a:rPr lang="en-IN" altLang="en-US" sz="2000">
                <a:latin typeface="Times New Roman" panose="02020603050405020304" charset="0"/>
                <a:cs typeface="Times New Roman" panose="02020603050405020304" charset="0"/>
              </a:rPr>
              <a:t>We built a</a:t>
            </a:r>
            <a:r>
              <a:rPr lang="en-US" sz="2000">
                <a:latin typeface="Times New Roman" panose="02020603050405020304" charset="0"/>
                <a:cs typeface="Times New Roman" panose="02020603050405020304" charset="0"/>
              </a:rPr>
              <a:t> thermoelectric cooling system which is affordable, compact, portable, requires less maintenance, eco-friendly, easily repairable by a person from non-technical background</a:t>
            </a:r>
            <a:r>
              <a:rPr lang="en-IN" altLang="en-US" sz="2000">
                <a:latin typeface="Times New Roman" panose="02020603050405020304" charset="0"/>
                <a:cs typeface="Times New Roman" panose="02020603050405020304" charset="0"/>
              </a:rPr>
              <a:t>.</a:t>
            </a:r>
            <a:endParaRPr lang="en-IN" altLang="en-US" sz="2000">
              <a:latin typeface="Times New Roman" panose="02020603050405020304" charset="0"/>
              <a:cs typeface="Times New Roman" panose="02020603050405020304" charset="0"/>
            </a:endParaRPr>
          </a:p>
          <a:p>
            <a:r>
              <a:rPr lang="en-IN" altLang="en-US" sz="2000">
                <a:latin typeface="Times New Roman" panose="02020603050405020304" charset="0"/>
                <a:cs typeface="Times New Roman" panose="02020603050405020304" charset="0"/>
              </a:rPr>
              <a:t>It can be used by middle-class people for their personal comfort.</a:t>
            </a:r>
            <a:endParaRPr lang="en-IN" altLang="en-US" sz="2000">
              <a:latin typeface="Times New Roman" panose="02020603050405020304" charset="0"/>
              <a:cs typeface="Times New Roman" panose="02020603050405020304" charset="0"/>
            </a:endParaRPr>
          </a:p>
          <a:p>
            <a:r>
              <a:rPr lang="en-IN" altLang="en-US" sz="2000">
                <a:latin typeface="Times New Roman" panose="02020603050405020304" charset="0"/>
                <a:cs typeface="Times New Roman" panose="02020603050405020304" charset="0"/>
              </a:rPr>
              <a:t>It also provides basic air purification and dryer facility.</a:t>
            </a:r>
            <a:endParaRPr lang="en-IN" altLang="en-US" sz="2000">
              <a:latin typeface="Times New Roman" panose="02020603050405020304" charset="0"/>
              <a:cs typeface="Times New Roman" panose="02020603050405020304" charset="0"/>
            </a:endParaRPr>
          </a:p>
          <a:p>
            <a:r>
              <a:rPr lang="en-IN" altLang="en-US" sz="2000">
                <a:latin typeface="Times New Roman" panose="02020603050405020304" charset="0"/>
                <a:cs typeface="Times New Roman" panose="02020603050405020304" charset="0"/>
              </a:rPr>
              <a:t>The model can attain a temperature difference of roughly 12 °C, which is fairly good for a cooling system at this scale.</a:t>
            </a:r>
            <a:endParaRPr lang="en-IN" altLang="en-US" sz="2000">
              <a:latin typeface="Times New Roman" panose="02020603050405020304" charset="0"/>
              <a:cs typeface="Times New Roman" panose="02020603050405020304" charset="0"/>
            </a:endParaRPr>
          </a:p>
          <a:p>
            <a:r>
              <a:rPr lang="en-IN" altLang="en-US" sz="2000">
                <a:latin typeface="Times New Roman" panose="02020603050405020304" charset="0"/>
                <a:cs typeface="Times New Roman" panose="02020603050405020304" charset="0"/>
              </a:rPr>
              <a:t>In tests, our model was able to reach a temperature of 21 °C inside the simulated room which was initially at 32 °C within 15 - 25 minutes. The temperature stabilizes after this.</a:t>
            </a:r>
            <a:endParaRPr lang="en-IN" altLang="en-US" sz="2000">
              <a:latin typeface="Times New Roman" panose="02020603050405020304" charset="0"/>
              <a:cs typeface="Times New Roman" panose="02020603050405020304" charset="0"/>
            </a:endParaRPr>
          </a:p>
          <a:p>
            <a:r>
              <a:rPr lang="en-IN" altLang="en-US" sz="2000">
                <a:latin typeface="Times New Roman" panose="02020603050405020304" charset="0"/>
                <a:cs typeface="Times New Roman" panose="02020603050405020304" charset="0"/>
              </a:rPr>
              <a:t>It is highly economical.</a:t>
            </a:r>
            <a:endParaRPr lang="en-IN" altLang="en-US" sz="2000">
              <a:latin typeface="Times New Roman" panose="02020603050405020304" charset="0"/>
              <a:cs typeface="Times New Roman" panose="02020603050405020304" charset="0"/>
            </a:endParaRPr>
          </a:p>
          <a:p>
            <a:pPr marL="0" indent="0">
              <a:buNone/>
            </a:pPr>
            <a:endParaRPr lang="en-IN" altLang="en-US" sz="2000">
              <a:latin typeface="Times New Roman" panose="02020603050405020304" charset="0"/>
              <a:cs typeface="Times New Roman" panose="02020603050405020304" charset="0"/>
            </a:endParaRPr>
          </a:p>
          <a:p>
            <a:endParaRPr lang="en-IN" altLang="en-US" sz="2000">
              <a:latin typeface="Times New Roman" panose="02020603050405020304" charset="0"/>
              <a:cs typeface="Times New Roman" panose="02020603050405020304" charset="0"/>
            </a:endParaRPr>
          </a:p>
        </p:txBody>
      </p:sp>
    </p:spTree>
  </p:cSld>
  <p:clrMapOvr>
    <a:masterClrMapping/>
  </p:clrMapOvr>
  <p:transition>
    <p:cover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altLang="en-US" sz="4800">
                <a:effectLst>
                  <a:outerShdw blurRad="38100" dist="38100" dir="2700000" algn="tl">
                    <a:srgbClr val="000000">
                      <a:alpha val="43137"/>
                    </a:srgbClr>
                  </a:outerShdw>
                </a:effectLst>
                <a:latin typeface="Times New Roman" panose="02020603050405020304" charset="0"/>
                <a:cs typeface="Times New Roman" panose="02020603050405020304" charset="0"/>
              </a:rPr>
              <a:t>DECLARATION</a:t>
            </a:r>
            <a:endParaRPr lang="en-IN" altLang="en-US" sz="4800">
              <a:effectLst>
                <a:outerShdw blurRad="38100" dist="38100" dir="2700000" algn="tl">
                  <a:srgbClr val="000000">
                    <a:alpha val="43137"/>
                  </a:srgbClr>
                </a:outerShdw>
              </a:effectLst>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1362075" y="2715260"/>
            <a:ext cx="9467850" cy="1708785"/>
          </a:xfrm>
        </p:spPr>
        <p:txBody>
          <a:bodyPr/>
          <a:lstStyle/>
          <a:p>
            <a:pPr marL="0" indent="0" algn="just">
              <a:buNone/>
            </a:pPr>
            <a:r>
              <a:rPr lang="en-IN" altLang="en-US" sz="2200">
                <a:latin typeface="Times New Roman" panose="02020603050405020304" charset="0"/>
                <a:cs typeface="Times New Roman" panose="02020603050405020304" charset="0"/>
              </a:rPr>
              <a:t>We here by declare that the details on the project entitled</a:t>
            </a:r>
            <a:r>
              <a:rPr lang="en-IN" altLang="en-US" sz="2200">
                <a:latin typeface="Times New Roman" panose="02020603050405020304" charset="0"/>
                <a:cs typeface="Times New Roman" panose="02020603050405020304" charset="0"/>
                <a:sym typeface="+mn-ea"/>
              </a:rPr>
              <a:t> ' ECO FRIENDLY PORTABLE COOLING SYSTEM' submitted by us is our genuine work. And we declare that the work reported in this project has not been submitted and will not be submitted either in part or in full, by any other candidate in any exhibition.</a:t>
            </a:r>
            <a:endParaRPr lang="en-IN" altLang="en-US" sz="2200">
              <a:latin typeface="Times New Roman" panose="02020603050405020304" charset="0"/>
              <a:cs typeface="Times New Roman" panose="02020603050405020304" charset="0"/>
              <a:sym typeface="+mn-ea"/>
            </a:endParaRPr>
          </a:p>
          <a:p>
            <a:pPr marL="0" indent="0" algn="just">
              <a:buNone/>
            </a:pPr>
            <a:endParaRPr lang="en-IN" altLang="en-US" sz="2200">
              <a:latin typeface="Times New Roman" panose="02020603050405020304" charset="0"/>
              <a:cs typeface="Times New Roman" panose="02020603050405020304" charset="0"/>
            </a:endParaRPr>
          </a:p>
        </p:txBody>
      </p:sp>
    </p:spTree>
  </p:cSld>
  <p:clrMapOvr>
    <a:masterClrMapping/>
  </p:clrMapOvr>
  <p:transition>
    <p:cover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altLang="en-US" sz="4800">
                <a:effectLst>
                  <a:outerShdw blurRad="38100" dist="38100" dir="2700000" algn="tl">
                    <a:srgbClr val="000000">
                      <a:alpha val="43137"/>
                    </a:srgbClr>
                  </a:outerShdw>
                </a:effectLst>
                <a:latin typeface="Times New Roman" panose="02020603050405020304" charset="0"/>
                <a:cs typeface="Times New Roman" panose="02020603050405020304" charset="0"/>
              </a:rPr>
              <a:t>LIMITATIONS</a:t>
            </a:r>
            <a:endParaRPr lang="en-IN" altLang="en-US" sz="4800">
              <a:effectLst>
                <a:outerShdw blurRad="38100" dist="38100" dir="2700000" algn="tl">
                  <a:srgbClr val="000000">
                    <a:alpha val="43137"/>
                  </a:srgbClr>
                </a:outerShdw>
              </a:effectLst>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838200" y="2284095"/>
            <a:ext cx="10515600" cy="3893185"/>
          </a:xfrm>
        </p:spPr>
        <p:txBody>
          <a:bodyPr/>
          <a:lstStyle/>
          <a:p>
            <a:pPr marL="0" indent="0" algn="just">
              <a:buNone/>
            </a:pPr>
            <a:r>
              <a:rPr lang="en-IN" altLang="en-US" sz="2200">
                <a:latin typeface="Times New Roman" panose="02020603050405020304" charset="0"/>
                <a:cs typeface="Times New Roman" panose="02020603050405020304" charset="0"/>
              </a:rPr>
              <a:t>The best part about our project is that the pros are much more significant than the cons. Mentioned below are the limitations to our model:</a:t>
            </a:r>
            <a:endParaRPr lang="en-IN" altLang="en-US" sz="2200">
              <a:latin typeface="Times New Roman" panose="02020603050405020304" charset="0"/>
              <a:cs typeface="Times New Roman" panose="02020603050405020304" charset="0"/>
            </a:endParaRPr>
          </a:p>
          <a:p>
            <a:pPr marL="0" indent="0" algn="just">
              <a:buNone/>
            </a:pPr>
            <a:endParaRPr lang="en-IN" altLang="en-US" sz="2200">
              <a:latin typeface="Times New Roman" panose="02020603050405020304" charset="0"/>
              <a:cs typeface="Times New Roman" panose="02020603050405020304" charset="0"/>
            </a:endParaRPr>
          </a:p>
          <a:p>
            <a:pPr algn="l"/>
            <a:r>
              <a:rPr lang="en-IN" altLang="en-US" sz="2200">
                <a:latin typeface="Times New Roman" panose="02020603050405020304" charset="0"/>
                <a:cs typeface="Times New Roman" panose="02020603050405020304" charset="0"/>
              </a:rPr>
              <a:t>SMALL SCALE</a:t>
            </a:r>
            <a:endParaRPr lang="en-IN" altLang="en-US" sz="2200">
              <a:latin typeface="Times New Roman" panose="02020603050405020304" charset="0"/>
              <a:cs typeface="Times New Roman" panose="02020603050405020304" charset="0"/>
            </a:endParaRPr>
          </a:p>
          <a:p>
            <a:pPr algn="l"/>
            <a:r>
              <a:rPr lang="en-IN" altLang="en-US" sz="2200">
                <a:latin typeface="Times New Roman" panose="02020603050405020304" charset="0"/>
                <a:cs typeface="Times New Roman" panose="02020603050405020304" charset="0"/>
              </a:rPr>
              <a:t>WATER AVAILABILITY</a:t>
            </a:r>
            <a:endParaRPr lang="en-IN" altLang="en-US" sz="2200">
              <a:latin typeface="Times New Roman" panose="02020603050405020304" charset="0"/>
              <a:cs typeface="Times New Roman" panose="02020603050405020304" charset="0"/>
            </a:endParaRPr>
          </a:p>
          <a:p>
            <a:pPr algn="l"/>
            <a:endParaRPr lang="en-IN" altLang="en-US" sz="2300">
              <a:latin typeface="Times New Roman" panose="02020603050405020304" charset="0"/>
              <a:cs typeface="Times New Roman" panose="02020603050405020304" charset="0"/>
            </a:endParaRPr>
          </a:p>
          <a:p>
            <a:pPr algn="l">
              <a:buNone/>
            </a:pPr>
            <a:endParaRPr lang="en-IN" altLang="en-US" sz="2300">
              <a:latin typeface="Times New Roman" panose="02020603050405020304" charset="0"/>
              <a:cs typeface="Times New Roman" panose="02020603050405020304" charset="0"/>
            </a:endParaRPr>
          </a:p>
        </p:txBody>
      </p:sp>
    </p:spTree>
  </p:cSld>
  <p:clrMapOvr>
    <a:masterClrMapping/>
  </p:clrMapOvr>
  <p:transition>
    <p:cover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08585"/>
            <a:ext cx="10515600" cy="922020"/>
          </a:xfrm>
        </p:spPr>
        <p:txBody>
          <a:bodyPr/>
          <a:lstStyle/>
          <a:p>
            <a:pPr algn="ctr"/>
            <a:r>
              <a:rPr lang="en-IN" altLang="en-US" sz="4800">
                <a:effectLst>
                  <a:outerShdw blurRad="38100" dist="38100" dir="2700000" algn="tl">
                    <a:srgbClr val="000000">
                      <a:alpha val="43137"/>
                    </a:srgbClr>
                  </a:outerShdw>
                </a:effectLst>
                <a:latin typeface="Times New Roman" panose="02020603050405020304" charset="0"/>
                <a:cs typeface="Times New Roman" panose="02020603050405020304" charset="0"/>
              </a:rPr>
              <a:t>REFERENCES</a:t>
            </a:r>
            <a:endParaRPr lang="en-IN" altLang="en-US" sz="4800">
              <a:effectLst>
                <a:outerShdw blurRad="38100" dist="38100" dir="2700000" algn="tl">
                  <a:srgbClr val="000000">
                    <a:alpha val="43137"/>
                  </a:srgbClr>
                </a:outerShdw>
              </a:effectLst>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360680" y="1198245"/>
            <a:ext cx="11262995" cy="5601335"/>
          </a:xfrm>
        </p:spPr>
        <p:txBody>
          <a:bodyPr>
            <a:noAutofit/>
          </a:bodyPr>
          <a:lstStyle/>
          <a:p>
            <a:pPr marL="0" indent="0">
              <a:lnSpc>
                <a:spcPct val="100000"/>
              </a:lnSpc>
              <a:buNone/>
            </a:pPr>
            <a:r>
              <a:rPr lang="en-US" sz="1400">
                <a:effectLst>
                  <a:outerShdw blurRad="38100" dist="38100" dir="2700000" algn="tl">
                    <a:srgbClr val="000000">
                      <a:alpha val="43137"/>
                    </a:srgbClr>
                  </a:outerShdw>
                </a:effectLst>
                <a:latin typeface="Times New Roman" panose="02020603050405020304" charset="0"/>
                <a:cs typeface="Times New Roman" panose="02020603050405020304" charset="0"/>
              </a:rPr>
              <a:t>1. ARDUINO.CC</a:t>
            </a:r>
            <a:endParaRPr lang="en-US" sz="1400">
              <a:effectLst>
                <a:outerShdw blurRad="38100" dist="38100" dir="2700000" algn="tl">
                  <a:srgbClr val="000000">
                    <a:alpha val="43137"/>
                  </a:srgbClr>
                </a:outerShdw>
              </a:effectLst>
              <a:latin typeface="Times New Roman" panose="02020603050405020304" charset="0"/>
              <a:cs typeface="Times New Roman" panose="02020603050405020304" charset="0"/>
            </a:endParaRPr>
          </a:p>
          <a:p>
            <a:pPr marL="0" indent="0">
              <a:lnSpc>
                <a:spcPct val="100000"/>
              </a:lnSpc>
              <a:buNone/>
            </a:pPr>
            <a:r>
              <a:rPr lang="en-US" sz="1400">
                <a:effectLst>
                  <a:outerShdw blurRad="38100" dist="38100" dir="2700000" algn="tl">
                    <a:srgbClr val="000000">
                      <a:alpha val="43137"/>
                    </a:srgbClr>
                  </a:outerShdw>
                </a:effectLst>
                <a:latin typeface="Times New Roman" panose="02020603050405020304" charset="0"/>
                <a:cs typeface="Times New Roman" panose="02020603050405020304" charset="0"/>
              </a:rPr>
              <a:t>2. PELTIER AND THOMSON EFFECT-AN OVERVIEW(SCIENCE DIRECT)</a:t>
            </a:r>
            <a:endParaRPr lang="en-US" sz="1400">
              <a:effectLst>
                <a:outerShdw blurRad="38100" dist="38100" dir="2700000" algn="tl">
                  <a:srgbClr val="000000">
                    <a:alpha val="43137"/>
                  </a:srgbClr>
                </a:outerShdw>
              </a:effectLst>
              <a:latin typeface="Times New Roman" panose="02020603050405020304" charset="0"/>
              <a:cs typeface="Times New Roman" panose="02020603050405020304" charset="0"/>
            </a:endParaRPr>
          </a:p>
          <a:p>
            <a:pPr marL="0" indent="0">
              <a:lnSpc>
                <a:spcPct val="100000"/>
              </a:lnSpc>
              <a:buNone/>
            </a:pPr>
            <a:r>
              <a:rPr lang="en-US" sz="1400">
                <a:effectLst>
                  <a:outerShdw blurRad="38100" dist="38100" dir="2700000" algn="tl">
                    <a:srgbClr val="000000">
                      <a:alpha val="43137"/>
                    </a:srgbClr>
                  </a:outerShdw>
                </a:effectLst>
                <a:latin typeface="Times New Roman" panose="02020603050405020304" charset="0"/>
                <a:cs typeface="Times New Roman" panose="02020603050405020304" charset="0"/>
              </a:rPr>
              <a:t>3. Camphor Effects-Indiatimes.com(Sushmita Mukherjee)</a:t>
            </a:r>
            <a:endParaRPr lang="en-US" sz="1400">
              <a:effectLst>
                <a:outerShdw blurRad="38100" dist="38100" dir="2700000" algn="tl">
                  <a:srgbClr val="000000">
                    <a:alpha val="43137"/>
                  </a:srgbClr>
                </a:outerShdw>
              </a:effectLst>
              <a:latin typeface="Times New Roman" panose="02020603050405020304" charset="0"/>
              <a:cs typeface="Times New Roman" panose="02020603050405020304" charset="0"/>
            </a:endParaRPr>
          </a:p>
          <a:p>
            <a:pPr marL="0" indent="0">
              <a:lnSpc>
                <a:spcPct val="100000"/>
              </a:lnSpc>
              <a:buNone/>
            </a:pPr>
            <a:r>
              <a:rPr lang="en-US" sz="1400">
                <a:effectLst>
                  <a:outerShdw blurRad="38100" dist="38100" dir="2700000" algn="tl">
                    <a:srgbClr val="000000">
                      <a:alpha val="43137"/>
                    </a:srgbClr>
                  </a:outerShdw>
                </a:effectLst>
                <a:latin typeface="Times New Roman" panose="02020603050405020304" charset="0"/>
                <a:cs typeface="Times New Roman" panose="02020603050405020304" charset="0"/>
              </a:rPr>
              <a:t>4. Losing Our Cool: Uncomfortable Truths About Our Air-Conditioned World (and Finding New Ways to Get Through the Summer) by Stan Cox (ISBN-13: 978-1595587756 , ISBN-10: 9781595587756)</a:t>
            </a:r>
            <a:endParaRPr lang="en-US" sz="1400">
              <a:effectLst>
                <a:outerShdw blurRad="38100" dist="38100" dir="2700000" algn="tl">
                  <a:srgbClr val="000000">
                    <a:alpha val="43137"/>
                  </a:srgbClr>
                </a:outerShdw>
              </a:effectLst>
              <a:latin typeface="Times New Roman" panose="02020603050405020304" charset="0"/>
              <a:cs typeface="Times New Roman" panose="02020603050405020304" charset="0"/>
            </a:endParaRPr>
          </a:p>
          <a:p>
            <a:pPr marL="0" indent="0">
              <a:lnSpc>
                <a:spcPct val="100000"/>
              </a:lnSpc>
              <a:buNone/>
            </a:pPr>
            <a:r>
              <a:rPr lang="en-US" sz="1400">
                <a:effectLst>
                  <a:outerShdw blurRad="38100" dist="38100" dir="2700000" algn="tl">
                    <a:srgbClr val="000000">
                      <a:alpha val="43137"/>
                    </a:srgbClr>
                  </a:outerShdw>
                </a:effectLst>
                <a:latin typeface="Times New Roman" panose="02020603050405020304" charset="0"/>
                <a:cs typeface="Times New Roman" panose="02020603050405020304" charset="0"/>
              </a:rPr>
              <a:t>5. Akram, Najath &amp; Nirmani, H. &amp; Jayasundere, Nisabha. (2016). A Study on Thermal and Electrical Characteristics of Thermoelectric Cooler TEC1-127 Series. 430-434. 10.1109/ISMS.2016.42.</a:t>
            </a:r>
            <a:endParaRPr lang="en-US" sz="1400">
              <a:effectLst>
                <a:outerShdw blurRad="38100" dist="38100" dir="2700000" algn="tl">
                  <a:srgbClr val="000000">
                    <a:alpha val="43137"/>
                  </a:srgbClr>
                </a:outerShdw>
              </a:effectLst>
              <a:latin typeface="Times New Roman" panose="02020603050405020304" charset="0"/>
              <a:cs typeface="Times New Roman" panose="02020603050405020304" charset="0"/>
            </a:endParaRPr>
          </a:p>
          <a:p>
            <a:pPr marL="0" indent="0">
              <a:lnSpc>
                <a:spcPct val="100000"/>
              </a:lnSpc>
              <a:buNone/>
            </a:pPr>
            <a:r>
              <a:rPr lang="en-US" sz="1400">
                <a:effectLst>
                  <a:outerShdw blurRad="38100" dist="38100" dir="2700000" algn="tl">
                    <a:srgbClr val="000000">
                      <a:alpha val="43137"/>
                    </a:srgbClr>
                  </a:outerShdw>
                </a:effectLst>
                <a:latin typeface="Times New Roman" panose="02020603050405020304" charset="0"/>
                <a:cs typeface="Times New Roman" panose="02020603050405020304" charset="0"/>
              </a:rPr>
              <a:t>6. Shyamu Gupta , Ankur Srivastav, Subhaan Allah, Gaurav Tiwari , , , , ."Thermoelectric Refrigeration System", Volume 6, Issue IX, International Journal for Research in Applied Science and Engineering Technology (IJRASET) Page No: 269-273, ISSN : 2321-9653, www.ijraset.com</a:t>
            </a:r>
            <a:endParaRPr lang="en-US" sz="1400">
              <a:effectLst>
                <a:outerShdw blurRad="38100" dist="38100" dir="2700000" algn="tl">
                  <a:srgbClr val="000000">
                    <a:alpha val="43137"/>
                  </a:srgbClr>
                </a:outerShdw>
              </a:effectLst>
              <a:latin typeface="Times New Roman" panose="02020603050405020304" charset="0"/>
              <a:cs typeface="Times New Roman" panose="02020603050405020304" charset="0"/>
            </a:endParaRPr>
          </a:p>
          <a:p>
            <a:pPr marL="0" indent="0">
              <a:lnSpc>
                <a:spcPct val="100000"/>
              </a:lnSpc>
              <a:buNone/>
            </a:pPr>
            <a:r>
              <a:rPr lang="en-US" sz="1400">
                <a:effectLst>
                  <a:outerShdw blurRad="38100" dist="38100" dir="2700000" algn="tl">
                    <a:srgbClr val="000000">
                      <a:alpha val="43137"/>
                    </a:srgbClr>
                  </a:outerShdw>
                </a:effectLst>
                <a:latin typeface="Times New Roman" panose="02020603050405020304" charset="0"/>
                <a:cs typeface="Times New Roman" panose="02020603050405020304" charset="0"/>
              </a:rPr>
              <a:t>7. Patil, R.H.. (2008). “Thermocol as thermal insulation: A key tool in implementation of energy conservation building code of India”. Journal of the Institution of Engineers (India): Architectural Engineering Division. 89. 26-30. </a:t>
            </a:r>
            <a:endParaRPr lang="en-US" sz="1400">
              <a:effectLst>
                <a:outerShdw blurRad="38100" dist="38100" dir="2700000" algn="tl">
                  <a:srgbClr val="000000">
                    <a:alpha val="43137"/>
                  </a:srgbClr>
                </a:outerShdw>
              </a:effectLst>
              <a:latin typeface="Times New Roman" panose="02020603050405020304" charset="0"/>
              <a:cs typeface="Times New Roman" panose="02020603050405020304" charset="0"/>
            </a:endParaRPr>
          </a:p>
          <a:p>
            <a:pPr marL="0" indent="0">
              <a:lnSpc>
                <a:spcPct val="100000"/>
              </a:lnSpc>
              <a:buNone/>
            </a:pPr>
            <a:r>
              <a:rPr lang="en-US" sz="1400">
                <a:effectLst>
                  <a:outerShdw blurRad="38100" dist="38100" dir="2700000" algn="tl">
                    <a:srgbClr val="000000">
                      <a:alpha val="43137"/>
                    </a:srgbClr>
                  </a:outerShdw>
                </a:effectLst>
                <a:latin typeface="Times New Roman" panose="02020603050405020304" charset="0"/>
                <a:cs typeface="Times New Roman" panose="02020603050405020304" charset="0"/>
              </a:rPr>
              <a:t>8. Zuccarini, Paolo &amp; Soldani, Giulio. (2009). Camphor: Benefits and risks of a widely used natural product. Acta Biologica Szegediensis. 53. 77-82. </a:t>
            </a:r>
            <a:endParaRPr lang="en-US" sz="1400">
              <a:effectLst>
                <a:outerShdw blurRad="38100" dist="38100" dir="2700000" algn="tl">
                  <a:srgbClr val="000000">
                    <a:alpha val="43137"/>
                  </a:srgbClr>
                </a:outerShdw>
              </a:effectLst>
              <a:latin typeface="Times New Roman" panose="02020603050405020304" charset="0"/>
              <a:cs typeface="Times New Roman" panose="02020603050405020304" charset="0"/>
            </a:endParaRPr>
          </a:p>
          <a:p>
            <a:pPr marL="0" indent="0">
              <a:lnSpc>
                <a:spcPct val="100000"/>
              </a:lnSpc>
              <a:buNone/>
            </a:pPr>
            <a:r>
              <a:rPr lang="en-US" sz="1400">
                <a:effectLst>
                  <a:outerShdw blurRad="38100" dist="38100" dir="2700000" algn="tl">
                    <a:srgbClr val="000000">
                      <a:alpha val="43137"/>
                    </a:srgbClr>
                  </a:outerShdw>
                </a:effectLst>
                <a:latin typeface="Times New Roman" panose="02020603050405020304" charset="0"/>
                <a:cs typeface="Times New Roman" panose="02020603050405020304" charset="0"/>
              </a:rPr>
              <a:t>9. https://www.airsystems-inc.com/air-purification-news/air-quality/indoor-air-quality-and-camphor-production/</a:t>
            </a:r>
            <a:endParaRPr lang="en-US" sz="1400">
              <a:effectLst>
                <a:outerShdw blurRad="38100" dist="38100" dir="2700000" algn="tl">
                  <a:srgbClr val="000000">
                    <a:alpha val="43137"/>
                  </a:srgbClr>
                </a:outerShdw>
              </a:effectLst>
              <a:latin typeface="Times New Roman" panose="02020603050405020304" charset="0"/>
              <a:cs typeface="Times New Roman" panose="02020603050405020304" charset="0"/>
            </a:endParaRPr>
          </a:p>
          <a:p>
            <a:pPr marL="0" indent="0">
              <a:lnSpc>
                <a:spcPct val="100000"/>
              </a:lnSpc>
              <a:buNone/>
            </a:pPr>
            <a:r>
              <a:rPr lang="en-US" sz="1400">
                <a:effectLst>
                  <a:outerShdw blurRad="38100" dist="38100" dir="2700000" algn="tl">
                    <a:srgbClr val="000000">
                      <a:alpha val="43137"/>
                    </a:srgbClr>
                  </a:outerShdw>
                </a:effectLst>
                <a:latin typeface="Times New Roman" panose="02020603050405020304" charset="0"/>
                <a:cs typeface="Times New Roman" panose="02020603050405020304" charset="0"/>
              </a:rPr>
              <a:t>10. https://www.marlow.com/how-do-thermoelectric-coolers-tecs-work</a:t>
            </a:r>
            <a:endParaRPr lang="en-US" sz="1400">
              <a:effectLst>
                <a:outerShdw blurRad="38100" dist="38100" dir="2700000" algn="tl">
                  <a:srgbClr val="000000">
                    <a:alpha val="43137"/>
                  </a:srgbClr>
                </a:outerShdw>
              </a:effectLst>
              <a:latin typeface="Times New Roman" panose="02020603050405020304" charset="0"/>
              <a:cs typeface="Times New Roman" panose="02020603050405020304" charset="0"/>
            </a:endParaRPr>
          </a:p>
          <a:p>
            <a:pPr marL="0" indent="0">
              <a:lnSpc>
                <a:spcPct val="100000"/>
              </a:lnSpc>
              <a:buNone/>
            </a:pPr>
            <a:r>
              <a:rPr lang="en-US" sz="1400">
                <a:effectLst>
                  <a:outerShdw blurRad="38100" dist="38100" dir="2700000" algn="tl">
                    <a:srgbClr val="000000">
                      <a:alpha val="43137"/>
                    </a:srgbClr>
                  </a:outerShdw>
                </a:effectLst>
                <a:latin typeface="Times New Roman" panose="02020603050405020304" charset="0"/>
                <a:cs typeface="Times New Roman" panose="02020603050405020304" charset="0"/>
              </a:rPr>
              <a:t>11. https://en.wikipedia.org/wiki/Thermoelectric_cooling#Identification_and_characteristics</a:t>
            </a:r>
            <a:endParaRPr lang="en-US" sz="1400">
              <a:effectLst>
                <a:outerShdw blurRad="38100" dist="38100" dir="2700000" algn="tl">
                  <a:srgbClr val="000000">
                    <a:alpha val="43137"/>
                  </a:srgbClr>
                </a:outerShdw>
              </a:effectLst>
              <a:latin typeface="Times New Roman" panose="02020603050405020304" charset="0"/>
              <a:cs typeface="Times New Roman" panose="02020603050405020304" charset="0"/>
            </a:endParaRPr>
          </a:p>
          <a:p>
            <a:pPr marL="0" indent="0">
              <a:lnSpc>
                <a:spcPct val="100000"/>
              </a:lnSpc>
              <a:buNone/>
            </a:pPr>
            <a:r>
              <a:rPr lang="en-US" sz="1400">
                <a:effectLst>
                  <a:outerShdw blurRad="38100" dist="38100" dir="2700000" algn="tl">
                    <a:srgbClr val="000000">
                      <a:alpha val="43137"/>
                    </a:srgbClr>
                  </a:outerShdw>
                </a:effectLst>
                <a:latin typeface="Times New Roman" panose="02020603050405020304" charset="0"/>
                <a:cs typeface="Times New Roman" panose="02020603050405020304" charset="0"/>
              </a:rPr>
              <a:t>12. https://en.wikipedia.org/wiki/Thermoelectric_cooling</a:t>
            </a:r>
            <a:endParaRPr lang="en-US" sz="1400">
              <a:effectLst>
                <a:outerShdw blurRad="38100" dist="38100" dir="2700000" algn="tl">
                  <a:srgbClr val="000000">
                    <a:alpha val="43137"/>
                  </a:srgbClr>
                </a:outerShdw>
              </a:effectLst>
              <a:latin typeface="Times New Roman" panose="02020603050405020304" charset="0"/>
              <a:cs typeface="Times New Roman" panose="02020603050405020304" charset="0"/>
            </a:endParaRPr>
          </a:p>
        </p:txBody>
      </p:sp>
    </p:spTree>
  </p:cSld>
  <p:clrMapOvr>
    <a:masterClrMapping/>
  </p:clrMapOvr>
  <p:transition>
    <p:cover dir="u"/>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774065" y="365760"/>
            <a:ext cx="10515600" cy="1325563"/>
          </a:xfrm>
        </p:spPr>
        <p:txBody>
          <a:bodyPr/>
          <a:p>
            <a:endParaRPr lang="en-US"/>
          </a:p>
        </p:txBody>
      </p:sp>
      <p:sp>
        <p:nvSpPr>
          <p:cNvPr id="3" name="Content Placeholder 2"/>
          <p:cNvSpPr>
            <a:spLocks noGrp="1"/>
          </p:cNvSpPr>
          <p:nvPr>
            <p:ph idx="1"/>
          </p:nvPr>
        </p:nvSpPr>
        <p:spPr/>
        <p:txBody>
          <a:bodyPr/>
          <a:p>
            <a:endParaRPr lang="en-US"/>
          </a:p>
        </p:txBody>
      </p:sp>
      <p:pic>
        <p:nvPicPr>
          <p:cNvPr id="4" name="Picture 3" descr="WhatsApp Image 2020-03-03 at 9.48.55 AM"/>
          <p:cNvPicPr>
            <a:picLocks noChangeAspect="1"/>
          </p:cNvPicPr>
          <p:nvPr/>
        </p:nvPicPr>
        <p:blipFill>
          <a:blip r:embed="rId1"/>
          <a:stretch>
            <a:fillRect/>
          </a:stretch>
        </p:blipFill>
        <p:spPr>
          <a:xfrm>
            <a:off x="581025" y="365760"/>
            <a:ext cx="9157970" cy="6005830"/>
          </a:xfrm>
          <a:prstGeom prst="rect">
            <a:avLst/>
          </a:prstGeom>
        </p:spPr>
      </p:pic>
      <p:sp>
        <p:nvSpPr>
          <p:cNvPr id="5" name="Text Box 4"/>
          <p:cNvSpPr txBox="1"/>
          <p:nvPr/>
        </p:nvSpPr>
        <p:spPr>
          <a:xfrm>
            <a:off x="9845040" y="1099820"/>
            <a:ext cx="2281555" cy="5077460"/>
          </a:xfrm>
          <a:prstGeom prst="rect">
            <a:avLst/>
          </a:prstGeom>
          <a:noFill/>
        </p:spPr>
        <p:txBody>
          <a:bodyPr wrap="square" rtlCol="0">
            <a:spAutoFit/>
          </a:bodyPr>
          <a:p>
            <a:pPr algn="ctr"/>
            <a:r>
              <a:rPr lang="en-IN" altLang="en-US" i="1">
                <a:latin typeface="Times New Roman" panose="02020603050405020304" charset="0"/>
                <a:cs typeface="Times New Roman" panose="02020603050405020304" charset="0"/>
              </a:rPr>
              <a:t>WON THE FIRST PRIZE IN TECHNOVISION 2019</a:t>
            </a:r>
            <a:endParaRPr lang="en-IN" altLang="en-US" i="1">
              <a:latin typeface="Times New Roman" panose="02020603050405020304" charset="0"/>
              <a:cs typeface="Times New Roman" panose="02020603050405020304" charset="0"/>
            </a:endParaRPr>
          </a:p>
          <a:p>
            <a:pPr algn="ctr"/>
            <a:endParaRPr lang="en-IN" altLang="en-US" i="1">
              <a:latin typeface="Times New Roman" panose="02020603050405020304" charset="0"/>
              <a:cs typeface="Times New Roman" panose="02020603050405020304" charset="0"/>
            </a:endParaRPr>
          </a:p>
          <a:p>
            <a:pPr algn="ctr"/>
            <a:r>
              <a:rPr lang="en-IN" altLang="en-US" i="1">
                <a:latin typeface="Times New Roman" panose="02020603050405020304" charset="0"/>
                <a:cs typeface="Times New Roman" panose="02020603050405020304" charset="0"/>
              </a:rPr>
              <a:t>WON THE SECOND PRIZE IN PIC 2020 - ICDCIT</a:t>
            </a:r>
            <a:endParaRPr lang="en-IN" altLang="en-US" i="1">
              <a:latin typeface="Times New Roman" panose="02020603050405020304" charset="0"/>
              <a:cs typeface="Times New Roman" panose="02020603050405020304" charset="0"/>
            </a:endParaRPr>
          </a:p>
          <a:p>
            <a:pPr algn="ctr"/>
            <a:endParaRPr lang="en-IN" altLang="en-US" i="1">
              <a:latin typeface="Times New Roman" panose="02020603050405020304" charset="0"/>
              <a:cs typeface="Times New Roman" panose="02020603050405020304" charset="0"/>
            </a:endParaRPr>
          </a:p>
          <a:p>
            <a:pPr algn="ctr"/>
            <a:r>
              <a:rPr lang="en-IN" altLang="en-US" i="1">
                <a:latin typeface="Times New Roman" panose="02020603050405020304" charset="0"/>
                <a:cs typeface="Times New Roman" panose="02020603050405020304" charset="0"/>
              </a:rPr>
              <a:t>GOT PUBLISHED IN PROJECT INNOVATIONS IN DISTRIBUTED COMPUTING AND INTERNET TECHNOLOGY with ISBN: 978-93-5391-188-1 </a:t>
            </a:r>
            <a:endParaRPr lang="en-IN" altLang="en-US" i="1">
              <a:latin typeface="Times New Roman" panose="02020603050405020304" charset="0"/>
              <a:cs typeface="Times New Roman" panose="02020603050405020304" charset="0"/>
            </a:endParaRPr>
          </a:p>
        </p:txBody>
      </p:sp>
      <p:sp>
        <p:nvSpPr>
          <p:cNvPr id="6" name="Text Box 5"/>
          <p:cNvSpPr txBox="1"/>
          <p:nvPr/>
        </p:nvSpPr>
        <p:spPr>
          <a:xfrm>
            <a:off x="9845040" y="450215"/>
            <a:ext cx="2228215" cy="391160"/>
          </a:xfrm>
          <a:prstGeom prst="rect">
            <a:avLst/>
          </a:prstGeom>
          <a:noFill/>
        </p:spPr>
        <p:txBody>
          <a:bodyPr wrap="square" rtlCol="0">
            <a:spAutoFit/>
          </a:bodyPr>
          <a:p>
            <a:r>
              <a:rPr lang="en-IN" altLang="en-US" sz="1950" b="1" i="1" u="sng">
                <a:effectLst>
                  <a:outerShdw blurRad="38100" dist="38100" dir="2700000" algn="tl">
                    <a:srgbClr val="000000">
                      <a:alpha val="43137"/>
                    </a:srgbClr>
                  </a:outerShdw>
                </a:effectLst>
                <a:latin typeface="Times New Roman" panose="02020603050405020304" charset="0"/>
                <a:cs typeface="Times New Roman" panose="02020603050405020304" charset="0"/>
              </a:rPr>
              <a:t>ACHIEVEMENTS</a:t>
            </a:r>
            <a:endParaRPr lang="en-IN" altLang="en-US" sz="1950" b="1" i="1" u="sng">
              <a:effectLst>
                <a:outerShdw blurRad="38100" dist="38100" dir="2700000" algn="tl">
                  <a:srgbClr val="000000">
                    <a:alpha val="43137"/>
                  </a:srgbClr>
                </a:outerShdw>
              </a:effectLst>
              <a:latin typeface="Times New Roman" panose="02020603050405020304" charset="0"/>
              <a:cs typeface="Times New Roman" panose="02020603050405020304" charset="0"/>
            </a:endParaRPr>
          </a:p>
        </p:txBody>
      </p:sp>
    </p:spTree>
  </p:cSld>
  <p:clrMapOvr>
    <a:masterClrMapping/>
  </p:clrMapOvr>
  <p:transition>
    <p:cover dir="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346575"/>
          </a:xfrm>
        </p:spPr>
        <p:txBody>
          <a:bodyPr>
            <a:normAutofit/>
          </a:bodyPr>
          <a:lstStyle/>
          <a:p>
            <a:pPr algn="ctr"/>
            <a:br>
              <a:rPr lang="en-IN" altLang="en-US"/>
            </a:br>
            <a:br>
              <a:rPr lang="en-IN" altLang="en-US"/>
            </a:br>
            <a:br>
              <a:rPr lang="en-IN" altLang="en-US"/>
            </a:br>
            <a:r>
              <a:rPr lang="en-IN" altLang="en-US" sz="4800">
                <a:effectLst>
                  <a:outerShdw blurRad="38100" dist="38100" dir="2700000" algn="tl">
                    <a:srgbClr val="000000">
                      <a:alpha val="43137"/>
                    </a:srgbClr>
                  </a:outerShdw>
                </a:effectLst>
                <a:latin typeface="Times New Roman" panose="02020603050405020304" charset="0"/>
                <a:cs typeface="Times New Roman" panose="02020603050405020304" charset="0"/>
              </a:rPr>
              <a:t>THANK YOU</a:t>
            </a:r>
            <a:endParaRPr lang="en-IN" altLang="en-US" sz="4800">
              <a:effectLst>
                <a:outerShdw blurRad="38100" dist="38100" dir="2700000" algn="tl">
                  <a:srgbClr val="000000">
                    <a:alpha val="43137"/>
                  </a:srgbClr>
                </a:outerShdw>
              </a:effectLst>
              <a:latin typeface="Times New Roman" panose="02020603050405020304" charset="0"/>
              <a:cs typeface="Times New Roman" panose="02020603050405020304" charset="0"/>
            </a:endParaRPr>
          </a:p>
        </p:txBody>
      </p:sp>
    </p:spTree>
  </p:cSld>
  <p:clrMapOvr>
    <a:masterClrMapping/>
  </p:clrMapOvr>
  <p:transition>
    <p:cover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altLang="en-US" sz="4800">
                <a:effectLst>
                  <a:outerShdw blurRad="38100" dist="38100" dir="2700000" algn="tl">
                    <a:srgbClr val="000000">
                      <a:alpha val="43137"/>
                    </a:srgbClr>
                  </a:outerShdw>
                </a:effectLst>
                <a:latin typeface="Times New Roman" panose="02020603050405020304" charset="0"/>
                <a:cs typeface="Times New Roman" panose="02020603050405020304" charset="0"/>
              </a:rPr>
              <a:t>ACKNOWLEDGEMENT</a:t>
            </a:r>
            <a:endParaRPr lang="en-IN" altLang="en-US" sz="4800">
              <a:effectLst>
                <a:outerShdw blurRad="38100" dist="38100" dir="2700000" algn="tl">
                  <a:srgbClr val="000000">
                    <a:alpha val="43137"/>
                  </a:srgbClr>
                </a:outerShdw>
              </a:effectLst>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838200" y="1691005"/>
            <a:ext cx="10515600" cy="4486275"/>
          </a:xfrm>
        </p:spPr>
        <p:txBody>
          <a:bodyPr>
            <a:normAutofit/>
          </a:bodyPr>
          <a:lstStyle/>
          <a:p>
            <a:pPr marL="0" indent="0" algn="just">
              <a:buNone/>
            </a:pPr>
            <a:r>
              <a:rPr lang="en-IN" altLang="en-US" sz="2200">
                <a:latin typeface="Times New Roman" panose="02020603050405020304" charset="0"/>
                <a:cs typeface="Times New Roman" panose="02020603050405020304" charset="0"/>
              </a:rPr>
              <a:t>It is not possible to prepare a project without the assistance and encouragement of general folks, this one is certainly no exception.</a:t>
            </a:r>
            <a:endParaRPr lang="en-IN" altLang="en-US" sz="2200">
              <a:latin typeface="Times New Roman" panose="02020603050405020304" charset="0"/>
              <a:cs typeface="Times New Roman" panose="02020603050405020304" charset="0"/>
            </a:endParaRPr>
          </a:p>
          <a:p>
            <a:pPr marL="0" indent="0" algn="just">
              <a:buNone/>
            </a:pPr>
            <a:r>
              <a:rPr lang="en-IN" altLang="en-US" sz="2200">
                <a:latin typeface="Times New Roman" panose="02020603050405020304" charset="0"/>
                <a:cs typeface="Times New Roman" panose="02020603050405020304" charset="0"/>
              </a:rPr>
              <a:t>We have immense pleasure in celebrating successful completion of our model entitled, '</a:t>
            </a:r>
            <a:r>
              <a:rPr lang="en-IN" altLang="en-US" sz="2200">
                <a:latin typeface="Times New Roman" panose="02020603050405020304" charset="0"/>
                <a:cs typeface="Times New Roman" panose="02020603050405020304" charset="0"/>
                <a:sym typeface="+mn-ea"/>
              </a:rPr>
              <a:t>ECO FRIENDLY PORTABLE COOLING SYSTEM'.</a:t>
            </a:r>
            <a:endParaRPr lang="en-IN" altLang="en-US" sz="2200">
              <a:latin typeface="Times New Roman" panose="02020603050405020304" charset="0"/>
              <a:cs typeface="Times New Roman" panose="02020603050405020304" charset="0"/>
              <a:sym typeface="+mn-ea"/>
            </a:endParaRPr>
          </a:p>
          <a:p>
            <a:pPr marL="0" indent="0" algn="just">
              <a:buNone/>
            </a:pPr>
            <a:r>
              <a:rPr lang="en-IN" altLang="en-US" sz="2200">
                <a:latin typeface="Times New Roman" panose="02020603050405020304" charset="0"/>
                <a:cs typeface="Times New Roman" panose="02020603050405020304" charset="0"/>
                <a:sym typeface="+mn-ea"/>
              </a:rPr>
              <a:t>We extend our gratitude to KIIT UNIVERSITY for nurturing little skill seeds to excelling talents. The idea of our project was no less than a thought that came out in the scorching summers of our hostel life. </a:t>
            </a:r>
            <a:endParaRPr lang="en-IN" altLang="en-US" sz="2200">
              <a:latin typeface="Times New Roman" panose="02020603050405020304" charset="0"/>
              <a:cs typeface="Times New Roman" panose="02020603050405020304" charset="0"/>
              <a:sym typeface="+mn-ea"/>
            </a:endParaRPr>
          </a:p>
          <a:p>
            <a:pPr marL="0" indent="0" algn="just">
              <a:buNone/>
            </a:pPr>
            <a:r>
              <a:rPr lang="en-IN" altLang="en-US" sz="2200">
                <a:latin typeface="Times New Roman" panose="02020603050405020304" charset="0"/>
                <a:cs typeface="Times New Roman" panose="02020603050405020304" charset="0"/>
              </a:rPr>
              <a:t>We are also thankful to our college library and administrative staff, who directly or indirectly made us progress. </a:t>
            </a:r>
            <a:endParaRPr lang="en-IN" altLang="en-US" sz="2200">
              <a:latin typeface="Times New Roman" panose="02020603050405020304" charset="0"/>
              <a:cs typeface="Times New Roman" panose="02020603050405020304" charset="0"/>
            </a:endParaRPr>
          </a:p>
          <a:p>
            <a:pPr marL="0" indent="0" algn="just">
              <a:buNone/>
            </a:pPr>
            <a:r>
              <a:rPr lang="en-IN" altLang="en-US" sz="2200">
                <a:latin typeface="Times New Roman" panose="02020603050405020304" charset="0"/>
                <a:cs typeface="Times New Roman" panose="02020603050405020304" charset="0"/>
              </a:rPr>
              <a:t>We greatly appreciate the motivation and support of our parents, who encouraged us to extend our reach.  </a:t>
            </a:r>
            <a:r>
              <a:rPr lang="en-IN" altLang="en-US" sz="2300">
                <a:latin typeface="Times New Roman" panose="02020603050405020304" charset="0"/>
                <a:cs typeface="Times New Roman" panose="02020603050405020304" charset="0"/>
              </a:rPr>
              <a:t> </a:t>
            </a:r>
            <a:endParaRPr lang="en-IN" altLang="en-US" sz="2300">
              <a:latin typeface="Times New Roman" panose="02020603050405020304" charset="0"/>
              <a:cs typeface="Times New Roman" panose="02020603050405020304" charset="0"/>
            </a:endParaRPr>
          </a:p>
        </p:txBody>
      </p:sp>
    </p:spTree>
  </p:cSld>
  <p:clrMapOvr>
    <a:masterClrMapping/>
  </p:clrMapOvr>
  <p:transition>
    <p:cover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16635"/>
          </a:xfrm>
        </p:spPr>
        <p:txBody>
          <a:bodyPr/>
          <a:lstStyle/>
          <a:p>
            <a:r>
              <a:rPr lang="en-IN" altLang="en-US">
                <a:latin typeface="Times New Roman" panose="02020603050405020304" charset="0"/>
                <a:cs typeface="Times New Roman" panose="02020603050405020304" charset="0"/>
              </a:rPr>
              <a:t>				</a:t>
            </a:r>
            <a:r>
              <a:rPr lang="en-IN" altLang="en-US" sz="4800">
                <a:latin typeface="Times New Roman" panose="02020603050405020304" charset="0"/>
                <a:cs typeface="Times New Roman" panose="02020603050405020304" charset="0"/>
              </a:rPr>
              <a:t> </a:t>
            </a:r>
            <a:r>
              <a:rPr lang="en-IN" altLang="en-US" sz="4800">
                <a:effectLst>
                  <a:outerShdw blurRad="38100" dist="38100" dir="2700000" algn="tl">
                    <a:srgbClr val="000000">
                      <a:alpha val="43137"/>
                    </a:srgbClr>
                  </a:outerShdw>
                </a:effectLst>
                <a:latin typeface="Times New Roman" panose="02020603050405020304" charset="0"/>
                <a:cs typeface="Times New Roman" panose="02020603050405020304" charset="0"/>
              </a:rPr>
              <a:t>ABSTRACT</a:t>
            </a:r>
            <a:endParaRPr lang="en-IN" altLang="en-US" sz="4800">
              <a:effectLst>
                <a:outerShdw blurRad="38100" dist="38100" dir="2700000" algn="tl">
                  <a:srgbClr val="000000">
                    <a:alpha val="43137"/>
                  </a:srgbClr>
                </a:outerShdw>
              </a:effectLst>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967740" y="1671320"/>
            <a:ext cx="10386060" cy="3515995"/>
          </a:xfrm>
        </p:spPr>
        <p:txBody>
          <a:bodyPr>
            <a:noAutofit/>
          </a:bodyPr>
          <a:lstStyle/>
          <a:p>
            <a:pPr marL="0" indent="0" algn="just">
              <a:buNone/>
            </a:pPr>
            <a:r>
              <a:rPr lang="en-US" sz="2200">
                <a:latin typeface="Times New Roman" panose="02020603050405020304" charset="0"/>
                <a:cs typeface="Times New Roman" panose="02020603050405020304" charset="0"/>
              </a:rPr>
              <a:t>Our project aims to solve two of the major problems faced by general community, first is the lack of cheap and affordable air conditioning systems, and the other is of getting purified air. </a:t>
            </a:r>
            <a:endParaRPr lang="en-US" sz="2200">
              <a:latin typeface="Times New Roman" panose="02020603050405020304" charset="0"/>
              <a:cs typeface="Times New Roman" panose="02020603050405020304" charset="0"/>
            </a:endParaRPr>
          </a:p>
          <a:p>
            <a:pPr marL="0" indent="0" algn="just">
              <a:buNone/>
            </a:pPr>
            <a:r>
              <a:rPr lang="en-US" sz="2200">
                <a:latin typeface="Times New Roman" panose="02020603050405020304" charset="0"/>
                <a:cs typeface="Times New Roman" panose="02020603050405020304" charset="0"/>
              </a:rPr>
              <a:t>The basic idea is based on the working of Thermoelectric coupler modules (TEC1-127xx) in which we use the physics of atoms, that an applied temperature gradient causes charge carriers in the material to diffuse from the hot side to the cold side which in turn produces a potential difference across the two sides and vice versa. This temperature difference is utilized to cool the environment. </a:t>
            </a:r>
            <a:endParaRPr lang="en-US" sz="2200">
              <a:latin typeface="Times New Roman" panose="02020603050405020304" charset="0"/>
              <a:cs typeface="Times New Roman" panose="02020603050405020304" charset="0"/>
            </a:endParaRPr>
          </a:p>
          <a:p>
            <a:pPr marL="0" indent="0" algn="just">
              <a:buNone/>
            </a:pPr>
            <a:r>
              <a:rPr lang="en-IN" altLang="en-US" sz="2200">
                <a:latin typeface="Times New Roman" panose="02020603050405020304" charset="0"/>
                <a:cs typeface="Times New Roman" panose="02020603050405020304" charset="0"/>
              </a:rPr>
              <a:t>T</a:t>
            </a:r>
            <a:r>
              <a:rPr lang="en-US" sz="2200">
                <a:latin typeface="Times New Roman" panose="02020603050405020304" charset="0"/>
                <a:cs typeface="Times New Roman" panose="02020603050405020304" charset="0"/>
              </a:rPr>
              <a:t>he efficiency of our model </a:t>
            </a:r>
            <a:r>
              <a:rPr lang="en-IN" altLang="en-US" sz="2200">
                <a:latin typeface="Times New Roman" panose="02020603050405020304" charset="0"/>
                <a:cs typeface="Times New Roman" panose="02020603050405020304" charset="0"/>
              </a:rPr>
              <a:t>was increased </a:t>
            </a:r>
            <a:r>
              <a:rPr lang="en-US" sz="2200">
                <a:latin typeface="Times New Roman" panose="02020603050405020304" charset="0"/>
                <a:cs typeface="Times New Roman" panose="02020603050405020304" charset="0"/>
              </a:rPr>
              <a:t>by minimizing the temperature of the hotter side, which was quite a challenging task, so we applied external eco-friendly cooling technique using water circulation through an earthen pot as well as, a normal fan in order to get the </a:t>
            </a:r>
            <a:r>
              <a:rPr lang="en-IN" altLang="en-US" sz="2200">
                <a:latin typeface="Times New Roman" panose="02020603050405020304" charset="0"/>
                <a:cs typeface="Times New Roman" panose="02020603050405020304" charset="0"/>
              </a:rPr>
              <a:t>cooling system at the cheapest possible cost.</a:t>
            </a:r>
            <a:endParaRPr lang="en-IN" altLang="en-US" sz="2200">
              <a:latin typeface="Times New Roman" panose="02020603050405020304" charset="0"/>
              <a:cs typeface="Times New Roman" panose="02020603050405020304" charset="0"/>
            </a:endParaRPr>
          </a:p>
        </p:txBody>
      </p:sp>
    </p:spTree>
  </p:cSld>
  <p:clrMapOvr>
    <a:masterClrMapping/>
  </p:clrMapOvr>
  <p:transition>
    <p:cover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72490"/>
          </a:xfrm>
        </p:spPr>
        <p:txBody>
          <a:bodyPr/>
          <a:lstStyle/>
          <a:p>
            <a:pPr algn="ctr"/>
            <a:r>
              <a:rPr lang="en-IN" altLang="en-US" sz="4800">
                <a:effectLst>
                  <a:outerShdw blurRad="38100" dist="38100" dir="2700000" algn="tl">
                    <a:srgbClr val="000000">
                      <a:alpha val="43137"/>
                    </a:srgbClr>
                  </a:outerShdw>
                </a:effectLst>
                <a:latin typeface="Times New Roman" panose="02020603050405020304" charset="0"/>
                <a:cs typeface="Times New Roman" panose="02020603050405020304" charset="0"/>
              </a:rPr>
              <a:t>INTRODUCTION</a:t>
            </a:r>
            <a:endParaRPr lang="en-IN" altLang="en-US" sz="4800">
              <a:effectLst>
                <a:outerShdw blurRad="38100" dist="38100" dir="2700000" algn="tl">
                  <a:srgbClr val="000000">
                    <a:alpha val="43137"/>
                  </a:srgbClr>
                </a:outerShdw>
              </a:effectLst>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838200" y="801370"/>
            <a:ext cx="10515600" cy="5706110"/>
          </a:xfrm>
        </p:spPr>
        <p:txBody>
          <a:bodyPr>
            <a:noAutofit/>
          </a:bodyPr>
          <a:lstStyle/>
          <a:p>
            <a:pPr marL="0" indent="0" algn="ctr">
              <a:buNone/>
            </a:pPr>
            <a:endParaRPr lang="en-IN" altLang="en-US"/>
          </a:p>
          <a:p>
            <a:pPr marL="0" indent="0" algn="just">
              <a:lnSpc>
                <a:spcPct val="90000"/>
              </a:lnSpc>
              <a:spcBef>
                <a:spcPts val="500"/>
              </a:spcBef>
              <a:spcAft>
                <a:spcPts val="0"/>
              </a:spcAft>
              <a:buNone/>
            </a:pPr>
            <a:r>
              <a:rPr lang="en-IN" altLang="en-US" sz="2200">
                <a:latin typeface="Times New Roman" panose="02020603050405020304" charset="0"/>
                <a:cs typeface="Times New Roman" panose="02020603050405020304" charset="0"/>
              </a:rPr>
              <a:t>During the hot summers, almost everyone turns to the cold comfort provided by air conditioning. But what many people don’t realize – or chose to overlook – is the environmental harm air conditioning brings with it. Stan Cox, author of Losing Our Cool: Uncomfortable Truths About Our Air-Conditioned World, told The Independent,</a:t>
            </a:r>
            <a:endParaRPr lang="en-IN" altLang="en-US" sz="2200">
              <a:latin typeface="Times New Roman" panose="02020603050405020304" charset="0"/>
              <a:cs typeface="Times New Roman" panose="02020603050405020304" charset="0"/>
            </a:endParaRPr>
          </a:p>
          <a:p>
            <a:pPr marL="0" indent="0" algn="just">
              <a:lnSpc>
                <a:spcPct val="90000"/>
              </a:lnSpc>
              <a:spcBef>
                <a:spcPts val="500"/>
              </a:spcBef>
              <a:spcAft>
                <a:spcPts val="0"/>
              </a:spcAft>
              <a:buNone/>
            </a:pPr>
            <a:r>
              <a:rPr lang="en-IN" altLang="en-US" sz="2200">
                <a:latin typeface="Times New Roman" panose="02020603050405020304" charset="0"/>
                <a:cs typeface="Times New Roman" panose="02020603050405020304" charset="0"/>
              </a:rPr>
              <a:t> “Air conditioning’s environmental damage is not limited to emissions of greenhouse gases and ozone-depleting chemicals. Lavish deployment of indoor climate control may indeed make it possible for us to live anywhere on the planet, but is that wise?”</a:t>
            </a:r>
            <a:endParaRPr lang="en-IN" altLang="en-US" sz="2200">
              <a:latin typeface="Times New Roman" panose="02020603050405020304" charset="0"/>
              <a:cs typeface="Times New Roman" panose="02020603050405020304" charset="0"/>
            </a:endParaRPr>
          </a:p>
          <a:p>
            <a:pPr marL="0" indent="0" algn="just">
              <a:buNone/>
            </a:pPr>
            <a:r>
              <a:rPr lang="en-IN" altLang="en-US" sz="2200">
                <a:latin typeface="Times New Roman" panose="02020603050405020304" charset="0"/>
                <a:cs typeface="Times New Roman" panose="02020603050405020304" charset="0"/>
              </a:rPr>
              <a:t>Eco-friendly air conditioning is becoming more widespread as air conditioner manufacturers phase out ozone-depleting refrigerants in their products in order to meet new government regulations.</a:t>
            </a:r>
            <a:endParaRPr lang="en-IN" altLang="en-US" sz="2200">
              <a:latin typeface="Times New Roman" panose="02020603050405020304" charset="0"/>
              <a:cs typeface="Times New Roman" panose="02020603050405020304" charset="0"/>
            </a:endParaRPr>
          </a:p>
          <a:p>
            <a:pPr marL="0" indent="0" algn="just">
              <a:buNone/>
            </a:pPr>
            <a:r>
              <a:rPr lang="en-IN" altLang="en-US" sz="2200">
                <a:latin typeface="Times New Roman" panose="02020603050405020304" charset="0"/>
                <a:cs typeface="Times New Roman" panose="02020603050405020304" charset="0"/>
              </a:rPr>
              <a:t>A number of technological innovations are also making AC units greener. But still these technologies stand far away from the Indian middle class society. This was a realised by us while the scrotching summers in our hostel rooms, which led us to make an air-conditioner that </a:t>
            </a:r>
            <a:r>
              <a:rPr lang="en-US" altLang="en-IN" sz="2200">
                <a:latin typeface="Times New Roman" panose="02020603050405020304" charset="0"/>
                <a:cs typeface="Times New Roman" panose="02020603050405020304" charset="0"/>
              </a:rPr>
              <a:t>can</a:t>
            </a:r>
            <a:r>
              <a:rPr lang="en-IN" altLang="en-US" sz="2200">
                <a:latin typeface="Times New Roman" panose="02020603050405020304" charset="0"/>
                <a:cs typeface="Times New Roman" panose="02020603050405020304" charset="0"/>
              </a:rPr>
              <a:t> serve multiple-purposes like air-filteration,  dryer, and </a:t>
            </a:r>
            <a:r>
              <a:rPr lang="en-US" altLang="en-IN" sz="2200">
                <a:latin typeface="Times New Roman" panose="02020603050405020304" charset="0"/>
                <a:cs typeface="Times New Roman" panose="02020603050405020304" charset="0"/>
              </a:rPr>
              <a:t>can </a:t>
            </a:r>
            <a:r>
              <a:rPr lang="en-IN" altLang="en-US" sz="2200">
                <a:latin typeface="Times New Roman" panose="02020603050405020304" charset="0"/>
                <a:cs typeface="Times New Roman" panose="02020603050405020304" charset="0"/>
              </a:rPr>
              <a:t>also provide extra socket points while using eco-friendly and replenishable sources like water, earthen pot 'matka' , camphor etc and is portable and much more cheap.</a:t>
            </a:r>
            <a:endParaRPr lang="en-IN" altLang="en-US" sz="2200">
              <a:latin typeface="Times New Roman" panose="02020603050405020304" charset="0"/>
              <a:cs typeface="Times New Roman" panose="02020603050405020304" charset="0"/>
            </a:endParaRPr>
          </a:p>
        </p:txBody>
      </p:sp>
    </p:spTree>
  </p:cSld>
  <p:clrMapOvr>
    <a:masterClrMapping/>
  </p:clrMapOvr>
  <p:transition>
    <p:cover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altLang="en-US" sz="4800">
                <a:effectLst>
                  <a:outerShdw blurRad="38100" dist="38100" dir="2700000" algn="tl">
                    <a:srgbClr val="000000">
                      <a:alpha val="43137"/>
                    </a:srgbClr>
                  </a:outerShdw>
                </a:effectLst>
                <a:latin typeface="Times New Roman" panose="02020603050405020304" charset="0"/>
                <a:cs typeface="Times New Roman" panose="02020603050405020304" charset="0"/>
              </a:rPr>
              <a:t>SOFTWARE AND COMPONENTS</a:t>
            </a:r>
            <a:endParaRPr lang="en-IN" altLang="en-US" sz="4800">
              <a:effectLst>
                <a:outerShdw blurRad="38100" dist="38100" dir="2700000" algn="tl">
                  <a:srgbClr val="000000">
                    <a:alpha val="43137"/>
                  </a:srgbClr>
                </a:outerShdw>
              </a:effectLst>
              <a:latin typeface="Times New Roman" panose="02020603050405020304" charset="0"/>
              <a:cs typeface="Times New Roman" panose="02020603050405020304" charset="0"/>
            </a:endParaRPr>
          </a:p>
        </p:txBody>
      </p:sp>
      <p:sp>
        <p:nvSpPr>
          <p:cNvPr id="3" name="Content Placeholder 2"/>
          <p:cNvSpPr>
            <a:spLocks noGrp="1"/>
          </p:cNvSpPr>
          <p:nvPr>
            <p:ph idx="1"/>
          </p:nvPr>
        </p:nvSpPr>
        <p:spPr/>
        <p:txBody>
          <a:bodyPr>
            <a:normAutofit fontScale="92500" lnSpcReduction="10000"/>
          </a:bodyPr>
          <a:lstStyle/>
          <a:p>
            <a:pPr marL="0" indent="0">
              <a:buNone/>
            </a:pPr>
            <a:r>
              <a:rPr lang="en-IN" altLang="en-US" sz="2200" dirty="0">
                <a:effectLst>
                  <a:outerShdw blurRad="38100" dist="38100" dir="2700000" algn="tl">
                    <a:srgbClr val="000000">
                      <a:alpha val="43137"/>
                    </a:srgbClr>
                  </a:outerShdw>
                </a:effectLst>
                <a:latin typeface="Times New Roman" panose="02020603050405020304" charset="0"/>
                <a:cs typeface="Times New Roman" panose="02020603050405020304" charset="0"/>
              </a:rPr>
              <a:t>SOFTWARE:</a:t>
            </a:r>
            <a:endParaRPr lang="en-IN" altLang="en-US" sz="2200" dirty="0">
              <a:effectLst>
                <a:outerShdw blurRad="38100" dist="38100" dir="2700000" algn="tl">
                  <a:srgbClr val="000000">
                    <a:alpha val="43137"/>
                  </a:srgbClr>
                </a:outerShdw>
              </a:effectLst>
              <a:latin typeface="Times New Roman" panose="02020603050405020304" charset="0"/>
              <a:cs typeface="Times New Roman" panose="02020603050405020304" charset="0"/>
            </a:endParaRPr>
          </a:p>
          <a:p>
            <a:pPr lvl="5"/>
            <a:r>
              <a:rPr lang="en-IN" altLang="en-US" sz="2200" dirty="0">
                <a:latin typeface="Times New Roman" panose="02020603050405020304" charset="0"/>
                <a:cs typeface="Times New Roman" panose="02020603050405020304" charset="0"/>
                <a:sym typeface="+mn-ea"/>
              </a:rPr>
              <a:t>ARDUINO IDE</a:t>
            </a:r>
            <a:endParaRPr lang="en-IN" altLang="en-US" sz="2200" dirty="0">
              <a:latin typeface="Times New Roman" panose="02020603050405020304" charset="0"/>
              <a:cs typeface="Times New Roman" panose="02020603050405020304" charset="0"/>
            </a:endParaRPr>
          </a:p>
          <a:p>
            <a:pPr lvl="5"/>
            <a:r>
              <a:rPr lang="en-IN" altLang="en-US" sz="2200" dirty="0">
                <a:latin typeface="Times New Roman" panose="02020603050405020304" charset="0"/>
                <a:cs typeface="Times New Roman" panose="02020603050405020304" charset="0"/>
                <a:sym typeface="+mn-ea"/>
              </a:rPr>
              <a:t>PROTEUS (SIMULATION SOFTWARE)</a:t>
            </a:r>
            <a:endParaRPr lang="en-IN" altLang="en-US" sz="2200" dirty="0">
              <a:latin typeface="Times New Roman" panose="02020603050405020304" charset="0"/>
              <a:cs typeface="Times New Roman" panose="02020603050405020304" charset="0"/>
            </a:endParaRPr>
          </a:p>
          <a:p>
            <a:pPr marL="0" indent="0">
              <a:buNone/>
            </a:pPr>
            <a:r>
              <a:rPr lang="en-IN" altLang="en-US" sz="2200" dirty="0">
                <a:effectLst>
                  <a:outerShdw blurRad="38100" dist="38100" dir="2700000" algn="tl">
                    <a:srgbClr val="000000">
                      <a:alpha val="43137"/>
                    </a:srgbClr>
                  </a:outerShdw>
                </a:effectLst>
                <a:latin typeface="Times New Roman" panose="02020603050405020304" charset="0"/>
                <a:cs typeface="Times New Roman" panose="02020603050405020304" charset="0"/>
                <a:sym typeface="+mn-ea"/>
              </a:rPr>
              <a:t>COMPONENTS:</a:t>
            </a:r>
            <a:r>
              <a:rPr lang="en-IN" altLang="en-US" sz="2200" dirty="0">
                <a:latin typeface="Times New Roman" panose="02020603050405020304" charset="0"/>
                <a:cs typeface="Times New Roman" panose="02020603050405020304" charset="0"/>
                <a:sym typeface="+mn-ea"/>
              </a:rPr>
              <a:t> </a:t>
            </a:r>
            <a:endParaRPr lang="en-IN" altLang="en-US" sz="2200" dirty="0">
              <a:latin typeface="Times New Roman" panose="02020603050405020304" charset="0"/>
              <a:cs typeface="Times New Roman" panose="02020603050405020304" charset="0"/>
            </a:endParaRPr>
          </a:p>
          <a:p>
            <a:pPr lvl="5"/>
            <a:r>
              <a:rPr lang="en-IN" altLang="en-US" sz="2200" dirty="0">
                <a:latin typeface="Times New Roman" panose="02020603050405020304" charset="0"/>
                <a:cs typeface="Times New Roman" panose="02020603050405020304" charset="0"/>
                <a:sym typeface="+mn-ea"/>
              </a:rPr>
              <a:t>THERMOELECTRIC </a:t>
            </a:r>
            <a:r>
              <a:rPr lang="en-IN" altLang="en-US" sz="2200" dirty="0" smtClean="0">
                <a:latin typeface="Times New Roman" panose="02020603050405020304" charset="0"/>
                <a:cs typeface="Times New Roman" panose="02020603050405020304" charset="0"/>
                <a:sym typeface="+mn-ea"/>
              </a:rPr>
              <a:t>COUPLER(TEC-12706)</a:t>
            </a:r>
            <a:endParaRPr lang="en-IN" altLang="en-US" sz="2200" dirty="0" smtClean="0">
              <a:latin typeface="Times New Roman" panose="02020603050405020304" charset="0"/>
              <a:cs typeface="Times New Roman" panose="02020603050405020304" charset="0"/>
              <a:sym typeface="+mn-ea"/>
            </a:endParaRPr>
          </a:p>
          <a:p>
            <a:pPr lvl="5"/>
            <a:r>
              <a:rPr lang="en-US" altLang="en-US" sz="2200" dirty="0" smtClean="0">
                <a:latin typeface="Times New Roman" panose="02020603050405020304" charset="0"/>
                <a:cs typeface="Times New Roman" panose="02020603050405020304" charset="0"/>
                <a:sym typeface="+mn-ea"/>
              </a:rPr>
              <a:t>BU</a:t>
            </a:r>
            <a:r>
              <a:rPr lang="en-IN" altLang="en-US" sz="2200" dirty="0" smtClean="0">
                <a:latin typeface="Times New Roman" panose="02020603050405020304" charset="0"/>
                <a:cs typeface="Times New Roman" panose="02020603050405020304" charset="0"/>
                <a:sym typeface="+mn-ea"/>
              </a:rPr>
              <a:t>CK</a:t>
            </a:r>
            <a:r>
              <a:rPr lang="en-US" altLang="en-US" sz="2200" dirty="0" smtClean="0">
                <a:latin typeface="Times New Roman" panose="02020603050405020304" charset="0"/>
                <a:cs typeface="Times New Roman" panose="02020603050405020304" charset="0"/>
                <a:sym typeface="+mn-ea"/>
              </a:rPr>
              <a:t> CONVERTER</a:t>
            </a:r>
            <a:r>
              <a:rPr lang="en-IN" altLang="en-US" sz="2200" dirty="0" smtClean="0">
                <a:latin typeface="Times New Roman" panose="02020603050405020304" charset="0"/>
                <a:cs typeface="Times New Roman" panose="02020603050405020304" charset="0"/>
                <a:sym typeface="+mn-ea"/>
              </a:rPr>
              <a:t>(DC - DC)</a:t>
            </a:r>
            <a:endParaRPr lang="en-IN" altLang="en-US" sz="2200" dirty="0">
              <a:latin typeface="Times New Roman" panose="02020603050405020304" charset="0"/>
              <a:cs typeface="Times New Roman" panose="02020603050405020304" charset="0"/>
            </a:endParaRPr>
          </a:p>
          <a:p>
            <a:pPr lvl="5"/>
            <a:r>
              <a:rPr lang="en-IN" altLang="en-US" sz="2200" dirty="0">
                <a:latin typeface="Times New Roman" panose="02020603050405020304" charset="0"/>
                <a:cs typeface="Times New Roman" panose="02020603050405020304" charset="0"/>
                <a:sym typeface="+mn-ea"/>
              </a:rPr>
              <a:t>WATER PUMP</a:t>
            </a:r>
            <a:endParaRPr lang="en-IN" altLang="en-US" sz="2200" dirty="0">
              <a:latin typeface="Times New Roman" panose="02020603050405020304" charset="0"/>
              <a:cs typeface="Times New Roman" panose="02020603050405020304" charset="0"/>
            </a:endParaRPr>
          </a:p>
          <a:p>
            <a:pPr lvl="5"/>
            <a:r>
              <a:rPr lang="en-IN" altLang="en-US" sz="2200" dirty="0">
                <a:latin typeface="Times New Roman" panose="02020603050405020304" charset="0"/>
                <a:cs typeface="Times New Roman" panose="02020603050405020304" charset="0"/>
                <a:sym typeface="+mn-ea"/>
              </a:rPr>
              <a:t>FAN</a:t>
            </a:r>
            <a:endParaRPr lang="en-IN" altLang="en-US" sz="2200" dirty="0">
              <a:latin typeface="Times New Roman" panose="02020603050405020304" charset="0"/>
              <a:cs typeface="Times New Roman" panose="02020603050405020304" charset="0"/>
            </a:endParaRPr>
          </a:p>
          <a:p>
            <a:pPr lvl="5"/>
            <a:r>
              <a:rPr lang="en-US" altLang="en-US" sz="2200" dirty="0" smtClean="0">
                <a:latin typeface="Times New Roman" panose="02020603050405020304" charset="0"/>
                <a:cs typeface="Times New Roman" panose="02020603050405020304" charset="0"/>
                <a:sym typeface="+mn-ea"/>
              </a:rPr>
              <a:t>SMPS</a:t>
            </a:r>
            <a:endParaRPr lang="en-IN" altLang="en-US" sz="2200" dirty="0">
              <a:latin typeface="Times New Roman" panose="02020603050405020304" charset="0"/>
              <a:cs typeface="Times New Roman" panose="02020603050405020304" charset="0"/>
            </a:endParaRPr>
          </a:p>
          <a:p>
            <a:pPr lvl="5"/>
            <a:r>
              <a:rPr lang="en-IN" altLang="en-US" sz="2200" dirty="0">
                <a:latin typeface="Times New Roman" panose="02020603050405020304" charset="0"/>
                <a:cs typeface="Times New Roman" panose="02020603050405020304" charset="0"/>
                <a:sym typeface="+mn-ea"/>
              </a:rPr>
              <a:t>ARDUINO </a:t>
            </a:r>
            <a:r>
              <a:rPr lang="en-IN" altLang="en-US" sz="2200" dirty="0" smtClean="0">
                <a:latin typeface="Times New Roman" panose="02020603050405020304" charset="0"/>
                <a:cs typeface="Times New Roman" panose="02020603050405020304" charset="0"/>
                <a:sym typeface="+mn-ea"/>
              </a:rPr>
              <a:t>UNO R3</a:t>
            </a:r>
            <a:endParaRPr lang="en-IN" altLang="en-US" sz="2200" dirty="0" smtClean="0">
              <a:latin typeface="Times New Roman" panose="02020603050405020304" charset="0"/>
              <a:cs typeface="Times New Roman" panose="02020603050405020304" charset="0"/>
              <a:sym typeface="+mn-ea"/>
            </a:endParaRPr>
          </a:p>
          <a:p>
            <a:pPr lvl="5"/>
            <a:r>
              <a:rPr lang="en-US" altLang="en-US" sz="2200" dirty="0" smtClean="0">
                <a:latin typeface="Times New Roman" panose="02020603050405020304" charset="0"/>
                <a:cs typeface="Times New Roman" panose="02020603050405020304" charset="0"/>
                <a:sym typeface="+mn-ea"/>
              </a:rPr>
              <a:t>TEMPERATURE SENSOR(DHT 11)</a:t>
            </a:r>
            <a:endParaRPr lang="en-US" altLang="en-US" sz="2200" dirty="0" smtClean="0">
              <a:latin typeface="Times New Roman" panose="02020603050405020304" charset="0"/>
              <a:cs typeface="Times New Roman" panose="02020603050405020304" charset="0"/>
              <a:sym typeface="+mn-ea"/>
            </a:endParaRPr>
          </a:p>
          <a:p>
            <a:pPr lvl="5"/>
            <a:r>
              <a:rPr lang="en-US" altLang="en-US" sz="2200" dirty="0" smtClean="0">
                <a:latin typeface="Times New Roman" panose="02020603050405020304" charset="0"/>
                <a:cs typeface="Times New Roman" panose="02020603050405020304" charset="0"/>
                <a:sym typeface="+mn-ea"/>
              </a:rPr>
              <a:t>LCD DISPLAY</a:t>
            </a:r>
            <a:endParaRPr lang="en-US" altLang="en-US" sz="2200" dirty="0" smtClean="0">
              <a:latin typeface="Times New Roman" panose="02020603050405020304" charset="0"/>
              <a:cs typeface="Times New Roman" panose="02020603050405020304" charset="0"/>
              <a:sym typeface="+mn-ea"/>
            </a:endParaRPr>
          </a:p>
          <a:p>
            <a:pPr lvl="5"/>
            <a:r>
              <a:rPr lang="en-US" altLang="en-US" sz="2200" dirty="0" smtClean="0">
                <a:latin typeface="Times New Roman" panose="02020603050405020304" charset="0"/>
                <a:cs typeface="Times New Roman" panose="02020603050405020304" charset="0"/>
                <a:sym typeface="+mn-ea"/>
              </a:rPr>
              <a:t>EARTHEN POT</a:t>
            </a:r>
            <a:endParaRPr lang="en-IN" altLang="en-US" sz="2200" dirty="0">
              <a:latin typeface="Times New Roman" panose="02020603050405020304" charset="0"/>
              <a:cs typeface="Times New Roman" panose="02020603050405020304" charset="0"/>
            </a:endParaRPr>
          </a:p>
          <a:p>
            <a:pPr lvl="5"/>
            <a:endParaRPr lang="en-IN" altLang="en-US" sz="2200" dirty="0">
              <a:latin typeface="Times New Roman" panose="02020603050405020304" charset="0"/>
              <a:cs typeface="Times New Roman" panose="02020603050405020304" charset="0"/>
            </a:endParaRPr>
          </a:p>
        </p:txBody>
      </p:sp>
    </p:spTree>
  </p:cSld>
  <p:clrMapOvr>
    <a:masterClrMapping/>
  </p:clrMapOvr>
  <p:transition>
    <p:cover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p:cNvGrpSpPr/>
          <p:nvPr/>
        </p:nvGrpSpPr>
        <p:grpSpPr>
          <a:xfrm>
            <a:off x="6583680" y="4098925"/>
            <a:ext cx="5763260" cy="2741930"/>
            <a:chOff x="9119" y="6471"/>
            <a:chExt cx="9019" cy="4318"/>
          </a:xfrm>
        </p:grpSpPr>
        <p:grpSp>
          <p:nvGrpSpPr>
            <p:cNvPr id="10" name="Group 9"/>
            <p:cNvGrpSpPr/>
            <p:nvPr/>
          </p:nvGrpSpPr>
          <p:grpSpPr>
            <a:xfrm>
              <a:off x="9119" y="6471"/>
              <a:ext cx="7491" cy="4221"/>
              <a:chOff x="9119" y="6471"/>
              <a:chExt cx="7491" cy="4221"/>
            </a:xfrm>
          </p:grpSpPr>
          <p:pic>
            <p:nvPicPr>
              <p:cNvPr id="5" name="Picture 4" descr="WhatsApp Image 2019-10-16 at 4.48.03 PM"/>
              <p:cNvPicPr>
                <a:picLocks noChangeAspect="1"/>
              </p:cNvPicPr>
              <p:nvPr/>
            </p:nvPicPr>
            <p:blipFill>
              <a:blip r:embed="rId1"/>
              <a:srcRect l="4811" t="27208" r="47194"/>
              <a:stretch>
                <a:fillRect/>
              </a:stretch>
            </p:blipFill>
            <p:spPr>
              <a:xfrm>
                <a:off x="9120" y="6471"/>
                <a:ext cx="7491" cy="3448"/>
              </a:xfrm>
              <a:prstGeom prst="rect">
                <a:avLst/>
              </a:prstGeom>
              <a:ln>
                <a:noFill/>
              </a:ln>
            </p:spPr>
          </p:pic>
          <p:pic>
            <p:nvPicPr>
              <p:cNvPr id="8" name="Picture 7" descr="Capture"/>
              <p:cNvPicPr>
                <a:picLocks noChangeAspect="1"/>
              </p:cNvPicPr>
              <p:nvPr/>
            </p:nvPicPr>
            <p:blipFill>
              <a:blip r:embed="rId2"/>
              <a:stretch>
                <a:fillRect/>
              </a:stretch>
            </p:blipFill>
            <p:spPr>
              <a:xfrm>
                <a:off x="9119" y="9818"/>
                <a:ext cx="7488" cy="874"/>
              </a:xfrm>
              <a:prstGeom prst="rect">
                <a:avLst/>
              </a:prstGeom>
              <a:ln>
                <a:noFill/>
              </a:ln>
            </p:spPr>
          </p:pic>
        </p:grpSp>
        <p:sp>
          <p:nvSpPr>
            <p:cNvPr id="9" name="Text Box 8"/>
            <p:cNvSpPr txBox="1"/>
            <p:nvPr/>
          </p:nvSpPr>
          <p:spPr>
            <a:xfrm>
              <a:off x="9120" y="9628"/>
              <a:ext cx="9018" cy="1161"/>
            </a:xfrm>
            <a:prstGeom prst="rect">
              <a:avLst/>
            </a:prstGeom>
            <a:noFill/>
          </p:spPr>
          <p:txBody>
            <a:bodyPr wrap="square" rtlCol="0">
              <a:spAutoFit/>
            </a:bodyPr>
            <a:lstStyle/>
            <a:p>
              <a:r>
                <a:rPr lang="en-IN" altLang="en-US" sz="1400">
                  <a:latin typeface="Times New Roman" panose="02020603050405020304" charset="0"/>
                  <a:cs typeface="Times New Roman" panose="02020603050405020304" charset="0"/>
                </a:rPr>
                <a:t>MAXIMUM OPERATING TEMPERATURE: 138°C</a:t>
              </a:r>
              <a:endParaRPr lang="en-IN" altLang="en-US" sz="1400">
                <a:latin typeface="Times New Roman" panose="02020603050405020304" charset="0"/>
                <a:cs typeface="Times New Roman" panose="02020603050405020304" charset="0"/>
              </a:endParaRPr>
            </a:p>
            <a:p>
              <a:r>
                <a:rPr lang="en-IN" altLang="en-US" sz="1400">
                  <a:latin typeface="Times New Roman" panose="02020603050405020304" charset="0"/>
                  <a:cs typeface="Times New Roman" panose="02020603050405020304" charset="0"/>
                </a:rPr>
                <a:t>LIFE : 200,000 HOURS</a:t>
              </a:r>
              <a:endParaRPr lang="en-IN" altLang="en-US" sz="1400">
                <a:latin typeface="Times New Roman" panose="02020603050405020304" charset="0"/>
                <a:cs typeface="Times New Roman" panose="02020603050405020304" charset="0"/>
              </a:endParaRPr>
            </a:p>
            <a:p>
              <a:r>
                <a:rPr lang="en-IN" altLang="en-US" sz="1400">
                  <a:latin typeface="Times New Roman" panose="02020603050405020304" charset="0"/>
                  <a:cs typeface="Times New Roman" panose="02020603050405020304" charset="0"/>
                </a:rPr>
                <a:t>SUCCESS RATE ON LONG TIME TESTING: 99.8%</a:t>
              </a:r>
              <a:endParaRPr lang="en-IN" altLang="en-US" sz="1400">
                <a:latin typeface="Times New Roman" panose="02020603050405020304" charset="0"/>
                <a:cs typeface="Times New Roman" panose="02020603050405020304" charset="0"/>
              </a:endParaRPr>
            </a:p>
          </p:txBody>
        </p:sp>
      </p:grpSp>
      <p:sp>
        <p:nvSpPr>
          <p:cNvPr id="2" name="Title 1"/>
          <p:cNvSpPr>
            <a:spLocks noGrp="1"/>
          </p:cNvSpPr>
          <p:nvPr>
            <p:ph type="title"/>
          </p:nvPr>
        </p:nvSpPr>
        <p:spPr>
          <a:xfrm>
            <a:off x="838200" y="111125"/>
            <a:ext cx="10515600" cy="1325563"/>
          </a:xfrm>
        </p:spPr>
        <p:txBody>
          <a:bodyPr>
            <a:normAutofit fontScale="90000"/>
          </a:bodyPr>
          <a:lstStyle/>
          <a:p>
            <a:pPr algn="ctr"/>
            <a:r>
              <a:rPr lang="en-IN" altLang="en-US" sz="4800">
                <a:effectLst>
                  <a:outerShdw blurRad="38100" dist="38100" dir="2700000" algn="tl">
                    <a:srgbClr val="000000">
                      <a:alpha val="43137"/>
                    </a:srgbClr>
                  </a:outerShdw>
                </a:effectLst>
                <a:latin typeface="Times New Roman" panose="02020603050405020304" charset="0"/>
                <a:cs typeface="Times New Roman" panose="02020603050405020304" charset="0"/>
              </a:rPr>
              <a:t>CHARACTERISTICS OF THERMOELECTRIC COUPLER</a:t>
            </a:r>
            <a:endParaRPr lang="en-IN" altLang="en-US" sz="4800">
              <a:effectLst>
                <a:outerShdw blurRad="38100" dist="38100" dir="2700000" algn="tl">
                  <a:srgbClr val="000000">
                    <a:alpha val="43137"/>
                  </a:srgbClr>
                </a:outerShdw>
              </a:effectLst>
              <a:latin typeface="Times New Roman" panose="02020603050405020304" charset="0"/>
              <a:cs typeface="Times New Roman" panose="02020603050405020304" charset="0"/>
            </a:endParaRPr>
          </a:p>
        </p:txBody>
      </p:sp>
      <p:pic>
        <p:nvPicPr>
          <p:cNvPr id="4" name="Content Placeholder 3" descr="WhatsApp Image 2019-10-16 at 4.48.46 PM"/>
          <p:cNvPicPr>
            <a:picLocks noGrp="1" noChangeAspect="1"/>
          </p:cNvPicPr>
          <p:nvPr>
            <p:ph sz="half" idx="1"/>
          </p:nvPr>
        </p:nvPicPr>
        <p:blipFill>
          <a:blip r:embed="rId3"/>
          <a:srcRect l="4146" t="24524" r="19914"/>
          <a:stretch>
            <a:fillRect/>
          </a:stretch>
        </p:blipFill>
        <p:spPr>
          <a:xfrm>
            <a:off x="6583680" y="1340485"/>
            <a:ext cx="4744085" cy="2600325"/>
          </a:xfrm>
          <a:prstGeom prst="rect">
            <a:avLst/>
          </a:prstGeom>
          <a:ln>
            <a:solidFill>
              <a:schemeClr val="tx1"/>
            </a:solidFill>
          </a:ln>
        </p:spPr>
      </p:pic>
      <p:pic>
        <p:nvPicPr>
          <p:cNvPr id="3" name="Picture 1" descr="cold surface temp. vs voltage"/>
          <p:cNvPicPr>
            <a:picLocks noChangeAspect="1"/>
          </p:cNvPicPr>
          <p:nvPr>
            <p:ph sz="half" idx="2"/>
          </p:nvPr>
        </p:nvPicPr>
        <p:blipFill>
          <a:blip r:embed="rId4"/>
          <a:stretch>
            <a:fillRect/>
          </a:stretch>
        </p:blipFill>
        <p:spPr>
          <a:xfrm>
            <a:off x="753745" y="1340485"/>
            <a:ext cx="5235575" cy="2682240"/>
          </a:xfrm>
          <a:prstGeom prst="rect">
            <a:avLst/>
          </a:prstGeom>
        </p:spPr>
      </p:pic>
      <p:pic>
        <p:nvPicPr>
          <p:cNvPr id="6" name="Picture 2" descr="behaviour of tec with different cooling methods"/>
          <p:cNvPicPr>
            <a:picLocks noChangeAspect="1"/>
          </p:cNvPicPr>
          <p:nvPr/>
        </p:nvPicPr>
        <p:blipFill>
          <a:blip r:embed="rId5"/>
          <a:stretch>
            <a:fillRect/>
          </a:stretch>
        </p:blipFill>
        <p:spPr>
          <a:xfrm>
            <a:off x="774065" y="4091940"/>
            <a:ext cx="5235575" cy="2646045"/>
          </a:xfrm>
          <a:prstGeom prst="rect">
            <a:avLst/>
          </a:prstGeom>
        </p:spPr>
      </p:pic>
    </p:spTree>
  </p:cSld>
  <p:clrMapOvr>
    <a:masterClrMapping/>
  </p:clrMapOvr>
  <p:transition>
    <p:cover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8563" y="106507"/>
            <a:ext cx="10515600" cy="1325563"/>
          </a:xfrm>
        </p:spPr>
        <p:txBody>
          <a:bodyPr/>
          <a:lstStyle/>
          <a:p>
            <a:r>
              <a:rPr lang="en-IN" altLang="en-US" dirty="0">
                <a:latin typeface="Times New Roman" panose="02020603050405020304" charset="0"/>
                <a:cs typeface="Times New Roman" panose="02020603050405020304" charset="0"/>
              </a:rPr>
              <a:t>				  </a:t>
            </a:r>
            <a:r>
              <a:rPr lang="en-IN" altLang="en-US" dirty="0">
                <a:effectLst>
                  <a:outerShdw blurRad="38100" dist="38100" dir="2700000" algn="tl">
                    <a:srgbClr val="000000">
                      <a:alpha val="43137"/>
                    </a:srgbClr>
                  </a:outerShdw>
                </a:effectLst>
                <a:latin typeface="Times New Roman" panose="02020603050405020304" charset="0"/>
                <a:cs typeface="Times New Roman" panose="02020603050405020304" charset="0"/>
              </a:rPr>
              <a:t>    </a:t>
            </a:r>
            <a:r>
              <a:rPr lang="en-US" altLang="en-IN" dirty="0">
                <a:effectLst>
                  <a:outerShdw blurRad="38100" dist="38100" dir="2700000" algn="tl">
                    <a:srgbClr val="000000">
                      <a:alpha val="43137"/>
                    </a:srgbClr>
                  </a:outerShdw>
                </a:effectLst>
                <a:latin typeface="Times New Roman" panose="02020603050405020304" charset="0"/>
                <a:cs typeface="Times New Roman" panose="02020603050405020304" charset="0"/>
              </a:rPr>
              <a:t>WORKING</a:t>
            </a:r>
            <a:endParaRPr lang="en-US" altLang="en-IN" sz="4800" dirty="0">
              <a:effectLst>
                <a:outerShdw blurRad="38100" dist="38100" dir="2700000" algn="tl">
                  <a:srgbClr val="000000">
                    <a:alpha val="43137"/>
                  </a:srgbClr>
                </a:outerShdw>
              </a:effectLst>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838200" y="2278438"/>
            <a:ext cx="10515600" cy="3917315"/>
          </a:xfrm>
        </p:spPr>
        <p:txBody>
          <a:bodyPr/>
          <a:lstStyle/>
          <a:p>
            <a:pPr marL="0" indent="0">
              <a:buNone/>
            </a:pPr>
            <a:endParaRPr lang="en-IN" altLang="en-US" sz="2300" dirty="0">
              <a:latin typeface="Times New Roman" panose="02020603050405020304" charset="0"/>
              <a:cs typeface="Times New Roman" panose="02020603050405020304" charset="0"/>
            </a:endParaRPr>
          </a:p>
          <a:p>
            <a:endParaRPr lang="en-IN" altLang="en-US" sz="2300" dirty="0">
              <a:latin typeface="Times New Roman" panose="02020603050405020304" charset="0"/>
              <a:cs typeface="Times New Roman" panose="02020603050405020304" charset="0"/>
            </a:endParaRPr>
          </a:p>
        </p:txBody>
      </p:sp>
      <p:pic>
        <p:nvPicPr>
          <p:cNvPr id="4" name="Picture 3" descr="Thermoelectric-Cooling-Modules-TEC-12706-"/>
          <p:cNvPicPr>
            <a:picLocks noChangeAspect="1"/>
          </p:cNvPicPr>
          <p:nvPr/>
        </p:nvPicPr>
        <p:blipFill>
          <a:blip r:embed="rId1"/>
          <a:stretch>
            <a:fillRect/>
          </a:stretch>
        </p:blipFill>
        <p:spPr>
          <a:xfrm>
            <a:off x="838200" y="1368425"/>
            <a:ext cx="4303395" cy="4303395"/>
          </a:xfrm>
          <a:prstGeom prst="rect">
            <a:avLst/>
          </a:prstGeom>
        </p:spPr>
      </p:pic>
      <p:pic>
        <p:nvPicPr>
          <p:cNvPr id="5" name="Picture 4" descr="61buhncHgML._SL1280_"/>
          <p:cNvPicPr>
            <a:picLocks noChangeAspect="1"/>
          </p:cNvPicPr>
          <p:nvPr/>
        </p:nvPicPr>
        <p:blipFill>
          <a:blip r:embed="rId2"/>
          <a:stretch>
            <a:fillRect/>
          </a:stretch>
        </p:blipFill>
        <p:spPr>
          <a:xfrm>
            <a:off x="6334760" y="1277620"/>
            <a:ext cx="4599940" cy="4326890"/>
          </a:xfrm>
          <a:prstGeom prst="rect">
            <a:avLst/>
          </a:prstGeom>
        </p:spPr>
      </p:pic>
    </p:spTree>
  </p:cSld>
  <p:clrMapOvr>
    <a:masterClrMapping/>
  </p:clrMapOvr>
  <p:transition>
    <p:cover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ltLang="en-IN" sz="4800">
                <a:ln w="12700" cmpd="sng">
                  <a:noFill/>
                  <a:prstDash val="solid"/>
                </a:ln>
                <a:effectLst>
                  <a:outerShdw blurRad="38100" dist="38100" dir="2700000" algn="tl">
                    <a:srgbClr val="000000">
                      <a:alpha val="43137"/>
                    </a:srgbClr>
                  </a:outerShdw>
                </a:effectLst>
                <a:latin typeface="Times New Roman" panose="02020603050405020304" charset="0"/>
                <a:cs typeface="Times New Roman" panose="02020603050405020304" charset="0"/>
              </a:rPr>
              <a:t>DESIGN</a:t>
            </a:r>
            <a:r>
              <a:rPr lang="en-IN" altLang="en-US" sz="4800">
                <a:ln w="12700" cmpd="sng">
                  <a:noFill/>
                  <a:prstDash val="solid"/>
                </a:ln>
                <a:effectLst>
                  <a:outerShdw blurRad="38100" dist="38100" dir="2700000" algn="tl">
                    <a:srgbClr val="000000">
                      <a:alpha val="43137"/>
                    </a:srgbClr>
                  </a:outerShdw>
                </a:effectLst>
                <a:latin typeface="Times New Roman" panose="02020603050405020304" charset="0"/>
                <a:cs typeface="Times New Roman" panose="02020603050405020304" charset="0"/>
              </a:rPr>
              <a:t> OF THE MODEL</a:t>
            </a:r>
            <a:endParaRPr lang="en-IN" altLang="en-US" sz="4800">
              <a:ln w="12700" cmpd="sng">
                <a:noFill/>
                <a:prstDash val="solid"/>
              </a:ln>
              <a:effectLst>
                <a:outerShdw blurRad="38100" dist="38100" dir="2700000" algn="tl">
                  <a:srgbClr val="000000">
                    <a:alpha val="43137"/>
                  </a:srgbClr>
                </a:outerShdw>
              </a:effectLst>
              <a:latin typeface="Times New Roman" panose="02020603050405020304" charset="0"/>
              <a:cs typeface="Times New Roman" panose="02020603050405020304" charset="0"/>
            </a:endParaRPr>
          </a:p>
        </p:txBody>
      </p:sp>
      <p:grpSp>
        <p:nvGrpSpPr>
          <p:cNvPr id="54" name="Group 53"/>
          <p:cNvGrpSpPr/>
          <p:nvPr/>
        </p:nvGrpSpPr>
        <p:grpSpPr>
          <a:xfrm>
            <a:off x="1776730" y="2231390"/>
            <a:ext cx="7601585" cy="4283710"/>
            <a:chOff x="2798" y="3514"/>
            <a:chExt cx="11971" cy="6746"/>
          </a:xfrm>
        </p:grpSpPr>
        <p:sp>
          <p:nvSpPr>
            <p:cNvPr id="4" name="Rectangles 3"/>
            <p:cNvSpPr/>
            <p:nvPr/>
          </p:nvSpPr>
          <p:spPr>
            <a:xfrm>
              <a:off x="5680" y="3942"/>
              <a:ext cx="7886" cy="43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5" name="Rectangles 4"/>
            <p:cNvSpPr/>
            <p:nvPr/>
          </p:nvSpPr>
          <p:spPr>
            <a:xfrm>
              <a:off x="5664" y="3879"/>
              <a:ext cx="1742" cy="451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endParaRPr lang="en-US"/>
            </a:p>
          </p:txBody>
        </p:sp>
        <p:sp>
          <p:nvSpPr>
            <p:cNvPr id="6" name="Rectangles 5"/>
            <p:cNvSpPr/>
            <p:nvPr/>
          </p:nvSpPr>
          <p:spPr>
            <a:xfrm>
              <a:off x="13234" y="4275"/>
              <a:ext cx="475" cy="79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endParaRPr lang="en-US"/>
            </a:p>
          </p:txBody>
        </p:sp>
        <p:sp>
          <p:nvSpPr>
            <p:cNvPr id="7" name="Rectangles 6"/>
            <p:cNvSpPr/>
            <p:nvPr/>
          </p:nvSpPr>
          <p:spPr>
            <a:xfrm>
              <a:off x="13170" y="5589"/>
              <a:ext cx="776" cy="1441"/>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endParaRPr lang="en-US"/>
            </a:p>
          </p:txBody>
        </p:sp>
        <p:sp>
          <p:nvSpPr>
            <p:cNvPr id="8" name="Rectangles 7"/>
            <p:cNvSpPr/>
            <p:nvPr/>
          </p:nvSpPr>
          <p:spPr>
            <a:xfrm>
              <a:off x="6123" y="4908"/>
              <a:ext cx="840" cy="23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0" name="Rectangles 9"/>
            <p:cNvSpPr/>
            <p:nvPr/>
          </p:nvSpPr>
          <p:spPr>
            <a:xfrm>
              <a:off x="7137" y="5193"/>
              <a:ext cx="808" cy="1758"/>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endParaRPr lang="en-US"/>
            </a:p>
          </p:txBody>
        </p:sp>
        <p:sp>
          <p:nvSpPr>
            <p:cNvPr id="11" name="Striped Right Arrow 10"/>
            <p:cNvSpPr/>
            <p:nvPr/>
          </p:nvSpPr>
          <p:spPr>
            <a:xfrm>
              <a:off x="7739" y="5842"/>
              <a:ext cx="950" cy="491"/>
            </a:xfrm>
            <a:prstGeom prst="stripedRightArrow">
              <a:avLst/>
            </a:prstGeom>
          </p:spPr>
          <p:style>
            <a:lnRef idx="1">
              <a:schemeClr val="accent3"/>
            </a:lnRef>
            <a:fillRef idx="2">
              <a:schemeClr val="accent3"/>
            </a:fillRef>
            <a:effectRef idx="1">
              <a:schemeClr val="accent3"/>
            </a:effectRef>
            <a:fontRef idx="minor">
              <a:schemeClr val="dk1"/>
            </a:fontRef>
          </p:style>
          <p:txBody>
            <a:bodyPr rtlCol="0" anchor="ctr"/>
            <a:p>
              <a:pPr algn="ctr"/>
              <a:endParaRPr lang="en-US"/>
            </a:p>
          </p:txBody>
        </p:sp>
        <p:sp>
          <p:nvSpPr>
            <p:cNvPr id="12" name="Striped Right Arrow 11"/>
            <p:cNvSpPr/>
            <p:nvPr/>
          </p:nvSpPr>
          <p:spPr>
            <a:xfrm>
              <a:off x="13851" y="6096"/>
              <a:ext cx="919" cy="538"/>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3" name="Rounded Rectangle 12"/>
            <p:cNvSpPr/>
            <p:nvPr/>
          </p:nvSpPr>
          <p:spPr>
            <a:xfrm>
              <a:off x="5585" y="5066"/>
              <a:ext cx="538" cy="199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en-US"/>
            </a:p>
          </p:txBody>
        </p:sp>
        <p:sp>
          <p:nvSpPr>
            <p:cNvPr id="14" name="Rectangles 13"/>
            <p:cNvSpPr/>
            <p:nvPr/>
          </p:nvSpPr>
          <p:spPr>
            <a:xfrm>
              <a:off x="4572" y="4940"/>
              <a:ext cx="1013" cy="22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6" name="Donut 15"/>
            <p:cNvSpPr/>
            <p:nvPr/>
          </p:nvSpPr>
          <p:spPr>
            <a:xfrm>
              <a:off x="2798" y="5051"/>
              <a:ext cx="1726" cy="2042"/>
            </a:xfrm>
            <a:prstGeom prst="donu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endParaRPr lang="en-US">
                <a:solidFill>
                  <a:schemeClr val="tx1"/>
                </a:solidFill>
              </a:endParaRPr>
            </a:p>
          </p:txBody>
        </p:sp>
        <p:sp>
          <p:nvSpPr>
            <p:cNvPr id="17" name="Curved Left Arrow 16"/>
            <p:cNvSpPr/>
            <p:nvPr/>
          </p:nvSpPr>
          <p:spPr>
            <a:xfrm>
              <a:off x="3906" y="6222"/>
              <a:ext cx="713" cy="586"/>
            </a:xfrm>
            <a:prstGeom prst="curvedLef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endParaRPr lang="en-US">
                <a:solidFill>
                  <a:schemeClr val="tx1"/>
                </a:solidFill>
              </a:endParaRPr>
            </a:p>
          </p:txBody>
        </p:sp>
        <p:sp>
          <p:nvSpPr>
            <p:cNvPr id="18" name="Curved Right Arrow 17"/>
            <p:cNvSpPr/>
            <p:nvPr/>
          </p:nvSpPr>
          <p:spPr>
            <a:xfrm>
              <a:off x="4001" y="5288"/>
              <a:ext cx="761" cy="681"/>
            </a:xfrm>
            <a:prstGeom prst="curved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endParaRPr lang="en-US">
                <a:solidFill>
                  <a:schemeClr val="tx1"/>
                </a:solidFill>
              </a:endParaRPr>
            </a:p>
          </p:txBody>
        </p:sp>
        <p:sp>
          <p:nvSpPr>
            <p:cNvPr id="19" name="Quad Arrow 18"/>
            <p:cNvSpPr/>
            <p:nvPr/>
          </p:nvSpPr>
          <p:spPr>
            <a:xfrm>
              <a:off x="9386" y="5082"/>
              <a:ext cx="2312" cy="2122"/>
            </a:xfrm>
            <a:prstGeom prst="quadArrow">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en-US"/>
            </a:p>
          </p:txBody>
        </p:sp>
        <p:sp>
          <p:nvSpPr>
            <p:cNvPr id="20" name="Frame 19"/>
            <p:cNvSpPr/>
            <p:nvPr/>
          </p:nvSpPr>
          <p:spPr>
            <a:xfrm>
              <a:off x="5870" y="7948"/>
              <a:ext cx="1346" cy="633"/>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solidFill>
                  <a:schemeClr val="tx1"/>
                </a:solidFill>
              </a:endParaRPr>
            </a:p>
          </p:txBody>
        </p:sp>
        <p:sp>
          <p:nvSpPr>
            <p:cNvPr id="21" name="Frame 20"/>
            <p:cNvSpPr/>
            <p:nvPr/>
          </p:nvSpPr>
          <p:spPr>
            <a:xfrm>
              <a:off x="5870" y="3642"/>
              <a:ext cx="1346" cy="633"/>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solidFill>
                  <a:schemeClr val="tx1"/>
                </a:solidFill>
              </a:endParaRPr>
            </a:p>
          </p:txBody>
        </p:sp>
        <p:sp>
          <p:nvSpPr>
            <p:cNvPr id="22" name="Curved Down Arrow 21"/>
            <p:cNvSpPr/>
            <p:nvPr/>
          </p:nvSpPr>
          <p:spPr>
            <a:xfrm>
              <a:off x="6329" y="8233"/>
              <a:ext cx="650" cy="586"/>
            </a:xfrm>
            <a:prstGeom prst="curvedDown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endParaRPr lang="en-US">
                <a:solidFill>
                  <a:schemeClr val="tx1"/>
                </a:solidFill>
              </a:endParaRPr>
            </a:p>
          </p:txBody>
        </p:sp>
        <p:sp>
          <p:nvSpPr>
            <p:cNvPr id="23" name="Curved Up Arrow 22"/>
            <p:cNvSpPr/>
            <p:nvPr/>
          </p:nvSpPr>
          <p:spPr>
            <a:xfrm>
              <a:off x="6218" y="3514"/>
              <a:ext cx="681" cy="460"/>
            </a:xfrm>
            <a:prstGeom prst="curvedUp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endParaRPr lang="en-US">
                <a:solidFill>
                  <a:schemeClr val="tx1"/>
                </a:solidFill>
              </a:endParaRPr>
            </a:p>
          </p:txBody>
        </p:sp>
        <p:sp>
          <p:nvSpPr>
            <p:cNvPr id="24" name="Rounded Rectangle 23"/>
            <p:cNvSpPr/>
            <p:nvPr/>
          </p:nvSpPr>
          <p:spPr>
            <a:xfrm>
              <a:off x="8499" y="7917"/>
              <a:ext cx="4307" cy="30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en-US"/>
            </a:p>
          </p:txBody>
        </p:sp>
        <p:sp>
          <p:nvSpPr>
            <p:cNvPr id="25" name="Rounded Rectangle 24"/>
            <p:cNvSpPr/>
            <p:nvPr/>
          </p:nvSpPr>
          <p:spPr>
            <a:xfrm>
              <a:off x="8499" y="4102"/>
              <a:ext cx="4307" cy="30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en-US"/>
            </a:p>
          </p:txBody>
        </p:sp>
        <p:sp>
          <p:nvSpPr>
            <p:cNvPr id="26" name="Cube 25"/>
            <p:cNvSpPr/>
            <p:nvPr/>
          </p:nvSpPr>
          <p:spPr>
            <a:xfrm>
              <a:off x="8515" y="8962"/>
              <a:ext cx="3072" cy="1298"/>
            </a:xfrm>
            <a:prstGeom prst="cub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endParaRPr lang="en-US"/>
            </a:p>
          </p:txBody>
        </p:sp>
        <p:sp>
          <p:nvSpPr>
            <p:cNvPr id="27" name="Cube 26"/>
            <p:cNvSpPr/>
            <p:nvPr/>
          </p:nvSpPr>
          <p:spPr>
            <a:xfrm>
              <a:off x="4694" y="8949"/>
              <a:ext cx="1884" cy="1111"/>
            </a:xfrm>
            <a:prstGeom prst="cube">
              <a:avLst/>
            </a:prstGeom>
          </p:spPr>
          <p:style>
            <a:lnRef idx="1">
              <a:schemeClr val="accent6"/>
            </a:lnRef>
            <a:fillRef idx="2">
              <a:schemeClr val="accent6"/>
            </a:fillRef>
            <a:effectRef idx="1">
              <a:schemeClr val="accent6"/>
            </a:effectRef>
            <a:fontRef idx="minor">
              <a:schemeClr val="dk1"/>
            </a:fontRef>
          </p:style>
          <p:txBody>
            <a:bodyPr rtlCol="0" anchor="ctr"/>
            <a:p>
              <a:pPr algn="ctr"/>
              <a:endParaRPr lang="en-US"/>
            </a:p>
          </p:txBody>
        </p:sp>
        <p:cxnSp>
          <p:nvCxnSpPr>
            <p:cNvPr id="28" name="Curved Connector 27"/>
            <p:cNvCxnSpPr>
              <a:stCxn id="27" idx="5"/>
            </p:cNvCxnSpPr>
            <p:nvPr/>
          </p:nvCxnSpPr>
          <p:spPr>
            <a:xfrm>
              <a:off x="6578" y="9366"/>
              <a:ext cx="2087" cy="694"/>
            </a:xfrm>
            <a:prstGeom prst="curvedConnector3">
              <a:avLst>
                <a:gd name="adj1" fmla="val 50024"/>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30" name="Curved Connector 29"/>
            <p:cNvCxnSpPr>
              <a:stCxn id="27" idx="2"/>
              <a:endCxn id="13" idx="2"/>
            </p:cNvCxnSpPr>
            <p:nvPr/>
          </p:nvCxnSpPr>
          <p:spPr>
            <a:xfrm rot="10800000" flipH="1">
              <a:off x="4694" y="7061"/>
              <a:ext cx="1160" cy="2581"/>
            </a:xfrm>
            <a:prstGeom prst="curvedConnector4">
              <a:avLst>
                <a:gd name="adj1" fmla="val -32328"/>
                <a:gd name="adj2" fmla="val 63425"/>
              </a:avLst>
            </a:prstGeom>
            <a:ln>
              <a:headEnd type="arrow"/>
              <a:tailEnd type="arrow"/>
            </a:ln>
          </p:spPr>
          <p:style>
            <a:lnRef idx="1">
              <a:schemeClr val="accent1"/>
            </a:lnRef>
            <a:fillRef idx="0">
              <a:schemeClr val="accent1"/>
            </a:fillRef>
            <a:effectRef idx="0">
              <a:schemeClr val="accent1"/>
            </a:effectRef>
            <a:fontRef idx="minor">
              <a:schemeClr val="tx1"/>
            </a:fontRef>
          </p:style>
        </p:cxnSp>
      </p:grpSp>
      <p:sp>
        <p:nvSpPr>
          <p:cNvPr id="3" name="Text Box 2"/>
          <p:cNvSpPr txBox="1"/>
          <p:nvPr/>
        </p:nvSpPr>
        <p:spPr>
          <a:xfrm>
            <a:off x="5734685" y="6083300"/>
            <a:ext cx="1163955" cy="368300"/>
          </a:xfrm>
          <a:prstGeom prst="rect">
            <a:avLst/>
          </a:prstGeom>
          <a:noFill/>
        </p:spPr>
        <p:txBody>
          <a:bodyPr wrap="square" rtlCol="0">
            <a:spAutoFit/>
          </a:bodyPr>
          <a:p>
            <a:r>
              <a:rPr lang="en-IN" altLang="en-US"/>
              <a:t>SMPS</a:t>
            </a:r>
            <a:endParaRPr lang="en-IN" altLang="en-US"/>
          </a:p>
        </p:txBody>
      </p:sp>
      <p:sp>
        <p:nvSpPr>
          <p:cNvPr id="9" name="Text Box 8"/>
          <p:cNvSpPr txBox="1"/>
          <p:nvPr/>
        </p:nvSpPr>
        <p:spPr>
          <a:xfrm>
            <a:off x="2559685" y="6451600"/>
            <a:ext cx="2386330" cy="368300"/>
          </a:xfrm>
          <a:prstGeom prst="rect">
            <a:avLst/>
          </a:prstGeom>
          <a:noFill/>
        </p:spPr>
        <p:txBody>
          <a:bodyPr wrap="square" rtlCol="0">
            <a:spAutoFit/>
          </a:bodyPr>
          <a:p>
            <a:r>
              <a:rPr lang="en-IN" altLang="en-US"/>
              <a:t>BUCK CONVERTER</a:t>
            </a:r>
            <a:endParaRPr lang="en-IN" altLang="en-US"/>
          </a:p>
        </p:txBody>
      </p:sp>
      <p:sp>
        <p:nvSpPr>
          <p:cNvPr id="15" name="Text Box 14"/>
          <p:cNvSpPr txBox="1"/>
          <p:nvPr/>
        </p:nvSpPr>
        <p:spPr>
          <a:xfrm>
            <a:off x="9467850" y="3767455"/>
            <a:ext cx="1885950" cy="368300"/>
          </a:xfrm>
          <a:prstGeom prst="rect">
            <a:avLst/>
          </a:prstGeom>
          <a:noFill/>
        </p:spPr>
        <p:txBody>
          <a:bodyPr wrap="square" rtlCol="0">
            <a:spAutoFit/>
          </a:bodyPr>
          <a:p>
            <a:r>
              <a:rPr lang="en-IN" altLang="en-US"/>
              <a:t>OUT AIR FLOW</a:t>
            </a:r>
            <a:endParaRPr lang="en-IN" altLang="en-US"/>
          </a:p>
        </p:txBody>
      </p:sp>
      <p:sp>
        <p:nvSpPr>
          <p:cNvPr id="29" name="Text Box 28"/>
          <p:cNvSpPr txBox="1"/>
          <p:nvPr/>
        </p:nvSpPr>
        <p:spPr>
          <a:xfrm>
            <a:off x="5542280" y="2160270"/>
            <a:ext cx="2222500" cy="368300"/>
          </a:xfrm>
          <a:prstGeom prst="rect">
            <a:avLst/>
          </a:prstGeom>
          <a:noFill/>
        </p:spPr>
        <p:txBody>
          <a:bodyPr wrap="square" rtlCol="0">
            <a:spAutoFit/>
          </a:bodyPr>
          <a:p>
            <a:r>
              <a:rPr lang="en-IN" altLang="en-US"/>
              <a:t>CAMPHOR WALL</a:t>
            </a:r>
            <a:endParaRPr lang="en-IN" altLang="en-US"/>
          </a:p>
        </p:txBody>
      </p:sp>
      <p:sp>
        <p:nvSpPr>
          <p:cNvPr id="31" name="Text Box 30"/>
          <p:cNvSpPr txBox="1"/>
          <p:nvPr/>
        </p:nvSpPr>
        <p:spPr>
          <a:xfrm>
            <a:off x="770255" y="4575175"/>
            <a:ext cx="1809115" cy="368300"/>
          </a:xfrm>
          <a:prstGeom prst="rect">
            <a:avLst/>
          </a:prstGeom>
          <a:noFill/>
        </p:spPr>
        <p:txBody>
          <a:bodyPr wrap="square" rtlCol="0">
            <a:spAutoFit/>
          </a:bodyPr>
          <a:p>
            <a:r>
              <a:rPr lang="en-IN" altLang="en-US"/>
              <a:t>EARTHERN POT</a:t>
            </a:r>
            <a:endParaRPr lang="en-IN" altLang="en-US"/>
          </a:p>
        </p:txBody>
      </p:sp>
      <p:sp>
        <p:nvSpPr>
          <p:cNvPr id="32" name="Text Box 31"/>
          <p:cNvSpPr txBox="1"/>
          <p:nvPr/>
        </p:nvSpPr>
        <p:spPr>
          <a:xfrm>
            <a:off x="1940560" y="2562225"/>
            <a:ext cx="1684020" cy="645160"/>
          </a:xfrm>
          <a:prstGeom prst="rect">
            <a:avLst/>
          </a:prstGeom>
          <a:noFill/>
        </p:spPr>
        <p:txBody>
          <a:bodyPr wrap="square" rtlCol="0">
            <a:spAutoFit/>
          </a:bodyPr>
          <a:p>
            <a:r>
              <a:rPr lang="en-IN" altLang="en-US"/>
              <a:t>OUTER-HEAT SINK</a:t>
            </a:r>
            <a:endParaRPr lang="en-IN" altLang="en-US"/>
          </a:p>
        </p:txBody>
      </p:sp>
      <p:sp>
        <p:nvSpPr>
          <p:cNvPr id="33" name="Text Box 32"/>
          <p:cNvSpPr txBox="1"/>
          <p:nvPr/>
        </p:nvSpPr>
        <p:spPr>
          <a:xfrm>
            <a:off x="3271520" y="4642485"/>
            <a:ext cx="1010285" cy="645160"/>
          </a:xfrm>
          <a:prstGeom prst="rect">
            <a:avLst/>
          </a:prstGeom>
          <a:noFill/>
        </p:spPr>
        <p:txBody>
          <a:bodyPr wrap="square" rtlCol="0">
            <a:spAutoFit/>
          </a:bodyPr>
          <a:p>
            <a:r>
              <a:rPr lang="en-IN" altLang="en-US"/>
              <a:t>TEC-12706</a:t>
            </a:r>
            <a:endParaRPr lang="en-IN" altLang="en-US"/>
          </a:p>
        </p:txBody>
      </p:sp>
      <p:sp>
        <p:nvSpPr>
          <p:cNvPr id="34" name="Text Box 33"/>
          <p:cNvSpPr txBox="1"/>
          <p:nvPr/>
        </p:nvSpPr>
        <p:spPr>
          <a:xfrm>
            <a:off x="3413760" y="1667510"/>
            <a:ext cx="1623060" cy="645160"/>
          </a:xfrm>
          <a:prstGeom prst="rect">
            <a:avLst/>
          </a:prstGeom>
          <a:noFill/>
        </p:spPr>
        <p:txBody>
          <a:bodyPr wrap="square" rtlCol="0">
            <a:spAutoFit/>
          </a:bodyPr>
          <a:p>
            <a:r>
              <a:rPr lang="en-IN" altLang="en-US"/>
              <a:t>AIR REGULATIONS</a:t>
            </a:r>
            <a:endParaRPr lang="en-IN" altLang="en-US"/>
          </a:p>
        </p:txBody>
      </p:sp>
      <p:sp>
        <p:nvSpPr>
          <p:cNvPr id="35" name="Text Box 34"/>
          <p:cNvSpPr txBox="1"/>
          <p:nvPr/>
        </p:nvSpPr>
        <p:spPr>
          <a:xfrm>
            <a:off x="4522470" y="4488815"/>
            <a:ext cx="972185" cy="368300"/>
          </a:xfrm>
          <a:prstGeom prst="rect">
            <a:avLst/>
          </a:prstGeom>
          <a:noFill/>
        </p:spPr>
        <p:txBody>
          <a:bodyPr wrap="square" rtlCol="0">
            <a:spAutoFit/>
          </a:bodyPr>
          <a:p>
            <a:r>
              <a:rPr lang="en-IN" altLang="en-US"/>
              <a:t>FAN</a:t>
            </a:r>
            <a:endParaRPr lang="en-IN" altLang="en-US"/>
          </a:p>
        </p:txBody>
      </p:sp>
      <p:sp>
        <p:nvSpPr>
          <p:cNvPr id="36" name="Text Box 35"/>
          <p:cNvSpPr txBox="1"/>
          <p:nvPr/>
        </p:nvSpPr>
        <p:spPr>
          <a:xfrm>
            <a:off x="8862060" y="2661920"/>
            <a:ext cx="1231265" cy="368300"/>
          </a:xfrm>
          <a:prstGeom prst="rect">
            <a:avLst/>
          </a:prstGeom>
          <a:noFill/>
        </p:spPr>
        <p:txBody>
          <a:bodyPr wrap="square" rtlCol="0">
            <a:spAutoFit/>
          </a:bodyPr>
          <a:p>
            <a:r>
              <a:rPr lang="en-IN" altLang="en-US"/>
              <a:t>DISPLAY</a:t>
            </a:r>
            <a:endParaRPr lang="en-IN" altLang="en-US"/>
          </a:p>
        </p:txBody>
      </p:sp>
      <p:sp>
        <p:nvSpPr>
          <p:cNvPr id="37" name="Text Box 36"/>
          <p:cNvSpPr txBox="1"/>
          <p:nvPr/>
        </p:nvSpPr>
        <p:spPr>
          <a:xfrm>
            <a:off x="5292090" y="2903855"/>
            <a:ext cx="2722880" cy="645160"/>
          </a:xfrm>
          <a:prstGeom prst="rect">
            <a:avLst/>
          </a:prstGeom>
          <a:noFill/>
        </p:spPr>
        <p:txBody>
          <a:bodyPr wrap="square" rtlCol="0">
            <a:spAutoFit/>
          </a:bodyPr>
          <a:p>
            <a:r>
              <a:rPr lang="en-IN" altLang="en-US"/>
              <a:t>THERMOCOL INSULATED WALLS</a:t>
            </a:r>
            <a:endParaRPr lang="en-IN" altLang="en-US"/>
          </a:p>
        </p:txBody>
      </p:sp>
      <p:sp>
        <p:nvSpPr>
          <p:cNvPr id="38" name="Text Box 37"/>
          <p:cNvSpPr txBox="1"/>
          <p:nvPr/>
        </p:nvSpPr>
        <p:spPr>
          <a:xfrm>
            <a:off x="3954780" y="3507105"/>
            <a:ext cx="414020" cy="645160"/>
          </a:xfrm>
          <a:prstGeom prst="rect">
            <a:avLst/>
          </a:prstGeom>
          <a:noFill/>
        </p:spPr>
        <p:txBody>
          <a:bodyPr wrap="square" rtlCol="0">
            <a:spAutoFit/>
          </a:bodyPr>
          <a:p>
            <a:r>
              <a:rPr lang="en-IN" altLang="en-US"/>
              <a:t>HS2</a:t>
            </a:r>
            <a:endParaRPr lang="en-IN" altLang="en-US"/>
          </a:p>
        </p:txBody>
      </p:sp>
      <p:sp>
        <p:nvSpPr>
          <p:cNvPr id="39" name="Text Box 38"/>
          <p:cNvSpPr txBox="1"/>
          <p:nvPr/>
        </p:nvSpPr>
        <p:spPr>
          <a:xfrm>
            <a:off x="1143000" y="3568700"/>
            <a:ext cx="1837690" cy="645160"/>
          </a:xfrm>
          <a:prstGeom prst="rect">
            <a:avLst/>
          </a:prstGeom>
          <a:noFill/>
        </p:spPr>
        <p:txBody>
          <a:bodyPr wrap="square" rtlCol="0">
            <a:spAutoFit/>
          </a:bodyPr>
          <a:p>
            <a:r>
              <a:rPr lang="en-IN" altLang="en-US"/>
              <a:t>WATER REGULATION</a:t>
            </a:r>
            <a:endParaRPr lang="en-IN" altLang="en-US"/>
          </a:p>
        </p:txBody>
      </p:sp>
      <p:sp>
        <p:nvSpPr>
          <p:cNvPr id="40" name="Rectangles 39"/>
          <p:cNvSpPr/>
          <p:nvPr/>
        </p:nvSpPr>
        <p:spPr>
          <a:xfrm>
            <a:off x="3724275" y="2873375"/>
            <a:ext cx="865505" cy="23114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endParaRPr lang="en-US"/>
          </a:p>
        </p:txBody>
      </p:sp>
      <p:sp>
        <p:nvSpPr>
          <p:cNvPr id="41" name="Text Box 40"/>
          <p:cNvSpPr txBox="1"/>
          <p:nvPr/>
        </p:nvSpPr>
        <p:spPr>
          <a:xfrm>
            <a:off x="3858260" y="2795905"/>
            <a:ext cx="664210" cy="368300"/>
          </a:xfrm>
          <a:prstGeom prst="rect">
            <a:avLst/>
          </a:prstGeom>
          <a:noFill/>
        </p:spPr>
        <p:txBody>
          <a:bodyPr wrap="square" rtlCol="0">
            <a:spAutoFit/>
          </a:bodyPr>
          <a:p>
            <a:r>
              <a:rPr lang="en-IN" altLang="en-US"/>
              <a:t>T.S</a:t>
            </a:r>
            <a:endParaRPr lang="en-IN" altLang="en-US"/>
          </a:p>
        </p:txBody>
      </p:sp>
    </p:spTree>
  </p:cSld>
  <p:clrMapOvr>
    <a:masterClrMapping/>
  </p:clrMapOvr>
  <p:transition>
    <p:cover dir="u"/>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7221</Words>
  <Application>WPS Presentation</Application>
  <PresentationFormat>Widescreen</PresentationFormat>
  <Paragraphs>240</Paragraphs>
  <Slides>23</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23</vt:i4>
      </vt:variant>
    </vt:vector>
  </HeadingPairs>
  <TitlesOfParts>
    <vt:vector size="32" baseType="lpstr">
      <vt:lpstr>Arial</vt:lpstr>
      <vt:lpstr>SimSun</vt:lpstr>
      <vt:lpstr>Wingdings</vt:lpstr>
      <vt:lpstr>Times New Roman</vt:lpstr>
      <vt:lpstr>Microsoft YaHei</vt:lpstr>
      <vt:lpstr>Arial Unicode MS</vt:lpstr>
      <vt:lpstr>Calibri Light</vt:lpstr>
      <vt:lpstr>Calibri</vt:lpstr>
      <vt:lpstr>Office Theme</vt:lpstr>
      <vt:lpstr>ECO FRIENDLY PORTABLE  COOLING SYSTEM</vt:lpstr>
      <vt:lpstr>DECLARATION</vt:lpstr>
      <vt:lpstr>ACKNOWLEDGEMENT</vt:lpstr>
      <vt:lpstr>				 ABSTRACT</vt:lpstr>
      <vt:lpstr>INTRODUCTION</vt:lpstr>
      <vt:lpstr>SOFTWARE AND COMPONENTS</vt:lpstr>
      <vt:lpstr>CHARACTERISTICS OF THERMOELECTRIC COUPLER</vt:lpstr>
      <vt:lpstr>				      WORKING</vt:lpstr>
      <vt:lpstr>DESIGN OF THE MODEL</vt:lpstr>
      <vt:lpstr>CIRCUIT DIAGRAMS</vt:lpstr>
      <vt:lpstr>ADVANTAGES</vt:lpstr>
      <vt:lpstr>                  AIR PURIFICATION</vt:lpstr>
      <vt:lpstr>                         AIR DRYER</vt:lpstr>
      <vt:lpstr>                 EXTERNAL SOCKET</vt:lpstr>
      <vt:lpstr>PRICE EFFICIENT( ECONOMICAL )</vt:lpstr>
      <vt:lpstr>                    COMPARISION</vt:lpstr>
      <vt:lpstr>    TESTING AND DATA ANALYSIS</vt:lpstr>
      <vt:lpstr>TESTING AND DATA ANALYSIS</vt:lpstr>
      <vt:lpstr>                       RESULTS</vt:lpstr>
      <vt:lpstr>LIMITATIONS</vt:lpstr>
      <vt:lpstr>REFERENCES</vt:lpstr>
      <vt:lpstr>PowerPoint 演示文稿</vt:lpstr>
      <vt:lpstr>   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_x000b_   ECO FRIENDLY PORTABLE COOLING SYSTEM</dc:title>
  <dc:creator/>
  <cp:lastModifiedBy>google1582300098</cp:lastModifiedBy>
  <cp:revision>51</cp:revision>
  <dcterms:created xsi:type="dcterms:W3CDTF">2019-10-15T12:55:00Z</dcterms:created>
  <dcterms:modified xsi:type="dcterms:W3CDTF">2020-05-21T12:15:11Z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1033-11.2.0.9363</vt:lpwstr>
  </property>
</Properties>
</file>