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7/24/18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italsigns.mtc.ca.gov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3934-3CF7-D446-979B-99A48478D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363643"/>
            <a:ext cx="9966960" cy="3035808"/>
          </a:xfrm>
        </p:spPr>
        <p:txBody>
          <a:bodyPr/>
          <a:lstStyle/>
          <a:p>
            <a:r>
              <a:rPr lang="en-US" sz="4000" dirty="0"/>
              <a:t>Bay-area</a:t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housing price prediction</a:t>
            </a:r>
            <a:br>
              <a:rPr lang="en-US" sz="4000" dirty="0"/>
            </a:br>
            <a:br>
              <a:rPr lang="en-US" sz="4000" dirty="0"/>
            </a:br>
            <a:r>
              <a:rPr lang="en-US" sz="2000" dirty="0"/>
              <a:t>UC Berkeley ext. – 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84B6D-2DAC-2441-9F98-851B407A3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55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 sz="1400" dirty="0"/>
              <a:t>Indrani Kompella | Niyati Desai</a:t>
            </a:r>
          </a:p>
        </p:txBody>
      </p:sp>
    </p:spTree>
    <p:extLst>
      <p:ext uri="{BB962C8B-B14F-4D97-AF65-F5344CB8AC3E}">
        <p14:creationId xmlns:p14="http://schemas.microsoft.com/office/powerpoint/2010/main" val="93979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2474D9-5E4E-974D-B1BE-173C48D21A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92"/>
          <a:stretch/>
        </p:blipFill>
        <p:spPr>
          <a:xfrm>
            <a:off x="5570982" y="1793853"/>
            <a:ext cx="6281928" cy="40063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10E953-9F66-1345-BD57-1FDBD02B2859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1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49E0AC-AFAB-0644-9786-E69D0AC50DF6}"/>
              </a:ext>
            </a:extLst>
          </p:cNvPr>
          <p:cNvSpPr txBox="1">
            <a:spLocks/>
          </p:cNvSpPr>
          <p:nvPr/>
        </p:nvSpPr>
        <p:spPr>
          <a:xfrm>
            <a:off x="1062228" y="1517142"/>
            <a:ext cx="10058400" cy="454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Alameda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Contra costa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Marin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Napa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San Francisco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San Mateo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Solano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Sonoma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84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49E0AC-AFAB-0644-9786-E69D0AC50DF6}"/>
              </a:ext>
            </a:extLst>
          </p:cNvPr>
          <p:cNvSpPr txBox="1">
            <a:spLocks/>
          </p:cNvSpPr>
          <p:nvPr/>
        </p:nvSpPr>
        <p:spPr>
          <a:xfrm>
            <a:off x="1069848" y="1715642"/>
            <a:ext cx="10058400" cy="4616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200000"/>
              </a:lnSpc>
            </a:pPr>
            <a:r>
              <a:rPr lang="en-US" sz="2800" dirty="0"/>
              <a:t>The data was collected from following sources: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California Association of Realtors[CAR]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Zillow - Housing Estimates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 Census Bureau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Bureau of Labor Statistics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Metropolitan Transportation Commission (</a:t>
            </a:r>
            <a:r>
              <a:rPr lang="en-US" sz="2800" dirty="0">
                <a:hlinkClick r:id="rId4"/>
              </a:rPr>
              <a:t>http://www.vitalsigns.mtc.ca.gov</a:t>
            </a:r>
            <a:r>
              <a:rPr lang="en-US" sz="2800" dirty="0"/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0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7729041-EE3D-564E-AAEF-15DCA5CBF725}"/>
              </a:ext>
            </a:extLst>
          </p:cNvPr>
          <p:cNvSpPr txBox="1">
            <a:spLocks/>
          </p:cNvSpPr>
          <p:nvPr/>
        </p:nvSpPr>
        <p:spPr>
          <a:xfrm>
            <a:off x="1073658" y="1725931"/>
            <a:ext cx="10322052" cy="5052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3600" dirty="0"/>
              <a:t>Hypothesis : </a:t>
            </a:r>
          </a:p>
          <a:p>
            <a:pPr>
              <a:lnSpc>
                <a:spcPct val="170000"/>
              </a:lnSpc>
            </a:pPr>
            <a:endParaRPr lang="en-US" sz="3600" dirty="0"/>
          </a:p>
          <a:p>
            <a:pPr>
              <a:lnSpc>
                <a:spcPct val="170000"/>
              </a:lnSpc>
            </a:pPr>
            <a:r>
              <a:rPr lang="en-US" sz="3600" dirty="0"/>
              <a:t>Steps :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Identify dependent and potential predictor variables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Check initial correlation between dependent and potential predictor variables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Short-list 3 most correlated predictor variables 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run uni-variate linear regression model for each predictor variable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Run multi-variate linear regression model for all 3 predictor variable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Use the coefficients and y-intercept to predict future outcomes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lnSpc>
                <a:spcPct val="170000"/>
              </a:lnSpc>
            </a:pPr>
            <a:r>
              <a:rPr lang="en-US" sz="3600" dirty="0"/>
              <a:t>Conclusion :</a:t>
            </a:r>
          </a:p>
          <a:p>
            <a:pPr>
              <a:lnSpc>
                <a:spcPct val="170000"/>
              </a:lnSpc>
            </a:pPr>
            <a:r>
              <a:rPr lang="en-US" sz="3600" dirty="0"/>
              <a:t>A peek into the future </a:t>
            </a:r>
          </a:p>
          <a:p>
            <a:pPr>
              <a:lnSpc>
                <a:spcPct val="170000"/>
              </a:lnSpc>
            </a:pPr>
            <a:r>
              <a:rPr lang="en-US" sz="3700" dirty="0"/>
              <a:t>What if the wages continue to rise at their current rate and the mortgage rate (30 year fixed) holds steady at 4.6 % ...Can you afford to buy a median price home in the future???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949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702B48-97A7-B547-834E-B3AA03C27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7494"/>
              </p:ext>
            </p:extLst>
          </p:nvPr>
        </p:nvGraphicFramePr>
        <p:xfrm>
          <a:off x="571500" y="1874520"/>
          <a:ext cx="5806440" cy="450303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1781">
                  <a:extLst>
                    <a:ext uri="{9D8B030D-6E8A-4147-A177-3AD203B41FA5}">
                      <a16:colId xmlns:a16="http://schemas.microsoft.com/office/drawing/2014/main" val="3712872284"/>
                    </a:ext>
                  </a:extLst>
                </a:gridCol>
                <a:gridCol w="1492594">
                  <a:extLst>
                    <a:ext uri="{9D8B030D-6E8A-4147-A177-3AD203B41FA5}">
                      <a16:colId xmlns:a16="http://schemas.microsoft.com/office/drawing/2014/main" val="1418690691"/>
                    </a:ext>
                  </a:extLst>
                </a:gridCol>
                <a:gridCol w="1682065">
                  <a:extLst>
                    <a:ext uri="{9D8B030D-6E8A-4147-A177-3AD203B41FA5}">
                      <a16:colId xmlns:a16="http://schemas.microsoft.com/office/drawing/2014/main" val="2931422981"/>
                    </a:ext>
                  </a:extLst>
                </a:gridCol>
              </a:tblGrid>
              <a:tr h="516789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POTENTIAL PREDICTOR VARIABLES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BAY AREA LEVEL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COUNTY LEVEL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05999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TOTAL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0.799286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j-lt"/>
                        </a:rPr>
                        <a:t>0.835920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455075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HOUSEHOLD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0.800972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89173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0.814675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j-lt"/>
                        </a:rPr>
                        <a:t>0.851533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75031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IMMIGRATION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0.177585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0.569903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91984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NET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-0.180791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-0.137122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093675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0.725683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j-lt"/>
                        </a:rPr>
                        <a:t>0.824421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301904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INTEREST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-0.683790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-0.711596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132409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NEW HOMES CONSTRUCTED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0.291740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0.052245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19724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EMPLOYERS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0.738533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j-lt"/>
                        </a:rPr>
                        <a:t>0.783928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93717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AVERAGE ANNUAL 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0.829636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j-lt"/>
                        </a:rPr>
                        <a:t>0.848847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94300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B4A68CD3-3EBA-B542-8DCF-DBD357F11D7D}"/>
              </a:ext>
            </a:extLst>
          </p:cNvPr>
          <p:cNvSpPr txBox="1">
            <a:spLocks/>
          </p:cNvSpPr>
          <p:nvPr/>
        </p:nvSpPr>
        <p:spPr>
          <a:xfrm>
            <a:off x="6922008" y="1874520"/>
            <a:ext cx="4370832" cy="456057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200" u="sng" dirty="0">
                <a:solidFill>
                  <a:schemeClr val="accent1"/>
                </a:solidFill>
              </a:rPr>
              <a:t>Multi-variate Linear regression model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Dependent variable 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Median home price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Predictor variables 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Average annual pay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Households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560145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134</TotalTime>
  <Words>236</Words>
  <Application>Microsoft Macintosh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Bay-area   housing price prediction  UC Berkeley ext. – final project presentation</vt:lpstr>
      <vt:lpstr>Why?</vt:lpstr>
      <vt:lpstr>counties</vt:lpstr>
      <vt:lpstr>data</vt:lpstr>
      <vt:lpstr>Machine learning model</vt:lpstr>
      <vt:lpstr>Machine learning model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Bay-area   housing price prediction  UC Berkeley ext. – final project presentation</dc:title>
  <dc:creator>Ninu Desai</dc:creator>
  <cp:lastModifiedBy>Ninu Desai</cp:lastModifiedBy>
  <cp:revision>30</cp:revision>
  <dcterms:created xsi:type="dcterms:W3CDTF">2018-07-25T01:28:44Z</dcterms:created>
  <dcterms:modified xsi:type="dcterms:W3CDTF">2018-07-25T03:43:03Z</dcterms:modified>
</cp:coreProperties>
</file>