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1"/>
    <p:restoredTop sz="94676"/>
  </p:normalViewPr>
  <p:slideViewPr>
    <p:cSldViewPr snapToGrid="0" snapToObjects="1">
      <p:cViewPr varScale="1">
        <p:scale>
          <a:sx n="108" d="100"/>
          <a:sy n="108" d="100"/>
        </p:scale>
        <p:origin x="208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rtune.com/2015/09/25/san-francisco-cheapest-home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italsigns.mtc.ca.gov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3934-3CF7-D446-979B-99A48478D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363643"/>
            <a:ext cx="9966960" cy="3035808"/>
          </a:xfrm>
        </p:spPr>
        <p:txBody>
          <a:bodyPr/>
          <a:lstStyle/>
          <a:p>
            <a:r>
              <a:rPr lang="en-US" sz="4000" dirty="0"/>
              <a:t>Bay-area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housing price prediction</a:t>
            </a:r>
            <a:br>
              <a:rPr lang="en-US" sz="4000" dirty="0"/>
            </a:br>
            <a:br>
              <a:rPr lang="en-US" sz="4000" dirty="0"/>
            </a:br>
            <a:r>
              <a:rPr lang="en-US" sz="2000" dirty="0"/>
              <a:t>UC Berkeley ext.  2018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4B6D-2DAC-2441-9F98-851B407A3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55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sz="1400" dirty="0"/>
              <a:t>Indrani Kompella | Niyati Desai</a:t>
            </a:r>
          </a:p>
        </p:txBody>
      </p:sp>
    </p:spTree>
    <p:extLst>
      <p:ext uri="{BB962C8B-B14F-4D97-AF65-F5344CB8AC3E}">
        <p14:creationId xmlns:p14="http://schemas.microsoft.com/office/powerpoint/2010/main" val="939792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75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0E953-9F66-1345-BD57-1FDBD02B2859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9868C6-9DF2-8F4F-996B-CABC9479D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8" y="2766951"/>
            <a:ext cx="5452439" cy="3744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474D9-5E4E-974D-B1BE-173C48D21A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92"/>
          <a:stretch/>
        </p:blipFill>
        <p:spPr>
          <a:xfrm>
            <a:off x="6111238" y="213359"/>
            <a:ext cx="5812539" cy="37070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3C81976-9363-B140-81D8-D6911F3BEAF7}"/>
              </a:ext>
            </a:extLst>
          </p:cNvPr>
          <p:cNvSpPr txBox="1">
            <a:spLocks/>
          </p:cNvSpPr>
          <p:nvPr/>
        </p:nvSpPr>
        <p:spPr>
          <a:xfrm>
            <a:off x="6095998" y="4976624"/>
            <a:ext cx="5181601" cy="636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000" dirty="0"/>
              <a:t>It is a worn-down, decomposing wooden shack that was built in 1906, and the interior is unlivable in its current condition. The San Francisco house is also selling for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34A98-AEA2-BD42-A0AD-9EEEBEFB99FE}"/>
              </a:ext>
            </a:extLst>
          </p:cNvPr>
          <p:cNvSpPr/>
          <p:nvPr/>
        </p:nvSpPr>
        <p:spPr>
          <a:xfrm>
            <a:off x="7921880" y="5900168"/>
            <a:ext cx="1542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</a:rPr>
              <a:t>$350,000.00</a:t>
            </a:r>
            <a:endParaRPr lang="en-US" sz="2800" dirty="0">
              <a:latin typeface="+mj-lt"/>
            </a:endParaRPr>
          </a:p>
        </p:txBody>
      </p:sp>
      <p:sp>
        <p:nvSpPr>
          <p:cNvPr id="12" name="Rectangle 11">
            <a:hlinkClick r:id="rId6"/>
            <a:extLst>
              <a:ext uri="{FF2B5EF4-FFF2-40B4-BE49-F238E27FC236}">
                <a16:creationId xmlns:a16="http://schemas.microsoft.com/office/drawing/2014/main" id="{93A4A1FE-9D55-BB44-B8EC-DD0F9C8A69DD}"/>
              </a:ext>
            </a:extLst>
          </p:cNvPr>
          <p:cNvSpPr/>
          <p:nvPr/>
        </p:nvSpPr>
        <p:spPr>
          <a:xfrm>
            <a:off x="6111238" y="6406808"/>
            <a:ext cx="34014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+mj-lt"/>
              </a:rPr>
              <a:t>http://</a:t>
            </a:r>
            <a:r>
              <a:rPr lang="en-US" sz="1100" dirty="0" err="1">
                <a:solidFill>
                  <a:schemeClr val="accent1"/>
                </a:solidFill>
                <a:latin typeface="+mj-lt"/>
              </a:rPr>
              <a:t>fortune.com</a:t>
            </a:r>
            <a:r>
              <a:rPr lang="en-US" sz="1100" dirty="0">
                <a:solidFill>
                  <a:schemeClr val="accent1"/>
                </a:solidFill>
                <a:latin typeface="+mj-lt"/>
              </a:rPr>
              <a:t>/2015/09/25/san-</a:t>
            </a:r>
            <a:r>
              <a:rPr lang="en-US" sz="1100" dirty="0" err="1">
                <a:solidFill>
                  <a:schemeClr val="accent1"/>
                </a:solidFill>
                <a:latin typeface="+mj-lt"/>
              </a:rPr>
              <a:t>francisco</a:t>
            </a:r>
            <a:r>
              <a:rPr lang="en-US" sz="1100" dirty="0">
                <a:solidFill>
                  <a:schemeClr val="accent1"/>
                </a:solidFill>
                <a:latin typeface="+mj-lt"/>
              </a:rPr>
              <a:t>-cheapest-home/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211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2228" y="2039655"/>
            <a:ext cx="10058400" cy="4540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Alameda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Contra costa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Marin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Napa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Santa </a:t>
            </a:r>
            <a:r>
              <a:rPr lang="en-US" sz="2800" dirty="0" err="1"/>
              <a:t>clara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San Mateo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Solano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Sonoma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010A05-8A96-034F-9634-AF1C62B5F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14" y="1703070"/>
            <a:ext cx="4262761" cy="48702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284775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49E0AC-AFAB-0644-9786-E69D0AC50DF6}"/>
              </a:ext>
            </a:extLst>
          </p:cNvPr>
          <p:cNvSpPr txBox="1">
            <a:spLocks/>
          </p:cNvSpPr>
          <p:nvPr/>
        </p:nvSpPr>
        <p:spPr>
          <a:xfrm>
            <a:off x="1069848" y="1715642"/>
            <a:ext cx="10058400" cy="4616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sz="2800" dirty="0"/>
              <a:t>The data was collected from following sources: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California Association of Realtors[CAR]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Zillow - Housing Estimates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 Census Bureau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Bureau of Labor Statistics 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Metropolitan Transportation Commission (</a:t>
            </a:r>
            <a:r>
              <a:rPr lang="en-US" sz="2800" dirty="0">
                <a:hlinkClick r:id="rId4"/>
              </a:rPr>
              <a:t>http://www.vitalsigns.mtc.ca.gov</a:t>
            </a:r>
            <a:r>
              <a:rPr lang="en-US" sz="2800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009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5D613CC-4DD0-784A-922C-6C7B02AA91D5}"/>
              </a:ext>
            </a:extLst>
          </p:cNvPr>
          <p:cNvSpPr txBox="1">
            <a:spLocks/>
          </p:cNvSpPr>
          <p:nvPr/>
        </p:nvSpPr>
        <p:spPr>
          <a:xfrm>
            <a:off x="1073658" y="3248238"/>
            <a:ext cx="10322052" cy="2644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900" dirty="0">
                <a:solidFill>
                  <a:schemeClr val="accent1"/>
                </a:solidFill>
              </a:rPr>
              <a:t>Steps :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Check initial correlation between dependent and potential predictor variables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Short-list 3 most correlated predictor variables 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 uni-variate linear regression model for each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 multi-variate linear regression model for all 3 predictor variable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the coefficients and y-intercept to predict future outcomes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47088F2-8035-F742-9E3B-E31C3BF0A600}"/>
              </a:ext>
            </a:extLst>
          </p:cNvPr>
          <p:cNvSpPr txBox="1">
            <a:spLocks/>
          </p:cNvSpPr>
          <p:nvPr/>
        </p:nvSpPr>
        <p:spPr>
          <a:xfrm>
            <a:off x="1073658" y="5407780"/>
            <a:ext cx="10779252" cy="174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900" dirty="0">
                <a:solidFill>
                  <a:schemeClr val="accent1"/>
                </a:solidFill>
              </a:rPr>
              <a:t>Result &amp; Conclusion :</a:t>
            </a:r>
          </a:p>
          <a:p>
            <a:pPr>
              <a:lnSpc>
                <a:spcPct val="170000"/>
              </a:lnSpc>
            </a:pPr>
            <a:r>
              <a:rPr lang="en-US" sz="2900" dirty="0"/>
              <a:t>A peek into the future </a:t>
            </a:r>
          </a:p>
          <a:p>
            <a:pPr>
              <a:lnSpc>
                <a:spcPct val="170000"/>
              </a:lnSpc>
            </a:pPr>
            <a:r>
              <a:rPr lang="en-US" sz="2900" dirty="0"/>
              <a:t>What if the wages continue to rise at their current rate and the mortgage rate (30 year fixed) holds steady at 4.6 %,</a:t>
            </a:r>
          </a:p>
          <a:p>
            <a:pPr>
              <a:lnSpc>
                <a:spcPct val="170000"/>
              </a:lnSpc>
            </a:pPr>
            <a:r>
              <a:rPr lang="en-US" sz="4000" dirty="0">
                <a:solidFill>
                  <a:schemeClr val="accent1"/>
                </a:solidFill>
              </a:rPr>
              <a:t> ........Can you afford to buy a median price home in the future???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125DA8-B93F-2D4A-9271-19264C00DCD7}"/>
              </a:ext>
            </a:extLst>
          </p:cNvPr>
          <p:cNvSpPr txBox="1">
            <a:spLocks/>
          </p:cNvSpPr>
          <p:nvPr/>
        </p:nvSpPr>
        <p:spPr>
          <a:xfrm>
            <a:off x="1073658" y="1608664"/>
            <a:ext cx="10850118" cy="1448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6200" dirty="0">
                <a:solidFill>
                  <a:schemeClr val="accent1"/>
                </a:solidFill>
              </a:rPr>
              <a:t>Hypothesis :  </a:t>
            </a:r>
            <a:r>
              <a:rPr lang="en-US" sz="4900" dirty="0"/>
              <a:t>The reason for astronomical rise in the housing prices in the bay area in the past few years, </a:t>
            </a:r>
          </a:p>
          <a:p>
            <a:pPr>
              <a:lnSpc>
                <a:spcPct val="170000"/>
              </a:lnSpc>
            </a:pPr>
            <a:r>
              <a:rPr lang="en-US" sz="4900" dirty="0"/>
              <a:t>is the increasing gap between the demand (population and wage growth) and supply (new housing construction). </a:t>
            </a:r>
          </a:p>
          <a:p>
            <a:pPr>
              <a:lnSpc>
                <a:spcPct val="170000"/>
              </a:lnSpc>
            </a:pPr>
            <a:r>
              <a:rPr lang="en-US" sz="4900" b="1" dirty="0"/>
              <a:t>Model: time series analysis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8639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702B48-97A7-B547-834E-B3AA03C2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13557"/>
              </p:ext>
            </p:extLst>
          </p:nvPr>
        </p:nvGraphicFramePr>
        <p:xfrm>
          <a:off x="571500" y="1874520"/>
          <a:ext cx="5806440" cy="456537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1781">
                  <a:extLst>
                    <a:ext uri="{9D8B030D-6E8A-4147-A177-3AD203B41FA5}">
                      <a16:colId xmlns:a16="http://schemas.microsoft.com/office/drawing/2014/main" val="3712872284"/>
                    </a:ext>
                  </a:extLst>
                </a:gridCol>
                <a:gridCol w="1492594">
                  <a:extLst>
                    <a:ext uri="{9D8B030D-6E8A-4147-A177-3AD203B41FA5}">
                      <a16:colId xmlns:a16="http://schemas.microsoft.com/office/drawing/2014/main" val="1418690691"/>
                    </a:ext>
                  </a:extLst>
                </a:gridCol>
                <a:gridCol w="1682065">
                  <a:extLst>
                    <a:ext uri="{9D8B030D-6E8A-4147-A177-3AD203B41FA5}">
                      <a16:colId xmlns:a16="http://schemas.microsoft.com/office/drawing/2014/main" val="2931422981"/>
                    </a:ext>
                  </a:extLst>
                </a:gridCol>
              </a:tblGrid>
              <a:tr h="516789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POTENTIAL PREDICTOR VARIABLES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BAY AREA LEVEL</a:t>
                      </a:r>
                    </a:p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j-lt"/>
                        </a:rPr>
                        <a:t>COUNTY LEVEL</a:t>
                      </a:r>
                    </a:p>
                    <a:p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0599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TOTAL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0.799286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0.835920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4550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0.800972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89173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HOUSEHOLDS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0.814675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0.851533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7503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IMMIGRATION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0.177585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0.569903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9198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NET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-0.180791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-0.137122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09367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0.725683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0.824421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30190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-0.683790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-0.711596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3240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NEW HOMES CONSTRUCTED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0.291740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  <a:latin typeface="+mj-lt"/>
                        </a:rPr>
                        <a:t>0.052245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724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EMPLOYERS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0.738533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effectLst/>
                          <a:latin typeface="+mj-lt"/>
                        </a:rPr>
                        <a:t>0.783928</a:t>
                      </a:r>
                      <a:endParaRPr lang="en-US" sz="1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371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AVERAGE ANNUAL 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0.829636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effectLst/>
                          <a:latin typeface="+mj-lt"/>
                        </a:rPr>
                        <a:t>0.848847</a:t>
                      </a:r>
                      <a:endParaRPr lang="en-US" sz="1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943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6837343" y="2093976"/>
            <a:ext cx="4460236" cy="4391919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Model:</a:t>
            </a:r>
          </a:p>
          <a:p>
            <a:pPr algn="just">
              <a:lnSpc>
                <a:spcPct val="150000"/>
              </a:lnSpc>
            </a:pPr>
            <a:r>
              <a:rPr lang="en-US" sz="2000" u="sng" dirty="0">
                <a:solidFill>
                  <a:schemeClr val="accent1"/>
                </a:solidFill>
              </a:rPr>
              <a:t>Multi-variate Linear regression model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Dependent variable 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Median home price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Predictor variables 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 annual pay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Households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jobs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B46EF8-1E7A-984E-A365-F8A3EC6CB4BA}"/>
              </a:ext>
            </a:extLst>
          </p:cNvPr>
          <p:cNvSpPr/>
          <p:nvPr/>
        </p:nvSpPr>
        <p:spPr>
          <a:xfrm>
            <a:off x="571500" y="5164668"/>
            <a:ext cx="4847167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C9728-8E25-1148-89E5-E6F362905D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t="3009" b="8397"/>
          <a:stretch/>
        </p:blipFill>
        <p:spPr>
          <a:xfrm>
            <a:off x="6949441" y="2578608"/>
            <a:ext cx="3833198" cy="3696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145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F1E05B-3331-CF48-8C7C-2A0F28DFFCCD}"/>
              </a:ext>
            </a:extLst>
          </p:cNvPr>
          <p:cNvSpPr/>
          <p:nvPr/>
        </p:nvSpPr>
        <p:spPr>
          <a:xfrm>
            <a:off x="993675" y="2440599"/>
            <a:ext cx="9301788" cy="4180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7729041-EE3D-564E-AAEF-15DCA5CBF725}"/>
              </a:ext>
            </a:extLst>
          </p:cNvPr>
          <p:cNvSpPr txBox="1">
            <a:spLocks/>
          </p:cNvSpPr>
          <p:nvPr/>
        </p:nvSpPr>
        <p:spPr>
          <a:xfrm>
            <a:off x="1073658" y="1802131"/>
            <a:ext cx="10850118" cy="776477"/>
          </a:xfrm>
          <a:prstGeom prst="rect">
            <a:avLst/>
          </a:prstGeom>
          <a:effectLst>
            <a:softEdge rad="31750"/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7200" dirty="0">
                <a:solidFill>
                  <a:schemeClr val="tx2"/>
                </a:solidFill>
              </a:rPr>
              <a:t>After running machine learning model, our initial hypothesis did not give expected results. </a:t>
            </a:r>
            <a:endParaRPr lang="en-US" sz="4800" dirty="0">
              <a:solidFill>
                <a:schemeClr val="tx2"/>
              </a:solidFill>
            </a:endParaRP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7DFA56-AFF6-8644-A73C-09CBBAC6BFDF}"/>
              </a:ext>
            </a:extLst>
          </p:cNvPr>
          <p:cNvSpPr txBox="1">
            <a:spLocks/>
          </p:cNvSpPr>
          <p:nvPr/>
        </p:nvSpPr>
        <p:spPr>
          <a:xfrm>
            <a:off x="1251998" y="2897955"/>
            <a:ext cx="10979442" cy="119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2900" dirty="0">
                <a:solidFill>
                  <a:schemeClr val="accent1"/>
                </a:solidFill>
              </a:rPr>
              <a:t>Final hypothesis</a:t>
            </a:r>
            <a:r>
              <a:rPr lang="en-US" sz="2900" dirty="0"/>
              <a:t> </a:t>
            </a:r>
            <a:r>
              <a:rPr lang="en-US" sz="2600" dirty="0"/>
              <a:t>- The median annual home price in bay-area is a function of 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                        average annual pay, no. of households &amp; jobs.</a:t>
            </a:r>
          </a:p>
          <a:p>
            <a:pPr>
              <a:lnSpc>
                <a:spcPct val="170000"/>
              </a:lnSpc>
            </a:pPr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0CB3A-97C2-7642-8CB8-7FDB83C2052E}"/>
              </a:ext>
            </a:extLst>
          </p:cNvPr>
          <p:cNvSpPr txBox="1"/>
          <p:nvPr/>
        </p:nvSpPr>
        <p:spPr>
          <a:xfrm>
            <a:off x="3474771" y="3779557"/>
            <a:ext cx="2795478" cy="260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y = m</a:t>
            </a:r>
            <a:r>
              <a:rPr lang="en-US" sz="1600" baseline="-25000" dirty="0"/>
              <a:t>o</a:t>
            </a:r>
            <a:r>
              <a:rPr lang="en-US" sz="1600" dirty="0"/>
              <a:t>X</a:t>
            </a:r>
            <a:r>
              <a:rPr lang="en-US" sz="1600" baseline="-25000" dirty="0"/>
              <a:t>o </a:t>
            </a:r>
            <a:r>
              <a:rPr lang="en-US" sz="1600" dirty="0"/>
              <a:t>+ m</a:t>
            </a:r>
            <a:r>
              <a:rPr lang="en-US" sz="1600" baseline="-25000" dirty="0"/>
              <a:t>1</a:t>
            </a:r>
            <a:r>
              <a:rPr lang="en-US" sz="1600" dirty="0"/>
              <a:t>X</a:t>
            </a:r>
            <a:r>
              <a:rPr lang="en-US" sz="1600" baseline="-25000" dirty="0"/>
              <a:t>1 </a:t>
            </a:r>
            <a:r>
              <a:rPr lang="en-US" sz="1600" dirty="0"/>
              <a:t>+ m</a:t>
            </a:r>
            <a:r>
              <a:rPr lang="en-US" sz="1600" baseline="-25000" dirty="0"/>
              <a:t>2</a:t>
            </a:r>
            <a:r>
              <a:rPr lang="en-US" sz="1600" dirty="0"/>
              <a:t>X</a:t>
            </a:r>
            <a:r>
              <a:rPr lang="en-US" sz="1600" baseline="-25000" dirty="0"/>
              <a:t>2 </a:t>
            </a:r>
            <a:r>
              <a:rPr lang="en-US" sz="1600" dirty="0"/>
              <a:t>+ b</a:t>
            </a:r>
            <a:endParaRPr lang="en-US" sz="1600" baseline="-25000" dirty="0"/>
          </a:p>
          <a:p>
            <a:pPr>
              <a:lnSpc>
                <a:spcPct val="150000"/>
              </a:lnSpc>
            </a:pPr>
            <a:endParaRPr lang="en-US" sz="1600" baseline="-25000" dirty="0"/>
          </a:p>
          <a:p>
            <a:pPr>
              <a:lnSpc>
                <a:spcPct val="150000"/>
              </a:lnSpc>
            </a:pPr>
            <a:r>
              <a:rPr lang="en-US" sz="1400" dirty="0"/>
              <a:t>y</a:t>
            </a:r>
            <a:r>
              <a:rPr lang="en-US" sz="1400" baseline="-25000" dirty="0"/>
              <a:t> </a:t>
            </a:r>
            <a:r>
              <a:rPr lang="en-US" sz="1400" dirty="0"/>
              <a:t>=</a:t>
            </a:r>
            <a:r>
              <a:rPr lang="en-US" sz="1400" baseline="-25000" dirty="0"/>
              <a:t> </a:t>
            </a:r>
            <a:r>
              <a:rPr lang="en-US" sz="1400" dirty="0"/>
              <a:t>Median Annual Home Price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o</a:t>
            </a:r>
            <a:r>
              <a:rPr lang="en-US" sz="1400" dirty="0"/>
              <a:t> = Average Annual Pay,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 = No. of Households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 = Jobs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 = Multipliers/Coefficients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 = Y-Intercept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61A155-C9DE-1B42-92CA-ECEC8E96B0EB}"/>
              </a:ext>
            </a:extLst>
          </p:cNvPr>
          <p:cNvSpPr txBox="1">
            <a:spLocks/>
          </p:cNvSpPr>
          <p:nvPr/>
        </p:nvSpPr>
        <p:spPr>
          <a:xfrm>
            <a:off x="1083558" y="5230798"/>
            <a:ext cx="10850118" cy="1096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endParaRPr lang="en-US" sz="2600" dirty="0"/>
          </a:p>
          <a:p>
            <a:pPr>
              <a:lnSpc>
                <a:spcPct val="17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9491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CCE-CA30-024F-9CDD-469D4D4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12482-F74E-3047-85B3-44AB4EB50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6FB79-5795-BA45-B9FB-E548DE6E2F07}"/>
              </a:ext>
            </a:extLst>
          </p:cNvPr>
          <p:cNvCxnSpPr/>
          <p:nvPr/>
        </p:nvCxnSpPr>
        <p:spPr>
          <a:xfrm>
            <a:off x="274320" y="1703070"/>
            <a:ext cx="1157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B4A68CD3-3EBA-B542-8DCF-DBD357F11D7D}"/>
              </a:ext>
            </a:extLst>
          </p:cNvPr>
          <p:cNvSpPr txBox="1">
            <a:spLocks/>
          </p:cNvSpPr>
          <p:nvPr/>
        </p:nvSpPr>
        <p:spPr>
          <a:xfrm>
            <a:off x="1130808" y="3383280"/>
            <a:ext cx="10222992" cy="1920240"/>
          </a:xfrm>
          <a:prstGeom prst="rect">
            <a:avLst/>
          </a:prstGeom>
          <a:ln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Github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Work-flow, partner co-ordination &amp; project compilation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Jupyter notebook, spyder &amp; vs code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Data munging, initial machine learning model &amp; coding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Flask, html, css, javascript, bootstrap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Build the interactive prediction App webpage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Tableau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Visualize past data and its trends &amp; plot for user interaction on the webpage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Plotly &amp; D3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Interactively Plot visualization for future predictions as per user selection on the webpage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26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305</TotalTime>
  <Words>487</Words>
  <Application>Microsoft Macintosh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Bay-area   housing price prediction  UC Berkeley ext.  2018 – final project presentation</vt:lpstr>
      <vt:lpstr>Why?</vt:lpstr>
      <vt:lpstr>counties</vt:lpstr>
      <vt:lpstr>data</vt:lpstr>
      <vt:lpstr>Machine learning model</vt:lpstr>
      <vt:lpstr>Machine learning model</vt:lpstr>
      <vt:lpstr>Machine learning model</vt:lpstr>
      <vt:lpstr>Thanks to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Bay-area   housing price prediction  UC Berkeley ext. – final project presentation</dc:title>
  <dc:creator>Ninu Desai</dc:creator>
  <cp:lastModifiedBy>Ninu Desai</cp:lastModifiedBy>
  <cp:revision>62</cp:revision>
  <dcterms:created xsi:type="dcterms:W3CDTF">2018-07-25T01:28:44Z</dcterms:created>
  <dcterms:modified xsi:type="dcterms:W3CDTF">2018-07-25T23:20:57Z</dcterms:modified>
</cp:coreProperties>
</file>