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4"/>
    <p:restoredTop sz="94676"/>
  </p:normalViewPr>
  <p:slideViewPr>
    <p:cSldViewPr snapToGrid="0" snapToObjects="1">
      <p:cViewPr varScale="1">
        <p:scale>
          <a:sx n="108" d="100"/>
          <a:sy n="108" d="100"/>
        </p:scale>
        <p:origin x="208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7/25/18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tune.com/2015/09/25/san-francisco-cheapest-hom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italsigns.mtc.ca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934-3CF7-D446-979B-99A48478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63643"/>
            <a:ext cx="9966960" cy="3035808"/>
          </a:xfrm>
        </p:spPr>
        <p:txBody>
          <a:bodyPr/>
          <a:lstStyle/>
          <a:p>
            <a:r>
              <a:rPr lang="en-US" sz="4000" dirty="0"/>
              <a:t>Bay-area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housing price prediction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UC Berkeley ext.  2018 –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4B6D-2DAC-2441-9F98-851B407A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5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sz="1400" dirty="0"/>
              <a:t>Indrani Kompella | Niyati Desai</a:t>
            </a:r>
          </a:p>
        </p:txBody>
      </p:sp>
    </p:spTree>
    <p:extLst>
      <p:ext uri="{BB962C8B-B14F-4D97-AF65-F5344CB8AC3E}">
        <p14:creationId xmlns:p14="http://schemas.microsoft.com/office/powerpoint/2010/main" val="9397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0E953-9F66-1345-BD57-1FDBD02B2859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79868C6-9DF2-8F4F-996B-CABC9479D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5" y="3063240"/>
            <a:ext cx="5021042" cy="3448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474D9-5E4E-974D-B1BE-173C48D21A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2"/>
          <a:stretch/>
        </p:blipFill>
        <p:spPr>
          <a:xfrm>
            <a:off x="6111238" y="213359"/>
            <a:ext cx="5812539" cy="3707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3C81976-9363-B140-81D8-D6911F3BEAF7}"/>
              </a:ext>
            </a:extLst>
          </p:cNvPr>
          <p:cNvSpPr txBox="1">
            <a:spLocks/>
          </p:cNvSpPr>
          <p:nvPr/>
        </p:nvSpPr>
        <p:spPr>
          <a:xfrm>
            <a:off x="6095998" y="4976624"/>
            <a:ext cx="5181601" cy="63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000" dirty="0"/>
              <a:t>It is a worn-down, decomposing wooden shack that was built in 1906, and the interior is unlivable in its current condition. The San Francisco house is also selling for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34A98-AEA2-BD42-A0AD-9EEEBEFB99FE}"/>
              </a:ext>
            </a:extLst>
          </p:cNvPr>
          <p:cNvSpPr/>
          <p:nvPr/>
        </p:nvSpPr>
        <p:spPr>
          <a:xfrm>
            <a:off x="7921880" y="5900168"/>
            <a:ext cx="1542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$350,000.00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>
            <a:hlinkClick r:id="rId6"/>
            <a:extLst>
              <a:ext uri="{FF2B5EF4-FFF2-40B4-BE49-F238E27FC236}">
                <a16:creationId xmlns:a16="http://schemas.microsoft.com/office/drawing/2014/main" id="{93A4A1FE-9D55-BB44-B8EC-DD0F9C8A69DD}"/>
              </a:ext>
            </a:extLst>
          </p:cNvPr>
          <p:cNvSpPr/>
          <p:nvPr/>
        </p:nvSpPr>
        <p:spPr>
          <a:xfrm>
            <a:off x="6111238" y="6406808"/>
            <a:ext cx="3401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+mj-lt"/>
              </a:rPr>
              <a:t>http://</a:t>
            </a:r>
            <a:r>
              <a:rPr lang="en-US" sz="1100" dirty="0" err="1">
                <a:solidFill>
                  <a:schemeClr val="accent1"/>
                </a:solidFill>
                <a:latin typeface="+mj-lt"/>
              </a:rPr>
              <a:t>fortune.com</a:t>
            </a:r>
            <a:r>
              <a:rPr lang="en-US" sz="1100" dirty="0">
                <a:solidFill>
                  <a:schemeClr val="accent1"/>
                </a:solidFill>
                <a:latin typeface="+mj-lt"/>
              </a:rPr>
              <a:t>/2015/09/25/san-</a:t>
            </a:r>
            <a:r>
              <a:rPr lang="en-US" sz="1100" dirty="0" err="1">
                <a:solidFill>
                  <a:schemeClr val="accent1"/>
                </a:solidFill>
                <a:latin typeface="+mj-lt"/>
              </a:rPr>
              <a:t>francisco</a:t>
            </a:r>
            <a:r>
              <a:rPr lang="en-US" sz="1100" dirty="0">
                <a:solidFill>
                  <a:schemeClr val="accent1"/>
                </a:solidFill>
                <a:latin typeface="+mj-lt"/>
              </a:rPr>
              <a:t>-cheapest-home/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21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2228" y="1517142"/>
            <a:ext cx="10058400" cy="45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Alameda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Contra costa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Santa </a:t>
            </a:r>
            <a:r>
              <a:rPr lang="en-US" sz="2800" dirty="0" err="1"/>
              <a:t>clara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Mateo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Solano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Sonoma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9848" y="1715642"/>
            <a:ext cx="10058400" cy="4616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sz="2800" dirty="0"/>
              <a:t>The data was collected from following sources: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California Association of Realtors[CAR]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Zillow - Housing Estimates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 Census Bureau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Bureau of Labor Statistics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Metropolitan Transportation Commission (</a:t>
            </a:r>
            <a:r>
              <a:rPr lang="en-US" sz="2800" dirty="0">
                <a:hlinkClick r:id="rId4"/>
              </a:rPr>
              <a:t>http://www.vitalsigns.mtc.ca.gov</a:t>
            </a:r>
            <a:r>
              <a:rPr lang="en-US" sz="28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7729041-EE3D-564E-AAEF-15DCA5CBF725}"/>
              </a:ext>
            </a:extLst>
          </p:cNvPr>
          <p:cNvSpPr txBox="1">
            <a:spLocks/>
          </p:cNvSpPr>
          <p:nvPr/>
        </p:nvSpPr>
        <p:spPr>
          <a:xfrm>
            <a:off x="1073658" y="1802132"/>
            <a:ext cx="10322052" cy="63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dirty="0"/>
              <a:t>Hypothesis :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D613CC-4DD0-784A-922C-6C7B02AA91D5}"/>
              </a:ext>
            </a:extLst>
          </p:cNvPr>
          <p:cNvSpPr txBox="1">
            <a:spLocks/>
          </p:cNvSpPr>
          <p:nvPr/>
        </p:nvSpPr>
        <p:spPr>
          <a:xfrm>
            <a:off x="1073658" y="2578608"/>
            <a:ext cx="10322052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900" dirty="0"/>
              <a:t>Steps :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Identify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Check initial correlation between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Short-list 3 most correlated predictor variables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run uni-variate linear regression model for each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Run multi-variate linear regression model for all 3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Use the coefficients and y-intercept to predict future outcomes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7088F2-8035-F742-9E3B-E31C3BF0A600}"/>
              </a:ext>
            </a:extLst>
          </p:cNvPr>
          <p:cNvSpPr txBox="1">
            <a:spLocks/>
          </p:cNvSpPr>
          <p:nvPr/>
        </p:nvSpPr>
        <p:spPr>
          <a:xfrm>
            <a:off x="1073658" y="5105400"/>
            <a:ext cx="10779252" cy="174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900" dirty="0"/>
              <a:t>Result &amp; Conclusion :</a:t>
            </a:r>
          </a:p>
          <a:p>
            <a:pPr>
              <a:lnSpc>
                <a:spcPct val="170000"/>
              </a:lnSpc>
            </a:pPr>
            <a:r>
              <a:rPr lang="en-US" sz="2900" dirty="0"/>
              <a:t>A peek into the future </a:t>
            </a:r>
          </a:p>
          <a:p>
            <a:pPr>
              <a:lnSpc>
                <a:spcPct val="170000"/>
              </a:lnSpc>
            </a:pPr>
            <a:r>
              <a:rPr lang="en-US" sz="2900" dirty="0"/>
              <a:t>What if the wages continue to rise at their current rate and the mortgage rate (30 year fixed) holds steady at 4.6 %,</a:t>
            </a:r>
          </a:p>
          <a:p>
            <a:pPr>
              <a:lnSpc>
                <a:spcPct val="170000"/>
              </a:lnSpc>
            </a:pPr>
            <a:r>
              <a:rPr lang="en-US" sz="4000" dirty="0">
                <a:solidFill>
                  <a:schemeClr val="accent1"/>
                </a:solidFill>
              </a:rPr>
              <a:t> ........Can you afford to buy a median price home in the future???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4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02B48-97A7-B547-834E-B3AA03C2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13557"/>
              </p:ext>
            </p:extLst>
          </p:nvPr>
        </p:nvGraphicFramePr>
        <p:xfrm>
          <a:off x="571500" y="1874520"/>
          <a:ext cx="5806440" cy="45653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1781">
                  <a:extLst>
                    <a:ext uri="{9D8B030D-6E8A-4147-A177-3AD203B41FA5}">
                      <a16:colId xmlns:a16="http://schemas.microsoft.com/office/drawing/2014/main" val="3712872284"/>
                    </a:ext>
                  </a:extLst>
                </a:gridCol>
                <a:gridCol w="1492594">
                  <a:extLst>
                    <a:ext uri="{9D8B030D-6E8A-4147-A177-3AD203B41FA5}">
                      <a16:colId xmlns:a16="http://schemas.microsoft.com/office/drawing/2014/main" val="1418690691"/>
                    </a:ext>
                  </a:extLst>
                </a:gridCol>
                <a:gridCol w="1682065">
                  <a:extLst>
                    <a:ext uri="{9D8B030D-6E8A-4147-A177-3AD203B41FA5}">
                      <a16:colId xmlns:a16="http://schemas.microsoft.com/office/drawing/2014/main" val="2931422981"/>
                    </a:ext>
                  </a:extLst>
                </a:gridCol>
              </a:tblGrid>
              <a:tr h="51678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POTENTIAL PREDICTOR VARIABLES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BAY AREA LEVEL</a:t>
                      </a:r>
                    </a:p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COUNTY LEVEL</a:t>
                      </a:r>
                    </a:p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0599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0.799286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0.835920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50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0.800972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9173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0.814675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0.851533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75031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IMMIGRATION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0.177585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0.569903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9198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-0.180791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-0.137122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36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0.725683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0.824421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0190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-0.683790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-0.711596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3240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NEW HOMES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0.291740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0.052245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972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EMPLOYERS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0.738533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0.783928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3717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AVERAGE ANNUAL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0.829636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0.848847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9430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6922008" y="1874520"/>
            <a:ext cx="4370832" cy="456057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200" u="sng" dirty="0">
                <a:solidFill>
                  <a:schemeClr val="accent1"/>
                </a:solidFill>
              </a:rPr>
              <a:t>Multi-variate Linear regression model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Dependent variable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Median home price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Predictor variables 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Average annual pay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Households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5601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1130808" y="3383280"/>
            <a:ext cx="10222992" cy="192024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Github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Work-flow, partner co-ordination &amp; project compilation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Jupyter notebook, spyder &amp; vs code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Data munging, initial machine learning model &amp; coding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Flask, html, css, javascript, bootstrap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Build the interactive prediction App webpage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Tableau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Visualize past data and its trends &amp; plot for user interaction on the webpage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Plotly &amp; D3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Interactively Plot visualization for future predictions as per user selection on the webpage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211</TotalTime>
  <Words>359</Words>
  <Application>Microsoft Macintosh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Bay-area   housing price prediction  UC Berkeley ext.  2018 – final project presentation</vt:lpstr>
      <vt:lpstr>Why?</vt:lpstr>
      <vt:lpstr>counties</vt:lpstr>
      <vt:lpstr>data</vt:lpstr>
      <vt:lpstr>Machine learning model</vt:lpstr>
      <vt:lpstr>Machine learning model</vt:lpstr>
      <vt:lpstr>Thanks to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Bay-area   housing price prediction  UC Berkeley ext. – final project presentation</dc:title>
  <dc:creator>Ninu Desai</dc:creator>
  <cp:lastModifiedBy>Ninu Desai</cp:lastModifiedBy>
  <cp:revision>47</cp:revision>
  <dcterms:created xsi:type="dcterms:W3CDTF">2018-07-25T01:28:44Z</dcterms:created>
  <dcterms:modified xsi:type="dcterms:W3CDTF">2018-07-25T21:46:58Z</dcterms:modified>
</cp:coreProperties>
</file>