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57" r:id="rId3"/>
    <p:sldId id="288" r:id="rId4"/>
    <p:sldId id="259" r:id="rId5"/>
    <p:sldId id="260" r:id="rId6"/>
    <p:sldId id="267" r:id="rId7"/>
    <p:sldId id="268" r:id="rId8"/>
    <p:sldId id="258" r:id="rId9"/>
    <p:sldId id="262" r:id="rId10"/>
    <p:sldId id="270" r:id="rId11"/>
    <p:sldId id="271" r:id="rId12"/>
    <p:sldId id="266" r:id="rId13"/>
    <p:sldId id="272" r:id="rId14"/>
    <p:sldId id="265" r:id="rId15"/>
    <p:sldId id="263" r:id="rId16"/>
    <p:sldId id="264" r:id="rId17"/>
    <p:sldId id="285" r:id="rId18"/>
    <p:sldId id="283" r:id="rId19"/>
    <p:sldId id="280" r:id="rId20"/>
    <p:sldId id="281" r:id="rId21"/>
    <p:sldId id="275" r:id="rId22"/>
    <p:sldId id="261" r:id="rId23"/>
    <p:sldId id="277" r:id="rId24"/>
    <p:sldId id="286" r:id="rId25"/>
    <p:sldId id="289" r:id="rId26"/>
    <p:sldId id="290" r:id="rId27"/>
    <p:sldId id="29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98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2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6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0A646C-22A8-4D69-ACFD-CD88A31D50DB}" type="datetimeFigureOut">
              <a:rPr lang="en-US" smtClean="0"/>
              <a:t>4/3/18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908964-B30F-4BFF-9055-11D0038FB2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dranik/BC_Project1/blob/master/HousingSchools/schools_results.ipynb" TargetMode="External"/><Relationship Id="rId2" Type="http://schemas.openxmlformats.org/officeDocument/2006/relationships/hyperlink" Target="https://github.com/indranik/BC_Project1/blob/master/HousingSchools/housing_result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ttletimes.com/seattle-news/transportation/as-jobs-grow-in-downtown-seattle-workers-turn-more-to-transit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0ABB1-7187-094A-8DAB-40D99DA19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502920" y="0"/>
            <a:ext cx="11235690" cy="6217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1C06A5-EFAB-4E81-BE16-8703E062F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r>
              <a:rPr lang="en-US" dirty="0"/>
              <a:t>Pick Me Amazon!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14017-9304-4743-9F53-4DA92C050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sz="3000" b="1" dirty="0"/>
              <a:t>Project 1 – UCB-DATA ANLYTICS BOOTCAMP</a:t>
            </a:r>
          </a:p>
          <a:p>
            <a:r>
              <a:rPr lang="en-US" b="1" dirty="0"/>
              <a:t>Guirlyn V Olivar, Helen LeAO, Indrani Kompella and Niyati Desai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AAC0F-C33A-034E-90E8-8BDFD51AC1BE}"/>
              </a:ext>
            </a:extLst>
          </p:cNvPr>
          <p:cNvSpPr txBox="1"/>
          <p:nvPr/>
        </p:nvSpPr>
        <p:spPr>
          <a:xfrm>
            <a:off x="12070080" y="2743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94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7048A4-7E15-4A7A-83D4-7F393FDAE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8" y="1161535"/>
            <a:ext cx="10730874" cy="4993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84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-376048"/>
            <a:ext cx="10058400" cy="1450757"/>
          </a:xfrm>
        </p:spPr>
        <p:txBody>
          <a:bodyPr/>
          <a:lstStyle/>
          <a:p>
            <a:r>
              <a:rPr lang="en-US" dirty="0"/>
              <a:t>Talent Pool - Labor Force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D2E2BC-8AFC-496A-8DAF-5CC075C390DF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1D22637-697C-4CE4-80BF-B73B61AB3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97" y="1074709"/>
            <a:ext cx="10460604" cy="529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B6B62-EE62-410C-87F8-AD994399B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00" y="1846263"/>
            <a:ext cx="7936726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60BD3-A4FD-4622-8456-4C01DED6E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" y="1371600"/>
            <a:ext cx="12192000" cy="45575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51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Diversity Score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D15E7E-956C-499C-8AE8-ADF260FE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1149777"/>
            <a:ext cx="10565027" cy="4719212"/>
          </a:xfrm>
        </p:spPr>
      </p:pic>
    </p:spTree>
    <p:extLst>
      <p:ext uri="{BB962C8B-B14F-4D97-AF65-F5344CB8AC3E}">
        <p14:creationId xmlns:p14="http://schemas.microsoft.com/office/powerpoint/2010/main" val="168920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Crime Index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84A435-554C-4569-B811-22B3DBBA7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" y="1099751"/>
            <a:ext cx="11022227" cy="4769238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1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00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Housing affordability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869F70-ECD7-49B6-9EB0-C6173F280BD5}"/>
              </a:ext>
            </a:extLst>
          </p:cNvPr>
          <p:cNvCxnSpPr/>
          <p:nvPr/>
        </p:nvCxnSpPr>
        <p:spPr>
          <a:xfrm>
            <a:off x="1186248" y="963827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16CE2C2-1100-5141-936B-5BEA13C03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704" y="1541147"/>
            <a:ext cx="5690560" cy="3556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B027CB-7464-4445-9FB7-0BFC631AD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60" y="1541147"/>
            <a:ext cx="5232007" cy="35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76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Schools and College Ratings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698DF2E5-2099-9844-9B45-EA0859950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6" y="1869606"/>
            <a:ext cx="6022454" cy="32078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913E3E-1338-2C43-9C9A-8AD5280C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926607"/>
            <a:ext cx="6094181" cy="31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D276C-B2CA-BF4E-8EC8-2BE0DA1C262E}"/>
              </a:ext>
            </a:extLst>
          </p:cNvPr>
          <p:cNvSpPr txBox="1"/>
          <p:nvPr/>
        </p:nvSpPr>
        <p:spPr>
          <a:xfrm>
            <a:off x="991114" y="1899260"/>
            <a:ext cx="452718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ownership and rent</a:t>
            </a:r>
          </a:p>
          <a:p>
            <a:r>
              <a:rPr lang="en-US" dirty="0"/>
              <a:t>API: used Census 2016 data</a:t>
            </a:r>
          </a:p>
          <a:p>
            <a:r>
              <a:rPr lang="en-US" dirty="0"/>
              <a:t>Process: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Collected median data for housing cost and income by City (defined as Locations in the Census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estimate for affordability as housing cost / income. The lower the value the better the location.</a:t>
            </a:r>
          </a:p>
          <a:p>
            <a:r>
              <a:rPr lang="en-US" dirty="0"/>
              <a:t>Results: Consistent trend of home ownership and rent costs. Raleigh, Austin, and Washington ranked top 3</a:t>
            </a:r>
          </a:p>
          <a:p>
            <a:endParaRPr lang="en-US" dirty="0"/>
          </a:p>
          <a:p>
            <a:r>
              <a:rPr lang="en-US" sz="1200" dirty="0"/>
              <a:t>Notebook: </a:t>
            </a:r>
            <a:r>
              <a:rPr lang="en-US" sz="1200" dirty="0">
                <a:hlinkClick r:id="rId2"/>
              </a:rPr>
              <a:t>https://github.com/indranik/BC_Project1/blob/master/HousingSchools/housing_results.ipynb</a:t>
            </a:r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14653-B2B1-CD45-8B17-02CC1E3ABB40}"/>
              </a:ext>
            </a:extLst>
          </p:cNvPr>
          <p:cNvSpPr txBox="1"/>
          <p:nvPr/>
        </p:nvSpPr>
        <p:spPr>
          <a:xfrm>
            <a:off x="6429043" y="1899260"/>
            <a:ext cx="460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K-12 schools for site location</a:t>
            </a:r>
          </a:p>
          <a:p>
            <a:r>
              <a:rPr lang="en-US" dirty="0"/>
              <a:t>API: Great Schools API</a:t>
            </a:r>
          </a:p>
          <a:p>
            <a:r>
              <a:rPr lang="en-US" dirty="0"/>
              <a:t>Using: State and zip code information</a:t>
            </a:r>
          </a:p>
          <a:p>
            <a:r>
              <a:rPr lang="en-US" dirty="0"/>
              <a:t>Process: Average school rating per city and sort</a:t>
            </a:r>
          </a:p>
          <a:p>
            <a:r>
              <a:rPr lang="en-US" dirty="0"/>
              <a:t>Results: Austin, LA, Atlanta ranked higher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C4C7E-AEF8-EB43-BBAF-9297C2872E05}"/>
              </a:ext>
            </a:extLst>
          </p:cNvPr>
          <p:cNvSpPr txBox="1"/>
          <p:nvPr/>
        </p:nvSpPr>
        <p:spPr>
          <a:xfrm>
            <a:off x="6429043" y="3584560"/>
            <a:ext cx="44207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Nearby Colleges for site location</a:t>
            </a:r>
          </a:p>
          <a:p>
            <a:r>
              <a:rPr lang="en-US" dirty="0"/>
              <a:t>API: Google Search</a:t>
            </a:r>
          </a:p>
          <a:p>
            <a:r>
              <a:rPr lang="en-US" dirty="0"/>
              <a:t>Using: Latitude and Longitude information</a:t>
            </a:r>
          </a:p>
          <a:p>
            <a:r>
              <a:rPr lang="en-US" dirty="0"/>
              <a:t>Process: Average site ratings per city and sort</a:t>
            </a:r>
          </a:p>
          <a:p>
            <a:r>
              <a:rPr lang="en-US" dirty="0"/>
              <a:t>Results: Raleigh, LA, Atlanta ranked higher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08F11-1D2E-1D45-85FC-54676BCAE248}"/>
              </a:ext>
            </a:extLst>
          </p:cNvPr>
          <p:cNvSpPr txBox="1"/>
          <p:nvPr/>
        </p:nvSpPr>
        <p:spPr>
          <a:xfrm>
            <a:off x="6506392" y="5456994"/>
            <a:ext cx="5008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Notebook: </a:t>
            </a:r>
            <a:r>
              <a:rPr lang="en-US" sz="1200" dirty="0">
                <a:hlinkClick r:id="rId3"/>
              </a:rPr>
              <a:t>https://github.com/indranik/BC_Project1/blob/master/HousingSchools/schools_results.ipynb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2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$5 Billion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923" y="1845734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Cities across the U.S are competing to attract Amazon’s second head quarters which would bring </a:t>
            </a:r>
            <a:r>
              <a:rPr lang="en-US" sz="3200" b="1" dirty="0"/>
              <a:t>50,000 jobs </a:t>
            </a:r>
            <a:r>
              <a:rPr lang="en-US" sz="3200" dirty="0"/>
              <a:t>and </a:t>
            </a:r>
            <a:r>
              <a:rPr lang="en-US" sz="3200" b="1" dirty="0"/>
              <a:t>$5 billion investment</a:t>
            </a:r>
            <a:r>
              <a:rPr lang="en-US" sz="3200" dirty="0"/>
              <a:t>. Out of the original 238 cities, 20 cities made it the final cut.</a:t>
            </a:r>
          </a:p>
          <a:p>
            <a:pPr marL="0" indent="0">
              <a:buNone/>
            </a:pPr>
            <a:r>
              <a:rPr lang="en-US" sz="3200" dirty="0"/>
              <a:t>If Amazon were a person 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Yes…corporations are people!) </a:t>
            </a:r>
            <a:r>
              <a:rPr lang="en-US" sz="3200" dirty="0"/>
              <a:t>which city should he choose? </a:t>
            </a:r>
          </a:p>
          <a:p>
            <a:pPr marL="0" indent="0">
              <a:buNone/>
            </a:pPr>
            <a:r>
              <a:rPr lang="en-US" sz="3200" dirty="0"/>
              <a:t>We are here to help!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1D94-0D0F-0348-95E5-2A357932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Nearby Amenities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0437-69DD-8C47-91EE-5EC495E3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626"/>
          </a:xfrm>
        </p:spPr>
        <p:txBody>
          <a:bodyPr>
            <a:normAutofit/>
          </a:bodyPr>
          <a:lstStyle/>
          <a:p>
            <a:r>
              <a:rPr lang="en-US" sz="1800" dirty="0"/>
              <a:t>  A. </a:t>
            </a:r>
            <a:r>
              <a:rPr lang="en-US" sz="1800" b="1" i="1" dirty="0"/>
              <a:t>Emergency Facilities </a:t>
            </a:r>
          </a:p>
          <a:p>
            <a:pPr lvl="1"/>
            <a:r>
              <a:rPr lang="en-US" dirty="0"/>
              <a:t>How accessible are these facilities in case of mass emergency on/around sites for containing the situation and resuming business asap. Hospitals, Fire Stations, Doctors.</a:t>
            </a:r>
          </a:p>
          <a:p>
            <a:pPr marL="201168" lvl="1" indent="0">
              <a:buNone/>
            </a:pPr>
            <a:r>
              <a:rPr lang="en-US" dirty="0"/>
              <a:t>B. </a:t>
            </a:r>
            <a:r>
              <a:rPr lang="en-US" b="1" i="1" dirty="0"/>
              <a:t>Accommodation </a:t>
            </a:r>
          </a:p>
          <a:p>
            <a:pPr lvl="1"/>
            <a:r>
              <a:rPr lang="en-US" dirty="0"/>
              <a:t>Many executive employees travel from outside the city for few days a week and might need lodging facility as close to the company as possible. Also lot of local/not-local employees use vehicle for commute and will need parking nearby. Lodging, Parking.</a:t>
            </a:r>
          </a:p>
          <a:p>
            <a:pPr marL="201168" lvl="1" indent="0">
              <a:buNone/>
            </a:pPr>
            <a:r>
              <a:rPr lang="en-US" dirty="0"/>
              <a:t>C. </a:t>
            </a:r>
            <a:r>
              <a:rPr lang="en-US" b="1" i="1" dirty="0"/>
              <a:t>Refreshments </a:t>
            </a:r>
          </a:p>
          <a:p>
            <a:pPr lvl="1"/>
            <a:r>
              <a:rPr lang="en-US" dirty="0"/>
              <a:t>Basic Refreshment facilities. Café, Restaurants.</a:t>
            </a:r>
          </a:p>
          <a:p>
            <a:pPr marL="201168" lvl="1" indent="0">
              <a:buNone/>
            </a:pPr>
            <a:r>
              <a:rPr lang="en-US" dirty="0"/>
              <a:t>D. </a:t>
            </a:r>
            <a:r>
              <a:rPr lang="en-US" b="1" i="1" dirty="0"/>
              <a:t>Basic Errands/appointments</a:t>
            </a:r>
          </a:p>
          <a:p>
            <a:pPr lvl="1"/>
            <a:r>
              <a:rPr lang="en-US" dirty="0"/>
              <a:t>By large employees tend to take care of daily errands and appointments in lunch breaks or before/after work hours and prefer it to be as close to work as possible for obvious reasons. Super markets, Post Office, Doctor.</a:t>
            </a:r>
          </a:p>
          <a:p>
            <a:pPr marL="201168" lvl="1" indent="0">
              <a:buNone/>
            </a:pPr>
            <a:r>
              <a:rPr lang="en-US" dirty="0"/>
              <a:t>E. </a:t>
            </a:r>
            <a:r>
              <a:rPr lang="en-US" b="1" i="1" dirty="0"/>
              <a:t>Fitness </a:t>
            </a:r>
          </a:p>
          <a:p>
            <a:pPr lvl="1"/>
            <a:r>
              <a:rPr lang="en-US" dirty="0"/>
              <a:t>Fitness is top on priority list for a significant amount of employees now a days. Gym.</a:t>
            </a:r>
          </a:p>
        </p:txBody>
      </p:sp>
    </p:spTree>
    <p:extLst>
      <p:ext uri="{BB962C8B-B14F-4D97-AF65-F5344CB8AC3E}">
        <p14:creationId xmlns:p14="http://schemas.microsoft.com/office/powerpoint/2010/main" val="660619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C87D7-7462-FC4E-AD8D-476C5861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3"/>
          <a:stretch/>
        </p:blipFill>
        <p:spPr>
          <a:xfrm>
            <a:off x="1497330" y="3371850"/>
            <a:ext cx="8341355" cy="294894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90698-9174-B640-B74F-58469ECFAF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"/>
          <a:stretch/>
        </p:blipFill>
        <p:spPr>
          <a:xfrm>
            <a:off x="1497330" y="0"/>
            <a:ext cx="8469630" cy="30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990E2-5C8A-CE4F-BA1B-9615A1BA1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1" b="6508"/>
          <a:stretch/>
        </p:blipFill>
        <p:spPr>
          <a:xfrm>
            <a:off x="2155741" y="3636493"/>
            <a:ext cx="8089879" cy="25946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B7390A-C610-2B43-8DC6-788A9A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7" r="-1893" b="5449"/>
          <a:stretch/>
        </p:blipFill>
        <p:spPr>
          <a:xfrm>
            <a:off x="-1" y="1003783"/>
            <a:ext cx="6905953" cy="2208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C8D5D-5AF2-7D40-8967-2B74C36CFC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8" t="11981" r="8057" b="6871"/>
          <a:stretch/>
        </p:blipFill>
        <p:spPr>
          <a:xfrm>
            <a:off x="6767722" y="615163"/>
            <a:ext cx="5416658" cy="2594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A7F892-9743-8143-96D2-F33A666E5F12}"/>
              </a:ext>
            </a:extLst>
          </p:cNvPr>
          <p:cNvSpPr txBox="1"/>
          <p:nvPr/>
        </p:nvSpPr>
        <p:spPr>
          <a:xfrm>
            <a:off x="8375012" y="338164"/>
            <a:ext cx="2202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Refreshments Ranking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67827-C2BD-3A44-9CDA-CADE25064467}"/>
              </a:ext>
            </a:extLst>
          </p:cNvPr>
          <p:cNvSpPr txBox="1"/>
          <p:nvPr/>
        </p:nvSpPr>
        <p:spPr>
          <a:xfrm>
            <a:off x="1257932" y="341974"/>
            <a:ext cx="2043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Gymnasium Ranking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29A70-E256-964E-A767-948DBCB84358}"/>
              </a:ext>
            </a:extLst>
          </p:cNvPr>
          <p:cNvSpPr txBox="1"/>
          <p:nvPr/>
        </p:nvSpPr>
        <p:spPr>
          <a:xfrm>
            <a:off x="4972682" y="3359494"/>
            <a:ext cx="1758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 Rounded MT Bold" panose="020F0704030504030204" pitchFamily="34" charset="77"/>
              </a:rPr>
              <a:t>City Errands Ranking</a:t>
            </a:r>
          </a:p>
        </p:txBody>
      </p:sp>
    </p:spTree>
    <p:extLst>
      <p:ext uri="{BB962C8B-B14F-4D97-AF65-F5344CB8AC3E}">
        <p14:creationId xmlns:p14="http://schemas.microsoft.com/office/powerpoint/2010/main" val="136703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3CA2CF-0E33-C941-BF0A-AED6E9242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23" y="1402506"/>
            <a:ext cx="10058400" cy="3355759"/>
          </a:xfrm>
        </p:spPr>
      </p:pic>
    </p:spTree>
    <p:extLst>
      <p:ext uri="{BB962C8B-B14F-4D97-AF65-F5344CB8AC3E}">
        <p14:creationId xmlns:p14="http://schemas.microsoft.com/office/powerpoint/2010/main" val="3746184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/>
              <a:t>Walk/Bike/Transit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9353" y="1358537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8160" y="798667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Amazon wants to be less car-dependent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" y="1537856"/>
            <a:ext cx="7847247" cy="3923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37231" y="1417311"/>
            <a:ext cx="418243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 determine if having a high transit score is favored over walk or bike score or vice versa. The score has been weighted by Amazon current modes of commute </a:t>
            </a:r>
          </a:p>
          <a:p>
            <a:endParaRPr lang="en-US" sz="1400" dirty="0"/>
          </a:p>
          <a:p>
            <a:r>
              <a:rPr lang="en-US" sz="1400" dirty="0"/>
              <a:t>Current Amazon workforce commute in Seattle split*: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20% of workers walk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12% of workers bike to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47% of workers take public transit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96764" y="5827760"/>
            <a:ext cx="84287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*Source: </a:t>
            </a:r>
            <a:r>
              <a:rPr lang="en-US" sz="1100" dirty="0">
                <a:hlinkClick r:id="rId3"/>
              </a:rPr>
              <a:t>https://www.seattletimes.com/seattle-news/transportation/as-jobs-grow-in-downtown-seattle-workers-turn-more-to-transit/</a:t>
            </a:r>
            <a:endParaRPr lang="en-US" sz="1100" dirty="0"/>
          </a:p>
          <a:p>
            <a:r>
              <a:rPr lang="en-US" sz="1100" dirty="0"/>
              <a:t>**API source: </a:t>
            </a:r>
            <a:r>
              <a:rPr lang="en-US" sz="1100" dirty="0" err="1"/>
              <a:t>Redfin</a:t>
            </a:r>
            <a:r>
              <a:rPr lang="en-US" sz="1100" dirty="0"/>
              <a:t> walk, bike, and transit score where higher is better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7770822" y="3417855"/>
          <a:ext cx="3715615" cy="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176">
                  <a:extLst>
                    <a:ext uri="{9D8B030D-6E8A-4147-A177-3AD203B41FA5}">
                      <a16:colId xmlns:a16="http://schemas.microsoft.com/office/drawing/2014/main" val="4067331400"/>
                    </a:ext>
                  </a:extLst>
                </a:gridCol>
                <a:gridCol w="1944439">
                  <a:extLst>
                    <a:ext uri="{9D8B030D-6E8A-4147-A177-3AD203B41FA5}">
                      <a16:colId xmlns:a16="http://schemas.microsoft.com/office/drawing/2014/main" val="3156773333"/>
                    </a:ext>
                  </a:extLst>
                </a:gridCol>
              </a:tblGrid>
              <a:tr h="28595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York Top Sites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490298"/>
                  </a:ext>
                </a:extLst>
              </a:tr>
              <a:tr h="373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Hudson Yards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Brooklyn</a:t>
                      </a:r>
                      <a:r>
                        <a:rPr lang="en-US" sz="1400" baseline="0" dirty="0"/>
                        <a:t> Tech Triangles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04606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226300" y="4365063"/>
            <a:ext cx="4965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C00000"/>
                </a:solidFill>
              </a:rPr>
              <a:t>Redfin</a:t>
            </a:r>
            <a:r>
              <a:rPr lang="en-US" sz="1400" dirty="0"/>
              <a:t> (API source of the scores) categories these top NY sites as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31101" y="4722816"/>
            <a:ext cx="4274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Walker’s Paradise (Daily errands do not require a car)</a:t>
            </a:r>
          </a:p>
          <a:p>
            <a:pPr algn="ctr"/>
            <a:r>
              <a:rPr lang="en-US" sz="1400" dirty="0"/>
              <a:t>Rider’s Paradise (World-class public transportation)</a:t>
            </a:r>
          </a:p>
          <a:p>
            <a:pPr algn="ctr"/>
            <a:r>
              <a:rPr lang="en-US" sz="1400" dirty="0"/>
              <a:t>Very </a:t>
            </a:r>
            <a:r>
              <a:rPr lang="en-US" sz="1400" dirty="0" err="1"/>
              <a:t>Bikeable</a:t>
            </a:r>
            <a:r>
              <a:rPr lang="en-US" sz="1400" dirty="0"/>
              <a:t> (Biking is convenient for most trips)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330050" y="4609875"/>
            <a:ext cx="6730849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30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15" y="329889"/>
            <a:ext cx="10058400" cy="559870"/>
          </a:xfrm>
        </p:spPr>
        <p:txBody>
          <a:bodyPr anchor="t">
            <a:normAutofit/>
          </a:bodyPr>
          <a:lstStyle/>
          <a:p>
            <a:r>
              <a:rPr lang="en-US" sz="3200" dirty="0"/>
              <a:t>Airport Score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2500" y="1521506"/>
            <a:ext cx="10277856" cy="65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7339" y="766910"/>
            <a:ext cx="10058400" cy="5598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Amazon wants HQ2  to have airport access to major cities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1194" y="4843598"/>
            <a:ext cx="4403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Number of airports were determined if airports were within 30 miles of the sites’ address.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Note: </a:t>
            </a:r>
            <a:r>
              <a:rPr lang="en-US" sz="1400" dirty="0"/>
              <a:t>This is ranking is biased towards larger area cities.</a:t>
            </a:r>
            <a:endParaRPr lang="en-US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51219" y="1612415"/>
          <a:ext cx="5165469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44">
                  <a:extLst>
                    <a:ext uri="{9D8B030D-6E8A-4147-A177-3AD203B41FA5}">
                      <a16:colId xmlns:a16="http://schemas.microsoft.com/office/drawing/2014/main" val="4143949516"/>
                    </a:ext>
                  </a:extLst>
                </a:gridCol>
                <a:gridCol w="1520397">
                  <a:extLst>
                    <a:ext uri="{9D8B030D-6E8A-4147-A177-3AD203B41FA5}">
                      <a16:colId xmlns:a16="http://schemas.microsoft.com/office/drawing/2014/main" val="3327193464"/>
                    </a:ext>
                  </a:extLst>
                </a:gridCol>
                <a:gridCol w="1047517">
                  <a:extLst>
                    <a:ext uri="{9D8B030D-6E8A-4147-A177-3AD203B41FA5}">
                      <a16:colId xmlns:a16="http://schemas.microsoft.com/office/drawing/2014/main" val="3451023623"/>
                    </a:ext>
                  </a:extLst>
                </a:gridCol>
                <a:gridCol w="1719111">
                  <a:extLst>
                    <a:ext uri="{9D8B030D-6E8A-4147-A177-3AD203B41FA5}">
                      <a16:colId xmlns:a16="http://schemas.microsoft.com/office/drawing/2014/main" val="3571354259"/>
                    </a:ext>
                  </a:extLst>
                </a:gridCol>
              </a:tblGrid>
              <a:tr h="452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Airports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of International</a:t>
                      </a:r>
                      <a:r>
                        <a:rPr lang="en-US" sz="1400" baseline="0" dirty="0"/>
                        <a:t> Airports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975520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9874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74939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Atlanta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73371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9462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Washington 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085724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6069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Raleigh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796556"/>
                  </a:ext>
                </a:extLst>
              </a:tr>
              <a:tr h="2991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45423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9662" y="2117190"/>
            <a:ext cx="5389008" cy="34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201" y="1612415"/>
            <a:ext cx="3474721" cy="1930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6579490" y="1270255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Los Angeles : 66 miles between 2 furthest international airport</a:t>
            </a:r>
            <a:endParaRPr lang="en-US" sz="1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53" y="4189089"/>
            <a:ext cx="1899415" cy="17633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6579490" y="3881312"/>
            <a:ext cx="4892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Chicago: 24 miles between 2 furthest international airport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0536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409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City Ranking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ECCD07-FFA9-4129-95C2-D2F2CF8AD354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54B774-97D6-374E-AF3C-3039E753E6FE}"/>
              </a:ext>
            </a:extLst>
          </p:cNvPr>
          <p:cNvSpPr txBox="1"/>
          <p:nvPr/>
        </p:nvSpPr>
        <p:spPr>
          <a:xfrm>
            <a:off x="290363" y="1235120"/>
            <a:ext cx="216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Unweighted rankings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0FE4E-E05B-FB42-88DC-7CBDC43B4C5C}"/>
              </a:ext>
            </a:extLst>
          </p:cNvPr>
          <p:cNvSpPr txBox="1"/>
          <p:nvPr/>
        </p:nvSpPr>
        <p:spPr>
          <a:xfrm>
            <a:off x="5942987" y="1184314"/>
            <a:ext cx="19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rankings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FED822-01A1-C34D-B232-2F3BEEEAB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" y="1816697"/>
            <a:ext cx="5715000" cy="3378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DB4B76-8273-3240-8423-0EB6764E4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87" y="1816697"/>
            <a:ext cx="5715000" cy="337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242773-C5FC-5E41-8856-1AE0382D8DFE}"/>
              </a:ext>
            </a:extLst>
          </p:cNvPr>
          <p:cNvSpPr txBox="1"/>
          <p:nvPr/>
        </p:nvSpPr>
        <p:spPr>
          <a:xfrm>
            <a:off x="364005" y="5194897"/>
            <a:ext cx="100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dirty="0"/>
              <a:t>Weights: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093762-A168-364A-B7A1-E1CAA9B9AC46}"/>
              </a:ext>
            </a:extLst>
          </p:cNvPr>
          <p:cNvGraphicFramePr>
            <a:graphicFrameLocks noGrp="1"/>
          </p:cNvGraphicFramePr>
          <p:nvPr/>
        </p:nvGraphicFramePr>
        <p:xfrm>
          <a:off x="556591" y="5592362"/>
          <a:ext cx="1110139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116">
                  <a:extLst>
                    <a:ext uri="{9D8B030D-6E8A-4147-A177-3AD203B41FA5}">
                      <a16:colId xmlns:a16="http://schemas.microsoft.com/office/drawing/2014/main" val="2099015565"/>
                    </a:ext>
                  </a:extLst>
                </a:gridCol>
                <a:gridCol w="925116">
                  <a:extLst>
                    <a:ext uri="{9D8B030D-6E8A-4147-A177-3AD203B41FA5}">
                      <a16:colId xmlns:a16="http://schemas.microsoft.com/office/drawing/2014/main" val="1131645849"/>
                    </a:ext>
                  </a:extLst>
                </a:gridCol>
                <a:gridCol w="925116">
                  <a:extLst>
                    <a:ext uri="{9D8B030D-6E8A-4147-A177-3AD203B41FA5}">
                      <a16:colId xmlns:a16="http://schemas.microsoft.com/office/drawing/2014/main" val="2979348466"/>
                    </a:ext>
                  </a:extLst>
                </a:gridCol>
                <a:gridCol w="925116">
                  <a:extLst>
                    <a:ext uri="{9D8B030D-6E8A-4147-A177-3AD203B41FA5}">
                      <a16:colId xmlns:a16="http://schemas.microsoft.com/office/drawing/2014/main" val="3871454820"/>
                    </a:ext>
                  </a:extLst>
                </a:gridCol>
                <a:gridCol w="925116">
                  <a:extLst>
                    <a:ext uri="{9D8B030D-6E8A-4147-A177-3AD203B41FA5}">
                      <a16:colId xmlns:a16="http://schemas.microsoft.com/office/drawing/2014/main" val="1076730244"/>
                    </a:ext>
                  </a:extLst>
                </a:gridCol>
                <a:gridCol w="925116">
                  <a:extLst>
                    <a:ext uri="{9D8B030D-6E8A-4147-A177-3AD203B41FA5}">
                      <a16:colId xmlns:a16="http://schemas.microsoft.com/office/drawing/2014/main" val="3173180166"/>
                    </a:ext>
                  </a:extLst>
                </a:gridCol>
                <a:gridCol w="925116">
                  <a:extLst>
                    <a:ext uri="{9D8B030D-6E8A-4147-A177-3AD203B41FA5}">
                      <a16:colId xmlns:a16="http://schemas.microsoft.com/office/drawing/2014/main" val="205725656"/>
                    </a:ext>
                  </a:extLst>
                </a:gridCol>
                <a:gridCol w="925116">
                  <a:extLst>
                    <a:ext uri="{9D8B030D-6E8A-4147-A177-3AD203B41FA5}">
                      <a16:colId xmlns:a16="http://schemas.microsoft.com/office/drawing/2014/main" val="2271480319"/>
                    </a:ext>
                  </a:extLst>
                </a:gridCol>
                <a:gridCol w="925116">
                  <a:extLst>
                    <a:ext uri="{9D8B030D-6E8A-4147-A177-3AD203B41FA5}">
                      <a16:colId xmlns:a16="http://schemas.microsoft.com/office/drawing/2014/main" val="3484716283"/>
                    </a:ext>
                  </a:extLst>
                </a:gridCol>
                <a:gridCol w="925116">
                  <a:extLst>
                    <a:ext uri="{9D8B030D-6E8A-4147-A177-3AD203B41FA5}">
                      <a16:colId xmlns:a16="http://schemas.microsoft.com/office/drawing/2014/main" val="3882757151"/>
                    </a:ext>
                  </a:extLst>
                </a:gridCol>
                <a:gridCol w="925116">
                  <a:extLst>
                    <a:ext uri="{9D8B030D-6E8A-4147-A177-3AD203B41FA5}">
                      <a16:colId xmlns:a16="http://schemas.microsoft.com/office/drawing/2014/main" val="4187639300"/>
                    </a:ext>
                  </a:extLst>
                </a:gridCol>
                <a:gridCol w="925116">
                  <a:extLst>
                    <a:ext uri="{9D8B030D-6E8A-4147-A177-3AD203B41FA5}">
                      <a16:colId xmlns:a16="http://schemas.microsoft.com/office/drawing/2014/main" val="1901181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House Own Affordability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Rent Affordability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Education Attainment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School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College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Technical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Walk/Transit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Amenities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Pollution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82698"/>
                  </a:ext>
                </a:extLst>
              </a:tr>
              <a:tr h="157618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2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7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779FA5-5EF9-9A41-965D-68A1479EFC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08" t="17665" r="9506" b="6167"/>
          <a:stretch/>
        </p:blipFill>
        <p:spPr>
          <a:xfrm>
            <a:off x="377189" y="2205990"/>
            <a:ext cx="6403483" cy="35433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68F23D-7E28-9C45-9298-F89E72BA9012}"/>
              </a:ext>
            </a:extLst>
          </p:cNvPr>
          <p:cNvSpPr/>
          <p:nvPr/>
        </p:nvSpPr>
        <p:spPr>
          <a:xfrm>
            <a:off x="400050" y="3977640"/>
            <a:ext cx="1028700" cy="4457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ln w="2857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8567B45-9C55-D848-855C-8AF8B95234A4}"/>
              </a:ext>
            </a:extLst>
          </p:cNvPr>
          <p:cNvSpPr/>
          <p:nvPr/>
        </p:nvSpPr>
        <p:spPr>
          <a:xfrm>
            <a:off x="2823210" y="5006340"/>
            <a:ext cx="754380" cy="4229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7E7169-13F5-FF40-86D0-C1853555A2F2}"/>
              </a:ext>
            </a:extLst>
          </p:cNvPr>
          <p:cNvSpPr/>
          <p:nvPr/>
        </p:nvSpPr>
        <p:spPr>
          <a:xfrm>
            <a:off x="4389120" y="4480560"/>
            <a:ext cx="674370" cy="441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19F02C3-EACF-BE47-957A-0DBF584A231F}"/>
              </a:ext>
            </a:extLst>
          </p:cNvPr>
          <p:cNvSpPr/>
          <p:nvPr/>
        </p:nvSpPr>
        <p:spPr>
          <a:xfrm>
            <a:off x="3549015" y="3265170"/>
            <a:ext cx="840105" cy="3752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7BA0B2-946D-F049-8742-0F89AE7BDCFC}"/>
              </a:ext>
            </a:extLst>
          </p:cNvPr>
          <p:cNvSpPr/>
          <p:nvPr/>
        </p:nvSpPr>
        <p:spPr>
          <a:xfrm>
            <a:off x="4960619" y="4046220"/>
            <a:ext cx="628651" cy="434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7D6BF0-48C7-EA44-B4A9-876C47084D9A}"/>
              </a:ext>
            </a:extLst>
          </p:cNvPr>
          <p:cNvSpPr/>
          <p:nvPr/>
        </p:nvSpPr>
        <p:spPr>
          <a:xfrm>
            <a:off x="5622186" y="3265170"/>
            <a:ext cx="618596" cy="2857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13F878A-E707-8042-A7A4-BE28A16829BC}"/>
              </a:ext>
            </a:extLst>
          </p:cNvPr>
          <p:cNvSpPr/>
          <p:nvPr/>
        </p:nvSpPr>
        <p:spPr>
          <a:xfrm>
            <a:off x="5859852" y="2910840"/>
            <a:ext cx="734905" cy="3114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CDCA84B-8DA6-9C40-AB5E-7DABFEB984C9}"/>
              </a:ext>
            </a:extLst>
          </p:cNvPr>
          <p:cNvSpPr/>
          <p:nvPr/>
        </p:nvSpPr>
        <p:spPr>
          <a:xfrm>
            <a:off x="5622186" y="3829050"/>
            <a:ext cx="618595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975EE10-2358-5741-8600-3800647F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Amazon Cities &amp; Sites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1ED836-7974-044F-AE59-38A3981622EA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1962150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40850623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Nationals Park/ D.C United Stadium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4580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Union Station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5375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Hill-East Neighborhood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138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Shaw-Howard University Area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19790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BA55B50-EC05-B841-A185-7709EF6233DB}"/>
              </a:ext>
            </a:extLst>
          </p:cNvPr>
          <p:cNvGraphicFramePr>
            <a:graphicFrameLocks noGrp="1"/>
          </p:cNvGraphicFramePr>
          <p:nvPr/>
        </p:nvGraphicFramePr>
        <p:xfrm>
          <a:off x="7232650" y="1758315"/>
          <a:ext cx="241427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14270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Washington DC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88C506-B1BC-2E4A-9532-68CB342255BF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2970847"/>
          <a:ext cx="2402840" cy="5715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16557098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Warner Center West San Fernando Valley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6698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New Hall Ranch Santa Clarita Valley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0711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Pomona Fairplex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709679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5B041D8-BB24-DB40-9A54-6453A8ADD681}"/>
              </a:ext>
            </a:extLst>
          </p:cNvPr>
          <p:cNvGraphicFramePr>
            <a:graphicFrameLocks noGrp="1"/>
          </p:cNvGraphicFramePr>
          <p:nvPr/>
        </p:nvGraphicFramePr>
        <p:xfrm>
          <a:off x="7257696" y="2758439"/>
          <a:ext cx="238922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8922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Los Angeles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4CBFE8C-8AE0-9F4F-B150-72D1E178AAF5}"/>
              </a:ext>
            </a:extLst>
          </p:cNvPr>
          <p:cNvGraphicFramePr>
            <a:graphicFrameLocks noGrp="1"/>
          </p:cNvGraphicFramePr>
          <p:nvPr/>
        </p:nvGraphicFramePr>
        <p:xfrm>
          <a:off x="9792969" y="2962275"/>
          <a:ext cx="2311401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1">
                  <a:extLst>
                    <a:ext uri="{9D8B030D-6E8A-4147-A177-3AD203B41FA5}">
                      <a16:colId xmlns:a16="http://schemas.microsoft.com/office/drawing/2014/main" val="576415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Hudson Yards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6902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Long Island 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0122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Brooklyn Tech Triangle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9689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Financial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93663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6CB4C8C-32C8-B140-81B5-1822097423CB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4777740"/>
          <a:ext cx="2402840" cy="1524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20106207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Lincoln Yards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11783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River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0021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Futton Market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460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City Center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561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Downtown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7885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Illinois Medical District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73033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4566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Burnham Lakefront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93492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A6BBC98-8416-0B43-B180-EB828EDDAFF0}"/>
              </a:ext>
            </a:extLst>
          </p:cNvPr>
          <p:cNvGraphicFramePr>
            <a:graphicFrameLocks noGrp="1"/>
          </p:cNvGraphicFramePr>
          <p:nvPr/>
        </p:nvGraphicFramePr>
        <p:xfrm>
          <a:off x="9792970" y="3977739"/>
          <a:ext cx="2311400" cy="571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12048925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Research Triangle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4798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Chatham Park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040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Warehouse District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23447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0340131-BB34-6741-902A-1DA8185E0625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1957288"/>
          <a:ext cx="232283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09019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 Atlanta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838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Midtown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18858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GM plant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1785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High Street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66060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FFF5CCA-C272-DB47-9C25-971CFED1A4EF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4787164"/>
          <a:ext cx="2322830" cy="13335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17722966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American-Statesman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3929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Eightfold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2738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Former 3M site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130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Domain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3420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Bardmoor Campus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1047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Robinson Ranch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4339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Project Catalyst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626537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5A61EBE-65B1-DE40-9C26-79E0FF313F20}"/>
              </a:ext>
            </a:extLst>
          </p:cNvPr>
          <p:cNvGraphicFramePr>
            <a:graphicFrameLocks noGrp="1"/>
          </p:cNvGraphicFramePr>
          <p:nvPr/>
        </p:nvGraphicFramePr>
        <p:xfrm>
          <a:off x="7244080" y="3789044"/>
          <a:ext cx="2402840" cy="7620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402840">
                  <a:extLst>
                    <a:ext uri="{9D8B030D-6E8A-4147-A177-3AD203B41FA5}">
                      <a16:colId xmlns:a16="http://schemas.microsoft.com/office/drawing/2014/main" val="8507862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Suffolk Downs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9752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Boston Waterfront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740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Downtown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1115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South End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38530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B0AB6AF-F641-DA40-AF1F-17EA1AF36FE3}"/>
              </a:ext>
            </a:extLst>
          </p:cNvPr>
          <p:cNvGraphicFramePr>
            <a:graphicFrameLocks noGrp="1"/>
          </p:cNvGraphicFramePr>
          <p:nvPr/>
        </p:nvGraphicFramePr>
        <p:xfrm>
          <a:off x="7244079" y="3569493"/>
          <a:ext cx="240283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2839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Boston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0DDCEAA-12B5-644A-8D5E-9C2363398F01}"/>
              </a:ext>
            </a:extLst>
          </p:cNvPr>
          <p:cNvGraphicFramePr>
            <a:graphicFrameLocks noGrp="1"/>
          </p:cNvGraphicFramePr>
          <p:nvPr/>
        </p:nvGraphicFramePr>
        <p:xfrm>
          <a:off x="7246266" y="4571047"/>
          <a:ext cx="2400651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400651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Chicago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3ED3AD4-AF60-764B-BF56-82443DF64FA8}"/>
              </a:ext>
            </a:extLst>
          </p:cNvPr>
          <p:cNvGraphicFramePr>
            <a:graphicFrameLocks noGrp="1"/>
          </p:cNvGraphicFramePr>
          <p:nvPr/>
        </p:nvGraphicFramePr>
        <p:xfrm>
          <a:off x="9781539" y="1756261"/>
          <a:ext cx="2322829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29">
                  <a:extLst>
                    <a:ext uri="{9D8B030D-6E8A-4147-A177-3AD203B41FA5}">
                      <a16:colId xmlns:a16="http://schemas.microsoft.com/office/drawing/2014/main" val="13214738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Atlanta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678364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C75648F-E57C-564E-8E01-AA8C5B1E7921}"/>
              </a:ext>
            </a:extLst>
          </p:cNvPr>
          <p:cNvGraphicFramePr>
            <a:graphicFrameLocks noGrp="1"/>
          </p:cNvGraphicFramePr>
          <p:nvPr/>
        </p:nvGraphicFramePr>
        <p:xfrm>
          <a:off x="9800236" y="2750393"/>
          <a:ext cx="2304133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04133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New York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5E7FC35-4FFD-2746-BE22-58558E64F129}"/>
              </a:ext>
            </a:extLst>
          </p:cNvPr>
          <p:cNvGraphicFramePr>
            <a:graphicFrameLocks noGrp="1"/>
          </p:cNvGraphicFramePr>
          <p:nvPr/>
        </p:nvGraphicFramePr>
        <p:xfrm>
          <a:off x="9781540" y="3759317"/>
          <a:ext cx="2322830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22830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Raleigh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0554AF1-6BA1-C848-8F62-BECA2E66AD5C}"/>
              </a:ext>
            </a:extLst>
          </p:cNvPr>
          <p:cNvGraphicFramePr>
            <a:graphicFrameLocks noGrp="1"/>
          </p:cNvGraphicFramePr>
          <p:nvPr/>
        </p:nvGraphicFramePr>
        <p:xfrm>
          <a:off x="9770286" y="4585335"/>
          <a:ext cx="2334084" cy="192405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334084">
                  <a:extLst>
                    <a:ext uri="{9D8B030D-6E8A-4147-A177-3AD203B41FA5}">
                      <a16:colId xmlns:a16="http://schemas.microsoft.com/office/drawing/2014/main" val="682814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Austin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0209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4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Amazon’s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68057"/>
            <a:ext cx="10802277" cy="4819135"/>
          </a:xfrm>
        </p:spPr>
        <p:txBody>
          <a:bodyPr>
            <a:normAutofit/>
          </a:bodyPr>
          <a:lstStyle/>
          <a:p>
            <a:endParaRPr lang="en-US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Metropolitan areas with more than one million people.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 (Spoiler Alert : All the 20 shortlisted cities meet this criteria.)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A stable and 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business-friendly </a:t>
            </a:r>
            <a:r>
              <a:rPr lang="en-US" sz="2400" b="1" dirty="0"/>
              <a:t>environment.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dirty="0"/>
              <a:t>Communities that think big and creatively when considering locations and real estate options.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/>
              <a:t> Non quantifiable metrics. We assumed all the cities meet this criteria as well.</a:t>
            </a:r>
          </a:p>
          <a:p>
            <a:pPr marL="0" indent="0" fontAlgn="base"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/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b="1" u="sng" dirty="0">
                <a:solidFill>
                  <a:schemeClr val="accent1">
                    <a:lumMod val="50000"/>
                  </a:schemeClr>
                </a:solidFill>
              </a:rPr>
              <a:t>Urban or suburban locations with the potential to attract and retain strong technical talent.</a:t>
            </a:r>
          </a:p>
          <a:p>
            <a:pPr fontAlgn="base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Measurable Metrics. Criteria we used!</a:t>
            </a:r>
          </a:p>
        </p:txBody>
      </p:sp>
    </p:spTree>
    <p:extLst>
      <p:ext uri="{BB962C8B-B14F-4D97-AF65-F5344CB8AC3E}">
        <p14:creationId xmlns:p14="http://schemas.microsoft.com/office/powerpoint/2010/main" val="32888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Used/Questions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752262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Crime Index - How safe is your city?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Schools and Colleges -  Does your city have good schools? Do your city have institutions of higher education?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Housing Affordability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Community/Quality of Life – What amenities does your city have to offer?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Transportation Options – Airport, Transit, Bike and Pedestrian accessibility.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City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8865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Educated Talent Pool.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Existing Labor Force in Technology, Business and Financial occupations.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Diversity /Cultural Community Fit.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Crime Index.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Housing Affordability.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 Others : Climate, Pollution etc.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3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At The Site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2457"/>
            <a:ext cx="10802277" cy="4819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Schools and Colleges.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Community/Quality of Life/Amenities.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Transportation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The data is analyzed at the site level and aggregated at the city level in the final analysis.</a:t>
            </a:r>
          </a:p>
        </p:txBody>
      </p:sp>
    </p:spTree>
    <p:extLst>
      <p:ext uri="{BB962C8B-B14F-4D97-AF65-F5344CB8AC3E}">
        <p14:creationId xmlns:p14="http://schemas.microsoft.com/office/powerpoint/2010/main" val="2875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BDDB-FD44-4EB6-BE27-4A708B75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Census API : 2016 American Community 5 Year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Greater Schools API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Google API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Walk Score API</a:t>
            </a:r>
          </a:p>
        </p:txBody>
      </p:sp>
    </p:spTree>
    <p:extLst>
      <p:ext uri="{BB962C8B-B14F-4D97-AF65-F5344CB8AC3E}">
        <p14:creationId xmlns:p14="http://schemas.microsoft.com/office/powerpoint/2010/main" val="259617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B264-3883-41F9-BACB-285D2229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dirty="0"/>
              <a:t>Talent Pool - Education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BD56D-EC25-4099-85D8-D780F31B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" y="988906"/>
            <a:ext cx="12010385" cy="50288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97CA78-2EB2-4868-82DD-39855F7B3B21}"/>
              </a:ext>
            </a:extLst>
          </p:cNvPr>
          <p:cNvCxnSpPr/>
          <p:nvPr/>
        </p:nvCxnSpPr>
        <p:spPr>
          <a:xfrm>
            <a:off x="1248032" y="902043"/>
            <a:ext cx="9069860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57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1052</TotalTime>
  <Words>1183</Words>
  <Application>Microsoft Macintosh PowerPoint</Application>
  <PresentationFormat>Widescreen</PresentationFormat>
  <Paragraphs>227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Rounded MT Bold</vt:lpstr>
      <vt:lpstr>Calibri</vt:lpstr>
      <vt:lpstr>Calibri Light</vt:lpstr>
      <vt:lpstr>Wingdings</vt:lpstr>
      <vt:lpstr>Retrospect</vt:lpstr>
      <vt:lpstr>Pick Me Amazon!</vt:lpstr>
      <vt:lpstr>The $5 Billion Question</vt:lpstr>
      <vt:lpstr>Amazon Cities &amp; Sites</vt:lpstr>
      <vt:lpstr>Amazon’s Selection Criteria</vt:lpstr>
      <vt:lpstr>Metrics Used/Questions Asked</vt:lpstr>
      <vt:lpstr>Metrics At The City Level</vt:lpstr>
      <vt:lpstr>Metrics At The Site Level</vt:lpstr>
      <vt:lpstr>Primary Data Sources</vt:lpstr>
      <vt:lpstr>Talent Pool - Education</vt:lpstr>
      <vt:lpstr>Talent Pool - Education</vt:lpstr>
      <vt:lpstr>Talent Pool - Labor Force </vt:lpstr>
      <vt:lpstr>Diversity</vt:lpstr>
      <vt:lpstr>Diversity Score</vt:lpstr>
      <vt:lpstr>Crime Index  </vt:lpstr>
      <vt:lpstr>Findings </vt:lpstr>
      <vt:lpstr>Lessons learnt </vt:lpstr>
      <vt:lpstr>Housing affordability</vt:lpstr>
      <vt:lpstr>Schools and College Ratings </vt:lpstr>
      <vt:lpstr>Findings </vt:lpstr>
      <vt:lpstr>Lessons learnt </vt:lpstr>
      <vt:lpstr>Nearby Amenities</vt:lpstr>
      <vt:lpstr>PowerPoint Presentation</vt:lpstr>
      <vt:lpstr>PowerPoint Presentation</vt:lpstr>
      <vt:lpstr>PowerPoint Presentation</vt:lpstr>
      <vt:lpstr>Walk/Bike/Transit Score</vt:lpstr>
      <vt:lpstr>Airport Score</vt:lpstr>
      <vt:lpstr>Overall City Ranking 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 Sis</dc:creator>
  <cp:lastModifiedBy>Guirlyn Olivar</cp:lastModifiedBy>
  <cp:revision>44</cp:revision>
  <dcterms:created xsi:type="dcterms:W3CDTF">2018-04-03T03:04:16Z</dcterms:created>
  <dcterms:modified xsi:type="dcterms:W3CDTF">2018-04-04T04:34:40Z</dcterms:modified>
</cp:coreProperties>
</file>