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88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81" r:id="rId21"/>
    <p:sldId id="275" r:id="rId22"/>
    <p:sldId id="261" r:id="rId23"/>
    <p:sldId id="277" r:id="rId24"/>
    <p:sldId id="286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seattle-news/transportation/as-jobs-grow-in-downtown-seattle-workers-turn-more-to-transi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497330" y="3371850"/>
            <a:ext cx="8341355" cy="29489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497330" y="0"/>
            <a:ext cx="8469630" cy="3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990E2-5C8A-CE4F-BA1B-9615A1BA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6508"/>
          <a:stretch/>
        </p:blipFill>
        <p:spPr>
          <a:xfrm>
            <a:off x="2155741" y="3636493"/>
            <a:ext cx="8089879" cy="2594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7390A-C610-2B43-8DC6-788A9A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-1" y="1003783"/>
            <a:ext cx="6905953" cy="220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C8D5D-5AF2-7D40-8967-2B74C36CF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767722" y="615163"/>
            <a:ext cx="5416658" cy="2594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7F892-9743-8143-96D2-F33A666E5F12}"/>
              </a:ext>
            </a:extLst>
          </p:cNvPr>
          <p:cNvSpPr txBox="1"/>
          <p:nvPr/>
        </p:nvSpPr>
        <p:spPr>
          <a:xfrm>
            <a:off x="8375012" y="338164"/>
            <a:ext cx="2202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67827-C2BD-3A44-9CDA-CADE25064467}"/>
              </a:ext>
            </a:extLst>
          </p:cNvPr>
          <p:cNvSpPr txBox="1"/>
          <p:nvPr/>
        </p:nvSpPr>
        <p:spPr>
          <a:xfrm>
            <a:off x="1257932" y="341974"/>
            <a:ext cx="2043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29A70-E256-964E-A767-948DBCB84358}"/>
              </a:ext>
            </a:extLst>
          </p:cNvPr>
          <p:cNvSpPr txBox="1"/>
          <p:nvPr/>
        </p:nvSpPr>
        <p:spPr>
          <a:xfrm>
            <a:off x="4972682" y="3359494"/>
            <a:ext cx="17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Errands Ranking</a:t>
            </a:r>
          </a:p>
        </p:txBody>
      </p:sp>
    </p:spTree>
    <p:extLst>
      <p:ext uri="{BB962C8B-B14F-4D97-AF65-F5344CB8AC3E}">
        <p14:creationId xmlns:p14="http://schemas.microsoft.com/office/powerpoint/2010/main" val="136703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CA2CF-0E33-C941-BF0A-AED6E9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23" y="1402506"/>
            <a:ext cx="10058400" cy="3355759"/>
          </a:xfrm>
        </p:spPr>
      </p:pic>
    </p:spTree>
    <p:extLst>
      <p:ext uri="{BB962C8B-B14F-4D97-AF65-F5344CB8AC3E}">
        <p14:creationId xmlns:p14="http://schemas.microsoft.com/office/powerpoint/2010/main" val="3746184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Walk/Bike/Transit Score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029353" y="1358537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160" y="798667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Amazon wants to be less car-dependent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" y="1537856"/>
            <a:ext cx="7847247" cy="3923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7231" y="1417311"/>
            <a:ext cx="418243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determine if having a high transit score is favored over walk or bike score or vice versa. The score has been weighted by Amazon current modes of commute </a:t>
            </a:r>
          </a:p>
          <a:p>
            <a:endParaRPr lang="en-US" sz="1400" dirty="0"/>
          </a:p>
          <a:p>
            <a:r>
              <a:rPr lang="en-US" sz="1400" dirty="0" smtClean="0"/>
              <a:t>Current Amazon workforce commute in Seattle split*: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20% of workers walk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12% of workers bike to </a:t>
            </a:r>
            <a:r>
              <a:rPr lang="en-US" sz="1200" dirty="0" smtClean="0"/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47% of workers take public transit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6764" y="5827760"/>
            <a:ext cx="842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*Source: </a:t>
            </a:r>
            <a:r>
              <a:rPr lang="en-US" sz="1100" dirty="0">
                <a:hlinkClick r:id="rId3"/>
              </a:rPr>
              <a:t>https://www.seattletimes.com/seattle-news/transportation/as-jobs-grow-in-downtown-seattle-workers-turn-more-to-transit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r>
              <a:rPr lang="en-US" sz="1100" dirty="0" smtClean="0"/>
              <a:t>**API source: </a:t>
            </a:r>
            <a:r>
              <a:rPr lang="en-US" sz="1100" dirty="0" err="1" smtClean="0"/>
              <a:t>Redfin</a:t>
            </a:r>
            <a:r>
              <a:rPr lang="en-US" sz="1100" dirty="0" smtClean="0"/>
              <a:t> walk, bike, and transit score where higher is better</a:t>
            </a:r>
            <a:endParaRPr lang="en-US" sz="11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770822" y="3417855"/>
          <a:ext cx="3715615" cy="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76">
                  <a:extLst>
                    <a:ext uri="{9D8B030D-6E8A-4147-A177-3AD203B41FA5}">
                      <a16:colId xmlns:a16="http://schemas.microsoft.com/office/drawing/2014/main" val="4067331400"/>
                    </a:ext>
                  </a:extLst>
                </a:gridCol>
                <a:gridCol w="1944439">
                  <a:extLst>
                    <a:ext uri="{9D8B030D-6E8A-4147-A177-3AD203B41FA5}">
                      <a16:colId xmlns:a16="http://schemas.microsoft.com/office/drawing/2014/main" val="3156773333"/>
                    </a:ext>
                  </a:extLst>
                </a:gridCol>
              </a:tblGrid>
              <a:tr h="2859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York Top Sites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90298"/>
                  </a:ext>
                </a:extLst>
              </a:tr>
              <a:tr h="373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Hudson Yards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Brooklyn</a:t>
                      </a:r>
                      <a:r>
                        <a:rPr lang="en-US" sz="1400" baseline="0" dirty="0" smtClean="0"/>
                        <a:t> Tech Triangles</a:t>
                      </a:r>
                      <a:endParaRPr 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4606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26300" y="4365063"/>
            <a:ext cx="496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</a:rPr>
              <a:t>Redfin</a:t>
            </a:r>
            <a:r>
              <a:rPr lang="en-US" sz="1400" dirty="0" smtClean="0"/>
              <a:t> (API source of the scores) categories these top NY sites as</a:t>
            </a:r>
            <a:endParaRPr lang="en-US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531101" y="4722816"/>
            <a:ext cx="4274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Walker’s Paradise (Daily errands do not require a car)</a:t>
            </a:r>
          </a:p>
          <a:p>
            <a:pPr algn="ctr"/>
            <a:r>
              <a:rPr lang="en-US" sz="1400" dirty="0" smtClean="0"/>
              <a:t>Rider’s Paradise (World-class public transportation)</a:t>
            </a:r>
          </a:p>
          <a:p>
            <a:pPr algn="ctr"/>
            <a:r>
              <a:rPr lang="en-US" sz="1400" dirty="0"/>
              <a:t>V</a:t>
            </a:r>
            <a:r>
              <a:rPr lang="en-US" sz="1400" dirty="0" smtClean="0"/>
              <a:t>ery </a:t>
            </a:r>
            <a:r>
              <a:rPr lang="en-US" sz="1400" dirty="0" err="1" smtClean="0"/>
              <a:t>Bikeable</a:t>
            </a:r>
            <a:r>
              <a:rPr lang="en-US" sz="1400" dirty="0" smtClean="0"/>
              <a:t> (Biking is convenient for most trips)</a:t>
            </a:r>
            <a:endParaRPr lang="en-US" sz="12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30050" y="4609875"/>
            <a:ext cx="6730849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Airport Score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072500" y="1521506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339" y="766910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Amazon wants HQ2  to have airport access to major cities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11194" y="4843598"/>
            <a:ext cx="4403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Number of airports were determined if airports were within 30 miles of the sites’ address.</a:t>
            </a:r>
          </a:p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 Note: </a:t>
            </a:r>
            <a:r>
              <a:rPr lang="en-US" sz="1400" dirty="0" smtClean="0"/>
              <a:t>This is ranking is biased towards larger area cities.</a:t>
            </a:r>
            <a:endParaRPr lang="en-US" sz="12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1219" y="1612415"/>
          <a:ext cx="516546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44">
                  <a:extLst>
                    <a:ext uri="{9D8B030D-6E8A-4147-A177-3AD203B41FA5}">
                      <a16:colId xmlns:a16="http://schemas.microsoft.com/office/drawing/2014/main" val="4143949516"/>
                    </a:ext>
                  </a:extLst>
                </a:gridCol>
                <a:gridCol w="1520397">
                  <a:extLst>
                    <a:ext uri="{9D8B030D-6E8A-4147-A177-3AD203B41FA5}">
                      <a16:colId xmlns:a16="http://schemas.microsoft.com/office/drawing/2014/main" val="3327193464"/>
                    </a:ext>
                  </a:extLst>
                </a:gridCol>
                <a:gridCol w="1047517">
                  <a:extLst>
                    <a:ext uri="{9D8B030D-6E8A-4147-A177-3AD203B41FA5}">
                      <a16:colId xmlns:a16="http://schemas.microsoft.com/office/drawing/2014/main" val="3451023623"/>
                    </a:ext>
                  </a:extLst>
                </a:gridCol>
                <a:gridCol w="1719111">
                  <a:extLst>
                    <a:ext uri="{9D8B030D-6E8A-4147-A177-3AD203B41FA5}">
                      <a16:colId xmlns:a16="http://schemas.microsoft.com/office/drawing/2014/main" val="3571354259"/>
                    </a:ext>
                  </a:extLst>
                </a:gridCol>
              </a:tblGrid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Ranking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Cities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of Airports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of International</a:t>
                      </a:r>
                      <a:r>
                        <a:rPr lang="en-US" sz="1400" baseline="0" dirty="0" smtClean="0"/>
                        <a:t> Airports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975520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Los Angeles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874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4939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Atlanta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3371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York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462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57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Austin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06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Raleigh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9655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Boston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42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9662" y="2117190"/>
            <a:ext cx="5389008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01" y="1612415"/>
            <a:ext cx="3474721" cy="1930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579490" y="1270255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Los Angeles : 66 miles between 2 furthest international airport</a:t>
            </a:r>
            <a:endParaRPr lang="en-US" sz="12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53" y="4189089"/>
            <a:ext cx="1899415" cy="1763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579490" y="3881312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Chicago: 24 miles between 2 furthest international airport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105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79FA5-5EF9-9A41-965D-68A1479E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377189" y="2205990"/>
            <a:ext cx="6403483" cy="3543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68F23D-7E28-9C45-9298-F89E72BA9012}"/>
              </a:ext>
            </a:extLst>
          </p:cNvPr>
          <p:cNvSpPr/>
          <p:nvPr/>
        </p:nvSpPr>
        <p:spPr>
          <a:xfrm>
            <a:off x="400050" y="3977640"/>
            <a:ext cx="1028700" cy="445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857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67B45-9C55-D848-855C-8AF8B95234A4}"/>
              </a:ext>
            </a:extLst>
          </p:cNvPr>
          <p:cNvSpPr/>
          <p:nvPr/>
        </p:nvSpPr>
        <p:spPr>
          <a:xfrm>
            <a:off x="2823210" y="5006340"/>
            <a:ext cx="754380" cy="422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7E7169-13F5-FF40-86D0-C1853555A2F2}"/>
              </a:ext>
            </a:extLst>
          </p:cNvPr>
          <p:cNvSpPr/>
          <p:nvPr/>
        </p:nvSpPr>
        <p:spPr>
          <a:xfrm>
            <a:off x="4389120" y="4480560"/>
            <a:ext cx="674370" cy="441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9F02C3-EACF-BE47-957A-0DBF584A231F}"/>
              </a:ext>
            </a:extLst>
          </p:cNvPr>
          <p:cNvSpPr/>
          <p:nvPr/>
        </p:nvSpPr>
        <p:spPr>
          <a:xfrm>
            <a:off x="3549015" y="3265170"/>
            <a:ext cx="840105" cy="375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7BA0B2-946D-F049-8742-0F89AE7BDCFC}"/>
              </a:ext>
            </a:extLst>
          </p:cNvPr>
          <p:cNvSpPr/>
          <p:nvPr/>
        </p:nvSpPr>
        <p:spPr>
          <a:xfrm>
            <a:off x="4960619" y="4046220"/>
            <a:ext cx="628651" cy="434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7D6BF0-48C7-EA44-B4A9-876C47084D9A}"/>
              </a:ext>
            </a:extLst>
          </p:cNvPr>
          <p:cNvSpPr/>
          <p:nvPr/>
        </p:nvSpPr>
        <p:spPr>
          <a:xfrm>
            <a:off x="5622186" y="3265170"/>
            <a:ext cx="618596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3F878A-E707-8042-A7A4-BE28A16829BC}"/>
              </a:ext>
            </a:extLst>
          </p:cNvPr>
          <p:cNvSpPr/>
          <p:nvPr/>
        </p:nvSpPr>
        <p:spPr>
          <a:xfrm>
            <a:off x="5859852" y="2910840"/>
            <a:ext cx="734905" cy="3114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DCA84B-8DA6-9C40-AB5E-7DABFEB984C9}"/>
              </a:ext>
            </a:extLst>
          </p:cNvPr>
          <p:cNvSpPr/>
          <p:nvPr/>
        </p:nvSpPr>
        <p:spPr>
          <a:xfrm>
            <a:off x="5622186" y="3829050"/>
            <a:ext cx="618595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75EE10-2358-5741-8600-3800647F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Amazon Cities &amp; Sites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1ED836-7974-044F-AE59-38A3981622EA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1962150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40850623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Nationals Park/ D.C United Stadium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580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Union Station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375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Hill-East Neighborhood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138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Shaw-Howard University 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979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A55B50-EC05-B841-A185-7709EF6233DB}"/>
              </a:ext>
            </a:extLst>
          </p:cNvPr>
          <p:cNvGraphicFramePr>
            <a:graphicFrameLocks noGrp="1"/>
          </p:cNvGraphicFramePr>
          <p:nvPr/>
        </p:nvGraphicFramePr>
        <p:xfrm>
          <a:off x="7232650" y="1758315"/>
          <a:ext cx="241427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88C506-B1BC-2E4A-9532-68CB342255BF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2970847"/>
          <a:ext cx="2402840" cy="5715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16557098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Warner Center West San Fernando Valley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698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Hall Ranch Santa Clarita Valley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7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Pomona Fairplex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0967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5B041D8-BB24-DB40-9A54-6453A8ADD681}"/>
              </a:ext>
            </a:extLst>
          </p:cNvPr>
          <p:cNvGraphicFramePr>
            <a:graphicFrameLocks noGrp="1"/>
          </p:cNvGraphicFramePr>
          <p:nvPr/>
        </p:nvGraphicFramePr>
        <p:xfrm>
          <a:off x="7257696" y="2758439"/>
          <a:ext cx="238922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8922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Los Angeles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CBFE8C-8AE0-9F4F-B150-72D1E178AAF5}"/>
              </a:ext>
            </a:extLst>
          </p:cNvPr>
          <p:cNvGraphicFramePr>
            <a:graphicFrameLocks noGrp="1"/>
          </p:cNvGraphicFramePr>
          <p:nvPr/>
        </p:nvGraphicFramePr>
        <p:xfrm>
          <a:off x="9792969" y="2962275"/>
          <a:ext cx="2311401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576415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Hudson Yards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902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Long Island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122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Brooklyn Tech Triangle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8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Financial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9366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CB4C8C-32C8-B140-81B5-1822097423CB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4777740"/>
          <a:ext cx="2402840" cy="1524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20106207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Lincoln Yards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17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River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021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Futton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6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 Center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61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Downtown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85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Illinois Medical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303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566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Burnham Lakefront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9349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6BBC98-8416-0B43-B180-EB828EDDAFF0}"/>
              </a:ext>
            </a:extLst>
          </p:cNvPr>
          <p:cNvGraphicFramePr>
            <a:graphicFrameLocks noGrp="1"/>
          </p:cNvGraphicFramePr>
          <p:nvPr/>
        </p:nvGraphicFramePr>
        <p:xfrm>
          <a:off x="9792970" y="3977739"/>
          <a:ext cx="2311400" cy="571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204892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Triangle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79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Chatham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4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Warehouse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44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340131-BB34-6741-902A-1DA8185E0625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1957288"/>
          <a:ext cx="232283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0901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 Atlanta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3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Midtown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885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GM plant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78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High Street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66060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FFF5CCA-C272-DB47-9C25-971CFED1A4EF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4787164"/>
          <a:ext cx="2322830" cy="1333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1772296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American-Statesman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929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Eightfold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738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3M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130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Domain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42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Bardmoor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047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Robinson Ranch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433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Catalyst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26537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61EBE-65B1-DE40-9C26-79E0FF313F20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3789044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850786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Suffolk Downs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75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Boston Waterfront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40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11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3853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0AB6AF-F641-DA40-AF1F-17EA1AF36FE3}"/>
              </a:ext>
            </a:extLst>
          </p:cNvPr>
          <p:cNvGraphicFramePr>
            <a:graphicFrameLocks noGrp="1"/>
          </p:cNvGraphicFramePr>
          <p:nvPr/>
        </p:nvGraphicFramePr>
        <p:xfrm>
          <a:off x="7244079" y="3569493"/>
          <a:ext cx="240283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2839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Boston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0DDCEAA-12B5-644A-8D5E-9C2363398F01}"/>
              </a:ext>
            </a:extLst>
          </p:cNvPr>
          <p:cNvGraphicFramePr>
            <a:graphicFrameLocks noGrp="1"/>
          </p:cNvGraphicFramePr>
          <p:nvPr/>
        </p:nvGraphicFramePr>
        <p:xfrm>
          <a:off x="7246266" y="4571047"/>
          <a:ext cx="2400651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0651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Chicago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3ED3AD4-AF60-764B-BF56-82443DF64FA8}"/>
              </a:ext>
            </a:extLst>
          </p:cNvPr>
          <p:cNvGraphicFramePr>
            <a:graphicFrameLocks noGrp="1"/>
          </p:cNvGraphicFramePr>
          <p:nvPr/>
        </p:nvGraphicFramePr>
        <p:xfrm>
          <a:off x="9781539" y="1756261"/>
          <a:ext cx="232282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29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Atlanta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C75648F-E57C-564E-8E01-AA8C5B1E7921}"/>
              </a:ext>
            </a:extLst>
          </p:cNvPr>
          <p:cNvGraphicFramePr>
            <a:graphicFrameLocks noGrp="1"/>
          </p:cNvGraphicFramePr>
          <p:nvPr/>
        </p:nvGraphicFramePr>
        <p:xfrm>
          <a:off x="9800236" y="2750393"/>
          <a:ext cx="230413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0413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New York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5E7FC35-4FFD-2746-BE22-58558E64F129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3759317"/>
          <a:ext cx="232283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Raleigh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554AF1-6BA1-C848-8F62-BECA2E66AD5C}"/>
              </a:ext>
            </a:extLst>
          </p:cNvPr>
          <p:cNvGraphicFramePr>
            <a:graphicFrameLocks noGrp="1"/>
          </p:cNvGraphicFramePr>
          <p:nvPr/>
        </p:nvGraphicFramePr>
        <p:xfrm>
          <a:off x="9770286" y="4585335"/>
          <a:ext cx="2334084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34084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1052</TotalTime>
  <Words>1067</Words>
  <Application>Microsoft Office PowerPoint</Application>
  <PresentationFormat>Widescreen</PresentationFormat>
  <Paragraphs>199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The $5 Billion Question</vt:lpstr>
      <vt:lpstr>Amazon Cities &amp; Sites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Lessons learnt </vt:lpstr>
      <vt:lpstr>Nearby Amenities</vt:lpstr>
      <vt:lpstr>PowerPoint Presentation</vt:lpstr>
      <vt:lpstr>PowerPoint Presentation</vt:lpstr>
      <vt:lpstr>PowerPoint Presentation</vt:lpstr>
      <vt:lpstr>Walk/Bike/Transit Score</vt:lpstr>
      <vt:lpstr>Airport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Helen Leao</cp:lastModifiedBy>
  <cp:revision>43</cp:revision>
  <dcterms:created xsi:type="dcterms:W3CDTF">2018-04-03T03:04:16Z</dcterms:created>
  <dcterms:modified xsi:type="dcterms:W3CDTF">2018-04-04T04:19:30Z</dcterms:modified>
</cp:coreProperties>
</file>