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85" r:id="rId18"/>
    <p:sldId id="283" r:id="rId19"/>
    <p:sldId id="280" r:id="rId20"/>
    <p:sldId id="281" r:id="rId21"/>
    <p:sldId id="275" r:id="rId22"/>
    <p:sldId id="261" r:id="rId23"/>
    <p:sldId id="277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nik/BC_Project1/blob/master/HousingSchools/schools_results.ipynb" TargetMode="External"/><Relationship Id="rId2" Type="http://schemas.openxmlformats.org/officeDocument/2006/relationships/hyperlink" Target="https://github.com/indranik/BC_Project1/blob/master/HousingSchools/housing_result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times.com/seattle-news/transportation/as-jobs-grow-in-downtown-seattle-workers-turn-more-to-transit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BOOTCAMP, 2018</a:t>
            </a:r>
          </a:p>
          <a:p>
            <a:r>
              <a:rPr lang="en-US" b="1" dirty="0" err="1"/>
              <a:t>Guirlyn</a:t>
            </a:r>
            <a:r>
              <a:rPr lang="en-US" b="1" dirty="0"/>
              <a:t> V </a:t>
            </a:r>
            <a:r>
              <a:rPr lang="en-US" b="1" dirty="0" err="1"/>
              <a:t>Olivar</a:t>
            </a:r>
            <a:r>
              <a:rPr lang="en-US" b="1" dirty="0"/>
              <a:t>, Helen </a:t>
            </a:r>
            <a:r>
              <a:rPr lang="en-US" b="1" dirty="0" err="1"/>
              <a:t>LeAO</a:t>
            </a:r>
            <a:r>
              <a:rPr lang="en-US" b="1" dirty="0"/>
              <a:t>, </a:t>
            </a:r>
            <a:r>
              <a:rPr lang="en-US" b="1" dirty="0" err="1"/>
              <a:t>Indrani</a:t>
            </a:r>
            <a:r>
              <a:rPr lang="en-US" b="1" dirty="0"/>
              <a:t> </a:t>
            </a:r>
            <a:r>
              <a:rPr lang="en-US" b="1" dirty="0" err="1"/>
              <a:t>Kompella</a:t>
            </a:r>
            <a:r>
              <a:rPr lang="en-US" b="1" dirty="0"/>
              <a:t> and </a:t>
            </a:r>
            <a:r>
              <a:rPr lang="en-US" b="1" dirty="0" err="1"/>
              <a:t>Niyati</a:t>
            </a:r>
            <a:r>
              <a:rPr lang="en-US" b="1" dirty="0"/>
              <a:t> Desai</a:t>
            </a:r>
          </a:p>
        </p:txBody>
      </p:sp>
    </p:spTree>
    <p:extLst>
      <p:ext uri="{BB962C8B-B14F-4D97-AF65-F5344CB8AC3E}">
        <p14:creationId xmlns:p14="http://schemas.microsoft.com/office/powerpoint/2010/main" val="409821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affordability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16CE2C2-1100-5141-936B-5BEA13C0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04" y="1541147"/>
            <a:ext cx="5690560" cy="355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027CB-7464-4445-9FB7-0BFC631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" y="1541147"/>
            <a:ext cx="5232007" cy="3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Schools and College Ratings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8DF2E5-2099-9844-9B45-EA08599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6" y="1869606"/>
            <a:ext cx="6022454" cy="320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13E3E-1338-2C43-9C9A-8AD5280C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6607"/>
            <a:ext cx="6094181" cy="31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D276C-B2CA-BF4E-8EC8-2BE0DA1C262E}"/>
              </a:ext>
            </a:extLst>
          </p:cNvPr>
          <p:cNvSpPr txBox="1"/>
          <p:nvPr/>
        </p:nvSpPr>
        <p:spPr>
          <a:xfrm>
            <a:off x="991114" y="1899260"/>
            <a:ext cx="45271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ownership and rent</a:t>
            </a:r>
          </a:p>
          <a:p>
            <a:r>
              <a:rPr lang="en-US" dirty="0"/>
              <a:t>API: used Census 2016 data</a:t>
            </a:r>
          </a:p>
          <a:p>
            <a:r>
              <a:rPr lang="en-US" dirty="0"/>
              <a:t>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median data for housing cost and income by City (defined as Locations in the Census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estimate for affordability as housing cost / income. The lower the value the better the location.</a:t>
            </a:r>
          </a:p>
          <a:p>
            <a:r>
              <a:rPr lang="en-US" dirty="0"/>
              <a:t>Results: Consistent trend of home ownership and rent costs. Raleigh, Austin, and Washington ranked top 3</a:t>
            </a:r>
          </a:p>
          <a:p>
            <a:endParaRPr lang="en-US" dirty="0"/>
          </a:p>
          <a:p>
            <a:r>
              <a:rPr lang="en-US" sz="1200" dirty="0"/>
              <a:t>Notebook: </a:t>
            </a:r>
            <a:r>
              <a:rPr lang="en-US" sz="1200" dirty="0">
                <a:hlinkClick r:id="rId2"/>
              </a:rPr>
              <a:t>https://github.com/indranik/BC_Project1/blob/master/HousingSchools/housing_results.ipynb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14653-B2B1-CD45-8B17-02CC1E3ABB40}"/>
              </a:ext>
            </a:extLst>
          </p:cNvPr>
          <p:cNvSpPr txBox="1"/>
          <p:nvPr/>
        </p:nvSpPr>
        <p:spPr>
          <a:xfrm>
            <a:off x="6429043" y="1899260"/>
            <a:ext cx="460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K-12 schools for site location</a:t>
            </a:r>
          </a:p>
          <a:p>
            <a:r>
              <a:rPr lang="en-US" dirty="0"/>
              <a:t>API: Great Schools API</a:t>
            </a:r>
          </a:p>
          <a:p>
            <a:r>
              <a:rPr lang="en-US" dirty="0"/>
              <a:t>Using: State and zip code information</a:t>
            </a:r>
          </a:p>
          <a:p>
            <a:r>
              <a:rPr lang="en-US" dirty="0"/>
              <a:t>Process: Average school rating per city and sort</a:t>
            </a:r>
          </a:p>
          <a:p>
            <a:r>
              <a:rPr lang="en-US" dirty="0"/>
              <a:t>Results: Austin, LA, Atlanta ranked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4C7E-AEF8-EB43-BBAF-9297C2872E05}"/>
              </a:ext>
            </a:extLst>
          </p:cNvPr>
          <p:cNvSpPr txBox="1"/>
          <p:nvPr/>
        </p:nvSpPr>
        <p:spPr>
          <a:xfrm>
            <a:off x="6429043" y="3584560"/>
            <a:ext cx="442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Colleges for site location</a:t>
            </a:r>
          </a:p>
          <a:p>
            <a:r>
              <a:rPr lang="en-US" dirty="0"/>
              <a:t>API: Google Search</a:t>
            </a:r>
          </a:p>
          <a:p>
            <a:r>
              <a:rPr lang="en-US" dirty="0"/>
              <a:t>Using: Latitude and Longitude information</a:t>
            </a:r>
          </a:p>
          <a:p>
            <a:r>
              <a:rPr lang="en-US" dirty="0"/>
              <a:t>Process: Average site ratings per city and sort</a:t>
            </a:r>
          </a:p>
          <a:p>
            <a:r>
              <a:rPr lang="en-US" dirty="0"/>
              <a:t>Results: Raleigh, LA, Atlanta ranked higher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08F11-1D2E-1D45-85FC-54676BCAE248}"/>
              </a:ext>
            </a:extLst>
          </p:cNvPr>
          <p:cNvSpPr txBox="1"/>
          <p:nvPr/>
        </p:nvSpPr>
        <p:spPr>
          <a:xfrm>
            <a:off x="6506392" y="5456994"/>
            <a:ext cx="50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Notebook: </a:t>
            </a:r>
            <a:r>
              <a:rPr lang="en-US" sz="1200" dirty="0">
                <a:hlinkClick r:id="rId3"/>
              </a:rPr>
              <a:t>https://github.com/indranik/BC_Project1/blob/master/HousingSchools/schools_results.ipynb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497330" y="3371850"/>
            <a:ext cx="8341355" cy="29489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497330" y="0"/>
            <a:ext cx="8469630" cy="3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990E2-5C8A-CE4F-BA1B-9615A1BA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b="6508"/>
          <a:stretch/>
        </p:blipFill>
        <p:spPr>
          <a:xfrm>
            <a:off x="2155741" y="3636493"/>
            <a:ext cx="8089879" cy="2594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7390A-C610-2B43-8DC6-788A9A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-1" y="1003783"/>
            <a:ext cx="6905953" cy="2208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C8D5D-5AF2-7D40-8967-2B74C36CF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767722" y="615163"/>
            <a:ext cx="5416658" cy="2594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A7F892-9743-8143-96D2-F33A666E5F12}"/>
              </a:ext>
            </a:extLst>
          </p:cNvPr>
          <p:cNvSpPr txBox="1"/>
          <p:nvPr/>
        </p:nvSpPr>
        <p:spPr>
          <a:xfrm>
            <a:off x="8375012" y="338164"/>
            <a:ext cx="2202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67827-C2BD-3A44-9CDA-CADE25064467}"/>
              </a:ext>
            </a:extLst>
          </p:cNvPr>
          <p:cNvSpPr txBox="1"/>
          <p:nvPr/>
        </p:nvSpPr>
        <p:spPr>
          <a:xfrm>
            <a:off x="1257932" y="341974"/>
            <a:ext cx="2043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29A70-E256-964E-A767-948DBCB84358}"/>
              </a:ext>
            </a:extLst>
          </p:cNvPr>
          <p:cNvSpPr txBox="1"/>
          <p:nvPr/>
        </p:nvSpPr>
        <p:spPr>
          <a:xfrm>
            <a:off x="4972682" y="3359494"/>
            <a:ext cx="17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Errands Ranking</a:t>
            </a:r>
          </a:p>
        </p:txBody>
      </p:sp>
    </p:spTree>
    <p:extLst>
      <p:ext uri="{BB962C8B-B14F-4D97-AF65-F5344CB8AC3E}">
        <p14:creationId xmlns:p14="http://schemas.microsoft.com/office/powerpoint/2010/main" val="13670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CA2CF-0E33-C941-BF0A-AED6E924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23" y="1402506"/>
            <a:ext cx="10058400" cy="3355759"/>
          </a:xfrm>
        </p:spPr>
      </p:pic>
    </p:spTree>
    <p:extLst>
      <p:ext uri="{BB962C8B-B14F-4D97-AF65-F5344CB8AC3E}">
        <p14:creationId xmlns:p14="http://schemas.microsoft.com/office/powerpoint/2010/main" val="37461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Walk/Bike/Transit Score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029353" y="1358537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160" y="798667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Amazon wants to be less car-dependent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" y="1537856"/>
            <a:ext cx="7847247" cy="3923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7231" y="1417311"/>
            <a:ext cx="418243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determine if having a high transit score is favored over walk or bike score or vice versa. The score has been weighted by Amazon current modes of commute </a:t>
            </a:r>
          </a:p>
          <a:p>
            <a:endParaRPr lang="en-US" sz="1400" dirty="0"/>
          </a:p>
          <a:p>
            <a:r>
              <a:rPr lang="en-US" sz="1400" dirty="0" smtClean="0"/>
              <a:t>Current Amazon workforce commute in Seattle split*: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20% of workers walk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12% of workers bike to </a:t>
            </a:r>
            <a:r>
              <a:rPr lang="en-US" sz="1200" dirty="0" smtClean="0"/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47% of workers take public transit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6764" y="5827760"/>
            <a:ext cx="842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*Source: </a:t>
            </a:r>
            <a:r>
              <a:rPr lang="en-US" sz="1100" dirty="0">
                <a:hlinkClick r:id="rId3"/>
              </a:rPr>
              <a:t>https://www.seattletimes.com/seattle-news/transportation/as-jobs-grow-in-downtown-seattle-workers-turn-more-to-transit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r>
              <a:rPr lang="en-US" sz="1100" dirty="0" smtClean="0"/>
              <a:t>**API source: </a:t>
            </a:r>
            <a:r>
              <a:rPr lang="en-US" sz="1100" dirty="0" err="1" smtClean="0"/>
              <a:t>Redfin</a:t>
            </a:r>
            <a:r>
              <a:rPr lang="en-US" sz="1100" dirty="0" smtClean="0"/>
              <a:t> walk, bike, and transit score where higher is better</a:t>
            </a:r>
            <a:endParaRPr lang="en-US" sz="11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15801"/>
              </p:ext>
            </p:extLst>
          </p:nvPr>
        </p:nvGraphicFramePr>
        <p:xfrm>
          <a:off x="7770822" y="3417855"/>
          <a:ext cx="3715615" cy="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176">
                  <a:extLst>
                    <a:ext uri="{9D8B030D-6E8A-4147-A177-3AD203B41FA5}">
                      <a16:colId xmlns:a16="http://schemas.microsoft.com/office/drawing/2014/main" val="4067331400"/>
                    </a:ext>
                  </a:extLst>
                </a:gridCol>
                <a:gridCol w="1944439">
                  <a:extLst>
                    <a:ext uri="{9D8B030D-6E8A-4147-A177-3AD203B41FA5}">
                      <a16:colId xmlns:a16="http://schemas.microsoft.com/office/drawing/2014/main" val="3156773333"/>
                    </a:ext>
                  </a:extLst>
                </a:gridCol>
              </a:tblGrid>
              <a:tr h="2859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York Top Sites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90298"/>
                  </a:ext>
                </a:extLst>
              </a:tr>
              <a:tr h="373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Hudson Yards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Brooklyn</a:t>
                      </a:r>
                      <a:r>
                        <a:rPr lang="en-US" sz="1400" baseline="0" dirty="0" smtClean="0"/>
                        <a:t> Tech Triangles</a:t>
                      </a:r>
                      <a:endParaRPr 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4606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26300" y="4365063"/>
            <a:ext cx="496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</a:rPr>
              <a:t>Redfin</a:t>
            </a:r>
            <a:r>
              <a:rPr lang="en-US" sz="1400" dirty="0" smtClean="0"/>
              <a:t> (API source of the scores) categories these top NY sites as</a:t>
            </a:r>
            <a:endParaRPr lang="en-US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531101" y="4722816"/>
            <a:ext cx="4274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Walker’s Paradise (Daily errands do not require a car)</a:t>
            </a:r>
          </a:p>
          <a:p>
            <a:pPr algn="ctr"/>
            <a:r>
              <a:rPr lang="en-US" sz="1400" dirty="0" smtClean="0"/>
              <a:t>Rider’s Paradise (World-class public transportation)</a:t>
            </a:r>
          </a:p>
          <a:p>
            <a:pPr algn="ctr"/>
            <a:r>
              <a:rPr lang="en-US" sz="1400" dirty="0"/>
              <a:t>V</a:t>
            </a:r>
            <a:r>
              <a:rPr lang="en-US" sz="1400" dirty="0" smtClean="0"/>
              <a:t>ery </a:t>
            </a:r>
            <a:r>
              <a:rPr lang="en-US" sz="1400" dirty="0" err="1" smtClean="0"/>
              <a:t>Bikeable</a:t>
            </a:r>
            <a:r>
              <a:rPr lang="en-US" sz="1400" dirty="0" smtClean="0"/>
              <a:t> (Biking is convenient for most trips)</a:t>
            </a:r>
            <a:endParaRPr lang="en-US" sz="12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30050" y="4609875"/>
            <a:ext cx="6730849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Airport Score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072500" y="1521506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7339" y="766910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Amazon wants HQ2  to have airport access to major cities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11194" y="4843598"/>
            <a:ext cx="4403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Number of airports were determined if airports were within 30 miles of the sites’ address.</a:t>
            </a:r>
          </a:p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 Note: </a:t>
            </a:r>
            <a:r>
              <a:rPr lang="en-US" sz="1400" dirty="0" smtClean="0"/>
              <a:t>This is ranking is biased towards larger area cities.</a:t>
            </a:r>
            <a:endParaRPr lang="en-US" sz="12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1926"/>
              </p:ext>
            </p:extLst>
          </p:nvPr>
        </p:nvGraphicFramePr>
        <p:xfrm>
          <a:off x="951219" y="1612415"/>
          <a:ext cx="516546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44">
                  <a:extLst>
                    <a:ext uri="{9D8B030D-6E8A-4147-A177-3AD203B41FA5}">
                      <a16:colId xmlns:a16="http://schemas.microsoft.com/office/drawing/2014/main" val="4143949516"/>
                    </a:ext>
                  </a:extLst>
                </a:gridCol>
                <a:gridCol w="1520397">
                  <a:extLst>
                    <a:ext uri="{9D8B030D-6E8A-4147-A177-3AD203B41FA5}">
                      <a16:colId xmlns:a16="http://schemas.microsoft.com/office/drawing/2014/main" val="3327193464"/>
                    </a:ext>
                  </a:extLst>
                </a:gridCol>
                <a:gridCol w="1047517">
                  <a:extLst>
                    <a:ext uri="{9D8B030D-6E8A-4147-A177-3AD203B41FA5}">
                      <a16:colId xmlns:a16="http://schemas.microsoft.com/office/drawing/2014/main" val="3451023623"/>
                    </a:ext>
                  </a:extLst>
                </a:gridCol>
                <a:gridCol w="1719111">
                  <a:extLst>
                    <a:ext uri="{9D8B030D-6E8A-4147-A177-3AD203B41FA5}">
                      <a16:colId xmlns:a16="http://schemas.microsoft.com/office/drawing/2014/main" val="3571354259"/>
                    </a:ext>
                  </a:extLst>
                </a:gridCol>
              </a:tblGrid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Ranking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Cities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 of Airports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 of International</a:t>
                      </a:r>
                      <a:r>
                        <a:rPr lang="en-US" sz="1400" baseline="0" dirty="0" smtClean="0"/>
                        <a:t> Airports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975520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Los Angeles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874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4939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Atlanta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3371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York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462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57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Austin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06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Raleigh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9655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Boston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42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9662" y="2117190"/>
            <a:ext cx="5389008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01" y="1612415"/>
            <a:ext cx="3474721" cy="1930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579490" y="1270255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Los Angeles : 66 miles between 2 furthest international airport</a:t>
            </a:r>
            <a:endParaRPr lang="en-US" sz="12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53" y="4189089"/>
            <a:ext cx="1899415" cy="1763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579490" y="3881312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Chicago: 24 miles between 2 furthest international airport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736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1188</TotalTime>
  <Words>980</Words>
  <Application>Microsoft Office PowerPoint</Application>
  <PresentationFormat>Widescreen</PresentationFormat>
  <Paragraphs>156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Wingdings</vt:lpstr>
      <vt:lpstr>Retrospect</vt:lpstr>
      <vt:lpstr>Pick Me Amazon!</vt:lpstr>
      <vt:lpstr>Pick Me Amazon!</vt:lpstr>
      <vt:lpstr>The $5 Billion Question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Housing affordability</vt:lpstr>
      <vt:lpstr>Schools and College Ratings </vt:lpstr>
      <vt:lpstr>Findings </vt:lpstr>
      <vt:lpstr>Lessons learnt </vt:lpstr>
      <vt:lpstr>Nearby Amenities</vt:lpstr>
      <vt:lpstr>PowerPoint Presentation</vt:lpstr>
      <vt:lpstr>PowerPoint Presentation</vt:lpstr>
      <vt:lpstr>PowerPoint Presentation</vt:lpstr>
      <vt:lpstr>Walk/Bike/Transit Score</vt:lpstr>
      <vt:lpstr>Airport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Helen Leao</cp:lastModifiedBy>
  <cp:revision>49</cp:revision>
  <dcterms:created xsi:type="dcterms:W3CDTF">2018-04-03T03:04:16Z</dcterms:created>
  <dcterms:modified xsi:type="dcterms:W3CDTF">2018-04-04T04:10:10Z</dcterms:modified>
</cp:coreProperties>
</file>