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3" r:id="rId2"/>
    <p:sldId id="257" r:id="rId3"/>
    <p:sldId id="288" r:id="rId4"/>
    <p:sldId id="259" r:id="rId5"/>
    <p:sldId id="260" r:id="rId6"/>
    <p:sldId id="267" r:id="rId7"/>
    <p:sldId id="268" r:id="rId8"/>
    <p:sldId id="258" r:id="rId9"/>
    <p:sldId id="262" r:id="rId10"/>
    <p:sldId id="270" r:id="rId11"/>
    <p:sldId id="271" r:id="rId12"/>
    <p:sldId id="266" r:id="rId13"/>
    <p:sldId id="272" r:id="rId14"/>
    <p:sldId id="265" r:id="rId15"/>
    <p:sldId id="263" r:id="rId16"/>
    <p:sldId id="264" r:id="rId17"/>
    <p:sldId id="285" r:id="rId18"/>
    <p:sldId id="283" r:id="rId19"/>
    <p:sldId id="280" r:id="rId20"/>
    <p:sldId id="281" r:id="rId21"/>
    <p:sldId id="275" r:id="rId22"/>
    <p:sldId id="261" r:id="rId23"/>
    <p:sldId id="293" r:id="rId24"/>
    <p:sldId id="289" r:id="rId25"/>
    <p:sldId id="290" r:id="rId26"/>
    <p:sldId id="292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40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4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A646C-22A8-4D69-ACFD-CD88A31D50DB}" type="datetimeFigureOut">
              <a:rPr lang="en-US" smtClean="0"/>
              <a:t>4/4/18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8964-B30F-4BFF-9055-11D0038FB20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0986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A646C-22A8-4D69-ACFD-CD88A31D50DB}" type="datetimeFigureOut">
              <a:rPr lang="en-US" smtClean="0"/>
              <a:t>4/4/18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8964-B30F-4BFF-9055-11D0038FB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437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A646C-22A8-4D69-ACFD-CD88A31D50DB}" type="datetimeFigureOut">
              <a:rPr lang="en-US" smtClean="0"/>
              <a:t>4/4/18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8964-B30F-4BFF-9055-11D0038FB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804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A646C-22A8-4D69-ACFD-CD88A31D50DB}" type="datetimeFigureOut">
              <a:rPr lang="en-US" smtClean="0"/>
              <a:t>4/4/18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8964-B30F-4BFF-9055-11D0038FB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104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A646C-22A8-4D69-ACFD-CD88A31D50DB}" type="datetimeFigureOut">
              <a:rPr lang="en-US" smtClean="0"/>
              <a:t>4/4/18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8964-B30F-4BFF-9055-11D0038FB20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8491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A646C-22A8-4D69-ACFD-CD88A31D50DB}" type="datetimeFigureOut">
              <a:rPr lang="en-US" smtClean="0"/>
              <a:t>4/4/18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8964-B30F-4BFF-9055-11D0038FB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032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A646C-22A8-4D69-ACFD-CD88A31D50DB}" type="datetimeFigureOut">
              <a:rPr lang="en-US" smtClean="0"/>
              <a:t>4/4/18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8964-B30F-4BFF-9055-11D0038FB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644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A646C-22A8-4D69-ACFD-CD88A31D50DB}" type="datetimeFigureOut">
              <a:rPr lang="en-US" smtClean="0"/>
              <a:t>4/4/18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8964-B30F-4BFF-9055-11D0038FB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527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A646C-22A8-4D69-ACFD-CD88A31D50DB}" type="datetimeFigureOut">
              <a:rPr lang="en-US" smtClean="0"/>
              <a:t>4/4/18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8964-B30F-4BFF-9055-11D0038FB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703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70A646C-22A8-4D69-ACFD-CD88A31D50DB}" type="datetimeFigureOut">
              <a:rPr lang="en-US" smtClean="0"/>
              <a:t>4/4/18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2908964-B30F-4BFF-9055-11D0038FB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563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A646C-22A8-4D69-ACFD-CD88A31D50DB}" type="datetimeFigureOut">
              <a:rPr lang="en-US" smtClean="0"/>
              <a:t>4/4/18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8964-B30F-4BFF-9055-11D0038FB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778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70A646C-22A8-4D69-ACFD-CD88A31D50DB}" type="datetimeFigureOut">
              <a:rPr lang="en-US" smtClean="0"/>
              <a:t>4/4/18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2908964-B30F-4BFF-9055-11D0038FB20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567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ndranik/BC_Project1/blob/master/HousingSchools/schools_results.ipynb" TargetMode="External"/><Relationship Id="rId2" Type="http://schemas.openxmlformats.org/officeDocument/2006/relationships/hyperlink" Target="https://github.com/indranik/BC_Project1/blob/master/HousingSchools/housing_results.ipynb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hyperlink" Target="https://www.numbeo.com/quality-of-life/region_rankings.jsp?title=2018&amp;region=019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eattletimes.com/seattle-news/transportation/as-jobs-grow-in-downtown-seattle-workers-turn-more-to-transit/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6C0ABB1-7187-094A-8DAB-40D99DA198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08" t="17665" r="9506" b="6167"/>
          <a:stretch/>
        </p:blipFill>
        <p:spPr>
          <a:xfrm>
            <a:off x="502920" y="0"/>
            <a:ext cx="11235690" cy="62171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41C06A5-EFAB-4E81-BE16-8703E062FA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/>
          <a:lstStyle/>
          <a:p>
            <a:r>
              <a:rPr lang="en-US" dirty="0"/>
              <a:t>Pick Me Amazon!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514017-9304-4743-9F53-4DA92C050D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>
            <a:normAutofit fontScale="92500"/>
          </a:bodyPr>
          <a:lstStyle/>
          <a:p>
            <a:r>
              <a:rPr lang="en-US" sz="3000" b="1" dirty="0"/>
              <a:t>Project 1 – UCB-DATA ANLYTICS BOOTCAMP</a:t>
            </a:r>
          </a:p>
          <a:p>
            <a:r>
              <a:rPr lang="en-US" b="1" dirty="0"/>
              <a:t>Guirlyn V Olivar, Helen LeAO, Indrani Kompella and Niyati Desai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6AAC0F-C33A-034E-90E8-8BDFD51AC1BE}"/>
              </a:ext>
            </a:extLst>
          </p:cNvPr>
          <p:cNvSpPr txBox="1"/>
          <p:nvPr/>
        </p:nvSpPr>
        <p:spPr>
          <a:xfrm>
            <a:off x="12070080" y="2743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9402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EB264-3883-41F9-BACB-285D22299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-376048"/>
            <a:ext cx="10058400" cy="1450757"/>
          </a:xfrm>
        </p:spPr>
        <p:txBody>
          <a:bodyPr/>
          <a:lstStyle/>
          <a:p>
            <a:r>
              <a:rPr lang="en-US" dirty="0"/>
              <a:t>Talent Pool - Education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07048A4-7E15-4A7A-83D4-7F393FDAE8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18" y="1161535"/>
            <a:ext cx="10730874" cy="4993085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5D2E2BC-8AFC-496A-8DAF-5CC075C390DF}"/>
              </a:ext>
            </a:extLst>
          </p:cNvPr>
          <p:cNvCxnSpPr/>
          <p:nvPr/>
        </p:nvCxnSpPr>
        <p:spPr>
          <a:xfrm>
            <a:off x="1186248" y="963827"/>
            <a:ext cx="9069860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2841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EB264-3883-41F9-BACB-285D22299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-376048"/>
            <a:ext cx="10058400" cy="1450757"/>
          </a:xfrm>
        </p:spPr>
        <p:txBody>
          <a:bodyPr/>
          <a:lstStyle/>
          <a:p>
            <a:r>
              <a:rPr lang="en-US" dirty="0"/>
              <a:t>Talent Pool - Labor Force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5D2E2BC-8AFC-496A-8DAF-5CC075C390DF}"/>
              </a:ext>
            </a:extLst>
          </p:cNvPr>
          <p:cNvCxnSpPr/>
          <p:nvPr/>
        </p:nvCxnSpPr>
        <p:spPr>
          <a:xfrm>
            <a:off x="1186248" y="963827"/>
            <a:ext cx="9069860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81D22637-697C-4CE4-80BF-B73B61AB3F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697" y="1074709"/>
            <a:ext cx="10460604" cy="5293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7347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EB264-3883-41F9-BACB-285D22299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02409"/>
          </a:xfrm>
        </p:spPr>
        <p:txBody>
          <a:bodyPr>
            <a:normAutofit fontScale="90000"/>
          </a:bodyPr>
          <a:lstStyle/>
          <a:p>
            <a:r>
              <a:rPr lang="en-US" dirty="0"/>
              <a:t>Diversity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2DB6B62-EE62-410C-87F8-AD994399B3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800" y="1846263"/>
            <a:ext cx="7936726" cy="402272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860BD3-A4FD-4622-8456-4C01DED6E7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3" y="1371600"/>
            <a:ext cx="12192000" cy="4557514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C869F70-ECD7-49B6-9EB0-C6173F280BD5}"/>
              </a:ext>
            </a:extLst>
          </p:cNvPr>
          <p:cNvCxnSpPr/>
          <p:nvPr/>
        </p:nvCxnSpPr>
        <p:spPr>
          <a:xfrm>
            <a:off x="1186248" y="963827"/>
            <a:ext cx="9069860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45134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EB264-3883-41F9-BACB-285D22299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02409"/>
          </a:xfrm>
        </p:spPr>
        <p:txBody>
          <a:bodyPr>
            <a:normAutofit fontScale="90000"/>
          </a:bodyPr>
          <a:lstStyle/>
          <a:p>
            <a:r>
              <a:rPr lang="en-US" dirty="0"/>
              <a:t>Diversity Score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C869F70-ECD7-49B6-9EB0-C6173F280BD5}"/>
              </a:ext>
            </a:extLst>
          </p:cNvPr>
          <p:cNvCxnSpPr/>
          <p:nvPr/>
        </p:nvCxnSpPr>
        <p:spPr>
          <a:xfrm>
            <a:off x="1186248" y="963827"/>
            <a:ext cx="9069860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00D15E7E-956C-499C-8AE8-ADF260FE0D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05" y="1149777"/>
            <a:ext cx="10565027" cy="4719212"/>
          </a:xfrm>
        </p:spPr>
      </p:pic>
    </p:spTree>
    <p:extLst>
      <p:ext uri="{BB962C8B-B14F-4D97-AF65-F5344CB8AC3E}">
        <p14:creationId xmlns:p14="http://schemas.microsoft.com/office/powerpoint/2010/main" val="16892029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EB264-3883-41F9-BACB-285D22299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02409"/>
          </a:xfrm>
        </p:spPr>
        <p:txBody>
          <a:bodyPr>
            <a:normAutofit fontScale="90000"/>
          </a:bodyPr>
          <a:lstStyle/>
          <a:p>
            <a:r>
              <a:rPr lang="en-US" dirty="0"/>
              <a:t>Crime Index 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784A435-554C-4569-B811-22B3DBBA72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275" y="1099751"/>
            <a:ext cx="11022227" cy="4769238"/>
          </a:xfr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FECCD07-FFA9-4129-95C2-D2F2CF8AD354}"/>
              </a:ext>
            </a:extLst>
          </p:cNvPr>
          <p:cNvCxnSpPr/>
          <p:nvPr/>
        </p:nvCxnSpPr>
        <p:spPr>
          <a:xfrm>
            <a:off x="1248032" y="902043"/>
            <a:ext cx="9069860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15195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EB264-3883-41F9-BACB-285D22299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8BDDB-FD44-4EB6-BE27-4A708B75B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1144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EB264-3883-41F9-BACB-285D22299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8BDDB-FD44-4EB6-BE27-4A708B75B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1008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EB264-3883-41F9-BACB-285D22299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02409"/>
          </a:xfrm>
        </p:spPr>
        <p:txBody>
          <a:bodyPr>
            <a:normAutofit fontScale="90000"/>
          </a:bodyPr>
          <a:lstStyle/>
          <a:p>
            <a:r>
              <a:rPr lang="en-US" dirty="0"/>
              <a:t>Housing affordability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C869F70-ECD7-49B6-9EB0-C6173F280BD5}"/>
              </a:ext>
            </a:extLst>
          </p:cNvPr>
          <p:cNvCxnSpPr/>
          <p:nvPr/>
        </p:nvCxnSpPr>
        <p:spPr>
          <a:xfrm>
            <a:off x="1186248" y="963827"/>
            <a:ext cx="9069860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316CE2C2-1100-5141-936B-5BEA13C032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8704" y="1541147"/>
            <a:ext cx="5690560" cy="3556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7B027CB-7464-4445-9FB7-0BFC631ADC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760" y="1541147"/>
            <a:ext cx="5232007" cy="355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1765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EB264-3883-41F9-BACB-285D22299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02409"/>
          </a:xfrm>
        </p:spPr>
        <p:txBody>
          <a:bodyPr>
            <a:normAutofit fontScale="90000"/>
          </a:bodyPr>
          <a:lstStyle/>
          <a:p>
            <a:r>
              <a:rPr lang="en-US" dirty="0"/>
              <a:t>Schools and College Ratings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FECCD07-FFA9-4129-95C2-D2F2CF8AD354}"/>
              </a:ext>
            </a:extLst>
          </p:cNvPr>
          <p:cNvCxnSpPr/>
          <p:nvPr/>
        </p:nvCxnSpPr>
        <p:spPr>
          <a:xfrm>
            <a:off x="1248032" y="902043"/>
            <a:ext cx="9069860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698DF2E5-2099-9844-9B45-EA08599500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346" y="1869606"/>
            <a:ext cx="6022454" cy="32078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9913E3E-1338-2C43-9C9A-8AD5280CEF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480" y="1926607"/>
            <a:ext cx="6094181" cy="3150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2186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EB264-3883-41F9-BACB-285D22299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6D276C-B2CA-BF4E-8EC8-2BE0DA1C262E}"/>
              </a:ext>
            </a:extLst>
          </p:cNvPr>
          <p:cNvSpPr txBox="1"/>
          <p:nvPr/>
        </p:nvSpPr>
        <p:spPr>
          <a:xfrm>
            <a:off x="991114" y="1899260"/>
            <a:ext cx="4527184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Home ownership and rent</a:t>
            </a:r>
          </a:p>
          <a:p>
            <a:r>
              <a:rPr lang="en-US" dirty="0"/>
              <a:t>API: used Census 2016 data</a:t>
            </a:r>
          </a:p>
          <a:p>
            <a:r>
              <a:rPr lang="en-US" dirty="0"/>
              <a:t>Process: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Collected median data for housing cost and income by City (defined as Locations in the Census data)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Defined estimate for affordability as housing cost / income. The lower the value the better the location.</a:t>
            </a:r>
          </a:p>
          <a:p>
            <a:r>
              <a:rPr lang="en-US" dirty="0"/>
              <a:t>Results: Consistent trend of home ownership and rent costs. Raleigh, Austin, and Washington ranked top 3</a:t>
            </a:r>
          </a:p>
          <a:p>
            <a:endParaRPr lang="en-US" dirty="0"/>
          </a:p>
          <a:p>
            <a:r>
              <a:rPr lang="en-US" sz="1200" dirty="0"/>
              <a:t>Notebook: </a:t>
            </a:r>
            <a:r>
              <a:rPr lang="en-US" sz="1200" dirty="0">
                <a:hlinkClick r:id="rId2"/>
              </a:rPr>
              <a:t>https://github.com/indranik/BC_Project1/blob/master/HousingSchools/housing_results.ipynb</a:t>
            </a:r>
            <a:endParaRPr lang="en-US" sz="12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A14653-B2B1-CD45-8B17-02CC1E3ABB40}"/>
              </a:ext>
            </a:extLst>
          </p:cNvPr>
          <p:cNvSpPr txBox="1"/>
          <p:nvPr/>
        </p:nvSpPr>
        <p:spPr>
          <a:xfrm>
            <a:off x="6429043" y="1899260"/>
            <a:ext cx="460440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Nearby K-12 schools for site location</a:t>
            </a:r>
          </a:p>
          <a:p>
            <a:r>
              <a:rPr lang="en-US" dirty="0"/>
              <a:t>API: Great Schools API</a:t>
            </a:r>
          </a:p>
          <a:p>
            <a:r>
              <a:rPr lang="en-US" dirty="0"/>
              <a:t>Using: State and zip code information</a:t>
            </a:r>
          </a:p>
          <a:p>
            <a:r>
              <a:rPr lang="en-US" dirty="0"/>
              <a:t>Process: Average school rating per city and sort</a:t>
            </a:r>
          </a:p>
          <a:p>
            <a:r>
              <a:rPr lang="en-US" dirty="0"/>
              <a:t>Results: Austin, LA, Atlanta ranked higher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AC4C7E-AEF8-EB43-BBAF-9297C2872E05}"/>
              </a:ext>
            </a:extLst>
          </p:cNvPr>
          <p:cNvSpPr txBox="1"/>
          <p:nvPr/>
        </p:nvSpPr>
        <p:spPr>
          <a:xfrm>
            <a:off x="6429043" y="3584560"/>
            <a:ext cx="442076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Nearby Colleges for site location</a:t>
            </a:r>
          </a:p>
          <a:p>
            <a:r>
              <a:rPr lang="en-US" dirty="0"/>
              <a:t>API: Google Search</a:t>
            </a:r>
          </a:p>
          <a:p>
            <a:r>
              <a:rPr lang="en-US" dirty="0"/>
              <a:t>Using: Latitude and Longitude information</a:t>
            </a:r>
          </a:p>
          <a:p>
            <a:r>
              <a:rPr lang="en-US" dirty="0"/>
              <a:t>Process: Average site ratings per city and sort</a:t>
            </a:r>
          </a:p>
          <a:p>
            <a:r>
              <a:rPr lang="en-US" dirty="0"/>
              <a:t>Results: Raleigh, LA, Atlanta ranked higher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D08F11-1D2E-1D45-85FC-54676BCAE248}"/>
              </a:ext>
            </a:extLst>
          </p:cNvPr>
          <p:cNvSpPr txBox="1"/>
          <p:nvPr/>
        </p:nvSpPr>
        <p:spPr>
          <a:xfrm>
            <a:off x="6506392" y="5456994"/>
            <a:ext cx="50086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Notebook: </a:t>
            </a:r>
            <a:r>
              <a:rPr lang="en-US" sz="1200" dirty="0">
                <a:hlinkClick r:id="rId3"/>
              </a:rPr>
              <a:t>https://github.com/indranik/BC_Project1/blob/master/HousingSchools/schools_results.ipynb</a:t>
            </a:r>
            <a:endParaRPr lang="en-US" sz="1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922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EB264-3883-41F9-BACB-285D22299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$5 Billion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8BDDB-FD44-4EB6-BE27-4A708B75B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4923" y="1845734"/>
            <a:ext cx="10058400" cy="4023360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Cities across the U.S are competing to attract Amazon’s second head quarters which would bring </a:t>
            </a:r>
            <a:r>
              <a:rPr lang="en-US" sz="3200" b="1" dirty="0"/>
              <a:t>50,000 jobs </a:t>
            </a:r>
            <a:r>
              <a:rPr lang="en-US" sz="3200" dirty="0"/>
              <a:t>and </a:t>
            </a:r>
            <a:r>
              <a:rPr lang="en-US" sz="3200" b="1" dirty="0"/>
              <a:t>$5 billion investment</a:t>
            </a:r>
            <a:r>
              <a:rPr lang="en-US" sz="3200" dirty="0"/>
              <a:t>. Out of the original 238 cities, 20 cities made it the final cut.</a:t>
            </a:r>
          </a:p>
          <a:p>
            <a:pPr marL="0" indent="0">
              <a:buNone/>
            </a:pPr>
            <a:r>
              <a:rPr lang="en-US" sz="3200" dirty="0"/>
              <a:t>If Amazon were a person (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Yes…corporations are people!) </a:t>
            </a:r>
            <a:r>
              <a:rPr lang="en-US" sz="3200" dirty="0"/>
              <a:t>which city should he choose? </a:t>
            </a:r>
          </a:p>
          <a:p>
            <a:pPr marL="0" indent="0">
              <a:buNone/>
            </a:pPr>
            <a:r>
              <a:rPr lang="en-US" sz="3200" dirty="0"/>
              <a:t>We are here to help!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645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EB264-3883-41F9-BACB-285D22299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8BDDB-FD44-4EB6-BE27-4A708B75B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6914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61D94-0D0F-0348-95E5-2A357932C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Nearby Amenities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20437-69DD-8C47-91EE-5EC495E32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63626"/>
          </a:xfrm>
        </p:spPr>
        <p:txBody>
          <a:bodyPr>
            <a:normAutofit/>
          </a:bodyPr>
          <a:lstStyle/>
          <a:p>
            <a:r>
              <a:rPr lang="en-US" sz="1800" dirty="0"/>
              <a:t>  A. </a:t>
            </a:r>
            <a:r>
              <a:rPr lang="en-US" sz="1800" b="1" i="1" dirty="0"/>
              <a:t>Emergency Facilities </a:t>
            </a:r>
          </a:p>
          <a:p>
            <a:pPr lvl="1"/>
            <a:r>
              <a:rPr lang="en-US" dirty="0"/>
              <a:t>How accessible are these facilities in case of mass emergency on/around sites for containing the situation and resuming business asap. Hospitals, Fire Stations, Doctors.</a:t>
            </a:r>
          </a:p>
          <a:p>
            <a:pPr marL="201168" lvl="1" indent="0">
              <a:buNone/>
            </a:pPr>
            <a:r>
              <a:rPr lang="en-US" dirty="0"/>
              <a:t>B. </a:t>
            </a:r>
            <a:r>
              <a:rPr lang="en-US" b="1" i="1" dirty="0"/>
              <a:t>Accommodation </a:t>
            </a:r>
          </a:p>
          <a:p>
            <a:pPr lvl="1"/>
            <a:r>
              <a:rPr lang="en-US" dirty="0"/>
              <a:t>Many executive employees travel from outside the city for few days a week and might need lodging facility as close to the company as possible. Also lot of local/not-local employees use vehicle for commute and will need parking nearby. Lodging, Parking.</a:t>
            </a:r>
          </a:p>
          <a:p>
            <a:pPr marL="201168" lvl="1" indent="0">
              <a:buNone/>
            </a:pPr>
            <a:r>
              <a:rPr lang="en-US" dirty="0"/>
              <a:t>C. </a:t>
            </a:r>
            <a:r>
              <a:rPr lang="en-US" b="1" i="1" dirty="0"/>
              <a:t>Refreshments </a:t>
            </a:r>
          </a:p>
          <a:p>
            <a:pPr lvl="1"/>
            <a:r>
              <a:rPr lang="en-US" dirty="0"/>
              <a:t>Basic Refreshment facilities. Café, Restaurants.</a:t>
            </a:r>
          </a:p>
          <a:p>
            <a:pPr marL="201168" lvl="1" indent="0">
              <a:buNone/>
            </a:pPr>
            <a:r>
              <a:rPr lang="en-US" dirty="0"/>
              <a:t>D. </a:t>
            </a:r>
            <a:r>
              <a:rPr lang="en-US" b="1" i="1" dirty="0"/>
              <a:t>Basic Errands/appointments</a:t>
            </a:r>
          </a:p>
          <a:p>
            <a:pPr lvl="1"/>
            <a:r>
              <a:rPr lang="en-US" dirty="0"/>
              <a:t>By large employees tend to take care of daily errands and appointments in lunch breaks or before/after work hours and prefer it to be as close to work as possible for obvious reasons. Super markets, Post Office, Doctor.</a:t>
            </a:r>
          </a:p>
          <a:p>
            <a:pPr marL="201168" lvl="1" indent="0">
              <a:buNone/>
            </a:pPr>
            <a:r>
              <a:rPr lang="en-US" dirty="0"/>
              <a:t>E. </a:t>
            </a:r>
            <a:r>
              <a:rPr lang="en-US" b="1" i="1" dirty="0"/>
              <a:t>Fitness </a:t>
            </a:r>
          </a:p>
          <a:p>
            <a:pPr lvl="1"/>
            <a:r>
              <a:rPr lang="en-US" dirty="0"/>
              <a:t>Fitness is top on priority list for a significant amount of employees now a days. Gym.</a:t>
            </a:r>
          </a:p>
        </p:txBody>
      </p:sp>
    </p:spTree>
    <p:extLst>
      <p:ext uri="{BB962C8B-B14F-4D97-AF65-F5344CB8AC3E}">
        <p14:creationId xmlns:p14="http://schemas.microsoft.com/office/powerpoint/2010/main" val="6606193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68C87D7-7462-FC4E-AD8D-476C5861BE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63"/>
          <a:stretch/>
        </p:blipFill>
        <p:spPr>
          <a:xfrm>
            <a:off x="160020" y="2174695"/>
            <a:ext cx="5463911" cy="1931670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8C90698-9174-B640-B74F-58469ECFAFB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89"/>
          <a:stretch/>
        </p:blipFill>
        <p:spPr>
          <a:xfrm>
            <a:off x="160020" y="131480"/>
            <a:ext cx="5463911" cy="1941215"/>
          </a:xfrm>
          <a:prstGeom prst="rect">
            <a:avLst/>
          </a:prstGeom>
        </p:spPr>
      </p:pic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F930DFD4-7DC4-BA48-8BE0-C5355048638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88" b="6507"/>
          <a:stretch/>
        </p:blipFill>
        <p:spPr>
          <a:xfrm>
            <a:off x="189782" y="4208365"/>
            <a:ext cx="5434149" cy="19198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7BEE3A1-599D-2B46-8066-A4515D15533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57" r="-1893" b="5449"/>
          <a:stretch/>
        </p:blipFill>
        <p:spPr>
          <a:xfrm>
            <a:off x="6435089" y="325714"/>
            <a:ext cx="5463911" cy="174698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002BB3E-30A7-3C48-9B2B-D6092C00DC4D}"/>
              </a:ext>
            </a:extLst>
          </p:cNvPr>
          <p:cNvSpPr txBox="1"/>
          <p:nvPr/>
        </p:nvSpPr>
        <p:spPr>
          <a:xfrm>
            <a:off x="8150090" y="131480"/>
            <a:ext cx="2033908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b="1" dirty="0">
                <a:latin typeface="Arial Rounded MT Bold" panose="020F0704030504030204" pitchFamily="34" charset="77"/>
              </a:rPr>
              <a:t>City Gymnasium Ranking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0D8EB4-3C96-6445-A8B7-531B20BD3B35}"/>
              </a:ext>
            </a:extLst>
          </p:cNvPr>
          <p:cNvSpPr/>
          <p:nvPr/>
        </p:nvSpPr>
        <p:spPr>
          <a:xfrm>
            <a:off x="5509260" y="1657350"/>
            <a:ext cx="1040130" cy="1371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C7BDB0E-7B94-BE41-9862-E2F150F683B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8" t="11981" r="8057" b="6871"/>
          <a:stretch/>
        </p:blipFill>
        <p:spPr>
          <a:xfrm>
            <a:off x="6482342" y="2346962"/>
            <a:ext cx="5416658" cy="259461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E866195-45D8-2E4D-AA91-B00032E00B23}"/>
              </a:ext>
            </a:extLst>
          </p:cNvPr>
          <p:cNvSpPr txBox="1"/>
          <p:nvPr/>
        </p:nvSpPr>
        <p:spPr>
          <a:xfrm>
            <a:off x="8202736" y="2108435"/>
            <a:ext cx="1794081" cy="2385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50" b="1" dirty="0">
                <a:latin typeface="Arial Rounded MT Bold" panose="020F0704030504030204" pitchFamily="34" charset="77"/>
              </a:rPr>
              <a:t>City Refreshments Ranking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19A831-84D7-6546-B194-2C799EA1257A}"/>
              </a:ext>
            </a:extLst>
          </p:cNvPr>
          <p:cNvSpPr txBox="1"/>
          <p:nvPr/>
        </p:nvSpPr>
        <p:spPr>
          <a:xfrm>
            <a:off x="6693315" y="5571256"/>
            <a:ext cx="5438989" cy="116955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b="1" dirty="0"/>
              <a:t>Observations: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400" b="1" dirty="0"/>
              <a:t>New York, Chicago &amp; Boston</a:t>
            </a:r>
            <a:r>
              <a:rPr lang="en-US" sz="1400" dirty="0"/>
              <a:t> were consistently top cities for most of</a:t>
            </a:r>
          </a:p>
          <a:p>
            <a:r>
              <a:rPr lang="en-US" sz="1400" dirty="0"/>
              <a:t>       the amenities.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400" b="1" dirty="0"/>
              <a:t>Los Angeles </a:t>
            </a:r>
            <a:r>
              <a:rPr lang="en-US" sz="1400" dirty="0"/>
              <a:t>resulted in 0 lodging within 2 mile radius of all sites.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400" b="1" dirty="0"/>
              <a:t>Washington DC </a:t>
            </a:r>
            <a:r>
              <a:rPr lang="en-US" sz="1400" dirty="0"/>
              <a:t>resulted in 0 parking within 2 mile radius of all sites.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2993C5-A7B1-D64D-9B5F-6980B6E6EC6A}"/>
              </a:ext>
            </a:extLst>
          </p:cNvPr>
          <p:cNvSpPr txBox="1"/>
          <p:nvPr/>
        </p:nvSpPr>
        <p:spPr>
          <a:xfrm>
            <a:off x="6693315" y="4979415"/>
            <a:ext cx="414087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*City Amenities results within 2 mile radius were averaged over all the sites.</a:t>
            </a:r>
          </a:p>
          <a:p>
            <a:r>
              <a:rPr lang="en-US" sz="1000" dirty="0"/>
              <a:t>** For Restaurants and Cafes, all cities had more than 20, and so was </a:t>
            </a:r>
          </a:p>
          <a:p>
            <a:r>
              <a:rPr lang="en-US" sz="1000" dirty="0"/>
              <a:t>ranked over average ratings. </a:t>
            </a:r>
          </a:p>
        </p:txBody>
      </p:sp>
    </p:spTree>
    <p:extLst>
      <p:ext uri="{BB962C8B-B14F-4D97-AF65-F5344CB8AC3E}">
        <p14:creationId xmlns:p14="http://schemas.microsoft.com/office/powerpoint/2010/main" val="35316035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F3CA2CF-0E33-C941-BF0A-AED6E92427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76" y="758435"/>
            <a:ext cx="6318159" cy="2107912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6EA60E2-3CE0-4146-9F66-992F611A7D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26" y="2944512"/>
            <a:ext cx="4482375" cy="32063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A525359-E4B3-454A-8737-1535D75D2224}"/>
              </a:ext>
            </a:extLst>
          </p:cNvPr>
          <p:cNvSpPr txBox="1"/>
          <p:nvPr/>
        </p:nvSpPr>
        <p:spPr>
          <a:xfrm>
            <a:off x="5344104" y="4121339"/>
            <a:ext cx="6523503" cy="7386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/>
              <a:t>Amenity vs Walk Score Observations: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400" b="1" dirty="0"/>
              <a:t>New York, Chicago &amp; Boston </a:t>
            </a:r>
            <a:r>
              <a:rPr lang="en-US" sz="1400" dirty="0"/>
              <a:t>not only were consistently top cities for most of</a:t>
            </a:r>
          </a:p>
          <a:p>
            <a:r>
              <a:rPr lang="en-US" sz="1400" dirty="0"/>
              <a:t>       the amenities, but also had best walk score.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FB7254-7444-6946-A06D-C3F3E8665D46}"/>
              </a:ext>
            </a:extLst>
          </p:cNvPr>
          <p:cNvSpPr txBox="1"/>
          <p:nvPr/>
        </p:nvSpPr>
        <p:spPr>
          <a:xfrm>
            <a:off x="6419756" y="6090500"/>
            <a:ext cx="55803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Source: </a:t>
            </a:r>
            <a:r>
              <a:rPr lang="en-US" sz="1100" dirty="0">
                <a:hlinkClick r:id="rId4"/>
              </a:rPr>
              <a:t>https://</a:t>
            </a:r>
            <a:r>
              <a:rPr lang="en-US" sz="1100" dirty="0" err="1">
                <a:hlinkClick r:id="rId4"/>
              </a:rPr>
              <a:t>www.numbeo.com</a:t>
            </a:r>
            <a:r>
              <a:rPr lang="en-US" sz="1100" dirty="0">
                <a:hlinkClick r:id="rId4"/>
              </a:rPr>
              <a:t>/quality-of-life/</a:t>
            </a:r>
            <a:r>
              <a:rPr lang="en-US" sz="1100" dirty="0" err="1">
                <a:hlinkClick r:id="rId4"/>
              </a:rPr>
              <a:t>region_rankings.jsp?title</a:t>
            </a:r>
            <a:r>
              <a:rPr lang="en-US" sz="1100" dirty="0">
                <a:hlinkClick r:id="rId4"/>
              </a:rPr>
              <a:t>=2018&amp;region=019</a:t>
            </a:r>
            <a:endParaRPr lang="en-US" sz="11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EB101A-557C-B742-8621-0B2B4F845F4F}"/>
              </a:ext>
            </a:extLst>
          </p:cNvPr>
          <p:cNvSpPr txBox="1"/>
          <p:nvPr/>
        </p:nvSpPr>
        <p:spPr>
          <a:xfrm>
            <a:off x="185527" y="208543"/>
            <a:ext cx="5514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Amenities &amp; Environment Index summary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9131A28-7C0F-014F-8DE5-068C6C1DCF44}"/>
              </a:ext>
            </a:extLst>
          </p:cNvPr>
          <p:cNvCxnSpPr/>
          <p:nvPr/>
        </p:nvCxnSpPr>
        <p:spPr>
          <a:xfrm>
            <a:off x="0" y="608653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D540B83-7037-AC4B-8A24-1C59DF45346D}"/>
              </a:ext>
            </a:extLst>
          </p:cNvPr>
          <p:cNvSpPr txBox="1"/>
          <p:nvPr/>
        </p:nvSpPr>
        <p:spPr>
          <a:xfrm>
            <a:off x="5347914" y="4913819"/>
            <a:ext cx="6523503" cy="9541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/>
              <a:t>Environment Index Observations:</a:t>
            </a:r>
            <a:endParaRPr lang="en-US" sz="1400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sz="1400" dirty="0"/>
              <a:t>Most cities with higher Climate Index also tends to have a very high Pollution Index, which is highly contradictory.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400" b="1" dirty="0"/>
              <a:t>Raleigh</a:t>
            </a:r>
            <a:r>
              <a:rPr lang="en-US" sz="1400" dirty="0"/>
              <a:t> fairs well amongst all as it has Climate Index and lower Pollution Index.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0CAF0A-9316-504B-B99C-3E8F645FCFE2}"/>
              </a:ext>
            </a:extLst>
          </p:cNvPr>
          <p:cNvSpPr/>
          <p:nvPr/>
        </p:nvSpPr>
        <p:spPr>
          <a:xfrm>
            <a:off x="6419756" y="1611629"/>
            <a:ext cx="1078323" cy="1257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958D2B4-2D3C-CB45-B8C0-FFC2264623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7329" y="208543"/>
            <a:ext cx="4460279" cy="320769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6" name="Content Placeholder 4">
            <a:extLst>
              <a:ext uri="{FF2B5EF4-FFF2-40B4-BE49-F238E27FC236}">
                <a16:creationId xmlns:a16="http://schemas.microsoft.com/office/drawing/2014/main" id="{5C377463-4E64-0343-AE2D-9E67A0801F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27" y="765113"/>
            <a:ext cx="6318159" cy="210791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445F055-FCE5-1D40-9159-47316912EEEA}"/>
              </a:ext>
            </a:extLst>
          </p:cNvPr>
          <p:cNvSpPr txBox="1"/>
          <p:nvPr/>
        </p:nvSpPr>
        <p:spPr>
          <a:xfrm>
            <a:off x="7311025" y="3539351"/>
            <a:ext cx="45143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*Looking at the correlation between Amenities accessibility within 2 miles radius of</a:t>
            </a:r>
          </a:p>
          <a:p>
            <a:r>
              <a:rPr lang="en-US" sz="1000" dirty="0"/>
              <a:t>Site and its walk score  to observe the efficiency of site.</a:t>
            </a:r>
          </a:p>
        </p:txBody>
      </p:sp>
    </p:spTree>
    <p:extLst>
      <p:ext uri="{BB962C8B-B14F-4D97-AF65-F5344CB8AC3E}">
        <p14:creationId xmlns:p14="http://schemas.microsoft.com/office/powerpoint/2010/main" val="25225630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215" y="329889"/>
            <a:ext cx="10058400" cy="559870"/>
          </a:xfrm>
        </p:spPr>
        <p:txBody>
          <a:bodyPr anchor="t">
            <a:normAutofit/>
          </a:bodyPr>
          <a:lstStyle/>
          <a:p>
            <a:r>
              <a:rPr lang="en-US" sz="3200" dirty="0"/>
              <a:t>Walk/Bike/Transit Score</a:t>
            </a:r>
          </a:p>
        </p:txBody>
      </p:sp>
      <p:sp>
        <p:nvSpPr>
          <p:cNvPr id="4" name="Rectangle 3"/>
          <p:cNvSpPr/>
          <p:nvPr/>
        </p:nvSpPr>
        <p:spPr>
          <a:xfrm>
            <a:off x="1029353" y="1358537"/>
            <a:ext cx="10277856" cy="6583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18160" y="798667"/>
            <a:ext cx="10058400" cy="5598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Amazon wants to be less car-dependent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" y="1537856"/>
            <a:ext cx="7847247" cy="392362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737231" y="1417311"/>
            <a:ext cx="4182433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determine if having a high transit score is favored over walk or bike score or vice versa. The score has been weighted by Amazon current modes of commute </a:t>
            </a:r>
          </a:p>
          <a:p>
            <a:endParaRPr lang="en-US" sz="1400" dirty="0"/>
          </a:p>
          <a:p>
            <a:r>
              <a:rPr lang="en-US" sz="1400" dirty="0"/>
              <a:t>Current Amazon workforce commute in Seattle split*: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20% of workers walk to 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12% of workers bike to 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47% of workers take public transit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096764" y="5827760"/>
            <a:ext cx="84287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*Source: </a:t>
            </a:r>
            <a:r>
              <a:rPr lang="en-US" sz="1100" dirty="0">
                <a:hlinkClick r:id="rId3"/>
              </a:rPr>
              <a:t>https://www.seattletimes.com/seattle-news/transportation/as-jobs-grow-in-downtown-seattle-workers-turn-more-to-transit/</a:t>
            </a:r>
            <a:endParaRPr lang="en-US" sz="1100" dirty="0"/>
          </a:p>
          <a:p>
            <a:r>
              <a:rPr lang="en-US" sz="1100" dirty="0"/>
              <a:t>**API source: </a:t>
            </a:r>
            <a:r>
              <a:rPr lang="en-US" sz="1100" dirty="0" err="1"/>
              <a:t>Redfin</a:t>
            </a:r>
            <a:r>
              <a:rPr lang="en-US" sz="1100" dirty="0"/>
              <a:t> walk, bike, and transit score where higher is better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7770822" y="3417855"/>
          <a:ext cx="3715615" cy="739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1176">
                  <a:extLst>
                    <a:ext uri="{9D8B030D-6E8A-4147-A177-3AD203B41FA5}">
                      <a16:colId xmlns:a16="http://schemas.microsoft.com/office/drawing/2014/main" val="4067331400"/>
                    </a:ext>
                  </a:extLst>
                </a:gridCol>
                <a:gridCol w="1944439">
                  <a:extLst>
                    <a:ext uri="{9D8B030D-6E8A-4147-A177-3AD203B41FA5}">
                      <a16:colId xmlns:a16="http://schemas.microsoft.com/office/drawing/2014/main" val="3156773333"/>
                    </a:ext>
                  </a:extLst>
                </a:gridCol>
              </a:tblGrid>
              <a:tr h="285958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New York Top Sites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6490298"/>
                  </a:ext>
                </a:extLst>
              </a:tr>
              <a:tr h="37388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Hudson Yards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Brooklyn</a:t>
                      </a:r>
                      <a:r>
                        <a:rPr lang="en-US" sz="1400" baseline="0" dirty="0"/>
                        <a:t> Tech Triangles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4046064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7226300" y="4365063"/>
            <a:ext cx="4965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solidFill>
                  <a:srgbClr val="C00000"/>
                </a:solidFill>
              </a:rPr>
              <a:t>Redfin</a:t>
            </a:r>
            <a:r>
              <a:rPr lang="en-US" sz="1400" dirty="0"/>
              <a:t> (API source of the scores) categories these top NY sites as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7531101" y="4722816"/>
            <a:ext cx="427441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Walker’s Paradise (Daily errands do not require a car)</a:t>
            </a:r>
          </a:p>
          <a:p>
            <a:pPr algn="ctr"/>
            <a:r>
              <a:rPr lang="en-US" sz="1400" dirty="0"/>
              <a:t>Rider’s Paradise (World-class public transportation)</a:t>
            </a:r>
          </a:p>
          <a:p>
            <a:pPr algn="ctr"/>
            <a:r>
              <a:rPr lang="en-US" sz="1400" dirty="0"/>
              <a:t>Very </a:t>
            </a:r>
            <a:r>
              <a:rPr lang="en-US" sz="1400" dirty="0" err="1"/>
              <a:t>Bikeable</a:t>
            </a:r>
            <a:r>
              <a:rPr lang="en-US" sz="1400" dirty="0"/>
              <a:t> (Biking is convenient for most trips)</a:t>
            </a:r>
            <a:endParaRPr lang="en-US" sz="1200" dirty="0"/>
          </a:p>
        </p:txBody>
      </p:sp>
      <p:sp>
        <p:nvSpPr>
          <p:cNvPr id="16" name="Rectangle 15"/>
          <p:cNvSpPr/>
          <p:nvPr/>
        </p:nvSpPr>
        <p:spPr>
          <a:xfrm>
            <a:off x="330050" y="4609875"/>
            <a:ext cx="6730849" cy="3462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518160" y="798667"/>
            <a:ext cx="111750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83309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215" y="329889"/>
            <a:ext cx="10058400" cy="559870"/>
          </a:xfrm>
        </p:spPr>
        <p:txBody>
          <a:bodyPr anchor="t">
            <a:normAutofit/>
          </a:bodyPr>
          <a:lstStyle/>
          <a:p>
            <a:r>
              <a:rPr lang="en-US" sz="3200" dirty="0"/>
              <a:t>Airport Score</a:t>
            </a:r>
          </a:p>
        </p:txBody>
      </p:sp>
      <p:sp>
        <p:nvSpPr>
          <p:cNvPr id="4" name="Rectangle 3"/>
          <p:cNvSpPr/>
          <p:nvPr/>
        </p:nvSpPr>
        <p:spPr>
          <a:xfrm>
            <a:off x="1072500" y="1521506"/>
            <a:ext cx="10277856" cy="6583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07339" y="766910"/>
            <a:ext cx="10058400" cy="5598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Amazon wants HQ2  to have airport access to major cities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11194" y="4843598"/>
            <a:ext cx="44037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Number of airports were determined if airports were within 30 miles of the sites’ address.</a:t>
            </a:r>
          </a:p>
          <a:p>
            <a:pPr algn="ctr"/>
            <a:r>
              <a:rPr lang="en-US" sz="1400" dirty="0">
                <a:solidFill>
                  <a:schemeClr val="accent1"/>
                </a:solidFill>
              </a:rPr>
              <a:t> Note: </a:t>
            </a:r>
            <a:r>
              <a:rPr lang="en-US" sz="1400" dirty="0"/>
              <a:t>This is ranking is biased towards larger area cities.</a:t>
            </a:r>
            <a:endParaRPr lang="en-US" sz="12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951219" y="1612415"/>
          <a:ext cx="5165469" cy="2956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444">
                  <a:extLst>
                    <a:ext uri="{9D8B030D-6E8A-4147-A177-3AD203B41FA5}">
                      <a16:colId xmlns:a16="http://schemas.microsoft.com/office/drawing/2014/main" val="4143949516"/>
                    </a:ext>
                  </a:extLst>
                </a:gridCol>
                <a:gridCol w="1520397">
                  <a:extLst>
                    <a:ext uri="{9D8B030D-6E8A-4147-A177-3AD203B41FA5}">
                      <a16:colId xmlns:a16="http://schemas.microsoft.com/office/drawing/2014/main" val="3327193464"/>
                    </a:ext>
                  </a:extLst>
                </a:gridCol>
                <a:gridCol w="1047517">
                  <a:extLst>
                    <a:ext uri="{9D8B030D-6E8A-4147-A177-3AD203B41FA5}">
                      <a16:colId xmlns:a16="http://schemas.microsoft.com/office/drawing/2014/main" val="3451023623"/>
                    </a:ext>
                  </a:extLst>
                </a:gridCol>
                <a:gridCol w="1719111">
                  <a:extLst>
                    <a:ext uri="{9D8B030D-6E8A-4147-A177-3AD203B41FA5}">
                      <a16:colId xmlns:a16="http://schemas.microsoft.com/office/drawing/2014/main" val="3571354259"/>
                    </a:ext>
                  </a:extLst>
                </a:gridCol>
              </a:tblGrid>
              <a:tr h="45293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Ranking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# of Airports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# of International</a:t>
                      </a:r>
                      <a:r>
                        <a:rPr lang="en-US" sz="1400" baseline="0" dirty="0"/>
                        <a:t> Airports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4975520"/>
                  </a:ext>
                </a:extLst>
              </a:tr>
              <a:tr h="29918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Los Angeles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9987424"/>
                  </a:ext>
                </a:extLst>
              </a:tr>
              <a:tr h="29918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Chicago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749396"/>
                  </a:ext>
                </a:extLst>
              </a:tr>
              <a:tr h="29918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Atlanta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3373371"/>
                  </a:ext>
                </a:extLst>
              </a:tr>
              <a:tr h="29918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New York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9894629"/>
                  </a:ext>
                </a:extLst>
              </a:tr>
              <a:tr h="29918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Washington DC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3085724"/>
                  </a:ext>
                </a:extLst>
              </a:tr>
              <a:tr h="29918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Austin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86069"/>
                  </a:ext>
                </a:extLst>
              </a:tr>
              <a:tr h="29918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Raleigh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8796556"/>
                  </a:ext>
                </a:extLst>
              </a:tr>
              <a:tr h="29918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Boston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3454234"/>
                  </a:ext>
                </a:extLst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819662" y="2117190"/>
            <a:ext cx="5389008" cy="3462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8201" y="1612415"/>
            <a:ext cx="3474721" cy="193011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TextBox 15"/>
          <p:cNvSpPr txBox="1"/>
          <p:nvPr/>
        </p:nvSpPr>
        <p:spPr>
          <a:xfrm>
            <a:off x="6579490" y="1270255"/>
            <a:ext cx="48921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Los Angeles : 66 miles between 2 furthest international airport</a:t>
            </a:r>
            <a:endParaRPr lang="en-US" sz="12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5853" y="4189089"/>
            <a:ext cx="1899415" cy="176335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TextBox 16"/>
          <p:cNvSpPr txBox="1"/>
          <p:nvPr/>
        </p:nvSpPr>
        <p:spPr>
          <a:xfrm>
            <a:off x="6579490" y="3881312"/>
            <a:ext cx="48921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Chicago: 24 miles between 2 furthest international airport</a:t>
            </a:r>
            <a:endParaRPr lang="en-US" sz="1200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518160" y="798667"/>
            <a:ext cx="111750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05361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EB264-3883-41F9-BACB-285D22299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02409"/>
          </a:xfrm>
        </p:spPr>
        <p:txBody>
          <a:bodyPr>
            <a:normAutofit fontScale="90000"/>
          </a:bodyPr>
          <a:lstStyle/>
          <a:p>
            <a:r>
              <a:rPr lang="en-US" dirty="0"/>
              <a:t>Overall City Ranking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FECCD07-FFA9-4129-95C2-D2F2CF8AD354}"/>
              </a:ext>
            </a:extLst>
          </p:cNvPr>
          <p:cNvCxnSpPr/>
          <p:nvPr/>
        </p:nvCxnSpPr>
        <p:spPr>
          <a:xfrm>
            <a:off x="989398" y="989012"/>
            <a:ext cx="9069860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F54B774-97D6-374E-AF3C-3039E753E6FE}"/>
              </a:ext>
            </a:extLst>
          </p:cNvPr>
          <p:cNvSpPr txBox="1"/>
          <p:nvPr/>
        </p:nvSpPr>
        <p:spPr>
          <a:xfrm>
            <a:off x="290347" y="1067951"/>
            <a:ext cx="2162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Unweighted rankings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A70FE4E-E05B-FB42-88DC-7CBDC43B4C5C}"/>
              </a:ext>
            </a:extLst>
          </p:cNvPr>
          <p:cNvSpPr txBox="1"/>
          <p:nvPr/>
        </p:nvSpPr>
        <p:spPr>
          <a:xfrm>
            <a:off x="5942971" y="1017145"/>
            <a:ext cx="192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Weighted rankings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6FED822-01A1-C34D-B232-2F3BEEEAB5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46" y="1649528"/>
            <a:ext cx="5715000" cy="33782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1242773-C5FC-5E41-8856-1AE0382D8DFE}"/>
              </a:ext>
            </a:extLst>
          </p:cNvPr>
          <p:cNvSpPr txBox="1"/>
          <p:nvPr/>
        </p:nvSpPr>
        <p:spPr>
          <a:xfrm>
            <a:off x="364005" y="5194897"/>
            <a:ext cx="10517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dirty="0"/>
              <a:t>Weights (Definition: What would make someone in tech move cities or what would grow the tech labor force) :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9093762-A168-364A-B7A1-E1CAA9B9AC46}"/>
              </a:ext>
            </a:extLst>
          </p:cNvPr>
          <p:cNvGraphicFramePr>
            <a:graphicFrameLocks noGrp="1"/>
          </p:cNvGraphicFramePr>
          <p:nvPr/>
        </p:nvGraphicFramePr>
        <p:xfrm>
          <a:off x="556591" y="5592362"/>
          <a:ext cx="1110137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3836">
                  <a:extLst>
                    <a:ext uri="{9D8B030D-6E8A-4147-A177-3AD203B41FA5}">
                      <a16:colId xmlns:a16="http://schemas.microsoft.com/office/drawing/2014/main" val="2099015565"/>
                    </a:ext>
                  </a:extLst>
                </a:gridCol>
                <a:gridCol w="693836">
                  <a:extLst>
                    <a:ext uri="{9D8B030D-6E8A-4147-A177-3AD203B41FA5}">
                      <a16:colId xmlns:a16="http://schemas.microsoft.com/office/drawing/2014/main" val="1131645849"/>
                    </a:ext>
                  </a:extLst>
                </a:gridCol>
                <a:gridCol w="693836">
                  <a:extLst>
                    <a:ext uri="{9D8B030D-6E8A-4147-A177-3AD203B41FA5}">
                      <a16:colId xmlns:a16="http://schemas.microsoft.com/office/drawing/2014/main" val="2979348466"/>
                    </a:ext>
                  </a:extLst>
                </a:gridCol>
                <a:gridCol w="693836">
                  <a:extLst>
                    <a:ext uri="{9D8B030D-6E8A-4147-A177-3AD203B41FA5}">
                      <a16:colId xmlns:a16="http://schemas.microsoft.com/office/drawing/2014/main" val="3871454820"/>
                    </a:ext>
                  </a:extLst>
                </a:gridCol>
                <a:gridCol w="693836">
                  <a:extLst>
                    <a:ext uri="{9D8B030D-6E8A-4147-A177-3AD203B41FA5}">
                      <a16:colId xmlns:a16="http://schemas.microsoft.com/office/drawing/2014/main" val="1076730244"/>
                    </a:ext>
                  </a:extLst>
                </a:gridCol>
                <a:gridCol w="693836">
                  <a:extLst>
                    <a:ext uri="{9D8B030D-6E8A-4147-A177-3AD203B41FA5}">
                      <a16:colId xmlns:a16="http://schemas.microsoft.com/office/drawing/2014/main" val="3173180166"/>
                    </a:ext>
                  </a:extLst>
                </a:gridCol>
                <a:gridCol w="693836">
                  <a:extLst>
                    <a:ext uri="{9D8B030D-6E8A-4147-A177-3AD203B41FA5}">
                      <a16:colId xmlns:a16="http://schemas.microsoft.com/office/drawing/2014/main" val="205725656"/>
                    </a:ext>
                  </a:extLst>
                </a:gridCol>
                <a:gridCol w="693836">
                  <a:extLst>
                    <a:ext uri="{9D8B030D-6E8A-4147-A177-3AD203B41FA5}">
                      <a16:colId xmlns:a16="http://schemas.microsoft.com/office/drawing/2014/main" val="2271480319"/>
                    </a:ext>
                  </a:extLst>
                </a:gridCol>
                <a:gridCol w="693836">
                  <a:extLst>
                    <a:ext uri="{9D8B030D-6E8A-4147-A177-3AD203B41FA5}">
                      <a16:colId xmlns:a16="http://schemas.microsoft.com/office/drawing/2014/main" val="3504083037"/>
                    </a:ext>
                  </a:extLst>
                </a:gridCol>
                <a:gridCol w="693836">
                  <a:extLst>
                    <a:ext uri="{9D8B030D-6E8A-4147-A177-3AD203B41FA5}">
                      <a16:colId xmlns:a16="http://schemas.microsoft.com/office/drawing/2014/main" val="295204535"/>
                    </a:ext>
                  </a:extLst>
                </a:gridCol>
                <a:gridCol w="693836">
                  <a:extLst>
                    <a:ext uri="{9D8B030D-6E8A-4147-A177-3AD203B41FA5}">
                      <a16:colId xmlns:a16="http://schemas.microsoft.com/office/drawing/2014/main" val="420834283"/>
                    </a:ext>
                  </a:extLst>
                </a:gridCol>
                <a:gridCol w="627222">
                  <a:extLst>
                    <a:ext uri="{9D8B030D-6E8A-4147-A177-3AD203B41FA5}">
                      <a16:colId xmlns:a16="http://schemas.microsoft.com/office/drawing/2014/main" val="4186120540"/>
                    </a:ext>
                  </a:extLst>
                </a:gridCol>
                <a:gridCol w="760450">
                  <a:extLst>
                    <a:ext uri="{9D8B030D-6E8A-4147-A177-3AD203B41FA5}">
                      <a16:colId xmlns:a16="http://schemas.microsoft.com/office/drawing/2014/main" val="3484716283"/>
                    </a:ext>
                  </a:extLst>
                </a:gridCol>
                <a:gridCol w="693836">
                  <a:extLst>
                    <a:ext uri="{9D8B030D-6E8A-4147-A177-3AD203B41FA5}">
                      <a16:colId xmlns:a16="http://schemas.microsoft.com/office/drawing/2014/main" val="3882757151"/>
                    </a:ext>
                  </a:extLst>
                </a:gridCol>
                <a:gridCol w="693836">
                  <a:extLst>
                    <a:ext uri="{9D8B030D-6E8A-4147-A177-3AD203B41FA5}">
                      <a16:colId xmlns:a16="http://schemas.microsoft.com/office/drawing/2014/main" val="4187639300"/>
                    </a:ext>
                  </a:extLst>
                </a:gridCol>
                <a:gridCol w="693836">
                  <a:extLst>
                    <a:ext uri="{9D8B030D-6E8A-4147-A177-3AD203B41FA5}">
                      <a16:colId xmlns:a16="http://schemas.microsoft.com/office/drawing/2014/main" val="1901181437"/>
                    </a:ext>
                  </a:extLst>
                </a:gridCol>
              </a:tblGrid>
              <a:tr h="130645">
                <a:tc>
                  <a:txBody>
                    <a:bodyPr/>
                    <a:lstStyle/>
                    <a:p>
                      <a:r>
                        <a:rPr lang="en-US" sz="1000" dirty="0"/>
                        <a:t>House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Ed Attain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School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College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Tec Pool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Transit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Airport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Rest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Hotels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Hospitals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Shops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Fitness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Crime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Climate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Pollution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6182698"/>
                  </a:ext>
                </a:extLst>
              </a:tr>
              <a:tr h="157618">
                <a:tc>
                  <a:txBody>
                    <a:bodyPr/>
                    <a:lstStyle/>
                    <a:p>
                      <a:r>
                        <a:rPr lang="en-US" sz="1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0.25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0.75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0.5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0.25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5520845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7FAF96FF-2589-214D-823A-8EACD84474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2967" y="1642828"/>
            <a:ext cx="5715000" cy="337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619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2779FA5-5EF9-9A41-965D-68A1479EFC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008" t="17665" r="9506" b="6167"/>
          <a:stretch/>
        </p:blipFill>
        <p:spPr>
          <a:xfrm>
            <a:off x="377189" y="2205990"/>
            <a:ext cx="6403483" cy="3543300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868F23D-7E28-9C45-9298-F89E72BA9012}"/>
              </a:ext>
            </a:extLst>
          </p:cNvPr>
          <p:cNvSpPr/>
          <p:nvPr/>
        </p:nvSpPr>
        <p:spPr>
          <a:xfrm>
            <a:off x="400050" y="3977640"/>
            <a:ext cx="1028700" cy="44577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ln w="2857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8567B45-9C55-D848-855C-8AF8B95234A4}"/>
              </a:ext>
            </a:extLst>
          </p:cNvPr>
          <p:cNvSpPr/>
          <p:nvPr/>
        </p:nvSpPr>
        <p:spPr>
          <a:xfrm>
            <a:off x="2823210" y="5006340"/>
            <a:ext cx="754380" cy="42291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427E7169-13F5-FF40-86D0-C1853555A2F2}"/>
              </a:ext>
            </a:extLst>
          </p:cNvPr>
          <p:cNvSpPr/>
          <p:nvPr/>
        </p:nvSpPr>
        <p:spPr>
          <a:xfrm>
            <a:off x="4389120" y="4480560"/>
            <a:ext cx="674370" cy="44196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19F02C3-EACF-BE47-957A-0DBF584A231F}"/>
              </a:ext>
            </a:extLst>
          </p:cNvPr>
          <p:cNvSpPr/>
          <p:nvPr/>
        </p:nvSpPr>
        <p:spPr>
          <a:xfrm>
            <a:off x="3549015" y="3265170"/>
            <a:ext cx="840105" cy="37528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CF7BA0B2-946D-F049-8742-0F89AE7BDCFC}"/>
              </a:ext>
            </a:extLst>
          </p:cNvPr>
          <p:cNvSpPr/>
          <p:nvPr/>
        </p:nvSpPr>
        <p:spPr>
          <a:xfrm>
            <a:off x="4960619" y="4046220"/>
            <a:ext cx="628651" cy="43434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B57D6BF0-48C7-EA44-B4A9-876C47084D9A}"/>
              </a:ext>
            </a:extLst>
          </p:cNvPr>
          <p:cNvSpPr/>
          <p:nvPr/>
        </p:nvSpPr>
        <p:spPr>
          <a:xfrm>
            <a:off x="5622186" y="3265170"/>
            <a:ext cx="618596" cy="28575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E13F878A-E707-8042-A7A4-BE28A16829BC}"/>
              </a:ext>
            </a:extLst>
          </p:cNvPr>
          <p:cNvSpPr/>
          <p:nvPr/>
        </p:nvSpPr>
        <p:spPr>
          <a:xfrm>
            <a:off x="5859852" y="2910840"/>
            <a:ext cx="734905" cy="31146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CDCA84B-8DA6-9C40-AB5E-7DABFEB984C9}"/>
              </a:ext>
            </a:extLst>
          </p:cNvPr>
          <p:cNvSpPr/>
          <p:nvPr/>
        </p:nvSpPr>
        <p:spPr>
          <a:xfrm>
            <a:off x="5622186" y="3829050"/>
            <a:ext cx="618595" cy="21717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1975EE10-2358-5741-8600-3800647F7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4000" dirty="0"/>
              <a:t>Amazon Cities &amp; Sites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271ED836-7974-044F-AE59-38A3981622EA}"/>
              </a:ext>
            </a:extLst>
          </p:cNvPr>
          <p:cNvGraphicFramePr>
            <a:graphicFrameLocks noGrp="1"/>
          </p:cNvGraphicFramePr>
          <p:nvPr/>
        </p:nvGraphicFramePr>
        <p:xfrm>
          <a:off x="7244080" y="1962150"/>
          <a:ext cx="2402840" cy="762000"/>
        </p:xfrm>
        <a:graphic>
          <a:graphicData uri="http://schemas.openxmlformats.org/drawingml/2006/table">
            <a:tbl>
              <a:tblPr>
                <a:tableStyleId>{74C1A8A3-306A-4EB7-A6B1-4F7E0EB9C5D6}</a:tableStyleId>
              </a:tblPr>
              <a:tblGrid>
                <a:gridCol w="2402840">
                  <a:extLst>
                    <a:ext uri="{9D8B030D-6E8A-4147-A177-3AD203B41FA5}">
                      <a16:colId xmlns:a16="http://schemas.microsoft.com/office/drawing/2014/main" val="408506239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Nationals Park/ D.C United Stadium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9458033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Union Station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3537595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Hill-East Neighborhood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751384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Shaw-Howard University Area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20197904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6BA55B50-EC05-B841-A185-7709EF6233DB}"/>
              </a:ext>
            </a:extLst>
          </p:cNvPr>
          <p:cNvGraphicFramePr>
            <a:graphicFrameLocks noGrp="1"/>
          </p:cNvGraphicFramePr>
          <p:nvPr/>
        </p:nvGraphicFramePr>
        <p:xfrm>
          <a:off x="7232650" y="1758315"/>
          <a:ext cx="2414270" cy="192405"/>
        </p:xfrm>
        <a:graphic>
          <a:graphicData uri="http://schemas.openxmlformats.org/drawingml/2006/table">
            <a:tbl>
              <a:tblPr>
                <a:tableStyleId>{46F890A9-2807-4EBB-B81D-B2AA78EC7F39}</a:tableStyleId>
              </a:tblPr>
              <a:tblGrid>
                <a:gridCol w="2414270">
                  <a:extLst>
                    <a:ext uri="{9D8B030D-6E8A-4147-A177-3AD203B41FA5}">
                      <a16:colId xmlns:a16="http://schemas.microsoft.com/office/drawing/2014/main" val="132147383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Washington DC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96783644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0388C506-B1BC-2E4A-9532-68CB342255BF}"/>
              </a:ext>
            </a:extLst>
          </p:cNvPr>
          <p:cNvGraphicFramePr>
            <a:graphicFrameLocks noGrp="1"/>
          </p:cNvGraphicFramePr>
          <p:nvPr/>
        </p:nvGraphicFramePr>
        <p:xfrm>
          <a:off x="7244080" y="2970847"/>
          <a:ext cx="2402840" cy="571500"/>
        </p:xfrm>
        <a:graphic>
          <a:graphicData uri="http://schemas.openxmlformats.org/drawingml/2006/table">
            <a:tbl>
              <a:tblPr>
                <a:tableStyleId>{2A488322-F2BA-4B5B-9748-0D474271808F}</a:tableStyleId>
              </a:tblPr>
              <a:tblGrid>
                <a:gridCol w="2402840">
                  <a:extLst>
                    <a:ext uri="{9D8B030D-6E8A-4147-A177-3AD203B41FA5}">
                      <a16:colId xmlns:a16="http://schemas.microsoft.com/office/drawing/2014/main" val="1655709826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Warner Center West San Fernando Valley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8669829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New Hall Ranch Santa Clarita Valley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107110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Pomona Fairplex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37096790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F5B041D8-BB24-DB40-9A54-6453A8ADD681}"/>
              </a:ext>
            </a:extLst>
          </p:cNvPr>
          <p:cNvGraphicFramePr>
            <a:graphicFrameLocks noGrp="1"/>
          </p:cNvGraphicFramePr>
          <p:nvPr/>
        </p:nvGraphicFramePr>
        <p:xfrm>
          <a:off x="7257696" y="2758439"/>
          <a:ext cx="2389223" cy="192405"/>
        </p:xfrm>
        <a:graphic>
          <a:graphicData uri="http://schemas.openxmlformats.org/drawingml/2006/table">
            <a:tbl>
              <a:tblPr>
                <a:tableStyleId>{46F890A9-2807-4EBB-B81D-B2AA78EC7F39}</a:tableStyleId>
              </a:tblPr>
              <a:tblGrid>
                <a:gridCol w="2389223">
                  <a:extLst>
                    <a:ext uri="{9D8B030D-6E8A-4147-A177-3AD203B41FA5}">
                      <a16:colId xmlns:a16="http://schemas.microsoft.com/office/drawing/2014/main" val="68281454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Los Angeles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80209066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E4CBFE8C-8AE0-9F4F-B150-72D1E178AAF5}"/>
              </a:ext>
            </a:extLst>
          </p:cNvPr>
          <p:cNvGraphicFramePr>
            <a:graphicFrameLocks noGrp="1"/>
          </p:cNvGraphicFramePr>
          <p:nvPr/>
        </p:nvGraphicFramePr>
        <p:xfrm>
          <a:off x="9792969" y="2962275"/>
          <a:ext cx="2311401" cy="762000"/>
        </p:xfrm>
        <a:graphic>
          <a:graphicData uri="http://schemas.openxmlformats.org/drawingml/2006/table">
            <a:tbl>
              <a:tblPr>
                <a:tableStyleId>{74C1A8A3-306A-4EB7-A6B1-4F7E0EB9C5D6}</a:tableStyleId>
              </a:tblPr>
              <a:tblGrid>
                <a:gridCol w="2311401">
                  <a:extLst>
                    <a:ext uri="{9D8B030D-6E8A-4147-A177-3AD203B41FA5}">
                      <a16:colId xmlns:a16="http://schemas.microsoft.com/office/drawing/2014/main" val="5764155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Hudson Yards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469023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Long Island City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9012225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Brooklyn Tech Triangle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8968982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Financial District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83936632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A6CB4C8C-32C8-B140-81B5-1822097423CB}"/>
              </a:ext>
            </a:extLst>
          </p:cNvPr>
          <p:cNvGraphicFramePr>
            <a:graphicFrameLocks noGrp="1"/>
          </p:cNvGraphicFramePr>
          <p:nvPr/>
        </p:nvGraphicFramePr>
        <p:xfrm>
          <a:off x="7244080" y="4777740"/>
          <a:ext cx="2402840" cy="1524000"/>
        </p:xfrm>
        <a:graphic>
          <a:graphicData uri="http://schemas.openxmlformats.org/drawingml/2006/table">
            <a:tbl>
              <a:tblPr>
                <a:tableStyleId>{74C1A8A3-306A-4EB7-A6B1-4F7E0EB9C5D6}</a:tableStyleId>
              </a:tblPr>
              <a:tblGrid>
                <a:gridCol w="2402840">
                  <a:extLst>
                    <a:ext uri="{9D8B030D-6E8A-4147-A177-3AD203B41FA5}">
                      <a16:colId xmlns:a16="http://schemas.microsoft.com/office/drawing/2014/main" val="201062072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Lincoln Yards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511783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The River District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5002155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Futton Market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074608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City Center Campus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75618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The Downtown District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878855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The Illinois Medical District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4730337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The 78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145661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Burnham Lakefront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75934924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FA6BBC98-8416-0B43-B180-EB828EDDAFF0}"/>
              </a:ext>
            </a:extLst>
          </p:cNvPr>
          <p:cNvGraphicFramePr>
            <a:graphicFrameLocks noGrp="1"/>
          </p:cNvGraphicFramePr>
          <p:nvPr/>
        </p:nvGraphicFramePr>
        <p:xfrm>
          <a:off x="9792970" y="3977739"/>
          <a:ext cx="2311400" cy="571500"/>
        </p:xfrm>
        <a:graphic>
          <a:graphicData uri="http://schemas.openxmlformats.org/drawingml/2006/table">
            <a:tbl>
              <a:tblPr>
                <a:tableStyleId>{74C1A8A3-306A-4EB7-A6B1-4F7E0EB9C5D6}</a:tableStyleId>
              </a:tblPr>
              <a:tblGrid>
                <a:gridCol w="2311400">
                  <a:extLst>
                    <a:ext uri="{9D8B030D-6E8A-4147-A177-3AD203B41FA5}">
                      <a16:colId xmlns:a16="http://schemas.microsoft.com/office/drawing/2014/main" val="120489256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Research Triangle Park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24798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Chatham Park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80407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Warehouse District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7234477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E0340131-BB34-6741-902A-1DA8185E0625}"/>
              </a:ext>
            </a:extLst>
          </p:cNvPr>
          <p:cNvGraphicFramePr>
            <a:graphicFrameLocks noGrp="1"/>
          </p:cNvGraphicFramePr>
          <p:nvPr/>
        </p:nvGraphicFramePr>
        <p:xfrm>
          <a:off x="9781540" y="1957288"/>
          <a:ext cx="2322830" cy="762000"/>
        </p:xfrm>
        <a:graphic>
          <a:graphicData uri="http://schemas.openxmlformats.org/drawingml/2006/table">
            <a:tbl>
              <a:tblPr>
                <a:tableStyleId>{74C1A8A3-306A-4EB7-A6B1-4F7E0EB9C5D6}</a:tableStyleId>
              </a:tblPr>
              <a:tblGrid>
                <a:gridCol w="2322830">
                  <a:extLst>
                    <a:ext uri="{9D8B030D-6E8A-4147-A177-3AD203B41FA5}">
                      <a16:colId xmlns:a16="http://schemas.microsoft.com/office/drawing/2014/main" val="68090191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Downtown Atlanta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28383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Midtown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6188583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Former GM plant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417852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The High Street Site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74660608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7FFF5CCA-C272-DB47-9C25-971CFED1A4EF}"/>
              </a:ext>
            </a:extLst>
          </p:cNvPr>
          <p:cNvGraphicFramePr>
            <a:graphicFrameLocks noGrp="1"/>
          </p:cNvGraphicFramePr>
          <p:nvPr/>
        </p:nvGraphicFramePr>
        <p:xfrm>
          <a:off x="9781540" y="4787164"/>
          <a:ext cx="2322830" cy="1333500"/>
        </p:xfrm>
        <a:graphic>
          <a:graphicData uri="http://schemas.openxmlformats.org/drawingml/2006/table">
            <a:tbl>
              <a:tblPr>
                <a:tableStyleId>{74C1A8A3-306A-4EB7-A6B1-4F7E0EB9C5D6}</a:tableStyleId>
              </a:tblPr>
              <a:tblGrid>
                <a:gridCol w="2322830">
                  <a:extLst>
                    <a:ext uri="{9D8B030D-6E8A-4147-A177-3AD203B41FA5}">
                      <a16:colId xmlns:a16="http://schemas.microsoft.com/office/drawing/2014/main" val="177229663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American-Statesman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2392992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Eightfold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327382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Former 3M site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151300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The Domain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5342096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Bardmoor Campus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310475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Robinson Ranch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864339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Project Catalyst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26265374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05A61EBE-65B1-DE40-9C26-79E0FF313F20}"/>
              </a:ext>
            </a:extLst>
          </p:cNvPr>
          <p:cNvGraphicFramePr>
            <a:graphicFrameLocks noGrp="1"/>
          </p:cNvGraphicFramePr>
          <p:nvPr/>
        </p:nvGraphicFramePr>
        <p:xfrm>
          <a:off x="7244080" y="3789044"/>
          <a:ext cx="2402840" cy="762000"/>
        </p:xfrm>
        <a:graphic>
          <a:graphicData uri="http://schemas.openxmlformats.org/drawingml/2006/table">
            <a:tbl>
              <a:tblPr>
                <a:tableStyleId>{74C1A8A3-306A-4EB7-A6B1-4F7E0EB9C5D6}</a:tableStyleId>
              </a:tblPr>
              <a:tblGrid>
                <a:gridCol w="2402840">
                  <a:extLst>
                    <a:ext uri="{9D8B030D-6E8A-4147-A177-3AD203B41FA5}">
                      <a16:colId xmlns:a16="http://schemas.microsoft.com/office/drawing/2014/main" val="85078622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Suffolk Downs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09752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South Boston Waterfront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3974003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Downtown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4111542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South End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54385309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BB0AB6AF-F641-DA40-AF1F-17EA1AF36FE3}"/>
              </a:ext>
            </a:extLst>
          </p:cNvPr>
          <p:cNvGraphicFramePr>
            <a:graphicFrameLocks noGrp="1"/>
          </p:cNvGraphicFramePr>
          <p:nvPr/>
        </p:nvGraphicFramePr>
        <p:xfrm>
          <a:off x="7244079" y="3569493"/>
          <a:ext cx="2402839" cy="192405"/>
        </p:xfrm>
        <a:graphic>
          <a:graphicData uri="http://schemas.openxmlformats.org/drawingml/2006/table">
            <a:tbl>
              <a:tblPr>
                <a:tableStyleId>{46F890A9-2807-4EBB-B81D-B2AA78EC7F39}</a:tableStyleId>
              </a:tblPr>
              <a:tblGrid>
                <a:gridCol w="2402839">
                  <a:extLst>
                    <a:ext uri="{9D8B030D-6E8A-4147-A177-3AD203B41FA5}">
                      <a16:colId xmlns:a16="http://schemas.microsoft.com/office/drawing/2014/main" val="68281454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Boston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80209066"/>
                  </a:ext>
                </a:extLst>
              </a:tr>
            </a:tbl>
          </a:graphicData>
        </a:graphic>
      </p:graphicFrame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00DDCEAA-12B5-644A-8D5E-9C2363398F01}"/>
              </a:ext>
            </a:extLst>
          </p:cNvPr>
          <p:cNvGraphicFramePr>
            <a:graphicFrameLocks noGrp="1"/>
          </p:cNvGraphicFramePr>
          <p:nvPr/>
        </p:nvGraphicFramePr>
        <p:xfrm>
          <a:off x="7246266" y="4571047"/>
          <a:ext cx="2400651" cy="192405"/>
        </p:xfrm>
        <a:graphic>
          <a:graphicData uri="http://schemas.openxmlformats.org/drawingml/2006/table">
            <a:tbl>
              <a:tblPr>
                <a:tableStyleId>{46F890A9-2807-4EBB-B81D-B2AA78EC7F39}</a:tableStyleId>
              </a:tblPr>
              <a:tblGrid>
                <a:gridCol w="2400651">
                  <a:extLst>
                    <a:ext uri="{9D8B030D-6E8A-4147-A177-3AD203B41FA5}">
                      <a16:colId xmlns:a16="http://schemas.microsoft.com/office/drawing/2014/main" val="68281454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Chicago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80209066"/>
                  </a:ext>
                </a:extLst>
              </a:tr>
            </a:tbl>
          </a:graphicData>
        </a:graphic>
      </p:graphicFrame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63ED3AD4-AF60-764B-BF56-82443DF64FA8}"/>
              </a:ext>
            </a:extLst>
          </p:cNvPr>
          <p:cNvGraphicFramePr>
            <a:graphicFrameLocks noGrp="1"/>
          </p:cNvGraphicFramePr>
          <p:nvPr/>
        </p:nvGraphicFramePr>
        <p:xfrm>
          <a:off x="9781539" y="1756261"/>
          <a:ext cx="2322829" cy="192405"/>
        </p:xfrm>
        <a:graphic>
          <a:graphicData uri="http://schemas.openxmlformats.org/drawingml/2006/table">
            <a:tbl>
              <a:tblPr>
                <a:tableStyleId>{46F890A9-2807-4EBB-B81D-B2AA78EC7F39}</a:tableStyleId>
              </a:tblPr>
              <a:tblGrid>
                <a:gridCol w="2322829">
                  <a:extLst>
                    <a:ext uri="{9D8B030D-6E8A-4147-A177-3AD203B41FA5}">
                      <a16:colId xmlns:a16="http://schemas.microsoft.com/office/drawing/2014/main" val="132147383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Atlanta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96783644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1C75648F-E57C-564E-8E01-AA8C5B1E7921}"/>
              </a:ext>
            </a:extLst>
          </p:cNvPr>
          <p:cNvGraphicFramePr>
            <a:graphicFrameLocks noGrp="1"/>
          </p:cNvGraphicFramePr>
          <p:nvPr/>
        </p:nvGraphicFramePr>
        <p:xfrm>
          <a:off x="9800236" y="2750393"/>
          <a:ext cx="2304133" cy="192405"/>
        </p:xfrm>
        <a:graphic>
          <a:graphicData uri="http://schemas.openxmlformats.org/drawingml/2006/table">
            <a:tbl>
              <a:tblPr>
                <a:tableStyleId>{46F890A9-2807-4EBB-B81D-B2AA78EC7F39}</a:tableStyleId>
              </a:tblPr>
              <a:tblGrid>
                <a:gridCol w="2304133">
                  <a:extLst>
                    <a:ext uri="{9D8B030D-6E8A-4147-A177-3AD203B41FA5}">
                      <a16:colId xmlns:a16="http://schemas.microsoft.com/office/drawing/2014/main" val="68281454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New York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80209066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45E7FC35-4FFD-2746-BE22-58558E64F129}"/>
              </a:ext>
            </a:extLst>
          </p:cNvPr>
          <p:cNvGraphicFramePr>
            <a:graphicFrameLocks noGrp="1"/>
          </p:cNvGraphicFramePr>
          <p:nvPr/>
        </p:nvGraphicFramePr>
        <p:xfrm>
          <a:off x="9781540" y="3759317"/>
          <a:ext cx="2322830" cy="192405"/>
        </p:xfrm>
        <a:graphic>
          <a:graphicData uri="http://schemas.openxmlformats.org/drawingml/2006/table">
            <a:tbl>
              <a:tblPr>
                <a:tableStyleId>{46F890A9-2807-4EBB-B81D-B2AA78EC7F39}</a:tableStyleId>
              </a:tblPr>
              <a:tblGrid>
                <a:gridCol w="2322830">
                  <a:extLst>
                    <a:ext uri="{9D8B030D-6E8A-4147-A177-3AD203B41FA5}">
                      <a16:colId xmlns:a16="http://schemas.microsoft.com/office/drawing/2014/main" val="68281454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Raleigh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80209066"/>
                  </a:ext>
                </a:extLst>
              </a:tr>
            </a:tbl>
          </a:graphicData>
        </a:graphic>
      </p:graphicFrame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30554AF1-6BA1-C848-8F62-BECA2E66AD5C}"/>
              </a:ext>
            </a:extLst>
          </p:cNvPr>
          <p:cNvGraphicFramePr>
            <a:graphicFrameLocks noGrp="1"/>
          </p:cNvGraphicFramePr>
          <p:nvPr/>
        </p:nvGraphicFramePr>
        <p:xfrm>
          <a:off x="9770286" y="4585335"/>
          <a:ext cx="2334084" cy="192405"/>
        </p:xfrm>
        <a:graphic>
          <a:graphicData uri="http://schemas.openxmlformats.org/drawingml/2006/table">
            <a:tbl>
              <a:tblPr>
                <a:tableStyleId>{46F890A9-2807-4EBB-B81D-B2AA78EC7F39}</a:tableStyleId>
              </a:tblPr>
              <a:tblGrid>
                <a:gridCol w="2334084">
                  <a:extLst>
                    <a:ext uri="{9D8B030D-6E8A-4147-A177-3AD203B41FA5}">
                      <a16:colId xmlns:a16="http://schemas.microsoft.com/office/drawing/2014/main" val="68281454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Austin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802090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542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EB264-3883-41F9-BACB-285D22299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Amazon’s Selection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8BDDB-FD44-4EB6-BE27-4A708B75B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468057"/>
            <a:ext cx="10802277" cy="4819135"/>
          </a:xfrm>
        </p:spPr>
        <p:txBody>
          <a:bodyPr>
            <a:normAutofit/>
          </a:bodyPr>
          <a:lstStyle/>
          <a:p>
            <a:endParaRPr lang="en-US" dirty="0"/>
          </a:p>
          <a:p>
            <a:pPr fontAlgn="base">
              <a:spcBef>
                <a:spcPts val="600"/>
              </a:spcBef>
              <a:spcAft>
                <a:spcPts val="0"/>
              </a:spcAft>
            </a:pPr>
            <a:r>
              <a:rPr lang="en-US" sz="2400" b="1" dirty="0"/>
              <a:t>Metropolitan areas with more than one million people.</a:t>
            </a:r>
          </a:p>
          <a:p>
            <a:pPr fontAlgn="base">
              <a:spcBef>
                <a:spcPts val="600"/>
              </a:spcBef>
              <a:spcAft>
                <a:spcPts val="0"/>
              </a:spcAft>
            </a:pPr>
            <a:r>
              <a:rPr lang="en-US" sz="2400" dirty="0"/>
              <a:t> (Spoiler Alert : All the 20 shortlisted cities meet this criteria.)</a:t>
            </a:r>
          </a:p>
          <a:p>
            <a:pPr fontAlgn="base">
              <a:spcBef>
                <a:spcPts val="600"/>
              </a:spcBef>
              <a:spcAft>
                <a:spcPts val="0"/>
              </a:spcAft>
            </a:pPr>
            <a:endParaRPr lang="en-US" sz="2400" dirty="0"/>
          </a:p>
          <a:p>
            <a:pPr fontAlgn="base">
              <a:spcBef>
                <a:spcPts val="600"/>
              </a:spcBef>
              <a:spcAft>
                <a:spcPts val="0"/>
              </a:spcAft>
            </a:pPr>
            <a:r>
              <a:rPr lang="en-US" sz="2400" b="1" dirty="0"/>
              <a:t>A stable and </a:t>
            </a:r>
            <a:r>
              <a:rPr lang="en-US" sz="2400" b="1" i="1" dirty="0">
                <a:solidFill>
                  <a:schemeClr val="accent1">
                    <a:lumMod val="75000"/>
                  </a:schemeClr>
                </a:solidFill>
              </a:rPr>
              <a:t>business-friendly </a:t>
            </a:r>
            <a:r>
              <a:rPr lang="en-US" sz="2400" b="1" dirty="0"/>
              <a:t>environment.</a:t>
            </a:r>
          </a:p>
          <a:p>
            <a:pPr fontAlgn="base">
              <a:spcBef>
                <a:spcPts val="600"/>
              </a:spcBef>
              <a:spcAft>
                <a:spcPts val="0"/>
              </a:spcAft>
            </a:pPr>
            <a:r>
              <a:rPr lang="en-US" sz="2400" b="1" dirty="0"/>
              <a:t>Communities that think big and creatively when considering locations and real estate options.</a:t>
            </a:r>
          </a:p>
          <a:p>
            <a:pPr marL="0" indent="0" fontAlgn="base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dirty="0"/>
              <a:t> Non quantifiable metrics. We assumed all the cities meet this criteria as well.</a:t>
            </a:r>
          </a:p>
          <a:p>
            <a:pPr marL="0" indent="0" fontAlgn="base">
              <a:spcBef>
                <a:spcPts val="600"/>
              </a:spcBef>
              <a:spcAft>
                <a:spcPts val="0"/>
              </a:spcAft>
              <a:buNone/>
            </a:pPr>
            <a:endParaRPr lang="en-US" sz="2400" dirty="0"/>
          </a:p>
          <a:p>
            <a:pPr fontAlgn="base">
              <a:spcBef>
                <a:spcPts val="600"/>
              </a:spcBef>
              <a:spcAft>
                <a:spcPts val="0"/>
              </a:spcAft>
            </a:pPr>
            <a:r>
              <a:rPr lang="en-US" sz="2400" b="1" u="sng" dirty="0">
                <a:solidFill>
                  <a:schemeClr val="accent1">
                    <a:lumMod val="50000"/>
                  </a:schemeClr>
                </a:solidFill>
              </a:rPr>
              <a:t>Urban or suburban locations with the potential to attract and retain strong technical talent.</a:t>
            </a:r>
          </a:p>
          <a:p>
            <a:pPr fontAlgn="base">
              <a:spcBef>
                <a:spcPts val="600"/>
              </a:spcBef>
              <a:spcAft>
                <a:spcPts val="0"/>
              </a:spcAft>
            </a:pPr>
            <a:r>
              <a:rPr lang="en-US" sz="2400" dirty="0"/>
              <a:t>Measurable Metrics. Criteria we used!</a:t>
            </a:r>
          </a:p>
        </p:txBody>
      </p:sp>
    </p:spTree>
    <p:extLst>
      <p:ext uri="{BB962C8B-B14F-4D97-AF65-F5344CB8AC3E}">
        <p14:creationId xmlns:p14="http://schemas.microsoft.com/office/powerpoint/2010/main" val="3288892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EB264-3883-41F9-BACB-285D22299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 Used/Questions Asked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8BDDB-FD44-4EB6-BE27-4A708B75B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6320" y="1752262"/>
            <a:ext cx="10802277" cy="481913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Educated Talent Pool.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Existing Labor Force in Technology, Business and Financial occupations.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Diversity /Cultural Community Fit. 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Crime Index - How safe is your city?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Schools and Colleges -  Does your city have good schools? Do your city have institutions of higher education?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Housing Affordability 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Community/Quality of Life – What amenities does your city have to offer?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Transportation Options – Airport, Transit, Bike and Pedestrian accessibility.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Others : Climate, Pollution etc.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506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EB264-3883-41F9-BACB-285D22299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 At The City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8BDDB-FD44-4EB6-BE27-4A708B75B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38865"/>
            <a:ext cx="10802277" cy="481913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tx1"/>
                </a:solidFill>
              </a:rPr>
              <a:t>Educated Talent Pool.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tx1"/>
                </a:solidFill>
              </a:rPr>
              <a:t>Existing Labor Force in Technology, Business and Financial occupations.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tx1"/>
                </a:solidFill>
              </a:rPr>
              <a:t>Diversity /Cultural Community Fit. 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tx1"/>
                </a:solidFill>
              </a:rPr>
              <a:t>Crime Index.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tx1"/>
                </a:solidFill>
              </a:rPr>
              <a:t>Housing Affordability.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tx1"/>
                </a:solidFill>
              </a:rPr>
              <a:t> Others : Climate, Pollution etc.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134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EB264-3883-41F9-BACB-285D22299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 At The Site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8BDDB-FD44-4EB6-BE27-4A708B75B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382457"/>
            <a:ext cx="10802277" cy="481913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tx1"/>
                </a:solidFill>
              </a:rPr>
              <a:t>Schools and Colleges.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tx1"/>
                </a:solidFill>
              </a:rPr>
              <a:t>Community/Quality of Life/Amenities.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tx1"/>
                </a:solidFill>
              </a:rPr>
              <a:t>Transportation Options.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Note: The data is analyzed at the site level and aggregated at the city level in the final analysis.</a:t>
            </a:r>
          </a:p>
        </p:txBody>
      </p:sp>
    </p:spTree>
    <p:extLst>
      <p:ext uri="{BB962C8B-B14F-4D97-AF65-F5344CB8AC3E}">
        <p14:creationId xmlns:p14="http://schemas.microsoft.com/office/powerpoint/2010/main" val="28752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EB264-3883-41F9-BACB-285D22299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Primary 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8BDDB-FD44-4EB6-BE27-4A708B75B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 Census API : 2016 American Community 5 Year Survey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 Greater Schools API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 Google API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Walk Score API</a:t>
            </a:r>
          </a:p>
        </p:txBody>
      </p:sp>
    </p:spTree>
    <p:extLst>
      <p:ext uri="{BB962C8B-B14F-4D97-AF65-F5344CB8AC3E}">
        <p14:creationId xmlns:p14="http://schemas.microsoft.com/office/powerpoint/2010/main" val="2596179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EB264-3883-41F9-BACB-285D22299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02303"/>
          </a:xfrm>
        </p:spPr>
        <p:txBody>
          <a:bodyPr>
            <a:normAutofit fontScale="90000"/>
          </a:bodyPr>
          <a:lstStyle/>
          <a:p>
            <a:r>
              <a:rPr lang="en-US" dirty="0"/>
              <a:t>Talent Pool - Education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4CBD56D-EC25-4099-85D8-D780F31B64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07" y="988906"/>
            <a:ext cx="12010385" cy="5028835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397CA78-2EB2-4868-82DD-39855F7B3B21}"/>
              </a:ext>
            </a:extLst>
          </p:cNvPr>
          <p:cNvCxnSpPr/>
          <p:nvPr/>
        </p:nvCxnSpPr>
        <p:spPr>
          <a:xfrm>
            <a:off x="1248032" y="902043"/>
            <a:ext cx="9069860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991578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1078</TotalTime>
  <Words>1417</Words>
  <Application>Microsoft Macintosh PowerPoint</Application>
  <PresentationFormat>Widescreen</PresentationFormat>
  <Paragraphs>252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Arial Rounded MT Bold</vt:lpstr>
      <vt:lpstr>Calibri</vt:lpstr>
      <vt:lpstr>Calibri Light</vt:lpstr>
      <vt:lpstr>Wingdings</vt:lpstr>
      <vt:lpstr>Retrospect</vt:lpstr>
      <vt:lpstr>Pick Me Amazon!</vt:lpstr>
      <vt:lpstr>The $5 Billion Question</vt:lpstr>
      <vt:lpstr>Amazon Cities &amp; Sites</vt:lpstr>
      <vt:lpstr>Amazon’s Selection Criteria</vt:lpstr>
      <vt:lpstr>Metrics Used/Questions Asked</vt:lpstr>
      <vt:lpstr>Metrics At The City Level</vt:lpstr>
      <vt:lpstr>Metrics At The Site Level</vt:lpstr>
      <vt:lpstr>Primary Data Sources</vt:lpstr>
      <vt:lpstr>Talent Pool - Education</vt:lpstr>
      <vt:lpstr>Talent Pool - Education</vt:lpstr>
      <vt:lpstr>Talent Pool - Labor Force </vt:lpstr>
      <vt:lpstr>Diversity</vt:lpstr>
      <vt:lpstr>Diversity Score</vt:lpstr>
      <vt:lpstr>Crime Index  </vt:lpstr>
      <vt:lpstr>Findings </vt:lpstr>
      <vt:lpstr>Lessons learnt </vt:lpstr>
      <vt:lpstr>Housing affordability</vt:lpstr>
      <vt:lpstr>Schools and College Ratings </vt:lpstr>
      <vt:lpstr>Findings </vt:lpstr>
      <vt:lpstr>Lessons learnt </vt:lpstr>
      <vt:lpstr>Nearby Amenities</vt:lpstr>
      <vt:lpstr>PowerPoint Presentation</vt:lpstr>
      <vt:lpstr>PowerPoint Presentation</vt:lpstr>
      <vt:lpstr>Walk/Bike/Transit Score</vt:lpstr>
      <vt:lpstr>Airport Score</vt:lpstr>
      <vt:lpstr>Overall City Ranking 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Ind Sis</dc:creator>
  <cp:lastModifiedBy>Ninu Desai</cp:lastModifiedBy>
  <cp:revision>52</cp:revision>
  <dcterms:created xsi:type="dcterms:W3CDTF">2018-04-03T03:04:16Z</dcterms:created>
  <dcterms:modified xsi:type="dcterms:W3CDTF">2018-04-04T15:28:22Z</dcterms:modified>
</cp:coreProperties>
</file>