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9" r:id="rId5"/>
    <p:sldId id="260" r:id="rId6"/>
    <p:sldId id="267" r:id="rId7"/>
    <p:sldId id="268" r:id="rId8"/>
    <p:sldId id="258" r:id="rId9"/>
    <p:sldId id="262" r:id="rId10"/>
    <p:sldId id="270" r:id="rId11"/>
    <p:sldId id="271" r:id="rId12"/>
    <p:sldId id="266" r:id="rId13"/>
    <p:sldId id="272" r:id="rId14"/>
    <p:sldId id="265" r:id="rId15"/>
    <p:sldId id="263" r:id="rId16"/>
    <p:sldId id="264" r:id="rId17"/>
    <p:sldId id="285" r:id="rId18"/>
    <p:sldId id="283" r:id="rId19"/>
    <p:sldId id="280" r:id="rId20"/>
    <p:sldId id="281" r:id="rId21"/>
    <p:sldId id="275" r:id="rId22"/>
    <p:sldId id="261" r:id="rId23"/>
    <p:sldId id="277" r:id="rId24"/>
    <p:sldId id="2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8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3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0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9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3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2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0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6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7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dranik/BC_Project1/blob/master/HousingSchools/schools_results.ipynb" TargetMode="External"/><Relationship Id="rId2" Type="http://schemas.openxmlformats.org/officeDocument/2006/relationships/hyperlink" Target="https://github.com/indranik/BC_Project1/blob/master/HousingSchools/housing_results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06A5-EFAB-4E81-BE16-8703E062F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Pick Me Amazon!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14017-9304-4743-9F53-4DA92C050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b="1" dirty="0"/>
              <a:t>Project 1 – UCB-DATA ANLYTICS BOOTCAMP, 2018</a:t>
            </a:r>
          </a:p>
          <a:p>
            <a:r>
              <a:rPr lang="en-US" b="1" dirty="0" err="1"/>
              <a:t>Guirlyn</a:t>
            </a:r>
            <a:r>
              <a:rPr lang="en-US" b="1" dirty="0"/>
              <a:t> V </a:t>
            </a:r>
            <a:r>
              <a:rPr lang="en-US" b="1" dirty="0" err="1"/>
              <a:t>Olivar</a:t>
            </a:r>
            <a:r>
              <a:rPr lang="en-US" b="1" dirty="0"/>
              <a:t>, Helen </a:t>
            </a:r>
            <a:r>
              <a:rPr lang="en-US" b="1" dirty="0" err="1"/>
              <a:t>LeAO</a:t>
            </a:r>
            <a:r>
              <a:rPr lang="en-US" b="1" dirty="0"/>
              <a:t>, </a:t>
            </a:r>
            <a:r>
              <a:rPr lang="en-US" b="1" dirty="0" err="1"/>
              <a:t>Indrani</a:t>
            </a:r>
            <a:r>
              <a:rPr lang="en-US" b="1" dirty="0"/>
              <a:t> </a:t>
            </a:r>
            <a:r>
              <a:rPr lang="en-US" b="1" dirty="0" err="1"/>
              <a:t>Kompella</a:t>
            </a:r>
            <a:r>
              <a:rPr lang="en-US" b="1" dirty="0"/>
              <a:t> and </a:t>
            </a:r>
            <a:r>
              <a:rPr lang="en-US" b="1" dirty="0" err="1"/>
              <a:t>Niyati</a:t>
            </a:r>
            <a:r>
              <a:rPr lang="en-US" b="1" dirty="0"/>
              <a:t> Desai</a:t>
            </a:r>
          </a:p>
        </p:txBody>
      </p:sp>
    </p:spTree>
    <p:extLst>
      <p:ext uri="{BB962C8B-B14F-4D97-AF65-F5344CB8AC3E}">
        <p14:creationId xmlns:p14="http://schemas.microsoft.com/office/powerpoint/2010/main" val="4098212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7048A4-7E15-4A7A-83D4-7F393FDA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" y="1161535"/>
            <a:ext cx="10730874" cy="499308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84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Labor Force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1D22637-697C-4CE4-80BF-B73B61AB3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7" y="1074709"/>
            <a:ext cx="10460604" cy="52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3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DB6B62-EE62-410C-87F8-AD994399B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00" y="1846263"/>
            <a:ext cx="7936726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60BD3-A4FD-4622-8456-4C01DED6E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" y="1371600"/>
            <a:ext cx="12192000" cy="455751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1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 Score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0D15E7E-956C-499C-8AE8-ADF260FE0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5" y="1149777"/>
            <a:ext cx="10565027" cy="4719212"/>
          </a:xfrm>
        </p:spPr>
      </p:pic>
    </p:spTree>
    <p:extLst>
      <p:ext uri="{BB962C8B-B14F-4D97-AF65-F5344CB8AC3E}">
        <p14:creationId xmlns:p14="http://schemas.microsoft.com/office/powerpoint/2010/main" val="168920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Crime Index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84A435-554C-4569-B811-22B3DBBA7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5" y="1099751"/>
            <a:ext cx="11022227" cy="4769238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1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1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00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Housing affordability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16CE2C2-1100-5141-936B-5BEA13C0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704" y="1541147"/>
            <a:ext cx="5690560" cy="3556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B027CB-7464-4445-9FB7-0BFC631AD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60" y="1541147"/>
            <a:ext cx="5232007" cy="35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76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Schools and College Ratings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698DF2E5-2099-9844-9B45-EA085995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46" y="1869606"/>
            <a:ext cx="6022454" cy="3207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913E3E-1338-2C43-9C9A-8AD5280C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926607"/>
            <a:ext cx="6094181" cy="315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1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D276C-B2CA-BF4E-8EC8-2BE0DA1C262E}"/>
              </a:ext>
            </a:extLst>
          </p:cNvPr>
          <p:cNvSpPr txBox="1"/>
          <p:nvPr/>
        </p:nvSpPr>
        <p:spPr>
          <a:xfrm>
            <a:off x="991114" y="1899260"/>
            <a:ext cx="452718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 ownership and rent</a:t>
            </a:r>
          </a:p>
          <a:p>
            <a:r>
              <a:rPr lang="en-US" dirty="0"/>
              <a:t>API: used Census 2016 data</a:t>
            </a:r>
          </a:p>
          <a:p>
            <a:r>
              <a:rPr lang="en-US" dirty="0"/>
              <a:t>Process: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Collected median data for housing cost and income by City (defined as Locations in the Census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Defined estimate for affordability as housing cost / income. The lower the value the better the location.</a:t>
            </a:r>
          </a:p>
          <a:p>
            <a:r>
              <a:rPr lang="en-US" dirty="0"/>
              <a:t>Results: Consistent trend of home ownership and rent costs. Raleigh, Austin, and Washington ranked top 3</a:t>
            </a:r>
          </a:p>
          <a:p>
            <a:endParaRPr lang="en-US" dirty="0"/>
          </a:p>
          <a:p>
            <a:r>
              <a:rPr lang="en-US" sz="1200" dirty="0"/>
              <a:t>Notebook: </a:t>
            </a:r>
            <a:r>
              <a:rPr lang="en-US" sz="1200" dirty="0">
                <a:hlinkClick r:id="rId2"/>
              </a:rPr>
              <a:t>https://github.com/indranik/BC_Project1/blob/master/HousingSchools/housing_results.ipynb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14653-B2B1-CD45-8B17-02CC1E3ABB40}"/>
              </a:ext>
            </a:extLst>
          </p:cNvPr>
          <p:cNvSpPr txBox="1"/>
          <p:nvPr/>
        </p:nvSpPr>
        <p:spPr>
          <a:xfrm>
            <a:off x="6429043" y="1899260"/>
            <a:ext cx="46044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Nearby K-12 schools for site location</a:t>
            </a:r>
          </a:p>
          <a:p>
            <a:r>
              <a:rPr lang="en-US" dirty="0"/>
              <a:t>API: Great Schools API</a:t>
            </a:r>
          </a:p>
          <a:p>
            <a:r>
              <a:rPr lang="en-US" dirty="0"/>
              <a:t>Using: State and zip code information</a:t>
            </a:r>
          </a:p>
          <a:p>
            <a:r>
              <a:rPr lang="en-US" dirty="0"/>
              <a:t>Process: Average school rating per city and sort</a:t>
            </a:r>
          </a:p>
          <a:p>
            <a:r>
              <a:rPr lang="en-US" dirty="0"/>
              <a:t>Results: Austin, LA, Atlanta ranked higher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C4C7E-AEF8-EB43-BBAF-9297C2872E05}"/>
              </a:ext>
            </a:extLst>
          </p:cNvPr>
          <p:cNvSpPr txBox="1"/>
          <p:nvPr/>
        </p:nvSpPr>
        <p:spPr>
          <a:xfrm>
            <a:off x="6429043" y="3584560"/>
            <a:ext cx="44207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Nearby Colleges for site location</a:t>
            </a:r>
          </a:p>
          <a:p>
            <a:r>
              <a:rPr lang="en-US" dirty="0"/>
              <a:t>API: Google Search</a:t>
            </a:r>
          </a:p>
          <a:p>
            <a:r>
              <a:rPr lang="en-US" dirty="0"/>
              <a:t>Using: Latitude and Longitude information</a:t>
            </a:r>
          </a:p>
          <a:p>
            <a:r>
              <a:rPr lang="en-US" dirty="0"/>
              <a:t>Process: Average site ratings per city and sort</a:t>
            </a:r>
          </a:p>
          <a:p>
            <a:r>
              <a:rPr lang="en-US" dirty="0"/>
              <a:t>Results: Raleigh, LA, Atlanta ranked higher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08F11-1D2E-1D45-85FC-54676BCAE248}"/>
              </a:ext>
            </a:extLst>
          </p:cNvPr>
          <p:cNvSpPr txBox="1"/>
          <p:nvPr/>
        </p:nvSpPr>
        <p:spPr>
          <a:xfrm>
            <a:off x="6506392" y="5456994"/>
            <a:ext cx="5008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Notebook: </a:t>
            </a:r>
            <a:r>
              <a:rPr lang="en-US" sz="1200" dirty="0">
                <a:hlinkClick r:id="rId3"/>
              </a:rPr>
              <a:t>https://github.com/indranik/BC_Project1/blob/master/HousingSchools/schools_results.ipynb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C0ABB1-7187-094A-8DAB-40D99DA19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8" t="17665" r="9506" b="6167"/>
          <a:stretch/>
        </p:blipFill>
        <p:spPr>
          <a:xfrm>
            <a:off x="502920" y="0"/>
            <a:ext cx="11235690" cy="6217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1C06A5-EFAB-4E81-BE16-8703E062F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US" dirty="0"/>
              <a:t>Pick Me Amazon!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14017-9304-4743-9F53-4DA92C050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/>
          </a:bodyPr>
          <a:lstStyle/>
          <a:p>
            <a:r>
              <a:rPr lang="en-US" sz="3000" b="1" dirty="0"/>
              <a:t>Project 1 – UCB-DATA ANLYTICS BOOTCAMP</a:t>
            </a:r>
          </a:p>
          <a:p>
            <a:r>
              <a:rPr lang="en-US" b="1" dirty="0"/>
              <a:t>Guirlyn V Olivar, Helen LeAO, Indrani Kompella and Niyati Desai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AAC0F-C33A-034E-90E8-8BDFD51AC1BE}"/>
              </a:ext>
            </a:extLst>
          </p:cNvPr>
          <p:cNvSpPr txBox="1"/>
          <p:nvPr/>
        </p:nvSpPr>
        <p:spPr>
          <a:xfrm>
            <a:off x="12070080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0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91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1D94-0D0F-0348-95E5-2A357932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Nearby Amenities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0437-69DD-8C47-91EE-5EC495E3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626"/>
          </a:xfrm>
        </p:spPr>
        <p:txBody>
          <a:bodyPr>
            <a:normAutofit/>
          </a:bodyPr>
          <a:lstStyle/>
          <a:p>
            <a:r>
              <a:rPr lang="en-US" sz="1800" dirty="0"/>
              <a:t>  A. </a:t>
            </a:r>
            <a:r>
              <a:rPr lang="en-US" sz="1800" b="1" i="1" dirty="0"/>
              <a:t>Emergency Facilities </a:t>
            </a:r>
          </a:p>
          <a:p>
            <a:pPr lvl="1"/>
            <a:r>
              <a:rPr lang="en-US" dirty="0"/>
              <a:t>How accessible are these facilities in case of mass emergency on/around sites for containing the situation and resuming business asap. Hospitals, Fire Stations, Doctors.</a:t>
            </a:r>
          </a:p>
          <a:p>
            <a:pPr marL="201168" lvl="1" indent="0">
              <a:buNone/>
            </a:pPr>
            <a:r>
              <a:rPr lang="en-US" dirty="0"/>
              <a:t>B. </a:t>
            </a:r>
            <a:r>
              <a:rPr lang="en-US" b="1" i="1" dirty="0"/>
              <a:t>Accommodation </a:t>
            </a:r>
          </a:p>
          <a:p>
            <a:pPr lvl="1"/>
            <a:r>
              <a:rPr lang="en-US" dirty="0"/>
              <a:t>Many executive employees travel from outside the city for few days a week and might need lodging facility as close to the company as possible. Also lot of local/not-local employees use vehicle for commute and will need parking nearby. Lodging, Parking.</a:t>
            </a:r>
          </a:p>
          <a:p>
            <a:pPr marL="201168" lvl="1" indent="0">
              <a:buNone/>
            </a:pPr>
            <a:r>
              <a:rPr lang="en-US" dirty="0"/>
              <a:t>C. </a:t>
            </a:r>
            <a:r>
              <a:rPr lang="en-US" b="1" i="1" dirty="0"/>
              <a:t>Refreshments </a:t>
            </a:r>
          </a:p>
          <a:p>
            <a:pPr lvl="1"/>
            <a:r>
              <a:rPr lang="en-US" dirty="0"/>
              <a:t>Basic Refreshment facilities. Café, Restaurants.</a:t>
            </a:r>
          </a:p>
          <a:p>
            <a:pPr marL="201168" lvl="1" indent="0">
              <a:buNone/>
            </a:pPr>
            <a:r>
              <a:rPr lang="en-US" dirty="0"/>
              <a:t>D. </a:t>
            </a:r>
            <a:r>
              <a:rPr lang="en-US" b="1" i="1" dirty="0"/>
              <a:t>Basic Errands/appointments</a:t>
            </a:r>
          </a:p>
          <a:p>
            <a:pPr lvl="1"/>
            <a:r>
              <a:rPr lang="en-US" dirty="0"/>
              <a:t>By large employees tend to take care of daily errands and appointments in lunch breaks or before/after work hours and prefer it to be as close to work as possible for obvious reasons. Super markets, Post Office, Doctor.</a:t>
            </a:r>
          </a:p>
          <a:p>
            <a:pPr marL="201168" lvl="1" indent="0">
              <a:buNone/>
            </a:pPr>
            <a:r>
              <a:rPr lang="en-US" dirty="0"/>
              <a:t>E. </a:t>
            </a:r>
            <a:r>
              <a:rPr lang="en-US" b="1" i="1" dirty="0"/>
              <a:t>Fitness </a:t>
            </a:r>
          </a:p>
          <a:p>
            <a:pPr lvl="1"/>
            <a:r>
              <a:rPr lang="en-US" dirty="0"/>
              <a:t>Fitness is top on priority list for a significant amount of employees now a days. Gym.</a:t>
            </a:r>
          </a:p>
        </p:txBody>
      </p:sp>
    </p:spTree>
    <p:extLst>
      <p:ext uri="{BB962C8B-B14F-4D97-AF65-F5344CB8AC3E}">
        <p14:creationId xmlns:p14="http://schemas.microsoft.com/office/powerpoint/2010/main" val="660619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C87D7-7462-FC4E-AD8D-476C5861B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3"/>
          <a:stretch/>
        </p:blipFill>
        <p:spPr>
          <a:xfrm>
            <a:off x="1497330" y="3371850"/>
            <a:ext cx="8341355" cy="294894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C90698-9174-B640-B74F-58469ECFA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9"/>
          <a:stretch/>
        </p:blipFill>
        <p:spPr>
          <a:xfrm>
            <a:off x="1497330" y="0"/>
            <a:ext cx="8469630" cy="30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94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B990E2-5C8A-CE4F-BA1B-9615A1BA1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1" b="6508"/>
          <a:stretch/>
        </p:blipFill>
        <p:spPr>
          <a:xfrm>
            <a:off x="2155741" y="3636493"/>
            <a:ext cx="8089879" cy="25946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B7390A-C610-2B43-8DC6-788A9A6E46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7" r="-1893" b="5449"/>
          <a:stretch/>
        </p:blipFill>
        <p:spPr>
          <a:xfrm>
            <a:off x="-1" y="1003783"/>
            <a:ext cx="6905953" cy="2208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C8D5D-5AF2-7D40-8967-2B74C36CFC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" t="11981" r="8057" b="6871"/>
          <a:stretch/>
        </p:blipFill>
        <p:spPr>
          <a:xfrm>
            <a:off x="6767722" y="615163"/>
            <a:ext cx="5416658" cy="25946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A7F892-9743-8143-96D2-F33A666E5F12}"/>
              </a:ext>
            </a:extLst>
          </p:cNvPr>
          <p:cNvSpPr txBox="1"/>
          <p:nvPr/>
        </p:nvSpPr>
        <p:spPr>
          <a:xfrm>
            <a:off x="8375012" y="338164"/>
            <a:ext cx="2202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Refreshments Ranking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67827-C2BD-3A44-9CDA-CADE25064467}"/>
              </a:ext>
            </a:extLst>
          </p:cNvPr>
          <p:cNvSpPr txBox="1"/>
          <p:nvPr/>
        </p:nvSpPr>
        <p:spPr>
          <a:xfrm>
            <a:off x="1257932" y="341974"/>
            <a:ext cx="2043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Gymnasium Ranking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429A70-E256-964E-A767-948DBCB84358}"/>
              </a:ext>
            </a:extLst>
          </p:cNvPr>
          <p:cNvSpPr txBox="1"/>
          <p:nvPr/>
        </p:nvSpPr>
        <p:spPr>
          <a:xfrm>
            <a:off x="4972682" y="3359494"/>
            <a:ext cx="1758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Errands Ranking</a:t>
            </a:r>
          </a:p>
        </p:txBody>
      </p:sp>
    </p:spTree>
    <p:extLst>
      <p:ext uri="{BB962C8B-B14F-4D97-AF65-F5344CB8AC3E}">
        <p14:creationId xmlns:p14="http://schemas.microsoft.com/office/powerpoint/2010/main" val="1367037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3CA2CF-0E33-C941-BF0A-AED6E9242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23" y="1402506"/>
            <a:ext cx="10058400" cy="3355759"/>
          </a:xfrm>
        </p:spPr>
      </p:pic>
    </p:spTree>
    <p:extLst>
      <p:ext uri="{BB962C8B-B14F-4D97-AF65-F5344CB8AC3E}">
        <p14:creationId xmlns:p14="http://schemas.microsoft.com/office/powerpoint/2010/main" val="374618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$5 Billion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923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Cities across the U.S are competing to attract Amazon’s second head quarters which would bring </a:t>
            </a:r>
            <a:r>
              <a:rPr lang="en-US" sz="3200" b="1" dirty="0"/>
              <a:t>50,000 jobs </a:t>
            </a:r>
            <a:r>
              <a:rPr lang="en-US" sz="3200" dirty="0"/>
              <a:t>and </a:t>
            </a:r>
            <a:r>
              <a:rPr lang="en-US" sz="3200" b="1" dirty="0"/>
              <a:t>$5 billion investment</a:t>
            </a:r>
            <a:r>
              <a:rPr lang="en-US" sz="3200" dirty="0"/>
              <a:t>. Out of the original 238 cities, 20 cities made it the final cut.</a:t>
            </a:r>
          </a:p>
          <a:p>
            <a:pPr marL="0" indent="0">
              <a:buNone/>
            </a:pPr>
            <a:r>
              <a:rPr lang="en-US" sz="3200" dirty="0"/>
              <a:t>If Amazon were a person (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Yes…corporations are people!) </a:t>
            </a:r>
            <a:r>
              <a:rPr lang="en-US" sz="3200" dirty="0"/>
              <a:t>which city should he choose? </a:t>
            </a:r>
          </a:p>
          <a:p>
            <a:pPr marL="0" indent="0">
              <a:buNone/>
            </a:pPr>
            <a:r>
              <a:rPr lang="en-US" sz="3200" dirty="0"/>
              <a:t>We are here to help!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Amazon’s Selection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68057"/>
            <a:ext cx="10802277" cy="4819135"/>
          </a:xfrm>
        </p:spPr>
        <p:txBody>
          <a:bodyPr>
            <a:normAutofit/>
          </a:bodyPr>
          <a:lstStyle/>
          <a:p>
            <a:endParaRPr lang="en-US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Metropolitan areas with more than one million people.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 (Spoiler Alert : All the 20 shortlisted cities meet this criteria.)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A stable and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business-friendly </a:t>
            </a:r>
            <a:r>
              <a:rPr lang="en-US" sz="2400" b="1" dirty="0"/>
              <a:t>environment.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Communities that think big and creatively when considering locations and real estate options.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 Non quantifiable metrics. We assumed all the cities meet this criteria as well.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Urban or suburban locations with the potential to attract and retain strong technical talent.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Measurable Metrics. Criteria we used!</a:t>
            </a:r>
          </a:p>
        </p:txBody>
      </p:sp>
    </p:spTree>
    <p:extLst>
      <p:ext uri="{BB962C8B-B14F-4D97-AF65-F5344CB8AC3E}">
        <p14:creationId xmlns:p14="http://schemas.microsoft.com/office/powerpoint/2010/main" val="328889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Used/Questions Asked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752262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Crime Index - How safe is your city?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Schools and Colleges -  Does your city have good schools? Do your city have institutions of higher education?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Housing Affordability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Community/Quality of Life – What amenities does your city have to offer?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Transportation Options – Airport, Transit, Bike and Pedestrian accessibility.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0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City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8865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Crime Index.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Housing Affordability.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3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Site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2457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Schools and Colleges.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Community/Quality of Life/Amenities.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Transportation Options.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The data is analyzed at the site level and aggregated at the city level in the final analysis.</a:t>
            </a:r>
          </a:p>
        </p:txBody>
      </p:sp>
    </p:spTree>
    <p:extLst>
      <p:ext uri="{BB962C8B-B14F-4D97-AF65-F5344CB8AC3E}">
        <p14:creationId xmlns:p14="http://schemas.microsoft.com/office/powerpoint/2010/main" val="2875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Census API : 2016 American Community 5 Year Survey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Greater Schools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Google API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Walk Score API</a:t>
            </a:r>
          </a:p>
        </p:txBody>
      </p:sp>
    </p:spTree>
    <p:extLst>
      <p:ext uri="{BB962C8B-B14F-4D97-AF65-F5344CB8AC3E}">
        <p14:creationId xmlns:p14="http://schemas.microsoft.com/office/powerpoint/2010/main" val="259617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BD56D-EC25-4099-85D8-D780F31B6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" y="988906"/>
            <a:ext cx="12010385" cy="502883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97CA78-2EB2-4868-82DD-39855F7B3B21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157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1051</TotalTime>
  <Words>794</Words>
  <Application>Microsoft Macintosh PowerPoint</Application>
  <PresentationFormat>Widescreen</PresentationFormat>
  <Paragraphs>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Rounded MT Bold</vt:lpstr>
      <vt:lpstr>Calibri</vt:lpstr>
      <vt:lpstr>Calibri Light</vt:lpstr>
      <vt:lpstr>Wingdings</vt:lpstr>
      <vt:lpstr>Retrospect</vt:lpstr>
      <vt:lpstr>Pick Me Amazon!</vt:lpstr>
      <vt:lpstr>Pick Me Amazon!</vt:lpstr>
      <vt:lpstr>The $5 Billion Question</vt:lpstr>
      <vt:lpstr>Amazon’s Selection Criteria</vt:lpstr>
      <vt:lpstr>Metrics Used/Questions Asked</vt:lpstr>
      <vt:lpstr>Metrics At The City Level</vt:lpstr>
      <vt:lpstr>Metrics At The Site Level</vt:lpstr>
      <vt:lpstr>Primary Data Sources</vt:lpstr>
      <vt:lpstr>Talent Pool - Education</vt:lpstr>
      <vt:lpstr>Talent Pool - Education</vt:lpstr>
      <vt:lpstr>Talent Pool - Labor Force </vt:lpstr>
      <vt:lpstr>Diversity</vt:lpstr>
      <vt:lpstr>Diversity Score</vt:lpstr>
      <vt:lpstr>Crime Index  </vt:lpstr>
      <vt:lpstr>Findings </vt:lpstr>
      <vt:lpstr>Lessons learnt </vt:lpstr>
      <vt:lpstr>Housing affordability</vt:lpstr>
      <vt:lpstr>Schools and College Ratings </vt:lpstr>
      <vt:lpstr>Findings </vt:lpstr>
      <vt:lpstr>Lessons learnt </vt:lpstr>
      <vt:lpstr>Nearby Amenities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 Sis</dc:creator>
  <cp:lastModifiedBy>Ninu Desai</cp:lastModifiedBy>
  <cp:revision>41</cp:revision>
  <dcterms:created xsi:type="dcterms:W3CDTF">2018-04-03T03:04:16Z</dcterms:created>
  <dcterms:modified xsi:type="dcterms:W3CDTF">2018-04-04T01:50:34Z</dcterms:modified>
</cp:coreProperties>
</file>