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88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85" r:id="rId18"/>
    <p:sldId id="283" r:id="rId19"/>
    <p:sldId id="280" r:id="rId20"/>
    <p:sldId id="275" r:id="rId21"/>
    <p:sldId id="261" r:id="rId22"/>
    <p:sldId id="293" r:id="rId23"/>
    <p:sldId id="289" r:id="rId24"/>
    <p:sldId id="290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nik/BC_Project1/blob/master/HousingSchools/schools_results.ipynb" TargetMode="External"/><Relationship Id="rId2" Type="http://schemas.openxmlformats.org/officeDocument/2006/relationships/hyperlink" Target="https://github.com/indranik/BC_Project1/blob/master/HousingSchools/housing_result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ww.numbeo.com/quality-of-life/region_rankings.jsp?title=2018&amp;region=019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times.com/seattle-news/transportation/as-jobs-grow-in-downtown-seattle-workers-turn-more-to-transi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affordability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16CE2C2-1100-5141-936B-5BEA13C0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04" y="1541147"/>
            <a:ext cx="5690560" cy="355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027CB-7464-4445-9FB7-0BFC631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" y="1541147"/>
            <a:ext cx="5232007" cy="3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Schools and College Ratings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8DF2E5-2099-9844-9B45-EA08599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6" y="1869606"/>
            <a:ext cx="6022454" cy="320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13E3E-1338-2C43-9C9A-8AD5280C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6607"/>
            <a:ext cx="6094181" cy="31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D276C-B2CA-BF4E-8EC8-2BE0DA1C262E}"/>
              </a:ext>
            </a:extLst>
          </p:cNvPr>
          <p:cNvSpPr txBox="1"/>
          <p:nvPr/>
        </p:nvSpPr>
        <p:spPr>
          <a:xfrm>
            <a:off x="991114" y="1899260"/>
            <a:ext cx="45271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ownership and rent</a:t>
            </a:r>
          </a:p>
          <a:p>
            <a:r>
              <a:rPr lang="en-US" dirty="0"/>
              <a:t>API: used Census 2016 data</a:t>
            </a:r>
          </a:p>
          <a:p>
            <a:r>
              <a:rPr lang="en-US" dirty="0"/>
              <a:t>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median data for housing cost and income by City (defined as Locations in the Census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estimate for affordability as housing cost / income. The lower the value the better the location.</a:t>
            </a:r>
          </a:p>
          <a:p>
            <a:r>
              <a:rPr lang="en-US" dirty="0"/>
              <a:t>Results: Consistent trend of home ownership and rent costs. Raleigh, Austin, and Washington ranked top 3</a:t>
            </a:r>
          </a:p>
          <a:p>
            <a:endParaRPr lang="en-US" dirty="0"/>
          </a:p>
          <a:p>
            <a:r>
              <a:rPr lang="en-US" sz="1200" dirty="0"/>
              <a:t>Notebook: </a:t>
            </a:r>
            <a:r>
              <a:rPr lang="en-US" sz="1200" dirty="0">
                <a:hlinkClick r:id="rId2"/>
              </a:rPr>
              <a:t>https://github.com/indranik/BC_Project1/blob/master/HousingSchools/housing_results.ipynb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14653-B2B1-CD45-8B17-02CC1E3ABB40}"/>
              </a:ext>
            </a:extLst>
          </p:cNvPr>
          <p:cNvSpPr txBox="1"/>
          <p:nvPr/>
        </p:nvSpPr>
        <p:spPr>
          <a:xfrm>
            <a:off x="6429043" y="1899260"/>
            <a:ext cx="460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K-12 schools for site location</a:t>
            </a:r>
          </a:p>
          <a:p>
            <a:r>
              <a:rPr lang="en-US" dirty="0"/>
              <a:t>API: Great Schools API</a:t>
            </a:r>
          </a:p>
          <a:p>
            <a:r>
              <a:rPr lang="en-US" dirty="0"/>
              <a:t>Using: State and zip code information</a:t>
            </a:r>
          </a:p>
          <a:p>
            <a:r>
              <a:rPr lang="en-US" dirty="0"/>
              <a:t>Process: Average school rating per city and sort</a:t>
            </a:r>
          </a:p>
          <a:p>
            <a:r>
              <a:rPr lang="en-US" dirty="0"/>
              <a:t>Results: Austin, LA, Atlanta ranked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4C7E-AEF8-EB43-BBAF-9297C2872E05}"/>
              </a:ext>
            </a:extLst>
          </p:cNvPr>
          <p:cNvSpPr txBox="1"/>
          <p:nvPr/>
        </p:nvSpPr>
        <p:spPr>
          <a:xfrm>
            <a:off x="6429043" y="3584560"/>
            <a:ext cx="442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Colleges for site location</a:t>
            </a:r>
          </a:p>
          <a:p>
            <a:r>
              <a:rPr lang="en-US" dirty="0"/>
              <a:t>API: Google Search</a:t>
            </a:r>
          </a:p>
          <a:p>
            <a:r>
              <a:rPr lang="en-US" dirty="0"/>
              <a:t>Using: Latitude and Longitude information</a:t>
            </a:r>
          </a:p>
          <a:p>
            <a:r>
              <a:rPr lang="en-US" dirty="0"/>
              <a:t>Process: Average site ratings per city and sort</a:t>
            </a:r>
          </a:p>
          <a:p>
            <a:r>
              <a:rPr lang="en-US" dirty="0"/>
              <a:t>Results: Raleigh, LA, Atlanta ranked higher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08F11-1D2E-1D45-85FC-54676BCAE248}"/>
              </a:ext>
            </a:extLst>
          </p:cNvPr>
          <p:cNvSpPr txBox="1"/>
          <p:nvPr/>
        </p:nvSpPr>
        <p:spPr>
          <a:xfrm>
            <a:off x="6506392" y="5456994"/>
            <a:ext cx="50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Notebook: </a:t>
            </a:r>
            <a:r>
              <a:rPr lang="en-US" sz="1200" dirty="0">
                <a:hlinkClick r:id="rId3"/>
              </a:rPr>
              <a:t>https://github.com/indranik/BC_Project1/blob/master/HousingSchools/schools_results.ipynb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60020" y="2174695"/>
            <a:ext cx="5463911" cy="193167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60020" y="131480"/>
            <a:ext cx="5463911" cy="1941215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930DFD4-7DC4-BA48-8BE0-C535504863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8" b="6507"/>
          <a:stretch/>
        </p:blipFill>
        <p:spPr>
          <a:xfrm>
            <a:off x="189782" y="4208365"/>
            <a:ext cx="5434149" cy="1919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EE3A1-599D-2B46-8066-A4515D1553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6435089" y="325714"/>
            <a:ext cx="5463911" cy="1746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02BB3E-30A7-3C48-9B2B-D6092C00DC4D}"/>
              </a:ext>
            </a:extLst>
          </p:cNvPr>
          <p:cNvSpPr txBox="1"/>
          <p:nvPr/>
        </p:nvSpPr>
        <p:spPr>
          <a:xfrm>
            <a:off x="8150090" y="131480"/>
            <a:ext cx="203390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0D8EB4-3C96-6445-A8B7-531B20BD3B35}"/>
              </a:ext>
            </a:extLst>
          </p:cNvPr>
          <p:cNvSpPr/>
          <p:nvPr/>
        </p:nvSpPr>
        <p:spPr>
          <a:xfrm>
            <a:off x="5509260" y="1657350"/>
            <a:ext cx="104013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7BDB0E-7B94-BE41-9862-E2F150F683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482342" y="2346962"/>
            <a:ext cx="5416658" cy="2594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866195-45D8-2E4D-AA91-B00032E00B23}"/>
              </a:ext>
            </a:extLst>
          </p:cNvPr>
          <p:cNvSpPr txBox="1"/>
          <p:nvPr/>
        </p:nvSpPr>
        <p:spPr>
          <a:xfrm>
            <a:off x="8202736" y="2108435"/>
            <a:ext cx="179408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9A831-84D7-6546-B194-2C799EA1257A}"/>
              </a:ext>
            </a:extLst>
          </p:cNvPr>
          <p:cNvSpPr txBox="1"/>
          <p:nvPr/>
        </p:nvSpPr>
        <p:spPr>
          <a:xfrm>
            <a:off x="6693315" y="5571256"/>
            <a:ext cx="549868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Observations: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New York, Chicago &amp; Boston</a:t>
            </a:r>
            <a:r>
              <a:rPr lang="en-US" sz="1400" dirty="0"/>
              <a:t> were consistently top cities for most of</a:t>
            </a:r>
          </a:p>
          <a:p>
            <a:r>
              <a:rPr lang="en-US" sz="1400" dirty="0"/>
              <a:t>       the amenities.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993C5-A7B1-D64D-9B5F-6980B6E6EC6A}"/>
              </a:ext>
            </a:extLst>
          </p:cNvPr>
          <p:cNvSpPr txBox="1"/>
          <p:nvPr/>
        </p:nvSpPr>
        <p:spPr>
          <a:xfrm>
            <a:off x="6693315" y="4979415"/>
            <a:ext cx="4140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*City Amenities results within 2 mile radius were averaged over all the sites.</a:t>
            </a:r>
          </a:p>
          <a:p>
            <a:r>
              <a:rPr lang="en-US" sz="1000" dirty="0"/>
              <a:t>** For Restaurants and Cafes, all cities had more than 20, and so was </a:t>
            </a:r>
          </a:p>
          <a:p>
            <a:r>
              <a:rPr lang="en-US" sz="1000" dirty="0"/>
              <a:t>ranked over average ratings. </a:t>
            </a:r>
          </a:p>
        </p:txBody>
      </p:sp>
    </p:spTree>
    <p:extLst>
      <p:ext uri="{BB962C8B-B14F-4D97-AF65-F5344CB8AC3E}">
        <p14:creationId xmlns:p14="http://schemas.microsoft.com/office/powerpoint/2010/main" val="334439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CA2CF-0E33-C941-BF0A-AED6E924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6" y="758435"/>
            <a:ext cx="6318159" cy="210791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EA60E2-3CE0-4146-9F66-992F611A7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6" y="2944512"/>
            <a:ext cx="4482375" cy="3206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525359-E4B3-454A-8737-1535D75D2224}"/>
              </a:ext>
            </a:extLst>
          </p:cNvPr>
          <p:cNvSpPr txBox="1"/>
          <p:nvPr/>
        </p:nvSpPr>
        <p:spPr>
          <a:xfrm>
            <a:off x="5344104" y="4121339"/>
            <a:ext cx="6523503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Amenity vs Walk Score Observations: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New York, Chicago &amp; Boston </a:t>
            </a:r>
            <a:r>
              <a:rPr lang="en-US" sz="1400" dirty="0"/>
              <a:t>not only were consistently top cities for most of</a:t>
            </a:r>
          </a:p>
          <a:p>
            <a:r>
              <a:rPr lang="en-US" sz="1400" dirty="0"/>
              <a:t>       the amenities, but also had best walk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B7254-7444-6946-A06D-C3F3E8665D46}"/>
              </a:ext>
            </a:extLst>
          </p:cNvPr>
          <p:cNvSpPr txBox="1"/>
          <p:nvPr/>
        </p:nvSpPr>
        <p:spPr>
          <a:xfrm>
            <a:off x="6419756" y="6090500"/>
            <a:ext cx="5580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www.numbeo.com</a:t>
            </a:r>
            <a:r>
              <a:rPr lang="en-US" sz="1100" dirty="0">
                <a:hlinkClick r:id="rId4"/>
              </a:rPr>
              <a:t>/quality-of-life/</a:t>
            </a:r>
            <a:r>
              <a:rPr lang="en-US" sz="1100" dirty="0" err="1">
                <a:hlinkClick r:id="rId4"/>
              </a:rPr>
              <a:t>region_rankings.jsp?title</a:t>
            </a:r>
            <a:r>
              <a:rPr lang="en-US" sz="1100" dirty="0">
                <a:hlinkClick r:id="rId4"/>
              </a:rPr>
              <a:t>=2018&amp;region=019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101A-557C-B742-8621-0B2B4F845F4F}"/>
              </a:ext>
            </a:extLst>
          </p:cNvPr>
          <p:cNvSpPr txBox="1"/>
          <p:nvPr/>
        </p:nvSpPr>
        <p:spPr>
          <a:xfrm>
            <a:off x="185527" y="208543"/>
            <a:ext cx="551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Amenities &amp; Environment Index summary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131A28-7C0F-014F-8DE5-068C6C1DCF44}"/>
              </a:ext>
            </a:extLst>
          </p:cNvPr>
          <p:cNvCxnSpPr/>
          <p:nvPr/>
        </p:nvCxnSpPr>
        <p:spPr>
          <a:xfrm>
            <a:off x="0" y="60865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540B83-7037-AC4B-8A24-1C59DF45346D}"/>
              </a:ext>
            </a:extLst>
          </p:cNvPr>
          <p:cNvSpPr txBox="1"/>
          <p:nvPr/>
        </p:nvSpPr>
        <p:spPr>
          <a:xfrm>
            <a:off x="5347914" y="4913819"/>
            <a:ext cx="6523503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Environment Index Observations:</a:t>
            </a:r>
            <a:endParaRPr lang="en-US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Most cities with higher Climate Index also tends to have a very high Pollution Index, which is highly contradictory.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Raleigh</a:t>
            </a:r>
            <a:r>
              <a:rPr lang="en-US" sz="1400" dirty="0"/>
              <a:t> fairs well amongst all as it has Climate Index and lower Pollution Index.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0CAF0A-9316-504B-B99C-3E8F645FCFE2}"/>
              </a:ext>
            </a:extLst>
          </p:cNvPr>
          <p:cNvSpPr/>
          <p:nvPr/>
        </p:nvSpPr>
        <p:spPr>
          <a:xfrm>
            <a:off x="6419756" y="1611629"/>
            <a:ext cx="1078323" cy="125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8D2B4-2D3C-CB45-B8C0-FFC226462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329" y="208543"/>
            <a:ext cx="4460279" cy="3207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5C377463-4E64-0343-AE2D-9E67A0801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7" y="765113"/>
            <a:ext cx="6318159" cy="21079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45F055-FCE5-1D40-9159-47316912EEEA}"/>
              </a:ext>
            </a:extLst>
          </p:cNvPr>
          <p:cNvSpPr txBox="1"/>
          <p:nvPr/>
        </p:nvSpPr>
        <p:spPr>
          <a:xfrm>
            <a:off x="7311025" y="3539351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*Looking at the correlation between Amenities accessibility within 2 miles radius of</a:t>
            </a:r>
          </a:p>
          <a:p>
            <a:r>
              <a:rPr lang="en-US" sz="1000" dirty="0"/>
              <a:t>Site and its walk score  to observe the efficiency of site.</a:t>
            </a:r>
          </a:p>
        </p:txBody>
      </p:sp>
    </p:spTree>
    <p:extLst>
      <p:ext uri="{BB962C8B-B14F-4D97-AF65-F5344CB8AC3E}">
        <p14:creationId xmlns:p14="http://schemas.microsoft.com/office/powerpoint/2010/main" val="2356615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Walk/Bike/Transit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9353" y="1358537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160" y="798667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to be less car-dependent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" y="1537856"/>
            <a:ext cx="7847247" cy="3923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7231" y="1417311"/>
            <a:ext cx="418243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determine if having a high transit score is favored over walk or bike score or vice versa. The score has been weighted by Amazon current modes of commute </a:t>
            </a:r>
          </a:p>
          <a:p>
            <a:endParaRPr lang="en-US" sz="1400" dirty="0"/>
          </a:p>
          <a:p>
            <a:r>
              <a:rPr lang="en-US" sz="1400" dirty="0"/>
              <a:t>Current Amazon workforce commute in Seattle split*: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20% of workers walk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12% of workers bike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47% of workers take public transit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6764" y="5827760"/>
            <a:ext cx="842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*Source: </a:t>
            </a:r>
            <a:r>
              <a:rPr lang="en-US" sz="1100" dirty="0">
                <a:hlinkClick r:id="rId3"/>
              </a:rPr>
              <a:t>https://www.seattletimes.com/seattle-news/transportation/as-jobs-grow-in-downtown-seattle-workers-turn-more-to-transit/</a:t>
            </a:r>
            <a:endParaRPr lang="en-US" sz="1100" dirty="0"/>
          </a:p>
          <a:p>
            <a:r>
              <a:rPr lang="en-US" sz="1100" dirty="0"/>
              <a:t>**API source: </a:t>
            </a:r>
            <a:r>
              <a:rPr lang="en-US" sz="1100" dirty="0" err="1"/>
              <a:t>Redfin</a:t>
            </a:r>
            <a:r>
              <a:rPr lang="en-US" sz="1100" dirty="0"/>
              <a:t> walk, bike, and transit score where higher is better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770822" y="3417855"/>
          <a:ext cx="3715615" cy="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176">
                  <a:extLst>
                    <a:ext uri="{9D8B030D-6E8A-4147-A177-3AD203B41FA5}">
                      <a16:colId xmlns:a16="http://schemas.microsoft.com/office/drawing/2014/main" val="4067331400"/>
                    </a:ext>
                  </a:extLst>
                </a:gridCol>
                <a:gridCol w="1944439">
                  <a:extLst>
                    <a:ext uri="{9D8B030D-6E8A-4147-A177-3AD203B41FA5}">
                      <a16:colId xmlns:a16="http://schemas.microsoft.com/office/drawing/2014/main" val="3156773333"/>
                    </a:ext>
                  </a:extLst>
                </a:gridCol>
              </a:tblGrid>
              <a:tr h="2859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Top Sites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90298"/>
                  </a:ext>
                </a:extLst>
              </a:tr>
              <a:tr h="373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Hudson Yards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Brooklyn</a:t>
                      </a:r>
                      <a:r>
                        <a:rPr lang="en-US" sz="1400" baseline="0" dirty="0"/>
                        <a:t> Tech Triangles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4606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26300" y="4365063"/>
            <a:ext cx="496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Redfin</a:t>
            </a:r>
            <a:r>
              <a:rPr lang="en-US" sz="1400" dirty="0"/>
              <a:t> (API source of the scores) categories these top NY sites as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31101" y="4722816"/>
            <a:ext cx="4274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Walker’s Paradise (Daily errands do not require a car)</a:t>
            </a:r>
          </a:p>
          <a:p>
            <a:pPr algn="ctr"/>
            <a:r>
              <a:rPr lang="en-US" sz="1400" dirty="0"/>
              <a:t>Rider’s Paradise (World-class public transportation)</a:t>
            </a:r>
          </a:p>
          <a:p>
            <a:pPr algn="ctr"/>
            <a:r>
              <a:rPr lang="en-US" sz="1400" dirty="0"/>
              <a:t>Very </a:t>
            </a:r>
            <a:r>
              <a:rPr lang="en-US" sz="1400" dirty="0" err="1"/>
              <a:t>Bikeable</a:t>
            </a:r>
            <a:r>
              <a:rPr lang="en-US" sz="1400" dirty="0"/>
              <a:t> (Biking is convenient for most trips)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30050" y="4609875"/>
            <a:ext cx="6730849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0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Airport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2500" y="1521506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7339" y="766910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HQ2  to have airport access to major cities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1194" y="4843598"/>
            <a:ext cx="4403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airports were determined if airports were within 30 miles of the sites’ address.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Note: </a:t>
            </a:r>
            <a:r>
              <a:rPr lang="en-US" sz="1400" dirty="0"/>
              <a:t>This is ranking is biased towards larger area cities.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1219" y="1612415"/>
          <a:ext cx="516546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44">
                  <a:extLst>
                    <a:ext uri="{9D8B030D-6E8A-4147-A177-3AD203B41FA5}">
                      <a16:colId xmlns:a16="http://schemas.microsoft.com/office/drawing/2014/main" val="4143949516"/>
                    </a:ext>
                  </a:extLst>
                </a:gridCol>
                <a:gridCol w="1520397">
                  <a:extLst>
                    <a:ext uri="{9D8B030D-6E8A-4147-A177-3AD203B41FA5}">
                      <a16:colId xmlns:a16="http://schemas.microsoft.com/office/drawing/2014/main" val="3327193464"/>
                    </a:ext>
                  </a:extLst>
                </a:gridCol>
                <a:gridCol w="1047517">
                  <a:extLst>
                    <a:ext uri="{9D8B030D-6E8A-4147-A177-3AD203B41FA5}">
                      <a16:colId xmlns:a16="http://schemas.microsoft.com/office/drawing/2014/main" val="3451023623"/>
                    </a:ext>
                  </a:extLst>
                </a:gridCol>
                <a:gridCol w="1719111">
                  <a:extLst>
                    <a:ext uri="{9D8B030D-6E8A-4147-A177-3AD203B41FA5}">
                      <a16:colId xmlns:a16="http://schemas.microsoft.com/office/drawing/2014/main" val="3571354259"/>
                    </a:ext>
                  </a:extLst>
                </a:gridCol>
              </a:tblGrid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Airports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International</a:t>
                      </a:r>
                      <a:r>
                        <a:rPr lang="en-US" sz="1400" baseline="0" dirty="0"/>
                        <a:t> Airports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975520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874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4939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3371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462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57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06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Raleigh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9655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42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9662" y="2117190"/>
            <a:ext cx="5389008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01" y="1612415"/>
            <a:ext cx="3474721" cy="1930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579490" y="1270255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Los Angeles : 66 miles between 2 furthest international airport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53" y="4189089"/>
            <a:ext cx="1899415" cy="1763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579490" y="3881312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Chicago: 24 miles between 2 furthest international airport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0536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City Ranking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54B774-97D6-374E-AF3C-3039E753E6FE}"/>
              </a:ext>
            </a:extLst>
          </p:cNvPr>
          <p:cNvSpPr txBox="1"/>
          <p:nvPr/>
        </p:nvSpPr>
        <p:spPr>
          <a:xfrm>
            <a:off x="290363" y="1235120"/>
            <a:ext cx="21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Unweighted rankings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0FE4E-E05B-FB42-88DC-7CBDC43B4C5C}"/>
              </a:ext>
            </a:extLst>
          </p:cNvPr>
          <p:cNvSpPr txBox="1"/>
          <p:nvPr/>
        </p:nvSpPr>
        <p:spPr>
          <a:xfrm>
            <a:off x="5942987" y="1184314"/>
            <a:ext cx="19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rankings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FED822-01A1-C34D-B232-2F3BEEEAB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" y="1816697"/>
            <a:ext cx="5715000" cy="337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242773-C5FC-5E41-8856-1AE0382D8DFE}"/>
              </a:ext>
            </a:extLst>
          </p:cNvPr>
          <p:cNvSpPr txBox="1"/>
          <p:nvPr/>
        </p:nvSpPr>
        <p:spPr>
          <a:xfrm>
            <a:off x="364005" y="5194897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Weights: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093762-A168-364A-B7A1-E1CAA9B9AC46}"/>
              </a:ext>
            </a:extLst>
          </p:cNvPr>
          <p:cNvGraphicFramePr>
            <a:graphicFrameLocks noGrp="1"/>
          </p:cNvGraphicFramePr>
          <p:nvPr/>
        </p:nvGraphicFramePr>
        <p:xfrm>
          <a:off x="556591" y="5592362"/>
          <a:ext cx="1110137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36">
                  <a:extLst>
                    <a:ext uri="{9D8B030D-6E8A-4147-A177-3AD203B41FA5}">
                      <a16:colId xmlns:a16="http://schemas.microsoft.com/office/drawing/2014/main" val="209901556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13164584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793484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7145482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076730244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1731801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0572565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27148031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504083037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520453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20834283"/>
                    </a:ext>
                  </a:extLst>
                </a:gridCol>
                <a:gridCol w="627222">
                  <a:extLst>
                    <a:ext uri="{9D8B030D-6E8A-4147-A177-3AD203B41FA5}">
                      <a16:colId xmlns:a16="http://schemas.microsoft.com/office/drawing/2014/main" val="4186120540"/>
                    </a:ext>
                  </a:extLst>
                </a:gridCol>
                <a:gridCol w="760450">
                  <a:extLst>
                    <a:ext uri="{9D8B030D-6E8A-4147-A177-3AD203B41FA5}">
                      <a16:colId xmlns:a16="http://schemas.microsoft.com/office/drawing/2014/main" val="3484716283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82757151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18763930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901181437"/>
                    </a:ext>
                  </a:extLst>
                </a:gridCol>
              </a:tblGrid>
              <a:tr h="130645">
                <a:tc>
                  <a:txBody>
                    <a:bodyPr/>
                    <a:lstStyle/>
                    <a:p>
                      <a:r>
                        <a:rPr lang="en-US" sz="10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Ed Attain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Tec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Hotels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Hospitals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Pollution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82698"/>
                  </a:ext>
                </a:extLst>
              </a:tr>
              <a:tr h="15761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208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AF96FF-2589-214D-823A-8EACD8447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83" y="1809997"/>
            <a:ext cx="5715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79FA5-5EF9-9A41-965D-68A1479E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377189" y="2205990"/>
            <a:ext cx="6403483" cy="3543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68F23D-7E28-9C45-9298-F89E72BA9012}"/>
              </a:ext>
            </a:extLst>
          </p:cNvPr>
          <p:cNvSpPr/>
          <p:nvPr/>
        </p:nvSpPr>
        <p:spPr>
          <a:xfrm>
            <a:off x="400050" y="3977640"/>
            <a:ext cx="1028700" cy="445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857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67B45-9C55-D848-855C-8AF8B95234A4}"/>
              </a:ext>
            </a:extLst>
          </p:cNvPr>
          <p:cNvSpPr/>
          <p:nvPr/>
        </p:nvSpPr>
        <p:spPr>
          <a:xfrm>
            <a:off x="2823210" y="5006340"/>
            <a:ext cx="754380" cy="422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7E7169-13F5-FF40-86D0-C1853555A2F2}"/>
              </a:ext>
            </a:extLst>
          </p:cNvPr>
          <p:cNvSpPr/>
          <p:nvPr/>
        </p:nvSpPr>
        <p:spPr>
          <a:xfrm>
            <a:off x="4389120" y="4480560"/>
            <a:ext cx="674370" cy="441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9F02C3-EACF-BE47-957A-0DBF584A231F}"/>
              </a:ext>
            </a:extLst>
          </p:cNvPr>
          <p:cNvSpPr/>
          <p:nvPr/>
        </p:nvSpPr>
        <p:spPr>
          <a:xfrm>
            <a:off x="3549015" y="3265170"/>
            <a:ext cx="840105" cy="3752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7BA0B2-946D-F049-8742-0F89AE7BDCFC}"/>
              </a:ext>
            </a:extLst>
          </p:cNvPr>
          <p:cNvSpPr/>
          <p:nvPr/>
        </p:nvSpPr>
        <p:spPr>
          <a:xfrm>
            <a:off x="4960619" y="4046220"/>
            <a:ext cx="628651" cy="434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7D6BF0-48C7-EA44-B4A9-876C47084D9A}"/>
              </a:ext>
            </a:extLst>
          </p:cNvPr>
          <p:cNvSpPr/>
          <p:nvPr/>
        </p:nvSpPr>
        <p:spPr>
          <a:xfrm>
            <a:off x="5622186" y="3265170"/>
            <a:ext cx="618596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3F878A-E707-8042-A7A4-BE28A16829BC}"/>
              </a:ext>
            </a:extLst>
          </p:cNvPr>
          <p:cNvSpPr/>
          <p:nvPr/>
        </p:nvSpPr>
        <p:spPr>
          <a:xfrm>
            <a:off x="5859852" y="2910840"/>
            <a:ext cx="734905" cy="3114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CDCA84B-8DA6-9C40-AB5E-7DABFEB984C9}"/>
              </a:ext>
            </a:extLst>
          </p:cNvPr>
          <p:cNvSpPr/>
          <p:nvPr/>
        </p:nvSpPr>
        <p:spPr>
          <a:xfrm>
            <a:off x="5622186" y="3829050"/>
            <a:ext cx="618595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75EE10-2358-5741-8600-3800647F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Amazon Cities &amp; Sites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1ED836-7974-044F-AE59-38A3981622EA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1962150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40850623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Nationals Park/ D.C United Stadium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580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Union Station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5375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Hill-East Neighborhood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138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Shaw-Howard University 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979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A55B50-EC05-B841-A185-7709EF6233DB}"/>
              </a:ext>
            </a:extLst>
          </p:cNvPr>
          <p:cNvGraphicFramePr>
            <a:graphicFrameLocks noGrp="1"/>
          </p:cNvGraphicFramePr>
          <p:nvPr/>
        </p:nvGraphicFramePr>
        <p:xfrm>
          <a:off x="7232650" y="1758315"/>
          <a:ext cx="241427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14270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Washington 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88C506-B1BC-2E4A-9532-68CB342255BF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2970847"/>
          <a:ext cx="2402840" cy="5715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16557098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Warner Center West San Fernando Valley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698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Hall Ranch Santa Clarita Valley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7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Pomona Fairplex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0967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5B041D8-BB24-DB40-9A54-6453A8ADD681}"/>
              </a:ext>
            </a:extLst>
          </p:cNvPr>
          <p:cNvGraphicFramePr>
            <a:graphicFrameLocks noGrp="1"/>
          </p:cNvGraphicFramePr>
          <p:nvPr/>
        </p:nvGraphicFramePr>
        <p:xfrm>
          <a:off x="7257696" y="2758439"/>
          <a:ext cx="238922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8922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Los Angeles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CBFE8C-8AE0-9F4F-B150-72D1E178AAF5}"/>
              </a:ext>
            </a:extLst>
          </p:cNvPr>
          <p:cNvGraphicFramePr>
            <a:graphicFrameLocks noGrp="1"/>
          </p:cNvGraphicFramePr>
          <p:nvPr/>
        </p:nvGraphicFramePr>
        <p:xfrm>
          <a:off x="9792969" y="2962275"/>
          <a:ext cx="2311401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576415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Hudson Yards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902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Long Island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122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Brooklyn Tech Triangle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68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Financial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9366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CB4C8C-32C8-B140-81B5-1822097423CB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4777740"/>
          <a:ext cx="2402840" cy="1524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20106207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Lincoln Yards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17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River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021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Futton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6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 Center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61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Downtown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85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Illinois Medical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303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566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Burnham Lakefront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9349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6BBC98-8416-0B43-B180-EB828EDDAFF0}"/>
              </a:ext>
            </a:extLst>
          </p:cNvPr>
          <p:cNvGraphicFramePr>
            <a:graphicFrameLocks noGrp="1"/>
          </p:cNvGraphicFramePr>
          <p:nvPr/>
        </p:nvGraphicFramePr>
        <p:xfrm>
          <a:off x="9792970" y="3977739"/>
          <a:ext cx="2311400" cy="571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204892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Triangle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798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Chatham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40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Warehouse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447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340131-BB34-6741-902A-1DA8185E0625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1957288"/>
          <a:ext cx="232283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0901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 Atlanta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3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Midtown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1885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GM plant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78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High Street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66060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FFF5CCA-C272-DB47-9C25-971CFED1A4EF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4787164"/>
          <a:ext cx="2322830" cy="1333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1772296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American-Statesman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929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Eightfold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738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3M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130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Domain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420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Bardmoor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047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Robinson Ranch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433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Catalyst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26537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A61EBE-65B1-DE40-9C26-79E0FF313F20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3789044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850786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Suffolk Downs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75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Boston Waterfront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40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11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3853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0AB6AF-F641-DA40-AF1F-17EA1AF36FE3}"/>
              </a:ext>
            </a:extLst>
          </p:cNvPr>
          <p:cNvGraphicFramePr>
            <a:graphicFrameLocks noGrp="1"/>
          </p:cNvGraphicFramePr>
          <p:nvPr/>
        </p:nvGraphicFramePr>
        <p:xfrm>
          <a:off x="7244079" y="3569493"/>
          <a:ext cx="240283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2839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Boston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0DDCEAA-12B5-644A-8D5E-9C2363398F01}"/>
              </a:ext>
            </a:extLst>
          </p:cNvPr>
          <p:cNvGraphicFramePr>
            <a:graphicFrameLocks noGrp="1"/>
          </p:cNvGraphicFramePr>
          <p:nvPr/>
        </p:nvGraphicFramePr>
        <p:xfrm>
          <a:off x="7246266" y="4571047"/>
          <a:ext cx="2400651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0651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Chicago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3ED3AD4-AF60-764B-BF56-82443DF64FA8}"/>
              </a:ext>
            </a:extLst>
          </p:cNvPr>
          <p:cNvGraphicFramePr>
            <a:graphicFrameLocks noGrp="1"/>
          </p:cNvGraphicFramePr>
          <p:nvPr/>
        </p:nvGraphicFramePr>
        <p:xfrm>
          <a:off x="9781539" y="1756261"/>
          <a:ext cx="232282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29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Atlanta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C75648F-E57C-564E-8E01-AA8C5B1E7921}"/>
              </a:ext>
            </a:extLst>
          </p:cNvPr>
          <p:cNvGraphicFramePr>
            <a:graphicFrameLocks noGrp="1"/>
          </p:cNvGraphicFramePr>
          <p:nvPr/>
        </p:nvGraphicFramePr>
        <p:xfrm>
          <a:off x="9800236" y="2750393"/>
          <a:ext cx="230413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0413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New York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5E7FC35-4FFD-2746-BE22-58558E64F129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3759317"/>
          <a:ext cx="232283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Raleigh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554AF1-6BA1-C848-8F62-BECA2E66AD5C}"/>
              </a:ext>
            </a:extLst>
          </p:cNvPr>
          <p:cNvGraphicFramePr>
            <a:graphicFrameLocks noGrp="1"/>
          </p:cNvGraphicFramePr>
          <p:nvPr/>
        </p:nvGraphicFramePr>
        <p:xfrm>
          <a:off x="9770286" y="4585335"/>
          <a:ext cx="2334084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34084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1105</TotalTime>
  <Words>1367</Words>
  <Application>Microsoft Macintosh PowerPoint</Application>
  <PresentationFormat>Widescreen</PresentationFormat>
  <Paragraphs>249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Rounded MT Bold</vt:lpstr>
      <vt:lpstr>Calibri</vt:lpstr>
      <vt:lpstr>Calibri Light</vt:lpstr>
      <vt:lpstr>Wingdings</vt:lpstr>
      <vt:lpstr>Retrospect</vt:lpstr>
      <vt:lpstr>Pick Me Amazon!</vt:lpstr>
      <vt:lpstr>The $5 Billion Question</vt:lpstr>
      <vt:lpstr>Amazon Cities &amp; Sites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Housing affordability</vt:lpstr>
      <vt:lpstr>Schools and College Ratings </vt:lpstr>
      <vt:lpstr>Findings </vt:lpstr>
      <vt:lpstr>Nearby Amenities                     </vt:lpstr>
      <vt:lpstr>PowerPoint Presentation</vt:lpstr>
      <vt:lpstr>PowerPoint Presentation</vt:lpstr>
      <vt:lpstr>Walk/Bike/Transit Score</vt:lpstr>
      <vt:lpstr>Airport Score</vt:lpstr>
      <vt:lpstr>Overall City Ranking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Ninu Desai</cp:lastModifiedBy>
  <cp:revision>56</cp:revision>
  <dcterms:created xsi:type="dcterms:W3CDTF">2018-04-03T03:04:16Z</dcterms:created>
  <dcterms:modified xsi:type="dcterms:W3CDTF">2018-04-04T07:27:07Z</dcterms:modified>
</cp:coreProperties>
</file>