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5" r:id="rId24"/>
    <p:sldId id="296" r:id="rId25"/>
    <p:sldId id="297" r:id="rId26"/>
    <p:sldId id="264"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2" autoAdjust="0"/>
    <p:restoredTop sz="94660"/>
  </p:normalViewPr>
  <p:slideViewPr>
    <p:cSldViewPr snapToGrid="0">
      <p:cViewPr varScale="1">
        <p:scale>
          <a:sx n="120" d="100"/>
          <a:sy n="120" d="100"/>
        </p:scale>
        <p:origin x="84"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pic>
        <p:nvPicPr>
          <p:cNvPr id="20" name="Picture 19">
            <a:extLst>
              <a:ext uri="{FF2B5EF4-FFF2-40B4-BE49-F238E27FC236}">
                <a16:creationId xmlns:a16="http://schemas.microsoft.com/office/drawing/2014/main" id="{56FED822-01A1-C34D-B232-2F3BEEEA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 y="1649528"/>
            <a:ext cx="5715000" cy="3378200"/>
          </a:xfrm>
          <a:prstGeom prst="rect">
            <a:avLst/>
          </a:prstGeom>
        </p:spPr>
      </p:pic>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extLst>
              <p:ext uri="{D42A27DB-BD31-4B8C-83A1-F6EECF244321}">
                <p14:modId xmlns:p14="http://schemas.microsoft.com/office/powerpoint/2010/main" val="2103037029"/>
              </p:ext>
            </p:extLst>
          </p:nvPr>
        </p:nvGraphicFramePr>
        <p:xfrm>
          <a:off x="556591" y="5592362"/>
          <a:ext cx="11240235" cy="487680"/>
        </p:xfrm>
        <a:graphic>
          <a:graphicData uri="http://schemas.openxmlformats.org/drawingml/2006/table">
            <a:tbl>
              <a:tblPr firstRow="1" bandRow="1">
                <a:tableStyleId>{5C22544A-7EE6-4342-B048-85BDC9FD1C3A}</a:tableStyleId>
              </a:tblPr>
              <a:tblGrid>
                <a:gridCol w="532499">
                  <a:extLst>
                    <a:ext uri="{9D8B030D-6E8A-4147-A177-3AD203B41FA5}">
                      <a16:colId xmlns:a16="http://schemas.microsoft.com/office/drawing/2014/main" val="2099015565"/>
                    </a:ext>
                  </a:extLst>
                </a:gridCol>
                <a:gridCol w="755206">
                  <a:extLst>
                    <a:ext uri="{9D8B030D-6E8A-4147-A177-3AD203B41FA5}">
                      <a16:colId xmlns:a16="http://schemas.microsoft.com/office/drawing/2014/main" val="217390384"/>
                    </a:ext>
                  </a:extLst>
                </a:gridCol>
                <a:gridCol w="651384">
                  <a:extLst>
                    <a:ext uri="{9D8B030D-6E8A-4147-A177-3AD203B41FA5}">
                      <a16:colId xmlns:a16="http://schemas.microsoft.com/office/drawing/2014/main" val="1131645849"/>
                    </a:ext>
                  </a:extLst>
                </a:gridCol>
                <a:gridCol w="776064">
                  <a:extLst>
                    <a:ext uri="{9D8B030D-6E8A-4147-A177-3AD203B41FA5}">
                      <a16:colId xmlns:a16="http://schemas.microsoft.com/office/drawing/2014/main" val="2979348466"/>
                    </a:ext>
                  </a:extLst>
                </a:gridCol>
                <a:gridCol w="623375">
                  <a:extLst>
                    <a:ext uri="{9D8B030D-6E8A-4147-A177-3AD203B41FA5}">
                      <a16:colId xmlns:a16="http://schemas.microsoft.com/office/drawing/2014/main" val="1076730244"/>
                    </a:ext>
                  </a:extLst>
                </a:gridCol>
                <a:gridCol w="718337">
                  <a:extLst>
                    <a:ext uri="{9D8B030D-6E8A-4147-A177-3AD203B41FA5}">
                      <a16:colId xmlns:a16="http://schemas.microsoft.com/office/drawing/2014/main" val="205725656"/>
                    </a:ext>
                  </a:extLst>
                </a:gridCol>
                <a:gridCol w="617763">
                  <a:extLst>
                    <a:ext uri="{9D8B030D-6E8A-4147-A177-3AD203B41FA5}">
                      <a16:colId xmlns:a16="http://schemas.microsoft.com/office/drawing/2014/main" val="2271480319"/>
                    </a:ext>
                  </a:extLst>
                </a:gridCol>
                <a:gridCol w="818911">
                  <a:extLst>
                    <a:ext uri="{9D8B030D-6E8A-4147-A177-3AD203B41FA5}">
                      <a16:colId xmlns:a16="http://schemas.microsoft.com/office/drawing/2014/main" val="1173683918"/>
                    </a:ext>
                  </a:extLst>
                </a:gridCol>
                <a:gridCol w="718337">
                  <a:extLst>
                    <a:ext uri="{9D8B030D-6E8A-4147-A177-3AD203B41FA5}">
                      <a16:colId xmlns:a16="http://schemas.microsoft.com/office/drawing/2014/main" val="970753685"/>
                    </a:ext>
                  </a:extLst>
                </a:gridCol>
                <a:gridCol w="718337">
                  <a:extLst>
                    <a:ext uri="{9D8B030D-6E8A-4147-A177-3AD203B41FA5}">
                      <a16:colId xmlns:a16="http://schemas.microsoft.com/office/drawing/2014/main" val="2519906615"/>
                    </a:ext>
                  </a:extLst>
                </a:gridCol>
                <a:gridCol w="718337">
                  <a:extLst>
                    <a:ext uri="{9D8B030D-6E8A-4147-A177-3AD203B41FA5}">
                      <a16:colId xmlns:a16="http://schemas.microsoft.com/office/drawing/2014/main" val="3987029071"/>
                    </a:ext>
                  </a:extLst>
                </a:gridCol>
                <a:gridCol w="718337">
                  <a:extLst>
                    <a:ext uri="{9D8B030D-6E8A-4147-A177-3AD203B41FA5}">
                      <a16:colId xmlns:a16="http://schemas.microsoft.com/office/drawing/2014/main" val="3504083037"/>
                    </a:ext>
                  </a:extLst>
                </a:gridCol>
                <a:gridCol w="718337">
                  <a:extLst>
                    <a:ext uri="{9D8B030D-6E8A-4147-A177-3AD203B41FA5}">
                      <a16:colId xmlns:a16="http://schemas.microsoft.com/office/drawing/2014/main" val="295204535"/>
                    </a:ext>
                  </a:extLst>
                </a:gridCol>
                <a:gridCol w="718337">
                  <a:extLst>
                    <a:ext uri="{9D8B030D-6E8A-4147-A177-3AD203B41FA5}">
                      <a16:colId xmlns:a16="http://schemas.microsoft.com/office/drawing/2014/main" val="420834283"/>
                    </a:ext>
                  </a:extLst>
                </a:gridCol>
                <a:gridCol w="649371">
                  <a:extLst>
                    <a:ext uri="{9D8B030D-6E8A-4147-A177-3AD203B41FA5}">
                      <a16:colId xmlns:a16="http://schemas.microsoft.com/office/drawing/2014/main" val="4186120540"/>
                    </a:ext>
                  </a:extLst>
                </a:gridCol>
                <a:gridCol w="787303">
                  <a:extLst>
                    <a:ext uri="{9D8B030D-6E8A-4147-A177-3AD203B41FA5}">
                      <a16:colId xmlns:a16="http://schemas.microsoft.com/office/drawing/2014/main" val="3484716283"/>
                    </a:ext>
                  </a:extLst>
                </a:gridCol>
              </a:tblGrid>
              <a:tr h="130645">
                <a:tc>
                  <a:txBody>
                    <a:bodyPr/>
                    <a:lstStyle/>
                    <a:p>
                      <a:r>
                        <a:rPr lang="en-US" sz="1000" dirty="0"/>
                        <a:t>House</a:t>
                      </a:r>
                    </a:p>
                  </a:txBody>
                  <a:tcPr/>
                </a:tc>
                <a:tc>
                  <a:txBody>
                    <a:bodyPr/>
                    <a:lstStyle/>
                    <a:p>
                      <a:r>
                        <a:rPr lang="en-US" sz="1000" dirty="0" smtClean="0"/>
                        <a:t>Tech </a:t>
                      </a:r>
                      <a:r>
                        <a:rPr lang="en-US" sz="1000" dirty="0"/>
                        <a:t>Pool</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College</a:t>
                      </a:r>
                    </a:p>
                  </a:txBody>
                  <a:tcPr/>
                </a:tc>
                <a:tc>
                  <a:txBody>
                    <a:bodyPr/>
                    <a:lstStyle/>
                    <a:p>
                      <a:r>
                        <a:rPr lang="en-US" sz="1000" dirty="0"/>
                        <a:t>Transit</a:t>
                      </a:r>
                    </a:p>
                  </a:txBody>
                  <a:tcPr/>
                </a:tc>
                <a:tc>
                  <a:txBody>
                    <a:bodyPr/>
                    <a:lstStyle/>
                    <a:p>
                      <a:r>
                        <a:rPr lang="en-US" sz="1000" dirty="0" smtClean="0"/>
                        <a:t>Airports</a:t>
                      </a:r>
                      <a:endParaRPr lang="en-US" sz="1000" dirty="0"/>
                    </a:p>
                  </a:txBody>
                  <a:tcPr/>
                </a:tc>
                <a:tc>
                  <a:txBody>
                    <a:bodyPr/>
                    <a:lstStyle/>
                    <a:p>
                      <a:r>
                        <a:rPr lang="en-US" sz="1000" dirty="0" smtClean="0"/>
                        <a:t>K-12 School</a:t>
                      </a:r>
                      <a:endParaRPr lang="en-US" sz="1000" dirty="0"/>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tc>
                  <a:txBody>
                    <a:bodyPr/>
                    <a:lstStyle/>
                    <a:p>
                      <a:pPr algn="ctr" fontAlgn="b"/>
                      <a:r>
                        <a:rPr lang="en-US" sz="1000" b="1" i="0" u="none" strike="noStrike" dirty="0" smtClean="0">
                          <a:solidFill>
                            <a:schemeClr val="bg1"/>
                          </a:solidFill>
                          <a:effectLst/>
                          <a:latin typeface="+mn-lt"/>
                        </a:rPr>
                        <a:t>Restaurants</a:t>
                      </a:r>
                      <a:endParaRPr lang="en-US" sz="1000" b="1" i="0" u="none" strike="noStrike" dirty="0">
                        <a:solidFill>
                          <a:schemeClr val="bg1"/>
                        </a:solidFill>
                        <a:effectLst/>
                        <a:latin typeface="+mn-lt"/>
                      </a:endParaRP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smtClean="0"/>
                        <a:t>Gyms</a:t>
                      </a:r>
                      <a:endParaRPr lang="en-US" sz="1000" dirty="0"/>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a:t>
                      </a:r>
                      <a:r>
                        <a:rPr lang="en-US" sz="1000" b="0" i="0" u="none" strike="noStrike" dirty="0" smtClean="0">
                          <a:solidFill>
                            <a:srgbClr val="000000"/>
                          </a:solidFill>
                          <a:effectLst/>
                          <a:latin typeface="+mn-lt"/>
                        </a:rPr>
                        <a:t>0.25</a:t>
                      </a:r>
                      <a:endParaRPr lang="en-US" sz="1000" b="0" i="0" u="none" strike="noStrike" dirty="0">
                        <a:solidFill>
                          <a:srgbClr val="000000"/>
                        </a:solidFill>
                        <a:effectLst/>
                        <a:latin typeface="+mn-lt"/>
                      </a:endParaRPr>
                    </a:p>
                  </a:txBody>
                  <a:tcPr marL="9525" marR="9525" marT="9525" marB="0" anchor="ctr"/>
                </a:tc>
                <a:tc>
                  <a:txBody>
                    <a:bodyPr/>
                    <a:lstStyle/>
                    <a:p>
                      <a:pPr algn="l" fontAlgn="b"/>
                      <a:r>
                        <a:rPr lang="en-US" sz="1000" b="0" i="0" u="none" strike="noStrike" dirty="0">
                          <a:solidFill>
                            <a:srgbClr val="000000"/>
                          </a:solidFill>
                          <a:effectLst/>
                          <a:latin typeface="+mn-lt"/>
                        </a:rPr>
                        <a:t> </a:t>
                      </a:r>
                      <a:r>
                        <a:rPr lang="en-US" sz="1000" b="0" i="0" u="none" strike="noStrike" dirty="0" smtClean="0">
                          <a:solidFill>
                            <a:srgbClr val="000000"/>
                          </a:solidFill>
                          <a:effectLst/>
                          <a:latin typeface="+mn-lt"/>
                        </a:rPr>
                        <a:t>0.25</a:t>
                      </a:r>
                      <a:endParaRPr lang="en-US" sz="1000" b="0" i="0" u="none" strike="noStrike" dirty="0">
                        <a:solidFill>
                          <a:srgbClr val="000000"/>
                        </a:solidFill>
                        <a:effectLst/>
                        <a:latin typeface="+mn-lt"/>
                      </a:endParaRP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smtClean="0"/>
                        <a:t>0.25</a:t>
                      </a:r>
                      <a:endParaRPr lang="en-US" sz="1000" dirty="0"/>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r>
              <a:rPr lang="en-US" dirty="0" smtClean="0"/>
              <a:t>Given the limited time, we arbitrary assigned weights to the categories. If we had more time we would have done the following:</a:t>
            </a:r>
          </a:p>
          <a:p>
            <a:pPr marL="457200" indent="-457200">
              <a:buFont typeface="+mj-lt"/>
              <a:buAutoNum type="arabicPeriod"/>
            </a:pPr>
            <a:r>
              <a:rPr lang="en-US" dirty="0" smtClean="0"/>
              <a:t>Pull the list of rejected cities and site addresses</a:t>
            </a:r>
          </a:p>
          <a:p>
            <a:pPr marL="457200" indent="-457200">
              <a:buFont typeface="+mj-lt"/>
              <a:buAutoNum type="arabicPeriod"/>
            </a:pPr>
            <a:r>
              <a:rPr lang="en-US" dirty="0" smtClean="0"/>
              <a:t>Run the reject lists through the API used and create a data frame.</a:t>
            </a:r>
          </a:p>
          <a:p>
            <a:pPr marL="457200" indent="-457200">
              <a:buFont typeface="+mj-lt"/>
              <a:buAutoNum type="arabicPeriod"/>
            </a:pPr>
            <a:r>
              <a:rPr lang="en-US" dirty="0" smtClean="0"/>
              <a:t>Use the rejected data as the training data to determine the categories weights</a:t>
            </a:r>
            <a:endParaRPr lang="en-US" dirty="0"/>
          </a:p>
        </p:txBody>
      </p:sp>
    </p:spTree>
    <p:extLst>
      <p:ext uri="{BB962C8B-B14F-4D97-AF65-F5344CB8AC3E}">
        <p14:creationId xmlns:p14="http://schemas.microsoft.com/office/powerpoint/2010/main" val="349386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1175</TotalTime>
  <Words>1618</Words>
  <Application>Microsoft Office PowerPoint</Application>
  <PresentationFormat>Widescreen</PresentationFormat>
  <Paragraphs>272</Paragraphs>
  <Slides>27</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Appendix</vt:lpstr>
      <vt:lpstr>Lessons learnt </vt:lpstr>
      <vt:lpstr>Overall City Ranking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Helen Leao</cp:lastModifiedBy>
  <cp:revision>64</cp:revision>
  <dcterms:created xsi:type="dcterms:W3CDTF">2018-04-03T03:04:16Z</dcterms:created>
  <dcterms:modified xsi:type="dcterms:W3CDTF">2018-04-05T00:23:54Z</dcterms:modified>
</cp:coreProperties>
</file>