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9" r:id="rId5"/>
    <p:sldId id="260" r:id="rId6"/>
    <p:sldId id="267" r:id="rId7"/>
    <p:sldId id="268" r:id="rId8"/>
    <p:sldId id="258" r:id="rId9"/>
    <p:sldId id="262" r:id="rId10"/>
    <p:sldId id="270" r:id="rId11"/>
    <p:sldId id="271" r:id="rId12"/>
    <p:sldId id="266" r:id="rId13"/>
    <p:sldId id="272" r:id="rId14"/>
    <p:sldId id="265" r:id="rId15"/>
    <p:sldId id="263" r:id="rId16"/>
    <p:sldId id="264" r:id="rId17"/>
    <p:sldId id="274" r:id="rId18"/>
    <p:sldId id="275" r:id="rId19"/>
    <p:sldId id="261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8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9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06A5-EFAB-4E81-BE16-8703E062F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 Me Amazon!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4017-9304-4743-9F53-4DA92C050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b="1" dirty="0"/>
              <a:t>Project 1 – UCB-DATA ANLYTICS BOOTCAMP, 2018</a:t>
            </a:r>
          </a:p>
          <a:p>
            <a:r>
              <a:rPr lang="en-US" b="1" dirty="0" err="1"/>
              <a:t>Guirlyn</a:t>
            </a:r>
            <a:r>
              <a:rPr lang="en-US" b="1" dirty="0"/>
              <a:t> V </a:t>
            </a:r>
            <a:r>
              <a:rPr lang="en-US" b="1" dirty="0" err="1"/>
              <a:t>Olivar</a:t>
            </a:r>
            <a:r>
              <a:rPr lang="en-US" b="1" dirty="0"/>
              <a:t>, Helen </a:t>
            </a:r>
            <a:r>
              <a:rPr lang="en-US" b="1" dirty="0" err="1"/>
              <a:t>LeAO</a:t>
            </a:r>
            <a:r>
              <a:rPr lang="en-US" b="1" dirty="0"/>
              <a:t>, </a:t>
            </a:r>
            <a:r>
              <a:rPr lang="en-US" b="1" dirty="0" err="1"/>
              <a:t>Indrani</a:t>
            </a:r>
            <a:r>
              <a:rPr lang="en-US" b="1" dirty="0"/>
              <a:t> </a:t>
            </a:r>
            <a:r>
              <a:rPr lang="en-US" b="1" dirty="0" err="1"/>
              <a:t>Kompella</a:t>
            </a:r>
            <a:r>
              <a:rPr lang="en-US" b="1" dirty="0"/>
              <a:t> and </a:t>
            </a:r>
            <a:r>
              <a:rPr lang="en-US" b="1" dirty="0" err="1"/>
              <a:t>Niyati</a:t>
            </a:r>
            <a:r>
              <a:rPr lang="en-US" b="1" dirty="0"/>
              <a:t> Desai</a:t>
            </a:r>
          </a:p>
        </p:txBody>
      </p:sp>
    </p:spTree>
    <p:extLst>
      <p:ext uri="{BB962C8B-B14F-4D97-AF65-F5344CB8AC3E}">
        <p14:creationId xmlns:p14="http://schemas.microsoft.com/office/powerpoint/2010/main" val="409821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048A4-7E15-4A7A-83D4-7F393FDA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" y="1161535"/>
            <a:ext cx="10730874" cy="49930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4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Labor Force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D22637-697C-4CE4-80BF-B73B61AB3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7" y="1074709"/>
            <a:ext cx="10460604" cy="52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B6B62-EE62-410C-87F8-AD994399B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0" y="1846263"/>
            <a:ext cx="7936726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60BD3-A4FD-4622-8456-4C01DED6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" y="1371600"/>
            <a:ext cx="12192000" cy="45575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1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 Score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D15E7E-956C-499C-8AE8-ADF260FE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1149777"/>
            <a:ext cx="10565027" cy="4719212"/>
          </a:xfrm>
        </p:spPr>
      </p:pic>
    </p:spTree>
    <p:extLst>
      <p:ext uri="{BB962C8B-B14F-4D97-AF65-F5344CB8AC3E}">
        <p14:creationId xmlns:p14="http://schemas.microsoft.com/office/powerpoint/2010/main" val="168920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Crime Index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84A435-554C-4569-B811-22B3DBBA7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" y="1099751"/>
            <a:ext cx="11022227" cy="476923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1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31C5-C960-5B4D-8E2C-2D0F0A1B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B124-9DE5-7043-8650-84022D10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96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1D94-0D0F-0348-95E5-2A357932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Nearby Amenities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0437-69DD-8C47-91EE-5EC495E3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/>
          </a:bodyPr>
          <a:lstStyle/>
          <a:p>
            <a:r>
              <a:rPr lang="en-US" sz="1800" dirty="0"/>
              <a:t>  A. </a:t>
            </a:r>
            <a:r>
              <a:rPr lang="en-US" sz="1800" b="1" i="1" dirty="0"/>
              <a:t>Emergency Facilities </a:t>
            </a:r>
          </a:p>
          <a:p>
            <a:pPr lvl="1"/>
            <a:r>
              <a:rPr lang="en-US" dirty="0"/>
              <a:t>How accessible are these facilities in case of mass emergency on/around sites for containing the situation and resuming business asap. Hospitals, Fire Stations, Doctors.</a:t>
            </a:r>
          </a:p>
          <a:p>
            <a:pPr marL="201168" lvl="1" indent="0">
              <a:buNone/>
            </a:pPr>
            <a:r>
              <a:rPr lang="en-US" dirty="0"/>
              <a:t>B. </a:t>
            </a:r>
            <a:r>
              <a:rPr lang="en-US" b="1" i="1" dirty="0"/>
              <a:t>Accommodation </a:t>
            </a:r>
          </a:p>
          <a:p>
            <a:pPr lvl="1"/>
            <a:r>
              <a:rPr lang="en-US" dirty="0"/>
              <a:t>Many executive employees travel from outside the city for few days a week and might need lodging facility as close to the company as possible. Also lot of local/not-local employees use vehicle for commute and will need parking nearby. Lodging, Parking.</a:t>
            </a:r>
          </a:p>
          <a:p>
            <a:pPr marL="201168" lvl="1" indent="0">
              <a:buNone/>
            </a:pPr>
            <a:r>
              <a:rPr lang="en-US" dirty="0"/>
              <a:t>C. </a:t>
            </a:r>
            <a:r>
              <a:rPr lang="en-US" b="1" i="1" dirty="0"/>
              <a:t>Refreshments </a:t>
            </a:r>
          </a:p>
          <a:p>
            <a:pPr lvl="1"/>
            <a:r>
              <a:rPr lang="en-US" dirty="0"/>
              <a:t>Basic Refreshment facilities. Café, Restaurants.</a:t>
            </a:r>
          </a:p>
          <a:p>
            <a:pPr marL="201168" lvl="1" indent="0">
              <a:buNone/>
            </a:pPr>
            <a:r>
              <a:rPr lang="en-US" dirty="0"/>
              <a:t>D. </a:t>
            </a:r>
            <a:r>
              <a:rPr lang="en-US" b="1" i="1" dirty="0"/>
              <a:t>Basic Errands/appointments</a:t>
            </a:r>
          </a:p>
          <a:p>
            <a:pPr lvl="1"/>
            <a:r>
              <a:rPr lang="en-US" dirty="0"/>
              <a:t>By large employees tend to take care of daily errands and appointments in lunch breaks or before/after work hours and prefer it to be as close to work as possible for obvious reasons. Super markets, Post Office, Doctor.</a:t>
            </a:r>
          </a:p>
          <a:p>
            <a:pPr marL="201168" lvl="1" indent="0">
              <a:buNone/>
            </a:pPr>
            <a:r>
              <a:rPr lang="en-US" dirty="0"/>
              <a:t>E. </a:t>
            </a:r>
            <a:r>
              <a:rPr lang="en-US" b="1" i="1" dirty="0"/>
              <a:t>Fitness </a:t>
            </a:r>
          </a:p>
          <a:p>
            <a:pPr lvl="1"/>
            <a:r>
              <a:rPr lang="en-US" dirty="0"/>
              <a:t>Fitness is top on priority list for a significant amount of employees now a days. Gym.</a:t>
            </a:r>
          </a:p>
        </p:txBody>
      </p:sp>
    </p:spTree>
    <p:extLst>
      <p:ext uri="{BB962C8B-B14F-4D97-AF65-F5344CB8AC3E}">
        <p14:creationId xmlns:p14="http://schemas.microsoft.com/office/powerpoint/2010/main" val="660619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C87D7-7462-FC4E-AD8D-476C5861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3"/>
          <a:stretch/>
        </p:blipFill>
        <p:spPr>
          <a:xfrm>
            <a:off x="1497330" y="3371850"/>
            <a:ext cx="8341355" cy="294894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90698-9174-B640-B74F-58469ECFA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"/>
          <a:stretch/>
        </p:blipFill>
        <p:spPr>
          <a:xfrm>
            <a:off x="1497330" y="0"/>
            <a:ext cx="8469630" cy="30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9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0ABB1-7187-094A-8DAB-40D99DA1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502920" y="0"/>
            <a:ext cx="11235690" cy="621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C06A5-EFAB-4E81-BE16-8703E062F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Pick Me Amazon!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4017-9304-4743-9F53-4DA92C050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en-US" sz="3000" b="1" dirty="0"/>
              <a:t>Project 1 – UCB-DATA ANLYTICS BOOTCAMP</a:t>
            </a:r>
          </a:p>
          <a:p>
            <a:r>
              <a:rPr lang="en-US" b="1" dirty="0"/>
              <a:t>Guirlyn V Olivar, Helen LeAO, Indrani Kompella and Niyati Desai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AAC0F-C33A-034E-90E8-8BDFD51AC1BE}"/>
              </a:ext>
            </a:extLst>
          </p:cNvPr>
          <p:cNvSpPr txBox="1"/>
          <p:nvPr/>
        </p:nvSpPr>
        <p:spPr>
          <a:xfrm>
            <a:off x="1207008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990E2-5C8A-CE4F-BA1B-9615A1BA1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1" b="6508"/>
          <a:stretch/>
        </p:blipFill>
        <p:spPr>
          <a:xfrm>
            <a:off x="2155741" y="3636493"/>
            <a:ext cx="8089879" cy="25946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7390A-C610-2B43-8DC6-788A9A6E46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7" r="-1893" b="5449"/>
          <a:stretch/>
        </p:blipFill>
        <p:spPr>
          <a:xfrm>
            <a:off x="-1" y="1003783"/>
            <a:ext cx="6905953" cy="2208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C8D5D-5AF2-7D40-8967-2B74C36CF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11981" r="8057" b="6871"/>
          <a:stretch/>
        </p:blipFill>
        <p:spPr>
          <a:xfrm>
            <a:off x="6767722" y="615163"/>
            <a:ext cx="5416658" cy="2594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A7F892-9743-8143-96D2-F33A666E5F12}"/>
              </a:ext>
            </a:extLst>
          </p:cNvPr>
          <p:cNvSpPr txBox="1"/>
          <p:nvPr/>
        </p:nvSpPr>
        <p:spPr>
          <a:xfrm>
            <a:off x="8375012" y="338164"/>
            <a:ext cx="2202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Refreshments Ranking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67827-C2BD-3A44-9CDA-CADE25064467}"/>
              </a:ext>
            </a:extLst>
          </p:cNvPr>
          <p:cNvSpPr txBox="1"/>
          <p:nvPr/>
        </p:nvSpPr>
        <p:spPr>
          <a:xfrm>
            <a:off x="1257932" y="341974"/>
            <a:ext cx="2043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Gymnasium Ranking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29A70-E256-964E-A767-948DBCB84358}"/>
              </a:ext>
            </a:extLst>
          </p:cNvPr>
          <p:cNvSpPr txBox="1"/>
          <p:nvPr/>
        </p:nvSpPr>
        <p:spPr>
          <a:xfrm>
            <a:off x="4972682" y="3359494"/>
            <a:ext cx="1758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Errands Ranking</a:t>
            </a:r>
          </a:p>
        </p:txBody>
      </p:sp>
    </p:spTree>
    <p:extLst>
      <p:ext uri="{BB962C8B-B14F-4D97-AF65-F5344CB8AC3E}">
        <p14:creationId xmlns:p14="http://schemas.microsoft.com/office/powerpoint/2010/main" val="136703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$5 Billion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23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Cities across the U.S are competing to attract Amazon’s second head quarters which would bring </a:t>
            </a:r>
            <a:r>
              <a:rPr lang="en-US" sz="3200" b="1" dirty="0"/>
              <a:t>50,000 jobs </a:t>
            </a:r>
            <a:r>
              <a:rPr lang="en-US" sz="3200" dirty="0"/>
              <a:t>and </a:t>
            </a:r>
            <a:r>
              <a:rPr lang="en-US" sz="3200" b="1" dirty="0"/>
              <a:t>$5 billion investment</a:t>
            </a:r>
            <a:r>
              <a:rPr lang="en-US" sz="3200" dirty="0"/>
              <a:t>. Out of the original 238 cities, 20 cities made it the final cut.</a:t>
            </a:r>
          </a:p>
          <a:p>
            <a:pPr marL="0" indent="0">
              <a:buNone/>
            </a:pPr>
            <a:r>
              <a:rPr lang="en-US" sz="3200" dirty="0"/>
              <a:t>If Amazon were a person 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Yes…corporations are people!) </a:t>
            </a:r>
            <a:r>
              <a:rPr lang="en-US" sz="3200" dirty="0"/>
              <a:t>which city should he choose? </a:t>
            </a:r>
          </a:p>
          <a:p>
            <a:pPr marL="0" indent="0">
              <a:buNone/>
            </a:pPr>
            <a:r>
              <a:rPr lang="en-US" sz="3200" dirty="0"/>
              <a:t>We are here to help!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68057"/>
            <a:ext cx="10802277" cy="4819135"/>
          </a:xfrm>
        </p:spPr>
        <p:txBody>
          <a:bodyPr>
            <a:normAutofit/>
          </a:bodyPr>
          <a:lstStyle/>
          <a:p>
            <a:endParaRPr lang="en-US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Metropolitan areas with more than one million people.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 (Spoiler Alert : All the 20 shortlisted cities meet this criteria.)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A stable and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business-friendly </a:t>
            </a:r>
            <a:r>
              <a:rPr lang="en-US" sz="2400" b="1" dirty="0"/>
              <a:t>environment.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Communities that think big and creatively when considering locations and real estate options.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 Non quantifiable metrics. We assumed all the cities meet this criteria as well.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Urban or suburban locations with the potential to attract and retain strong technical talent.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Measurable Metrics. Criteria we used!</a:t>
            </a:r>
          </a:p>
        </p:txBody>
      </p:sp>
    </p:spTree>
    <p:extLst>
      <p:ext uri="{BB962C8B-B14F-4D97-AF65-F5344CB8AC3E}">
        <p14:creationId xmlns:p14="http://schemas.microsoft.com/office/powerpoint/2010/main" val="32888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Used/Questions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52262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Crime Index - How safe is your city?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Schools and Colleges -  Does your city have good schools? Do your city have institutions of higher education?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Housing Affordability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Community/Quality of Life – What amenities does your city have to offer?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Transportation Options – Airport, Transit, Bike and Pedestrian accessibility.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0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City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8865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Crime Index.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Housing Affordability.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Site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2457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Schools and Colleges.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Community/Quality of Life/Amenities.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Transportation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data is analyzed at the site level and aggregated at the city level in the final analysis.</a:t>
            </a:r>
          </a:p>
        </p:txBody>
      </p:sp>
    </p:spTree>
    <p:extLst>
      <p:ext uri="{BB962C8B-B14F-4D97-AF65-F5344CB8AC3E}">
        <p14:creationId xmlns:p14="http://schemas.microsoft.com/office/powerpoint/2010/main" val="2875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Census API : 2016 American Community 5 Year Survey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Greater Schools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Google API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Walk Score API</a:t>
            </a:r>
          </a:p>
        </p:txBody>
      </p:sp>
    </p:spTree>
    <p:extLst>
      <p:ext uri="{BB962C8B-B14F-4D97-AF65-F5344CB8AC3E}">
        <p14:creationId xmlns:p14="http://schemas.microsoft.com/office/powerpoint/2010/main" val="259617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BD56D-EC25-4099-85D8-D780F31B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" y="988906"/>
            <a:ext cx="12010385" cy="50288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97CA78-2EB2-4868-82DD-39855F7B3B21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15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1034</TotalTime>
  <Words>596</Words>
  <Application>Microsoft Macintosh PowerPoint</Application>
  <PresentationFormat>Widescreen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Rounded MT Bold</vt:lpstr>
      <vt:lpstr>Calibri</vt:lpstr>
      <vt:lpstr>Calibri Light</vt:lpstr>
      <vt:lpstr>Wingdings</vt:lpstr>
      <vt:lpstr>Retrospect</vt:lpstr>
      <vt:lpstr>Pick Me Amazon!</vt:lpstr>
      <vt:lpstr>Pick Me Amazon!</vt:lpstr>
      <vt:lpstr>The $5 Billion Question</vt:lpstr>
      <vt:lpstr>Amazon’s Selection Criteria</vt:lpstr>
      <vt:lpstr>Metrics Used/Questions Asked</vt:lpstr>
      <vt:lpstr>Metrics At The City Level</vt:lpstr>
      <vt:lpstr>Metrics At The Site Level</vt:lpstr>
      <vt:lpstr>Primary Data Sources</vt:lpstr>
      <vt:lpstr>Talent Pool - Education</vt:lpstr>
      <vt:lpstr>Talent Pool - Education</vt:lpstr>
      <vt:lpstr>Talent Pool - Labor Force </vt:lpstr>
      <vt:lpstr>Diversity</vt:lpstr>
      <vt:lpstr>Diversity Score</vt:lpstr>
      <vt:lpstr>Crime Index  </vt:lpstr>
      <vt:lpstr>Findings </vt:lpstr>
      <vt:lpstr>Lessons learnt </vt:lpstr>
      <vt:lpstr>PowerPoint Presentation</vt:lpstr>
      <vt:lpstr>Nearby Amenities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 Sis</dc:creator>
  <cp:lastModifiedBy>Ninu Desai</cp:lastModifiedBy>
  <cp:revision>38</cp:revision>
  <dcterms:created xsi:type="dcterms:W3CDTF">2018-04-03T03:04:16Z</dcterms:created>
  <dcterms:modified xsi:type="dcterms:W3CDTF">2018-04-04T00:36:20Z</dcterms:modified>
</cp:coreProperties>
</file>