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57" r:id="rId3"/>
    <p:sldId id="288" r:id="rId4"/>
    <p:sldId id="259" r:id="rId5"/>
    <p:sldId id="260" r:id="rId6"/>
    <p:sldId id="267" r:id="rId7"/>
    <p:sldId id="268" r:id="rId8"/>
    <p:sldId id="258" r:id="rId9"/>
    <p:sldId id="262" r:id="rId10"/>
    <p:sldId id="270" r:id="rId11"/>
    <p:sldId id="271" r:id="rId12"/>
    <p:sldId id="266" r:id="rId13"/>
    <p:sldId id="265" r:id="rId14"/>
    <p:sldId id="263" r:id="rId15"/>
    <p:sldId id="285" r:id="rId16"/>
    <p:sldId id="283" r:id="rId17"/>
    <p:sldId id="280" r:id="rId18"/>
    <p:sldId id="275" r:id="rId19"/>
    <p:sldId id="261" r:id="rId20"/>
    <p:sldId id="293" r:id="rId21"/>
    <p:sldId id="289" r:id="rId22"/>
    <p:sldId id="290" r:id="rId23"/>
    <p:sldId id="295" r:id="rId24"/>
    <p:sldId id="296" r:id="rId25"/>
    <p:sldId id="297" r:id="rId26"/>
    <p:sldId id="298" r:id="rId27"/>
    <p:sldId id="264" r:id="rId28"/>
    <p:sldId id="29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40" autoAdjust="0"/>
    <p:restoredTop sz="94660"/>
  </p:normalViewPr>
  <p:slideViewPr>
    <p:cSldViewPr snapToGrid="0">
      <p:cViewPr varScale="1">
        <p:scale>
          <a:sx n="112" d="100"/>
          <a:sy n="112" d="100"/>
        </p:scale>
        <p:origin x="4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98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81543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397480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134010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0A646C-22A8-4D69-ACFD-CD88A31D50DB}"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49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0A646C-22A8-4D69-ACFD-CD88A31D50DB}" type="datetimeFigureOut">
              <a:rPr lang="en-US" smtClean="0"/>
              <a:t>4/4/18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122203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0A646C-22A8-4D69-ACFD-CD88A31D50DB}" type="datetimeFigureOut">
              <a:rPr lang="en-US" smtClean="0"/>
              <a:t>4/4/18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292564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0A646C-22A8-4D69-ACFD-CD88A31D50DB}" type="datetimeFigureOut">
              <a:rPr lang="en-US" smtClean="0"/>
              <a:t>4/4/18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93752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0A646C-22A8-4D69-ACFD-CD88A31D50DB}" type="datetimeFigureOut">
              <a:rPr lang="en-US" smtClean="0"/>
              <a:t>4/4/18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305570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0A646C-22A8-4D69-ACFD-CD88A31D50DB}" type="datetimeFigureOut">
              <a:rPr lang="en-US" smtClean="0"/>
              <a:t>4/4/18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908964-B30F-4BFF-9055-11D0038FB20A}" type="slidenum">
              <a:rPr lang="en-US" smtClean="0"/>
              <a:t>‹#›</a:t>
            </a:fld>
            <a:endParaRPr lang="en-US"/>
          </a:p>
        </p:txBody>
      </p:sp>
    </p:spTree>
    <p:extLst>
      <p:ext uri="{BB962C8B-B14F-4D97-AF65-F5344CB8AC3E}">
        <p14:creationId xmlns:p14="http://schemas.microsoft.com/office/powerpoint/2010/main" val="63556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0A646C-22A8-4D69-ACFD-CD88A31D50DB}" type="datetimeFigureOut">
              <a:rPr lang="en-US" smtClean="0"/>
              <a:t>4/4/18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99877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0A646C-22A8-4D69-ACFD-CD88A31D50DB}" type="datetimeFigureOut">
              <a:rPr lang="en-US" smtClean="0"/>
              <a:t>4/4/18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908964-B30F-4BFF-9055-11D0038FB20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67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indranik/BC_Project1/blob/master/HousingSchools/schools_results.ipynb" TargetMode="External"/><Relationship Id="rId2" Type="http://schemas.openxmlformats.org/officeDocument/2006/relationships/hyperlink" Target="https://github.com/indranik/BC_Project1/blob/master/HousingSchools/housing_results.ipyn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www.numbeo.com/quality-of-life/region_rankings.jsp?title=2018&amp;region=019"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seattletimes.com/seattle-news/transportation/as-jobs-grow-in-downtown-seattle-workers-turn-more-to-transit/"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C0ABB1-7187-094A-8DAB-40D99DA19870}"/>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l="13008" t="17665" r="9506" b="6167"/>
          <a:stretch/>
        </p:blipFill>
        <p:spPr>
          <a:xfrm>
            <a:off x="502920" y="0"/>
            <a:ext cx="11235690" cy="6217150"/>
          </a:xfrm>
          <a:prstGeom prst="rect">
            <a:avLst/>
          </a:prstGeom>
        </p:spPr>
      </p:pic>
      <p:sp>
        <p:nvSpPr>
          <p:cNvPr id="2" name="Title 1">
            <a:extLst>
              <a:ext uri="{FF2B5EF4-FFF2-40B4-BE49-F238E27FC236}">
                <a16:creationId xmlns:a16="http://schemas.microsoft.com/office/drawing/2014/main" id="{B41C06A5-EFAB-4E81-BE16-8703E062FAC9}"/>
              </a:ext>
            </a:extLst>
          </p:cNvPr>
          <p:cNvSpPr>
            <a:spLocks noGrp="1"/>
          </p:cNvSpPr>
          <p:nvPr>
            <p:ph type="ctrTitle"/>
          </p:nvPr>
        </p:nvSpPr>
        <p:spPr>
          <a:xfrm>
            <a:off x="1097280" y="758952"/>
            <a:ext cx="10058400" cy="3566160"/>
          </a:xfrm>
        </p:spPr>
        <p:txBody>
          <a:bodyPr/>
          <a:lstStyle/>
          <a:p>
            <a:r>
              <a:rPr lang="en-US" dirty="0"/>
              <a:t>Pick Me Amazon!</a:t>
            </a:r>
          </a:p>
        </p:txBody>
      </p:sp>
      <p:sp>
        <p:nvSpPr>
          <p:cNvPr id="3" name="Subtitle 2">
            <a:extLst>
              <a:ext uri="{FF2B5EF4-FFF2-40B4-BE49-F238E27FC236}">
                <a16:creationId xmlns:a16="http://schemas.microsoft.com/office/drawing/2014/main" id="{16514017-9304-4743-9F53-4DA92C050D17}"/>
              </a:ext>
            </a:extLst>
          </p:cNvPr>
          <p:cNvSpPr>
            <a:spLocks noGrp="1"/>
          </p:cNvSpPr>
          <p:nvPr>
            <p:ph type="subTitle" idx="1"/>
          </p:nvPr>
        </p:nvSpPr>
        <p:spPr>
          <a:xfrm>
            <a:off x="1100051" y="4455620"/>
            <a:ext cx="10058400" cy="1143000"/>
          </a:xfrm>
        </p:spPr>
        <p:txBody>
          <a:bodyPr>
            <a:normAutofit fontScale="92500"/>
          </a:bodyPr>
          <a:lstStyle/>
          <a:p>
            <a:r>
              <a:rPr lang="en-US" sz="3000" b="1" dirty="0"/>
              <a:t>Project 1 – UCB-DATA ANLYTICS BOOTCAMP</a:t>
            </a:r>
          </a:p>
          <a:p>
            <a:r>
              <a:rPr lang="en-US" b="1" dirty="0"/>
              <a:t>Guirlyn V Olivar, Helen LeAO, Indrani Kompella and Niyati Desai</a:t>
            </a:r>
          </a:p>
        </p:txBody>
      </p:sp>
      <p:sp>
        <p:nvSpPr>
          <p:cNvPr id="6" name="TextBox 5">
            <a:extLst>
              <a:ext uri="{FF2B5EF4-FFF2-40B4-BE49-F238E27FC236}">
                <a16:creationId xmlns:a16="http://schemas.microsoft.com/office/drawing/2014/main" id="{016AAC0F-C33A-034E-90E8-8BDFD51AC1BE}"/>
              </a:ext>
            </a:extLst>
          </p:cNvPr>
          <p:cNvSpPr txBox="1"/>
          <p:nvPr/>
        </p:nvSpPr>
        <p:spPr>
          <a:xfrm>
            <a:off x="12070080" y="2743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13940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799" y="-376048"/>
            <a:ext cx="10058400" cy="1450757"/>
          </a:xfrm>
        </p:spPr>
        <p:txBody>
          <a:bodyPr/>
          <a:lstStyle/>
          <a:p>
            <a:r>
              <a:rPr lang="en-US" dirty="0"/>
              <a:t>Talent Pool - Education</a:t>
            </a:r>
          </a:p>
        </p:txBody>
      </p:sp>
      <p:pic>
        <p:nvPicPr>
          <p:cNvPr id="9" name="Picture 8">
            <a:extLst>
              <a:ext uri="{FF2B5EF4-FFF2-40B4-BE49-F238E27FC236}">
                <a16:creationId xmlns:a16="http://schemas.microsoft.com/office/drawing/2014/main" id="{207048A4-7E15-4A7A-83D4-7F393FDAE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18" y="1161535"/>
            <a:ext cx="10730874" cy="4993085"/>
          </a:xfrm>
          <a:prstGeom prst="rect">
            <a:avLst/>
          </a:prstGeom>
        </p:spPr>
      </p:pic>
      <p:cxnSp>
        <p:nvCxnSpPr>
          <p:cNvPr id="8" name="Straight Connector 7">
            <a:extLst>
              <a:ext uri="{FF2B5EF4-FFF2-40B4-BE49-F238E27FC236}">
                <a16:creationId xmlns:a16="http://schemas.microsoft.com/office/drawing/2014/main" id="{D5D2E2BC-8AFC-496A-8DAF-5CC075C390DF}"/>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4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799" y="-376048"/>
            <a:ext cx="10058400" cy="1450757"/>
          </a:xfrm>
        </p:spPr>
        <p:txBody>
          <a:bodyPr/>
          <a:lstStyle/>
          <a:p>
            <a:r>
              <a:rPr lang="en-US" dirty="0"/>
              <a:t>Talent Pool - Labor Force </a:t>
            </a:r>
          </a:p>
        </p:txBody>
      </p:sp>
      <p:cxnSp>
        <p:nvCxnSpPr>
          <p:cNvPr id="8" name="Straight Connector 7">
            <a:extLst>
              <a:ext uri="{FF2B5EF4-FFF2-40B4-BE49-F238E27FC236}">
                <a16:creationId xmlns:a16="http://schemas.microsoft.com/office/drawing/2014/main" id="{D5D2E2BC-8AFC-496A-8DAF-5CC075C390DF}"/>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1D22637-697C-4CE4-80BF-B73B61AB3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697" y="1074709"/>
            <a:ext cx="10460604" cy="5293893"/>
          </a:xfrm>
          <a:prstGeom prst="rect">
            <a:avLst/>
          </a:prstGeom>
        </p:spPr>
      </p:pic>
    </p:spTree>
    <p:extLst>
      <p:ext uri="{BB962C8B-B14F-4D97-AF65-F5344CB8AC3E}">
        <p14:creationId xmlns:p14="http://schemas.microsoft.com/office/powerpoint/2010/main" val="418773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860BD3-A4FD-4622-8456-4C01DED6E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35" y="872159"/>
            <a:ext cx="6289797" cy="3619465"/>
          </a:xfrm>
          <a:prstGeom prst="rect">
            <a:avLst/>
          </a:prstGeom>
        </p:spPr>
      </p:pic>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800" y="122702"/>
            <a:ext cx="10058400" cy="702409"/>
          </a:xfrm>
        </p:spPr>
        <p:txBody>
          <a:bodyPr>
            <a:normAutofit fontScale="90000"/>
          </a:bodyPr>
          <a:lstStyle/>
          <a:p>
            <a:r>
              <a:rPr lang="en-US" dirty="0"/>
              <a:t>Diversity</a:t>
            </a:r>
          </a:p>
        </p:txBody>
      </p:sp>
      <p:cxnSp>
        <p:nvCxnSpPr>
          <p:cNvPr id="8" name="Straight Connector 7">
            <a:extLst>
              <a:ext uri="{FF2B5EF4-FFF2-40B4-BE49-F238E27FC236}">
                <a16:creationId xmlns:a16="http://schemas.microsoft.com/office/drawing/2014/main" id="{6C869F70-ECD7-49B6-9EB0-C6173F280BD5}"/>
              </a:ext>
            </a:extLst>
          </p:cNvPr>
          <p:cNvCxnSpPr/>
          <p:nvPr/>
        </p:nvCxnSpPr>
        <p:spPr>
          <a:xfrm>
            <a:off x="1202013" y="69581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12">
            <a:extLst>
              <a:ext uri="{FF2B5EF4-FFF2-40B4-BE49-F238E27FC236}">
                <a16:creationId xmlns:a16="http://schemas.microsoft.com/office/drawing/2014/main" id="{7D1ADF85-8EAA-4674-BBDD-C1E062586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23252" y="2394867"/>
            <a:ext cx="6105365" cy="3917093"/>
          </a:xfrm>
        </p:spPr>
      </p:pic>
    </p:spTree>
    <p:extLst>
      <p:ext uri="{BB962C8B-B14F-4D97-AF65-F5344CB8AC3E}">
        <p14:creationId xmlns:p14="http://schemas.microsoft.com/office/powerpoint/2010/main" val="373451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Crime Index  </a:t>
            </a:r>
          </a:p>
        </p:txBody>
      </p:sp>
      <p:pic>
        <p:nvPicPr>
          <p:cNvPr id="6" name="Content Placeholder 5">
            <a:extLst>
              <a:ext uri="{FF2B5EF4-FFF2-40B4-BE49-F238E27FC236}">
                <a16:creationId xmlns:a16="http://schemas.microsoft.com/office/drawing/2014/main" id="{D784A435-554C-4569-B811-22B3DBBA72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75" y="1099751"/>
            <a:ext cx="11022227" cy="4769238"/>
          </a:xfrm>
        </p:spPr>
      </p:pic>
      <p:cxnSp>
        <p:nvCxnSpPr>
          <p:cNvPr id="4" name="Straight Connector 3">
            <a:extLst>
              <a:ext uri="{FF2B5EF4-FFF2-40B4-BE49-F238E27FC236}">
                <a16:creationId xmlns:a16="http://schemas.microsoft.com/office/drawing/2014/main" id="{8FECCD07-FFA9-4129-95C2-D2F2CF8AD354}"/>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51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Findings </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1845734"/>
            <a:ext cx="10058400" cy="4147293"/>
          </a:xfrm>
        </p:spPr>
        <p:txBody>
          <a:bodyPr>
            <a:normAutofit/>
          </a:bodyPr>
          <a:lstStyle/>
          <a:p>
            <a:pPr fontAlgn="base">
              <a:buFont typeface="Wingdings" panose="05000000000000000000" pitchFamily="2" charset="2"/>
              <a:buChar char="v"/>
            </a:pPr>
            <a:r>
              <a:rPr lang="en-US" dirty="0"/>
              <a:t>Washington D.C had the highest percentage of population over 25 years of age with education level of Bachelor's or higher. </a:t>
            </a:r>
          </a:p>
          <a:p>
            <a:pPr marL="0" indent="0" fontAlgn="base">
              <a:buNone/>
            </a:pPr>
            <a:endParaRPr lang="en-US" dirty="0"/>
          </a:p>
          <a:p>
            <a:pPr fontAlgn="base">
              <a:buFont typeface="Wingdings" panose="05000000000000000000" pitchFamily="2" charset="2"/>
              <a:buChar char="v"/>
            </a:pPr>
            <a:r>
              <a:rPr lang="en-US" dirty="0"/>
              <a:t>Compared to the other cities D.C had the highest percentage of its labor force in technology, business and financial occupations. In other words, D.C ranks first in terms of providing local talent for hiring.</a:t>
            </a:r>
          </a:p>
          <a:p>
            <a:pPr marL="0" indent="0" fontAlgn="base">
              <a:buNone/>
            </a:pPr>
            <a:endParaRPr lang="en-US" dirty="0"/>
          </a:p>
          <a:p>
            <a:pPr fontAlgn="base">
              <a:buFont typeface="Wingdings" panose="05000000000000000000" pitchFamily="2" charset="2"/>
              <a:buChar char="v"/>
            </a:pPr>
            <a:r>
              <a:rPr lang="en-US" dirty="0"/>
              <a:t>New York is the safest city with the least crime index.</a:t>
            </a:r>
          </a:p>
          <a:p>
            <a:pPr marL="0" indent="0" fontAlgn="base">
              <a:buNone/>
            </a:pPr>
            <a:endParaRPr lang="en-US" dirty="0"/>
          </a:p>
          <a:p>
            <a:pPr fontAlgn="base">
              <a:buFont typeface="Wingdings" panose="05000000000000000000" pitchFamily="2" charset="2"/>
              <a:buChar char="v"/>
            </a:pPr>
            <a:r>
              <a:rPr lang="en-US" dirty="0"/>
              <a:t>All the cities we identified are very diverse with little variation in the diversity index</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806114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Housing affordability</a:t>
            </a:r>
          </a:p>
        </p:txBody>
      </p:sp>
      <p:cxnSp>
        <p:nvCxnSpPr>
          <p:cNvPr id="8" name="Straight Connector 7">
            <a:extLst>
              <a:ext uri="{FF2B5EF4-FFF2-40B4-BE49-F238E27FC236}">
                <a16:creationId xmlns:a16="http://schemas.microsoft.com/office/drawing/2014/main" id="{6C869F70-ECD7-49B6-9EB0-C6173F280BD5}"/>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4">
            <a:extLst>
              <a:ext uri="{FF2B5EF4-FFF2-40B4-BE49-F238E27FC236}">
                <a16:creationId xmlns:a16="http://schemas.microsoft.com/office/drawing/2014/main" id="{316CE2C2-1100-5141-936B-5BEA13C03286}"/>
              </a:ext>
            </a:extLst>
          </p:cNvPr>
          <p:cNvPicPr>
            <a:picLocks noChangeAspect="1"/>
          </p:cNvPicPr>
          <p:nvPr/>
        </p:nvPicPr>
        <p:blipFill>
          <a:blip r:embed="rId2"/>
          <a:stretch>
            <a:fillRect/>
          </a:stretch>
        </p:blipFill>
        <p:spPr>
          <a:xfrm>
            <a:off x="6048704" y="1541147"/>
            <a:ext cx="5690560" cy="3556600"/>
          </a:xfrm>
          <a:prstGeom prst="rect">
            <a:avLst/>
          </a:prstGeom>
        </p:spPr>
      </p:pic>
      <p:pic>
        <p:nvPicPr>
          <p:cNvPr id="10" name="Picture 9">
            <a:extLst>
              <a:ext uri="{FF2B5EF4-FFF2-40B4-BE49-F238E27FC236}">
                <a16:creationId xmlns:a16="http://schemas.microsoft.com/office/drawing/2014/main" id="{37B027CB-7464-4445-9FB7-0BFC631ADCE8}"/>
              </a:ext>
            </a:extLst>
          </p:cNvPr>
          <p:cNvPicPr>
            <a:picLocks noChangeAspect="1"/>
          </p:cNvPicPr>
          <p:nvPr/>
        </p:nvPicPr>
        <p:blipFill>
          <a:blip r:embed="rId3"/>
          <a:stretch>
            <a:fillRect/>
          </a:stretch>
        </p:blipFill>
        <p:spPr>
          <a:xfrm>
            <a:off x="624760" y="1541147"/>
            <a:ext cx="5232007" cy="3556600"/>
          </a:xfrm>
          <a:prstGeom prst="rect">
            <a:avLst/>
          </a:prstGeom>
        </p:spPr>
      </p:pic>
    </p:spTree>
    <p:extLst>
      <p:ext uri="{BB962C8B-B14F-4D97-AF65-F5344CB8AC3E}">
        <p14:creationId xmlns:p14="http://schemas.microsoft.com/office/powerpoint/2010/main" val="3191176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Schools and College Ratings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4">
            <a:extLst>
              <a:ext uri="{FF2B5EF4-FFF2-40B4-BE49-F238E27FC236}">
                <a16:creationId xmlns:a16="http://schemas.microsoft.com/office/drawing/2014/main" id="{698DF2E5-2099-9844-9B45-EA0859950015}"/>
              </a:ext>
            </a:extLst>
          </p:cNvPr>
          <p:cNvPicPr>
            <a:picLocks noChangeAspect="1"/>
          </p:cNvPicPr>
          <p:nvPr/>
        </p:nvPicPr>
        <p:blipFill>
          <a:blip r:embed="rId2"/>
          <a:stretch>
            <a:fillRect/>
          </a:stretch>
        </p:blipFill>
        <p:spPr>
          <a:xfrm>
            <a:off x="378346" y="1869606"/>
            <a:ext cx="6022454" cy="3207879"/>
          </a:xfrm>
          <a:prstGeom prst="rect">
            <a:avLst/>
          </a:prstGeom>
        </p:spPr>
      </p:pic>
      <p:pic>
        <p:nvPicPr>
          <p:cNvPr id="10" name="Picture 9">
            <a:extLst>
              <a:ext uri="{FF2B5EF4-FFF2-40B4-BE49-F238E27FC236}">
                <a16:creationId xmlns:a16="http://schemas.microsoft.com/office/drawing/2014/main" id="{49913E3E-1338-2C43-9C9A-8AD5280CEF7A}"/>
              </a:ext>
            </a:extLst>
          </p:cNvPr>
          <p:cNvPicPr>
            <a:picLocks noChangeAspect="1"/>
          </p:cNvPicPr>
          <p:nvPr/>
        </p:nvPicPr>
        <p:blipFill>
          <a:blip r:embed="rId3"/>
          <a:stretch>
            <a:fillRect/>
          </a:stretch>
        </p:blipFill>
        <p:spPr>
          <a:xfrm>
            <a:off x="6126480" y="1926607"/>
            <a:ext cx="6094181" cy="3150877"/>
          </a:xfrm>
          <a:prstGeom prst="rect">
            <a:avLst/>
          </a:prstGeom>
        </p:spPr>
      </p:pic>
    </p:spTree>
    <p:extLst>
      <p:ext uri="{BB962C8B-B14F-4D97-AF65-F5344CB8AC3E}">
        <p14:creationId xmlns:p14="http://schemas.microsoft.com/office/powerpoint/2010/main" val="512218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Findings </a:t>
            </a:r>
          </a:p>
        </p:txBody>
      </p:sp>
      <p:sp>
        <p:nvSpPr>
          <p:cNvPr id="4" name="TextBox 3">
            <a:extLst>
              <a:ext uri="{FF2B5EF4-FFF2-40B4-BE49-F238E27FC236}">
                <a16:creationId xmlns:a16="http://schemas.microsoft.com/office/drawing/2014/main" id="{8B6D276C-B2CA-BF4E-8EC8-2BE0DA1C262E}"/>
              </a:ext>
            </a:extLst>
          </p:cNvPr>
          <p:cNvSpPr txBox="1"/>
          <p:nvPr/>
        </p:nvSpPr>
        <p:spPr>
          <a:xfrm>
            <a:off x="991114" y="1899260"/>
            <a:ext cx="4527184" cy="4985980"/>
          </a:xfrm>
          <a:prstGeom prst="rect">
            <a:avLst/>
          </a:prstGeom>
          <a:noFill/>
        </p:spPr>
        <p:txBody>
          <a:bodyPr wrap="square" rtlCol="0">
            <a:spAutoFit/>
          </a:bodyPr>
          <a:lstStyle/>
          <a:p>
            <a:r>
              <a:rPr lang="en-US" b="1" dirty="0"/>
              <a:t>Home ownership and rent</a:t>
            </a:r>
          </a:p>
          <a:p>
            <a:r>
              <a:rPr lang="en-US" dirty="0"/>
              <a:t>API: used Census 2016 data</a:t>
            </a:r>
          </a:p>
          <a:p>
            <a:r>
              <a:rPr lang="en-US" dirty="0"/>
              <a:t>Process: </a:t>
            </a:r>
          </a:p>
          <a:p>
            <a:pPr marL="285750" indent="-285750">
              <a:buFont typeface="Arial" panose="020B0604020202020204" pitchFamily="34" charset="0"/>
              <a:buChar char="•"/>
            </a:pPr>
            <a:r>
              <a:rPr lang="en-US" dirty="0"/>
              <a:t>Collected median data for housing cost and income by City (defined as Locations in the Census data)</a:t>
            </a:r>
          </a:p>
          <a:p>
            <a:pPr marL="285750" indent="-285750">
              <a:buFont typeface="Arial" panose="020B0604020202020204" pitchFamily="34" charset="0"/>
              <a:buChar char="•"/>
            </a:pPr>
            <a:r>
              <a:rPr lang="en-US" dirty="0"/>
              <a:t>Defined estimate for affordability as housing cost / income. The lower the value the better the location.</a:t>
            </a:r>
          </a:p>
          <a:p>
            <a:r>
              <a:rPr lang="en-US" dirty="0"/>
              <a:t>Results: Consistent trend of home ownership and rent costs. Raleigh, Austin, and Washington ranked top 3</a:t>
            </a:r>
          </a:p>
          <a:p>
            <a:endParaRPr lang="en-US" dirty="0"/>
          </a:p>
          <a:p>
            <a:r>
              <a:rPr lang="en-US" sz="1200" dirty="0"/>
              <a:t>Notebook: </a:t>
            </a:r>
            <a:r>
              <a:rPr lang="en-US" sz="1200" dirty="0">
                <a:hlinkClick r:id="rId2"/>
              </a:rPr>
              <a:t>https://github.com/indranik/BC_Project1/blob/master/HousingSchools/housing_results.ipynb</a:t>
            </a:r>
            <a:endParaRPr lang="en-US" sz="1200" dirty="0"/>
          </a:p>
          <a:p>
            <a:endParaRPr lang="en-US" dirty="0"/>
          </a:p>
          <a:p>
            <a:endParaRPr lang="en-US" dirty="0"/>
          </a:p>
        </p:txBody>
      </p:sp>
      <p:sp>
        <p:nvSpPr>
          <p:cNvPr id="5" name="TextBox 4">
            <a:extLst>
              <a:ext uri="{FF2B5EF4-FFF2-40B4-BE49-F238E27FC236}">
                <a16:creationId xmlns:a16="http://schemas.microsoft.com/office/drawing/2014/main" id="{3BA14653-B2B1-CD45-8B17-02CC1E3ABB40}"/>
              </a:ext>
            </a:extLst>
          </p:cNvPr>
          <p:cNvSpPr txBox="1"/>
          <p:nvPr/>
        </p:nvSpPr>
        <p:spPr>
          <a:xfrm>
            <a:off x="6429043" y="1899260"/>
            <a:ext cx="4604402" cy="2031325"/>
          </a:xfrm>
          <a:prstGeom prst="rect">
            <a:avLst/>
          </a:prstGeom>
          <a:noFill/>
        </p:spPr>
        <p:txBody>
          <a:bodyPr wrap="none" rtlCol="0">
            <a:spAutoFit/>
          </a:bodyPr>
          <a:lstStyle/>
          <a:p>
            <a:r>
              <a:rPr lang="en-US" b="1" dirty="0"/>
              <a:t>Nearby K-12 schools for site location</a:t>
            </a:r>
          </a:p>
          <a:p>
            <a:r>
              <a:rPr lang="en-US" dirty="0"/>
              <a:t>API: Great Schools API</a:t>
            </a:r>
          </a:p>
          <a:p>
            <a:r>
              <a:rPr lang="en-US" dirty="0"/>
              <a:t>Using: State and zip code information</a:t>
            </a:r>
          </a:p>
          <a:p>
            <a:r>
              <a:rPr lang="en-US" dirty="0"/>
              <a:t>Process: Average school rating per city and sort</a:t>
            </a:r>
          </a:p>
          <a:p>
            <a:r>
              <a:rPr lang="en-US" dirty="0"/>
              <a:t>Results: Austin, LA, Atlanta ranked higher</a:t>
            </a:r>
          </a:p>
          <a:p>
            <a:endParaRPr lang="en-US" dirty="0"/>
          </a:p>
          <a:p>
            <a:endParaRPr lang="en-US" dirty="0"/>
          </a:p>
        </p:txBody>
      </p:sp>
      <p:sp>
        <p:nvSpPr>
          <p:cNvPr id="6" name="TextBox 5">
            <a:extLst>
              <a:ext uri="{FF2B5EF4-FFF2-40B4-BE49-F238E27FC236}">
                <a16:creationId xmlns:a16="http://schemas.microsoft.com/office/drawing/2014/main" id="{A9AC4C7E-AEF8-EB43-BBAF-9297C2872E05}"/>
              </a:ext>
            </a:extLst>
          </p:cNvPr>
          <p:cNvSpPr txBox="1"/>
          <p:nvPr/>
        </p:nvSpPr>
        <p:spPr>
          <a:xfrm>
            <a:off x="6429043" y="3584560"/>
            <a:ext cx="4420762" cy="1754326"/>
          </a:xfrm>
          <a:prstGeom prst="rect">
            <a:avLst/>
          </a:prstGeom>
          <a:noFill/>
        </p:spPr>
        <p:txBody>
          <a:bodyPr wrap="none" rtlCol="0">
            <a:spAutoFit/>
          </a:bodyPr>
          <a:lstStyle/>
          <a:p>
            <a:r>
              <a:rPr lang="en-US" b="1" dirty="0"/>
              <a:t>Nearby Colleges for site location</a:t>
            </a:r>
          </a:p>
          <a:p>
            <a:r>
              <a:rPr lang="en-US" dirty="0"/>
              <a:t>API: Google Search</a:t>
            </a:r>
          </a:p>
          <a:p>
            <a:r>
              <a:rPr lang="en-US" dirty="0"/>
              <a:t>Using: Latitude and Longitude information</a:t>
            </a:r>
          </a:p>
          <a:p>
            <a:r>
              <a:rPr lang="en-US" dirty="0"/>
              <a:t>Process: Average site ratings per city and sort</a:t>
            </a:r>
          </a:p>
          <a:p>
            <a:r>
              <a:rPr lang="en-US" dirty="0"/>
              <a:t>Results: Raleigh, LA, Atlanta ranked higher</a:t>
            </a:r>
          </a:p>
          <a:p>
            <a:endParaRPr lang="en-US" dirty="0"/>
          </a:p>
        </p:txBody>
      </p:sp>
      <p:sp>
        <p:nvSpPr>
          <p:cNvPr id="8" name="TextBox 7">
            <a:extLst>
              <a:ext uri="{FF2B5EF4-FFF2-40B4-BE49-F238E27FC236}">
                <a16:creationId xmlns:a16="http://schemas.microsoft.com/office/drawing/2014/main" id="{01D08F11-1D2E-1D45-85FC-54676BCAE248}"/>
              </a:ext>
            </a:extLst>
          </p:cNvPr>
          <p:cNvSpPr txBox="1"/>
          <p:nvPr/>
        </p:nvSpPr>
        <p:spPr>
          <a:xfrm>
            <a:off x="6506392" y="5456994"/>
            <a:ext cx="5008669" cy="923330"/>
          </a:xfrm>
          <a:prstGeom prst="rect">
            <a:avLst/>
          </a:prstGeom>
          <a:noFill/>
        </p:spPr>
        <p:txBody>
          <a:bodyPr wrap="square" rtlCol="0">
            <a:spAutoFit/>
          </a:bodyPr>
          <a:lstStyle/>
          <a:p>
            <a:r>
              <a:rPr lang="en-US" sz="1200" dirty="0"/>
              <a:t>Notebook: </a:t>
            </a:r>
            <a:r>
              <a:rPr lang="en-US" sz="1200" dirty="0">
                <a:hlinkClick r:id="rId3"/>
              </a:rPr>
              <a:t>https://github.com/indranik/BC_Project1/blob/master/HousingSchools/schools_results.ipynb</a:t>
            </a:r>
            <a:endParaRPr lang="en-US" sz="1200" dirty="0"/>
          </a:p>
          <a:p>
            <a:endParaRPr lang="en-US" dirty="0"/>
          </a:p>
        </p:txBody>
      </p:sp>
    </p:spTree>
    <p:extLst>
      <p:ext uri="{BB962C8B-B14F-4D97-AF65-F5344CB8AC3E}">
        <p14:creationId xmlns:p14="http://schemas.microsoft.com/office/powerpoint/2010/main" val="400492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1D94-0D0F-0348-95E5-2A357932C23B}"/>
              </a:ext>
            </a:extLst>
          </p:cNvPr>
          <p:cNvSpPr>
            <a:spLocks noGrp="1"/>
          </p:cNvSpPr>
          <p:nvPr>
            <p:ph type="title"/>
          </p:nvPr>
        </p:nvSpPr>
        <p:spPr/>
        <p:txBody>
          <a:bodyPr/>
          <a:lstStyle/>
          <a:p>
            <a:r>
              <a:rPr lang="en-US" dirty="0"/>
              <a:t>Nearby Amenities</a:t>
            </a:r>
          </a:p>
        </p:txBody>
      </p:sp>
      <p:sp>
        <p:nvSpPr>
          <p:cNvPr id="3" name="Content Placeholder 2">
            <a:extLst>
              <a:ext uri="{FF2B5EF4-FFF2-40B4-BE49-F238E27FC236}">
                <a16:creationId xmlns:a16="http://schemas.microsoft.com/office/drawing/2014/main" id="{0AA20437-69DD-8C47-91EE-5EC495E32373}"/>
              </a:ext>
            </a:extLst>
          </p:cNvPr>
          <p:cNvSpPr>
            <a:spLocks noGrp="1"/>
          </p:cNvSpPr>
          <p:nvPr>
            <p:ph idx="1"/>
          </p:nvPr>
        </p:nvSpPr>
        <p:spPr>
          <a:xfrm>
            <a:off x="1097280" y="1845734"/>
            <a:ext cx="10058400" cy="4463626"/>
          </a:xfrm>
        </p:spPr>
        <p:txBody>
          <a:bodyPr>
            <a:normAutofit/>
          </a:bodyPr>
          <a:lstStyle/>
          <a:p>
            <a:r>
              <a:rPr lang="en-US" sz="1800" dirty="0"/>
              <a:t>  A. </a:t>
            </a:r>
            <a:r>
              <a:rPr lang="en-US" sz="1800" b="1" i="1" dirty="0"/>
              <a:t>Emergency Facilities </a:t>
            </a:r>
          </a:p>
          <a:p>
            <a:pPr lvl="1"/>
            <a:r>
              <a:rPr lang="en-US" dirty="0"/>
              <a:t>How accessible are these facilities in case of mass emergency on/around sites for containing the situation and resuming business asap. Hospitals, Fire Stations, Doctors.</a:t>
            </a:r>
          </a:p>
          <a:p>
            <a:pPr marL="201168" lvl="1" indent="0">
              <a:buNone/>
            </a:pPr>
            <a:r>
              <a:rPr lang="en-US" dirty="0"/>
              <a:t>B. </a:t>
            </a:r>
            <a:r>
              <a:rPr lang="en-US" b="1" i="1" dirty="0"/>
              <a:t>Accommodation </a:t>
            </a:r>
          </a:p>
          <a:p>
            <a:pPr lvl="1"/>
            <a:r>
              <a:rPr lang="en-US" dirty="0"/>
              <a:t>Many executive employees travel from outside the city for few days a week and might need lodging facility as close to the company as possible. Also lot of local/not-local employees use vehicle for commute and will need parking nearby. Lodging, Parking.</a:t>
            </a:r>
          </a:p>
          <a:p>
            <a:pPr marL="201168" lvl="1" indent="0">
              <a:buNone/>
            </a:pPr>
            <a:r>
              <a:rPr lang="en-US" dirty="0"/>
              <a:t>C. </a:t>
            </a:r>
            <a:r>
              <a:rPr lang="en-US" b="1" i="1" dirty="0"/>
              <a:t>Refreshments </a:t>
            </a:r>
          </a:p>
          <a:p>
            <a:pPr lvl="1"/>
            <a:r>
              <a:rPr lang="en-US" dirty="0"/>
              <a:t>Basic Refreshment facilities. Café, Restaurants.</a:t>
            </a:r>
          </a:p>
          <a:p>
            <a:pPr marL="201168" lvl="1" indent="0">
              <a:buNone/>
            </a:pPr>
            <a:r>
              <a:rPr lang="en-US" dirty="0"/>
              <a:t>D. </a:t>
            </a:r>
            <a:r>
              <a:rPr lang="en-US" b="1" i="1" dirty="0"/>
              <a:t>Basic Errands/appointments</a:t>
            </a:r>
          </a:p>
          <a:p>
            <a:pPr lvl="1"/>
            <a:r>
              <a:rPr lang="en-US" dirty="0"/>
              <a:t>By large employees tend to take care of daily errands and appointments in lunch breaks or before/after work hours and prefer it to be as close to work as possible for obvious reasons. Super markets, Post Office, Doctor.</a:t>
            </a:r>
          </a:p>
          <a:p>
            <a:pPr marL="201168" lvl="1" indent="0">
              <a:buNone/>
            </a:pPr>
            <a:r>
              <a:rPr lang="en-US" dirty="0"/>
              <a:t>E. </a:t>
            </a:r>
            <a:r>
              <a:rPr lang="en-US" b="1" i="1" dirty="0"/>
              <a:t>Fitness </a:t>
            </a:r>
          </a:p>
          <a:p>
            <a:pPr lvl="1"/>
            <a:r>
              <a:rPr lang="en-US" dirty="0"/>
              <a:t>Fitness is top on priority list for a significant amount of employees now a days. Gym.</a:t>
            </a:r>
          </a:p>
        </p:txBody>
      </p:sp>
    </p:spTree>
    <p:extLst>
      <p:ext uri="{BB962C8B-B14F-4D97-AF65-F5344CB8AC3E}">
        <p14:creationId xmlns:p14="http://schemas.microsoft.com/office/powerpoint/2010/main" val="66061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8C87D7-7462-FC4E-AD8D-476C5861BE4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163"/>
          <a:stretch/>
        </p:blipFill>
        <p:spPr>
          <a:xfrm>
            <a:off x="160020" y="2174695"/>
            <a:ext cx="5463911" cy="1931670"/>
          </a:xfrm>
        </p:spPr>
      </p:pic>
      <p:pic>
        <p:nvPicPr>
          <p:cNvPr id="10" name="Picture 9">
            <a:extLst>
              <a:ext uri="{FF2B5EF4-FFF2-40B4-BE49-F238E27FC236}">
                <a16:creationId xmlns:a16="http://schemas.microsoft.com/office/drawing/2014/main" id="{68C90698-9174-B640-B74F-58469ECFAFB4}"/>
              </a:ext>
            </a:extLst>
          </p:cNvPr>
          <p:cNvPicPr>
            <a:picLocks noChangeAspect="1"/>
          </p:cNvPicPr>
          <p:nvPr/>
        </p:nvPicPr>
        <p:blipFill rotWithShape="1">
          <a:blip r:embed="rId3">
            <a:extLst>
              <a:ext uri="{28A0092B-C50C-407E-A947-70E740481C1C}">
                <a14:useLocalDpi xmlns:a14="http://schemas.microsoft.com/office/drawing/2010/main" val="0"/>
              </a:ext>
            </a:extLst>
          </a:blip>
          <a:srcRect b="4789"/>
          <a:stretch/>
        </p:blipFill>
        <p:spPr>
          <a:xfrm>
            <a:off x="160020" y="131480"/>
            <a:ext cx="5463911" cy="1941215"/>
          </a:xfrm>
          <a:prstGeom prst="rect">
            <a:avLst/>
          </a:prstGeom>
        </p:spPr>
      </p:pic>
      <p:pic>
        <p:nvPicPr>
          <p:cNvPr id="4" name="Content Placeholder 4">
            <a:extLst>
              <a:ext uri="{FF2B5EF4-FFF2-40B4-BE49-F238E27FC236}">
                <a16:creationId xmlns:a16="http://schemas.microsoft.com/office/drawing/2014/main" id="{F930DFD4-7DC4-BA48-8BE0-C53550486381}"/>
              </a:ext>
            </a:extLst>
          </p:cNvPr>
          <p:cNvPicPr>
            <a:picLocks noChangeAspect="1"/>
          </p:cNvPicPr>
          <p:nvPr/>
        </p:nvPicPr>
        <p:blipFill rotWithShape="1">
          <a:blip r:embed="rId4">
            <a:extLst>
              <a:ext uri="{28A0092B-C50C-407E-A947-70E740481C1C}">
                <a14:useLocalDpi xmlns:a14="http://schemas.microsoft.com/office/drawing/2010/main" val="0"/>
              </a:ext>
            </a:extLst>
          </a:blip>
          <a:srcRect t="-1188" b="6507"/>
          <a:stretch/>
        </p:blipFill>
        <p:spPr>
          <a:xfrm>
            <a:off x="189782" y="4208365"/>
            <a:ext cx="5434149" cy="1919867"/>
          </a:xfrm>
          <a:prstGeom prst="rect">
            <a:avLst/>
          </a:prstGeom>
        </p:spPr>
      </p:pic>
      <p:pic>
        <p:nvPicPr>
          <p:cNvPr id="7" name="Picture 6">
            <a:extLst>
              <a:ext uri="{FF2B5EF4-FFF2-40B4-BE49-F238E27FC236}">
                <a16:creationId xmlns:a16="http://schemas.microsoft.com/office/drawing/2014/main" id="{77BEE3A1-599D-2B46-8066-A4515D155334}"/>
              </a:ext>
            </a:extLst>
          </p:cNvPr>
          <p:cNvPicPr>
            <a:picLocks noChangeAspect="1"/>
          </p:cNvPicPr>
          <p:nvPr/>
        </p:nvPicPr>
        <p:blipFill rotWithShape="1">
          <a:blip r:embed="rId5">
            <a:extLst>
              <a:ext uri="{28A0092B-C50C-407E-A947-70E740481C1C}">
                <a14:useLocalDpi xmlns:a14="http://schemas.microsoft.com/office/drawing/2010/main" val="0"/>
              </a:ext>
            </a:extLst>
          </a:blip>
          <a:srcRect t="7157" r="-1893" b="5449"/>
          <a:stretch/>
        </p:blipFill>
        <p:spPr>
          <a:xfrm>
            <a:off x="6435089" y="325714"/>
            <a:ext cx="5463911" cy="1746981"/>
          </a:xfrm>
          <a:prstGeom prst="rect">
            <a:avLst/>
          </a:prstGeom>
        </p:spPr>
      </p:pic>
      <p:sp>
        <p:nvSpPr>
          <p:cNvPr id="8" name="TextBox 7">
            <a:extLst>
              <a:ext uri="{FF2B5EF4-FFF2-40B4-BE49-F238E27FC236}">
                <a16:creationId xmlns:a16="http://schemas.microsoft.com/office/drawing/2014/main" id="{9002BB3E-30A7-3C48-9B2B-D6092C00DC4D}"/>
              </a:ext>
            </a:extLst>
          </p:cNvPr>
          <p:cNvSpPr txBox="1"/>
          <p:nvPr/>
        </p:nvSpPr>
        <p:spPr>
          <a:xfrm>
            <a:off x="8150090" y="131480"/>
            <a:ext cx="2033908" cy="238527"/>
          </a:xfrm>
          <a:prstGeom prst="rect">
            <a:avLst/>
          </a:prstGeom>
          <a:noFill/>
        </p:spPr>
        <p:txBody>
          <a:bodyPr wrap="square" rtlCol="0">
            <a:spAutoFit/>
          </a:bodyPr>
          <a:lstStyle/>
          <a:p>
            <a:r>
              <a:rPr lang="en-US" sz="950" b="1" dirty="0">
                <a:latin typeface="Arial Rounded MT Bold" panose="020F0704030504030204" pitchFamily="34" charset="77"/>
              </a:rPr>
              <a:t>City Gymnasium Ranking</a:t>
            </a:r>
          </a:p>
        </p:txBody>
      </p:sp>
      <p:sp>
        <p:nvSpPr>
          <p:cNvPr id="6" name="Rectangle 5">
            <a:extLst>
              <a:ext uri="{FF2B5EF4-FFF2-40B4-BE49-F238E27FC236}">
                <a16:creationId xmlns:a16="http://schemas.microsoft.com/office/drawing/2014/main" id="{400D8EB4-3C96-6445-A8B7-531B20BD3B35}"/>
              </a:ext>
            </a:extLst>
          </p:cNvPr>
          <p:cNvSpPr/>
          <p:nvPr/>
        </p:nvSpPr>
        <p:spPr>
          <a:xfrm>
            <a:off x="5509260" y="1657350"/>
            <a:ext cx="1040130" cy="137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C7BDB0E-7B94-BE41-9862-E2F150F683BF}"/>
              </a:ext>
            </a:extLst>
          </p:cNvPr>
          <p:cNvPicPr>
            <a:picLocks noChangeAspect="1"/>
          </p:cNvPicPr>
          <p:nvPr/>
        </p:nvPicPr>
        <p:blipFill rotWithShape="1">
          <a:blip r:embed="rId6">
            <a:extLst>
              <a:ext uri="{28A0092B-C50C-407E-A947-70E740481C1C}">
                <a14:useLocalDpi xmlns:a14="http://schemas.microsoft.com/office/drawing/2010/main" val="0"/>
              </a:ext>
            </a:extLst>
          </a:blip>
          <a:srcRect l="7238" t="11981" r="8057" b="6871"/>
          <a:stretch/>
        </p:blipFill>
        <p:spPr>
          <a:xfrm>
            <a:off x="6482342" y="2346962"/>
            <a:ext cx="5416658" cy="2594610"/>
          </a:xfrm>
          <a:prstGeom prst="rect">
            <a:avLst/>
          </a:prstGeom>
        </p:spPr>
      </p:pic>
      <p:sp>
        <p:nvSpPr>
          <p:cNvPr id="12" name="TextBox 11">
            <a:extLst>
              <a:ext uri="{FF2B5EF4-FFF2-40B4-BE49-F238E27FC236}">
                <a16:creationId xmlns:a16="http://schemas.microsoft.com/office/drawing/2014/main" id="{4E866195-45D8-2E4D-AA91-B00032E00B23}"/>
              </a:ext>
            </a:extLst>
          </p:cNvPr>
          <p:cNvSpPr txBox="1"/>
          <p:nvPr/>
        </p:nvSpPr>
        <p:spPr>
          <a:xfrm>
            <a:off x="8202736" y="2108435"/>
            <a:ext cx="1794081" cy="238527"/>
          </a:xfrm>
          <a:prstGeom prst="rect">
            <a:avLst/>
          </a:prstGeom>
          <a:noFill/>
        </p:spPr>
        <p:txBody>
          <a:bodyPr wrap="none" rtlCol="0">
            <a:spAutoFit/>
          </a:bodyPr>
          <a:lstStyle/>
          <a:p>
            <a:r>
              <a:rPr lang="en-US" sz="950" b="1" dirty="0">
                <a:latin typeface="Arial Rounded MT Bold" panose="020F0704030504030204" pitchFamily="34" charset="77"/>
              </a:rPr>
              <a:t>City Refreshments Ranking</a:t>
            </a:r>
          </a:p>
        </p:txBody>
      </p:sp>
      <p:sp>
        <p:nvSpPr>
          <p:cNvPr id="9" name="TextBox 8">
            <a:extLst>
              <a:ext uri="{FF2B5EF4-FFF2-40B4-BE49-F238E27FC236}">
                <a16:creationId xmlns:a16="http://schemas.microsoft.com/office/drawing/2014/main" id="{3B19A831-84D7-6546-B194-2C799EA1257A}"/>
              </a:ext>
            </a:extLst>
          </p:cNvPr>
          <p:cNvSpPr txBox="1"/>
          <p:nvPr/>
        </p:nvSpPr>
        <p:spPr>
          <a:xfrm>
            <a:off x="6693315" y="5571256"/>
            <a:ext cx="5438989" cy="1169551"/>
          </a:xfrm>
          <a:prstGeom prst="rect">
            <a:avLst/>
          </a:prstGeom>
          <a:solidFill>
            <a:schemeClr val="accent5">
              <a:lumMod val="20000"/>
              <a:lumOff val="80000"/>
            </a:schemeClr>
          </a:solidFill>
        </p:spPr>
        <p:txBody>
          <a:bodyPr wrap="none" rtlCol="0">
            <a:spAutoFit/>
          </a:bodyPr>
          <a:lstStyle/>
          <a:p>
            <a:r>
              <a:rPr lang="en-US" sz="1400" b="1" dirty="0"/>
              <a:t>Observations:</a:t>
            </a:r>
          </a:p>
          <a:p>
            <a:pPr marL="285750" indent="-285750">
              <a:buFont typeface="Wingdings" pitchFamily="2" charset="2"/>
              <a:buChar char="Ø"/>
            </a:pPr>
            <a:r>
              <a:rPr lang="en-US" sz="1400" b="1" dirty="0"/>
              <a:t>New York, Chicago &amp; Boston</a:t>
            </a:r>
            <a:r>
              <a:rPr lang="en-US" sz="1400" dirty="0"/>
              <a:t> were consistently top cities for most of</a:t>
            </a:r>
          </a:p>
          <a:p>
            <a:r>
              <a:rPr lang="en-US" sz="1400" dirty="0"/>
              <a:t>       the amenities.</a:t>
            </a:r>
          </a:p>
          <a:p>
            <a:pPr marL="285750" indent="-285750">
              <a:buFont typeface="Wingdings" pitchFamily="2" charset="2"/>
              <a:buChar char="Ø"/>
            </a:pPr>
            <a:r>
              <a:rPr lang="en-US" sz="1400" b="1" dirty="0"/>
              <a:t>Los Angeles </a:t>
            </a:r>
            <a:r>
              <a:rPr lang="en-US" sz="1400" dirty="0"/>
              <a:t>resulted in 0 lodging within 2 mile radius of all sites.</a:t>
            </a:r>
          </a:p>
          <a:p>
            <a:pPr marL="285750" indent="-285750">
              <a:buFont typeface="Wingdings" pitchFamily="2" charset="2"/>
              <a:buChar char="Ø"/>
            </a:pPr>
            <a:r>
              <a:rPr lang="en-US" sz="1400" b="1" dirty="0"/>
              <a:t>Washington DC </a:t>
            </a:r>
            <a:r>
              <a:rPr lang="en-US" sz="1400" dirty="0"/>
              <a:t>resulted in 0 parking within 2 mile radius of all sites.</a:t>
            </a:r>
          </a:p>
        </p:txBody>
      </p:sp>
      <p:sp>
        <p:nvSpPr>
          <p:cNvPr id="13" name="TextBox 12">
            <a:extLst>
              <a:ext uri="{FF2B5EF4-FFF2-40B4-BE49-F238E27FC236}">
                <a16:creationId xmlns:a16="http://schemas.microsoft.com/office/drawing/2014/main" id="{912993C5-A7B1-D64D-9B5F-6980B6E6EC6A}"/>
              </a:ext>
            </a:extLst>
          </p:cNvPr>
          <p:cNvSpPr txBox="1"/>
          <p:nvPr/>
        </p:nvSpPr>
        <p:spPr>
          <a:xfrm>
            <a:off x="6693315" y="4979415"/>
            <a:ext cx="4140877" cy="553998"/>
          </a:xfrm>
          <a:prstGeom prst="rect">
            <a:avLst/>
          </a:prstGeom>
          <a:noFill/>
        </p:spPr>
        <p:txBody>
          <a:bodyPr wrap="none" rtlCol="0">
            <a:spAutoFit/>
          </a:bodyPr>
          <a:lstStyle/>
          <a:p>
            <a:r>
              <a:rPr lang="en-US" sz="1000" dirty="0"/>
              <a:t>*City Amenities results within 2 mile radius were averaged over all the sites.</a:t>
            </a:r>
          </a:p>
          <a:p>
            <a:r>
              <a:rPr lang="en-US" sz="1000" dirty="0"/>
              <a:t>** For Restaurants and Cafes, all cities had more than 20, and so was </a:t>
            </a:r>
          </a:p>
          <a:p>
            <a:r>
              <a:rPr lang="en-US" sz="1000" dirty="0"/>
              <a:t>ranked over average ratings. </a:t>
            </a:r>
          </a:p>
        </p:txBody>
      </p:sp>
    </p:spTree>
    <p:extLst>
      <p:ext uri="{BB962C8B-B14F-4D97-AF65-F5344CB8AC3E}">
        <p14:creationId xmlns:p14="http://schemas.microsoft.com/office/powerpoint/2010/main" val="353160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The $5 Billion Question</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84923" y="1845734"/>
            <a:ext cx="10058400" cy="4023360"/>
          </a:xfrm>
        </p:spPr>
        <p:txBody>
          <a:bodyPr/>
          <a:lstStyle/>
          <a:p>
            <a:pPr marL="0" indent="0">
              <a:buNone/>
            </a:pPr>
            <a:r>
              <a:rPr lang="en-US" sz="3200" dirty="0"/>
              <a:t>Cities across the U.S are competing to attract Amazon’s second head quarters which would bring </a:t>
            </a:r>
            <a:r>
              <a:rPr lang="en-US" sz="3200" b="1" dirty="0"/>
              <a:t>50,000 jobs </a:t>
            </a:r>
            <a:r>
              <a:rPr lang="en-US" sz="3200" dirty="0"/>
              <a:t>and </a:t>
            </a:r>
            <a:r>
              <a:rPr lang="en-US" sz="3200" b="1" dirty="0"/>
              <a:t>$5 billion investment</a:t>
            </a:r>
            <a:r>
              <a:rPr lang="en-US" sz="3200" dirty="0"/>
              <a:t>. Out of the original 238 cities, 20 cities made it the final cut.</a:t>
            </a:r>
          </a:p>
          <a:p>
            <a:pPr marL="0" indent="0">
              <a:buNone/>
            </a:pPr>
            <a:r>
              <a:rPr lang="en-US" sz="3200" dirty="0"/>
              <a:t>If Amazon were a person (</a:t>
            </a:r>
            <a:r>
              <a:rPr lang="en-US" sz="3200" dirty="0">
                <a:solidFill>
                  <a:schemeClr val="accent1">
                    <a:lumMod val="75000"/>
                  </a:schemeClr>
                </a:solidFill>
              </a:rPr>
              <a:t>Yes…corporations are people!) </a:t>
            </a:r>
            <a:r>
              <a:rPr lang="en-US" sz="3200" dirty="0"/>
              <a:t>which city should he choose? </a:t>
            </a:r>
          </a:p>
          <a:p>
            <a:pPr marL="0" indent="0">
              <a:buNone/>
            </a:pPr>
            <a:r>
              <a:rPr lang="en-US" sz="3200" dirty="0"/>
              <a:t>We are here to help!</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71064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3CA2CF-0E33-C941-BF0A-AED6E92427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76" y="758435"/>
            <a:ext cx="6318159" cy="2107912"/>
          </a:xfrm>
        </p:spPr>
      </p:pic>
      <p:pic>
        <p:nvPicPr>
          <p:cNvPr id="3" name="Picture 2">
            <a:extLst>
              <a:ext uri="{FF2B5EF4-FFF2-40B4-BE49-F238E27FC236}">
                <a16:creationId xmlns:a16="http://schemas.microsoft.com/office/drawing/2014/main" id="{C6EA60E2-3CE0-4146-9F66-992F611A7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26" y="2944512"/>
            <a:ext cx="4482375" cy="3206371"/>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9A525359-E4B3-454A-8737-1535D75D2224}"/>
              </a:ext>
            </a:extLst>
          </p:cNvPr>
          <p:cNvSpPr txBox="1"/>
          <p:nvPr/>
        </p:nvSpPr>
        <p:spPr>
          <a:xfrm>
            <a:off x="5344104" y="4121339"/>
            <a:ext cx="6523503" cy="738664"/>
          </a:xfrm>
          <a:prstGeom prst="rect">
            <a:avLst/>
          </a:prstGeom>
          <a:solidFill>
            <a:schemeClr val="accent5">
              <a:lumMod val="20000"/>
              <a:lumOff val="80000"/>
            </a:schemeClr>
          </a:solidFill>
        </p:spPr>
        <p:txBody>
          <a:bodyPr wrap="square" rtlCol="0">
            <a:spAutoFit/>
          </a:bodyPr>
          <a:lstStyle/>
          <a:p>
            <a:r>
              <a:rPr lang="en-US" sz="1400" b="1" dirty="0"/>
              <a:t>Amenity vs Walk Score Observations:</a:t>
            </a:r>
          </a:p>
          <a:p>
            <a:pPr marL="285750" indent="-285750">
              <a:buFont typeface="Wingdings" pitchFamily="2" charset="2"/>
              <a:buChar char="Ø"/>
            </a:pPr>
            <a:r>
              <a:rPr lang="en-US" sz="1400" b="1" dirty="0"/>
              <a:t>New York, Chicago &amp; Boston </a:t>
            </a:r>
            <a:r>
              <a:rPr lang="en-US" sz="1400" dirty="0"/>
              <a:t>not only were consistently top cities for most of</a:t>
            </a:r>
          </a:p>
          <a:p>
            <a:r>
              <a:rPr lang="en-US" sz="1400" dirty="0"/>
              <a:t>       the amenities, but also had best walk score.</a:t>
            </a:r>
          </a:p>
        </p:txBody>
      </p:sp>
      <p:sp>
        <p:nvSpPr>
          <p:cNvPr id="2" name="TextBox 1">
            <a:extLst>
              <a:ext uri="{FF2B5EF4-FFF2-40B4-BE49-F238E27FC236}">
                <a16:creationId xmlns:a16="http://schemas.microsoft.com/office/drawing/2014/main" id="{26FB7254-7444-6946-A06D-C3F3E8665D46}"/>
              </a:ext>
            </a:extLst>
          </p:cNvPr>
          <p:cNvSpPr txBox="1"/>
          <p:nvPr/>
        </p:nvSpPr>
        <p:spPr>
          <a:xfrm>
            <a:off x="6419756" y="6090500"/>
            <a:ext cx="5580374" cy="261610"/>
          </a:xfrm>
          <a:prstGeom prst="rect">
            <a:avLst/>
          </a:prstGeom>
          <a:noFill/>
        </p:spPr>
        <p:txBody>
          <a:bodyPr wrap="none" rtlCol="0">
            <a:spAutoFit/>
          </a:bodyPr>
          <a:lstStyle/>
          <a:p>
            <a:r>
              <a:rPr lang="en-US" sz="1100" dirty="0"/>
              <a:t>Source: </a:t>
            </a:r>
            <a:r>
              <a:rPr lang="en-US" sz="1100" dirty="0">
                <a:hlinkClick r:id="rId4"/>
              </a:rPr>
              <a:t>https://</a:t>
            </a:r>
            <a:r>
              <a:rPr lang="en-US" sz="1100" dirty="0" err="1">
                <a:hlinkClick r:id="rId4"/>
              </a:rPr>
              <a:t>www.numbeo.com</a:t>
            </a:r>
            <a:r>
              <a:rPr lang="en-US" sz="1100" dirty="0">
                <a:hlinkClick r:id="rId4"/>
              </a:rPr>
              <a:t>/quality-of-life/</a:t>
            </a:r>
            <a:r>
              <a:rPr lang="en-US" sz="1100" dirty="0" err="1">
                <a:hlinkClick r:id="rId4"/>
              </a:rPr>
              <a:t>region_rankings.jsp?title</a:t>
            </a:r>
            <a:r>
              <a:rPr lang="en-US" sz="1100" dirty="0">
                <a:hlinkClick r:id="rId4"/>
              </a:rPr>
              <a:t>=2018&amp;region=019</a:t>
            </a:r>
            <a:endParaRPr lang="en-US" sz="1100" dirty="0"/>
          </a:p>
        </p:txBody>
      </p:sp>
      <p:sp>
        <p:nvSpPr>
          <p:cNvPr id="11" name="TextBox 10">
            <a:extLst>
              <a:ext uri="{FF2B5EF4-FFF2-40B4-BE49-F238E27FC236}">
                <a16:creationId xmlns:a16="http://schemas.microsoft.com/office/drawing/2014/main" id="{C1EB101A-557C-B742-8621-0B2B4F845F4F}"/>
              </a:ext>
            </a:extLst>
          </p:cNvPr>
          <p:cNvSpPr txBox="1"/>
          <p:nvPr/>
        </p:nvSpPr>
        <p:spPr>
          <a:xfrm>
            <a:off x="185527" y="208543"/>
            <a:ext cx="5514587" cy="461665"/>
          </a:xfrm>
          <a:prstGeom prst="rect">
            <a:avLst/>
          </a:prstGeom>
          <a:noFill/>
        </p:spPr>
        <p:txBody>
          <a:bodyPr wrap="none" rtlCol="0">
            <a:spAutoFit/>
          </a:bodyPr>
          <a:lstStyle/>
          <a:p>
            <a:r>
              <a:rPr lang="en-US" sz="2400" b="1" dirty="0"/>
              <a:t>Amenities &amp; Environment Index summary</a:t>
            </a:r>
          </a:p>
        </p:txBody>
      </p:sp>
      <p:cxnSp>
        <p:nvCxnSpPr>
          <p:cNvPr id="13" name="Straight Connector 12">
            <a:extLst>
              <a:ext uri="{FF2B5EF4-FFF2-40B4-BE49-F238E27FC236}">
                <a16:creationId xmlns:a16="http://schemas.microsoft.com/office/drawing/2014/main" id="{39131A28-7C0F-014F-8DE5-068C6C1DCF44}"/>
              </a:ext>
            </a:extLst>
          </p:cNvPr>
          <p:cNvCxnSpPr/>
          <p:nvPr/>
        </p:nvCxnSpPr>
        <p:spPr>
          <a:xfrm>
            <a:off x="0" y="60865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540B83-7037-AC4B-8A24-1C59DF45346D}"/>
              </a:ext>
            </a:extLst>
          </p:cNvPr>
          <p:cNvSpPr txBox="1"/>
          <p:nvPr/>
        </p:nvSpPr>
        <p:spPr>
          <a:xfrm>
            <a:off x="5347914" y="4913819"/>
            <a:ext cx="6523503" cy="954107"/>
          </a:xfrm>
          <a:prstGeom prst="rect">
            <a:avLst/>
          </a:prstGeom>
          <a:solidFill>
            <a:schemeClr val="accent5">
              <a:lumMod val="20000"/>
              <a:lumOff val="80000"/>
            </a:schemeClr>
          </a:solidFill>
        </p:spPr>
        <p:txBody>
          <a:bodyPr wrap="square" rtlCol="0">
            <a:spAutoFit/>
          </a:bodyPr>
          <a:lstStyle/>
          <a:p>
            <a:r>
              <a:rPr lang="en-US" sz="1400" b="1" dirty="0"/>
              <a:t>Environment Index Observations:</a:t>
            </a:r>
            <a:endParaRPr lang="en-US" sz="1400" dirty="0"/>
          </a:p>
          <a:p>
            <a:pPr marL="285750" indent="-285750">
              <a:buFont typeface="Wingdings" pitchFamily="2" charset="2"/>
              <a:buChar char="Ø"/>
            </a:pPr>
            <a:r>
              <a:rPr lang="en-US" sz="1400" dirty="0"/>
              <a:t>Most cities with higher Climate Index also tends to have a very high Pollution Index, which is highly contradictory.</a:t>
            </a:r>
          </a:p>
          <a:p>
            <a:pPr marL="285750" indent="-285750">
              <a:buFont typeface="Wingdings" pitchFamily="2" charset="2"/>
              <a:buChar char="Ø"/>
            </a:pPr>
            <a:r>
              <a:rPr lang="en-US" sz="1400" b="1" dirty="0"/>
              <a:t>Raleigh</a:t>
            </a:r>
            <a:r>
              <a:rPr lang="en-US" sz="1400" dirty="0"/>
              <a:t> fairs well amongst all as it has Climate Index and lower Pollution Index.</a:t>
            </a:r>
          </a:p>
        </p:txBody>
      </p:sp>
      <p:sp>
        <p:nvSpPr>
          <p:cNvPr id="15" name="Rectangle 14">
            <a:extLst>
              <a:ext uri="{FF2B5EF4-FFF2-40B4-BE49-F238E27FC236}">
                <a16:creationId xmlns:a16="http://schemas.microsoft.com/office/drawing/2014/main" id="{080CAF0A-9316-504B-B99C-3E8F645FCFE2}"/>
              </a:ext>
            </a:extLst>
          </p:cNvPr>
          <p:cNvSpPr/>
          <p:nvPr/>
        </p:nvSpPr>
        <p:spPr>
          <a:xfrm>
            <a:off x="6419756" y="1611629"/>
            <a:ext cx="1078323" cy="125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958D2B4-2D3C-CB45-B8C0-FFC2264623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7329" y="208543"/>
            <a:ext cx="4460279" cy="3207697"/>
          </a:xfrm>
          <a:prstGeom prst="rect">
            <a:avLst/>
          </a:prstGeom>
          <a:ln>
            <a:noFill/>
          </a:ln>
          <a:effectLst>
            <a:outerShdw blurRad="190500" algn="tl" rotWithShape="0">
              <a:srgbClr val="000000">
                <a:alpha val="70000"/>
              </a:srgbClr>
            </a:outerShdw>
          </a:effectLst>
        </p:spPr>
      </p:pic>
      <p:pic>
        <p:nvPicPr>
          <p:cNvPr id="16" name="Content Placeholder 4">
            <a:extLst>
              <a:ext uri="{FF2B5EF4-FFF2-40B4-BE49-F238E27FC236}">
                <a16:creationId xmlns:a16="http://schemas.microsoft.com/office/drawing/2014/main" id="{5C377463-4E64-0343-AE2D-9E67A0801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27" y="765113"/>
            <a:ext cx="6318159" cy="2107912"/>
          </a:xfrm>
          <a:prstGeom prst="rect">
            <a:avLst/>
          </a:prstGeom>
        </p:spPr>
      </p:pic>
      <p:sp>
        <p:nvSpPr>
          <p:cNvPr id="17" name="TextBox 16">
            <a:extLst>
              <a:ext uri="{FF2B5EF4-FFF2-40B4-BE49-F238E27FC236}">
                <a16:creationId xmlns:a16="http://schemas.microsoft.com/office/drawing/2014/main" id="{4445F055-FCE5-1D40-9159-47316912EEEA}"/>
              </a:ext>
            </a:extLst>
          </p:cNvPr>
          <p:cNvSpPr txBox="1"/>
          <p:nvPr/>
        </p:nvSpPr>
        <p:spPr>
          <a:xfrm>
            <a:off x="7311025" y="3539351"/>
            <a:ext cx="4514377" cy="400110"/>
          </a:xfrm>
          <a:prstGeom prst="rect">
            <a:avLst/>
          </a:prstGeom>
          <a:noFill/>
        </p:spPr>
        <p:txBody>
          <a:bodyPr wrap="none" rtlCol="0">
            <a:spAutoFit/>
          </a:bodyPr>
          <a:lstStyle/>
          <a:p>
            <a:r>
              <a:rPr lang="en-US" sz="1000" dirty="0"/>
              <a:t>*Looking at the correlation between Amenities accessibility within 2 miles radius of</a:t>
            </a:r>
          </a:p>
          <a:p>
            <a:r>
              <a:rPr lang="en-US" sz="1000" dirty="0"/>
              <a:t>Site and its walk score  to observe the efficiency of site.</a:t>
            </a:r>
          </a:p>
        </p:txBody>
      </p:sp>
    </p:spTree>
    <p:extLst>
      <p:ext uri="{BB962C8B-B14F-4D97-AF65-F5344CB8AC3E}">
        <p14:creationId xmlns:p14="http://schemas.microsoft.com/office/powerpoint/2010/main" val="2522563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15" y="329889"/>
            <a:ext cx="10058400" cy="559870"/>
          </a:xfrm>
        </p:spPr>
        <p:txBody>
          <a:bodyPr anchor="t">
            <a:normAutofit/>
          </a:bodyPr>
          <a:lstStyle/>
          <a:p>
            <a:r>
              <a:rPr lang="en-US" sz="3200" dirty="0"/>
              <a:t>Walk/Bike/Transit Score</a:t>
            </a:r>
          </a:p>
        </p:txBody>
      </p:sp>
      <p:sp>
        <p:nvSpPr>
          <p:cNvPr id="4" name="Rectangle 3"/>
          <p:cNvSpPr/>
          <p:nvPr/>
        </p:nvSpPr>
        <p:spPr>
          <a:xfrm>
            <a:off x="1029353" y="1358537"/>
            <a:ext cx="10277856" cy="658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518160" y="798667"/>
            <a:ext cx="10058400" cy="559870"/>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Amazon wants to be less car-dependent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 y="1537856"/>
            <a:ext cx="7847247" cy="3923624"/>
          </a:xfrm>
          <a:prstGeom prst="rect">
            <a:avLst/>
          </a:prstGeom>
        </p:spPr>
      </p:pic>
      <p:sp>
        <p:nvSpPr>
          <p:cNvPr id="8" name="TextBox 7"/>
          <p:cNvSpPr txBox="1"/>
          <p:nvPr/>
        </p:nvSpPr>
        <p:spPr>
          <a:xfrm>
            <a:off x="7737231" y="1417311"/>
            <a:ext cx="4182433" cy="1723549"/>
          </a:xfrm>
          <a:prstGeom prst="rect">
            <a:avLst/>
          </a:prstGeom>
          <a:noFill/>
        </p:spPr>
        <p:txBody>
          <a:bodyPr wrap="square" rtlCol="0">
            <a:spAutoFit/>
          </a:bodyPr>
          <a:lstStyle/>
          <a:p>
            <a:r>
              <a:rPr lang="en-US" sz="1400" dirty="0"/>
              <a:t>To determine if having a high transit score is favored over walk or bike score or vice versa. The score has been weighted by Amazon current modes of commute </a:t>
            </a:r>
          </a:p>
          <a:p>
            <a:endParaRPr lang="en-US" sz="1400" dirty="0"/>
          </a:p>
          <a:p>
            <a:r>
              <a:rPr lang="en-US" sz="1400" dirty="0"/>
              <a:t>Current Amazon workforce commute in Seattle split*:</a:t>
            </a:r>
          </a:p>
          <a:p>
            <a:pPr marL="285750" indent="-285750">
              <a:buFont typeface="Arial" panose="020B0604020202020204" pitchFamily="34" charset="0"/>
              <a:buChar char="•"/>
            </a:pPr>
            <a:r>
              <a:rPr lang="en-US" sz="1200" dirty="0"/>
              <a:t>20% of workers walk to work</a:t>
            </a:r>
          </a:p>
          <a:p>
            <a:pPr marL="285750" indent="-285750">
              <a:buFont typeface="Arial" panose="020B0604020202020204" pitchFamily="34" charset="0"/>
              <a:buChar char="•"/>
            </a:pPr>
            <a:r>
              <a:rPr lang="en-US" sz="1200" dirty="0"/>
              <a:t>12% of workers bike to work</a:t>
            </a:r>
          </a:p>
          <a:p>
            <a:pPr marL="285750" indent="-285750">
              <a:buFont typeface="Arial" panose="020B0604020202020204" pitchFamily="34" charset="0"/>
              <a:buChar char="•"/>
            </a:pPr>
            <a:r>
              <a:rPr lang="en-US" sz="1200" dirty="0"/>
              <a:t>47% of workers take public transit</a:t>
            </a:r>
          </a:p>
        </p:txBody>
      </p:sp>
      <p:sp>
        <p:nvSpPr>
          <p:cNvPr id="9" name="TextBox 8"/>
          <p:cNvSpPr txBox="1"/>
          <p:nvPr/>
        </p:nvSpPr>
        <p:spPr>
          <a:xfrm>
            <a:off x="4096764" y="5827760"/>
            <a:ext cx="8428743" cy="430887"/>
          </a:xfrm>
          <a:prstGeom prst="rect">
            <a:avLst/>
          </a:prstGeom>
          <a:noFill/>
        </p:spPr>
        <p:txBody>
          <a:bodyPr wrap="square" rtlCol="0">
            <a:spAutoFit/>
          </a:bodyPr>
          <a:lstStyle/>
          <a:p>
            <a:r>
              <a:rPr lang="en-US" sz="1100" dirty="0"/>
              <a:t>*Source: </a:t>
            </a:r>
            <a:r>
              <a:rPr lang="en-US" sz="1100" dirty="0">
                <a:hlinkClick r:id="rId3"/>
              </a:rPr>
              <a:t>https://www.seattletimes.com/seattle-news/transportation/as-jobs-grow-in-downtown-seattle-workers-turn-more-to-transit/</a:t>
            </a:r>
            <a:endParaRPr lang="en-US" sz="1100" dirty="0"/>
          </a:p>
          <a:p>
            <a:r>
              <a:rPr lang="en-US" sz="1100" dirty="0"/>
              <a:t>**API source: </a:t>
            </a:r>
            <a:r>
              <a:rPr lang="en-US" sz="1100" dirty="0" err="1"/>
              <a:t>Redfin</a:t>
            </a:r>
            <a:r>
              <a:rPr lang="en-US" sz="1100" dirty="0"/>
              <a:t> walk, bike, and transit score where higher is better</a:t>
            </a:r>
          </a:p>
        </p:txBody>
      </p:sp>
      <p:graphicFrame>
        <p:nvGraphicFramePr>
          <p:cNvPr id="11" name="Table 10"/>
          <p:cNvGraphicFramePr>
            <a:graphicFrameLocks noGrp="1"/>
          </p:cNvGraphicFramePr>
          <p:nvPr>
            <p:extLst/>
          </p:nvPr>
        </p:nvGraphicFramePr>
        <p:xfrm>
          <a:off x="7770822" y="3417855"/>
          <a:ext cx="3715615" cy="739640"/>
        </p:xfrm>
        <a:graphic>
          <a:graphicData uri="http://schemas.openxmlformats.org/drawingml/2006/table">
            <a:tbl>
              <a:tblPr firstRow="1" bandRow="1">
                <a:tableStyleId>{5C22544A-7EE6-4342-B048-85BDC9FD1C3A}</a:tableStyleId>
              </a:tblPr>
              <a:tblGrid>
                <a:gridCol w="1771176">
                  <a:extLst>
                    <a:ext uri="{9D8B030D-6E8A-4147-A177-3AD203B41FA5}">
                      <a16:colId xmlns:a16="http://schemas.microsoft.com/office/drawing/2014/main" val="4067331400"/>
                    </a:ext>
                  </a:extLst>
                </a:gridCol>
                <a:gridCol w="1944439">
                  <a:extLst>
                    <a:ext uri="{9D8B030D-6E8A-4147-A177-3AD203B41FA5}">
                      <a16:colId xmlns:a16="http://schemas.microsoft.com/office/drawing/2014/main" val="3156773333"/>
                    </a:ext>
                  </a:extLst>
                </a:gridCol>
              </a:tblGrid>
              <a:tr h="285958">
                <a:tc gridSpan="2">
                  <a:txBody>
                    <a:bodyPr/>
                    <a:lstStyle/>
                    <a:p>
                      <a:pPr algn="ctr"/>
                      <a:r>
                        <a:rPr lang="en-US" dirty="0"/>
                        <a:t>New York Top Sites</a:t>
                      </a:r>
                    </a:p>
                  </a:txBody>
                  <a:tcPr/>
                </a:tc>
                <a:tc hMerge="1">
                  <a:txBody>
                    <a:bodyPr/>
                    <a:lstStyle/>
                    <a:p>
                      <a:endParaRPr lang="en-US" dirty="0"/>
                    </a:p>
                  </a:txBody>
                  <a:tcPr/>
                </a:tc>
                <a:extLst>
                  <a:ext uri="{0D108BD9-81ED-4DB2-BD59-A6C34878D82A}">
                    <a16:rowId xmlns:a16="http://schemas.microsoft.com/office/drawing/2014/main" val="4046490298"/>
                  </a:ext>
                </a:extLst>
              </a:tr>
              <a:tr h="373880">
                <a:tc>
                  <a:txBody>
                    <a:bodyPr/>
                    <a:lstStyle/>
                    <a:p>
                      <a:pPr algn="ctr"/>
                      <a:r>
                        <a:rPr lang="en-US" sz="1400" dirty="0"/>
                        <a:t>Hudson Yards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Brooklyn</a:t>
                      </a:r>
                      <a:r>
                        <a:rPr lang="en-US" sz="1400" baseline="0" dirty="0"/>
                        <a:t> Tech Triangles</a:t>
                      </a:r>
                      <a:endParaRPr lang="en-US" sz="1400" dirty="0"/>
                    </a:p>
                  </a:txBody>
                  <a:tcPr anchor="ctr"/>
                </a:tc>
                <a:extLst>
                  <a:ext uri="{0D108BD9-81ED-4DB2-BD59-A6C34878D82A}">
                    <a16:rowId xmlns:a16="http://schemas.microsoft.com/office/drawing/2014/main" val="954046064"/>
                  </a:ext>
                </a:extLst>
              </a:tr>
            </a:tbl>
          </a:graphicData>
        </a:graphic>
      </p:graphicFrame>
      <p:sp>
        <p:nvSpPr>
          <p:cNvPr id="14" name="TextBox 13"/>
          <p:cNvSpPr txBox="1"/>
          <p:nvPr/>
        </p:nvSpPr>
        <p:spPr>
          <a:xfrm>
            <a:off x="7226300" y="4365063"/>
            <a:ext cx="4965700" cy="307777"/>
          </a:xfrm>
          <a:prstGeom prst="rect">
            <a:avLst/>
          </a:prstGeom>
          <a:noFill/>
        </p:spPr>
        <p:txBody>
          <a:bodyPr wrap="square" rtlCol="0">
            <a:spAutoFit/>
          </a:bodyPr>
          <a:lstStyle/>
          <a:p>
            <a:r>
              <a:rPr lang="en-US" sz="1400" b="1" dirty="0" err="1">
                <a:solidFill>
                  <a:srgbClr val="C00000"/>
                </a:solidFill>
              </a:rPr>
              <a:t>Redfin</a:t>
            </a:r>
            <a:r>
              <a:rPr lang="en-US" sz="1400" dirty="0"/>
              <a:t> (API source of the scores) categories these top NY sites as</a:t>
            </a:r>
            <a:endParaRPr lang="en-US" sz="1200" dirty="0"/>
          </a:p>
        </p:txBody>
      </p:sp>
      <p:sp>
        <p:nvSpPr>
          <p:cNvPr id="15" name="TextBox 14"/>
          <p:cNvSpPr txBox="1"/>
          <p:nvPr/>
        </p:nvSpPr>
        <p:spPr>
          <a:xfrm>
            <a:off x="7531101" y="4722816"/>
            <a:ext cx="4274414" cy="738664"/>
          </a:xfrm>
          <a:prstGeom prst="rect">
            <a:avLst/>
          </a:prstGeom>
          <a:noFill/>
        </p:spPr>
        <p:txBody>
          <a:bodyPr wrap="square" rtlCol="0">
            <a:spAutoFit/>
          </a:bodyPr>
          <a:lstStyle/>
          <a:p>
            <a:pPr algn="ctr"/>
            <a:r>
              <a:rPr lang="en-US" sz="1400" dirty="0"/>
              <a:t>Walker’s Paradise (Daily errands do not require a car)</a:t>
            </a:r>
          </a:p>
          <a:p>
            <a:pPr algn="ctr"/>
            <a:r>
              <a:rPr lang="en-US" sz="1400" dirty="0"/>
              <a:t>Rider’s Paradise (World-class public transportation)</a:t>
            </a:r>
          </a:p>
          <a:p>
            <a:pPr algn="ctr"/>
            <a:r>
              <a:rPr lang="en-US" sz="1400" dirty="0"/>
              <a:t>Very </a:t>
            </a:r>
            <a:r>
              <a:rPr lang="en-US" sz="1400" dirty="0" err="1"/>
              <a:t>Bikeable</a:t>
            </a:r>
            <a:r>
              <a:rPr lang="en-US" sz="1400" dirty="0"/>
              <a:t> (Biking is convenient for most trips)</a:t>
            </a:r>
            <a:endParaRPr lang="en-US" sz="1200" dirty="0"/>
          </a:p>
        </p:txBody>
      </p:sp>
      <p:sp>
        <p:nvSpPr>
          <p:cNvPr id="16" name="Rectangle 15"/>
          <p:cNvSpPr/>
          <p:nvPr/>
        </p:nvSpPr>
        <p:spPr>
          <a:xfrm>
            <a:off x="330050" y="4609875"/>
            <a:ext cx="6730849" cy="346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18160" y="798667"/>
            <a:ext cx="11175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330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15" y="329889"/>
            <a:ext cx="10058400" cy="559870"/>
          </a:xfrm>
        </p:spPr>
        <p:txBody>
          <a:bodyPr anchor="t">
            <a:normAutofit/>
          </a:bodyPr>
          <a:lstStyle/>
          <a:p>
            <a:r>
              <a:rPr lang="en-US" sz="3200" dirty="0"/>
              <a:t>Airport Score</a:t>
            </a:r>
          </a:p>
        </p:txBody>
      </p:sp>
      <p:sp>
        <p:nvSpPr>
          <p:cNvPr id="4" name="Rectangle 3"/>
          <p:cNvSpPr/>
          <p:nvPr/>
        </p:nvSpPr>
        <p:spPr>
          <a:xfrm>
            <a:off x="1072500" y="1521506"/>
            <a:ext cx="10277856" cy="658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507339" y="766910"/>
            <a:ext cx="10058400" cy="559870"/>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Amazon wants HQ2  to have airport access to major cities</a:t>
            </a:r>
          </a:p>
        </p:txBody>
      </p:sp>
      <p:sp>
        <p:nvSpPr>
          <p:cNvPr id="8" name="TextBox 7"/>
          <p:cNvSpPr txBox="1"/>
          <p:nvPr/>
        </p:nvSpPr>
        <p:spPr>
          <a:xfrm>
            <a:off x="1411194" y="4843598"/>
            <a:ext cx="4403744" cy="738664"/>
          </a:xfrm>
          <a:prstGeom prst="rect">
            <a:avLst/>
          </a:prstGeom>
          <a:noFill/>
        </p:spPr>
        <p:txBody>
          <a:bodyPr wrap="square" rtlCol="0">
            <a:spAutoFit/>
          </a:bodyPr>
          <a:lstStyle/>
          <a:p>
            <a:pPr algn="ctr"/>
            <a:r>
              <a:rPr lang="en-US" sz="1400" dirty="0"/>
              <a:t>Number of airports were determined if airports were within 30 miles of the sites’ address.</a:t>
            </a:r>
          </a:p>
          <a:p>
            <a:pPr algn="ctr"/>
            <a:r>
              <a:rPr lang="en-US" sz="1400" dirty="0">
                <a:solidFill>
                  <a:schemeClr val="accent1"/>
                </a:solidFill>
              </a:rPr>
              <a:t> Note: </a:t>
            </a:r>
            <a:r>
              <a:rPr lang="en-US" sz="1400" dirty="0"/>
              <a:t>This is ranking is biased towards larger area cities.</a:t>
            </a:r>
            <a:endParaRPr lang="en-US" sz="1200" dirty="0"/>
          </a:p>
        </p:txBody>
      </p:sp>
      <p:graphicFrame>
        <p:nvGraphicFramePr>
          <p:cNvPr id="3" name="Table 2"/>
          <p:cNvGraphicFramePr>
            <a:graphicFrameLocks noGrp="1"/>
          </p:cNvGraphicFramePr>
          <p:nvPr>
            <p:extLst/>
          </p:nvPr>
        </p:nvGraphicFramePr>
        <p:xfrm>
          <a:off x="951219" y="1612415"/>
          <a:ext cx="5165469" cy="2956560"/>
        </p:xfrm>
        <a:graphic>
          <a:graphicData uri="http://schemas.openxmlformats.org/drawingml/2006/table">
            <a:tbl>
              <a:tblPr firstRow="1" bandRow="1">
                <a:tableStyleId>{5C22544A-7EE6-4342-B048-85BDC9FD1C3A}</a:tableStyleId>
              </a:tblPr>
              <a:tblGrid>
                <a:gridCol w="878444">
                  <a:extLst>
                    <a:ext uri="{9D8B030D-6E8A-4147-A177-3AD203B41FA5}">
                      <a16:colId xmlns:a16="http://schemas.microsoft.com/office/drawing/2014/main" val="4143949516"/>
                    </a:ext>
                  </a:extLst>
                </a:gridCol>
                <a:gridCol w="1520397">
                  <a:extLst>
                    <a:ext uri="{9D8B030D-6E8A-4147-A177-3AD203B41FA5}">
                      <a16:colId xmlns:a16="http://schemas.microsoft.com/office/drawing/2014/main" val="3327193464"/>
                    </a:ext>
                  </a:extLst>
                </a:gridCol>
                <a:gridCol w="1047517">
                  <a:extLst>
                    <a:ext uri="{9D8B030D-6E8A-4147-A177-3AD203B41FA5}">
                      <a16:colId xmlns:a16="http://schemas.microsoft.com/office/drawing/2014/main" val="3451023623"/>
                    </a:ext>
                  </a:extLst>
                </a:gridCol>
                <a:gridCol w="1719111">
                  <a:extLst>
                    <a:ext uri="{9D8B030D-6E8A-4147-A177-3AD203B41FA5}">
                      <a16:colId xmlns:a16="http://schemas.microsoft.com/office/drawing/2014/main" val="3571354259"/>
                    </a:ext>
                  </a:extLst>
                </a:gridCol>
              </a:tblGrid>
              <a:tr h="452937">
                <a:tc>
                  <a:txBody>
                    <a:bodyPr/>
                    <a:lstStyle/>
                    <a:p>
                      <a:pPr algn="ctr"/>
                      <a:r>
                        <a:rPr lang="en-US" sz="1400" dirty="0"/>
                        <a:t>Ranking</a:t>
                      </a:r>
                    </a:p>
                  </a:txBody>
                  <a:tcPr anchor="ctr"/>
                </a:tc>
                <a:tc>
                  <a:txBody>
                    <a:bodyPr/>
                    <a:lstStyle/>
                    <a:p>
                      <a:pPr algn="ctr"/>
                      <a:r>
                        <a:rPr lang="en-US" sz="1400" dirty="0"/>
                        <a:t>Cities</a:t>
                      </a:r>
                    </a:p>
                  </a:txBody>
                  <a:tcPr anchor="ctr"/>
                </a:tc>
                <a:tc>
                  <a:txBody>
                    <a:bodyPr/>
                    <a:lstStyle/>
                    <a:p>
                      <a:pPr algn="ctr"/>
                      <a:r>
                        <a:rPr lang="en-US" sz="1400" dirty="0"/>
                        <a:t># of Airports</a:t>
                      </a:r>
                    </a:p>
                  </a:txBody>
                  <a:tcPr anchor="ctr"/>
                </a:tc>
                <a:tc>
                  <a:txBody>
                    <a:bodyPr/>
                    <a:lstStyle/>
                    <a:p>
                      <a:pPr algn="ctr"/>
                      <a:r>
                        <a:rPr lang="en-US" sz="1400" dirty="0"/>
                        <a:t># of International</a:t>
                      </a:r>
                      <a:r>
                        <a:rPr lang="en-US" sz="1400" baseline="0" dirty="0"/>
                        <a:t> Airports</a:t>
                      </a:r>
                      <a:endParaRPr lang="en-US" sz="1400" dirty="0"/>
                    </a:p>
                  </a:txBody>
                  <a:tcPr anchor="ctr"/>
                </a:tc>
                <a:extLst>
                  <a:ext uri="{0D108BD9-81ED-4DB2-BD59-A6C34878D82A}">
                    <a16:rowId xmlns:a16="http://schemas.microsoft.com/office/drawing/2014/main" val="1534975520"/>
                  </a:ext>
                </a:extLst>
              </a:tr>
              <a:tr h="299183">
                <a:tc>
                  <a:txBody>
                    <a:bodyPr/>
                    <a:lstStyle/>
                    <a:p>
                      <a:pPr algn="ctr"/>
                      <a:r>
                        <a:rPr lang="en-US" sz="1400" dirty="0"/>
                        <a:t>1</a:t>
                      </a:r>
                    </a:p>
                  </a:txBody>
                  <a:tcPr/>
                </a:tc>
                <a:tc>
                  <a:txBody>
                    <a:bodyPr/>
                    <a:lstStyle/>
                    <a:p>
                      <a:r>
                        <a:rPr lang="en-US" sz="1400" dirty="0"/>
                        <a:t>Los Angeles</a:t>
                      </a:r>
                    </a:p>
                  </a:txBody>
                  <a:tcPr/>
                </a:tc>
                <a:tc>
                  <a:txBody>
                    <a:bodyPr/>
                    <a:lstStyle/>
                    <a:p>
                      <a:pPr algn="ctr"/>
                      <a:r>
                        <a:rPr lang="en-US" sz="1400" dirty="0"/>
                        <a:t>20</a:t>
                      </a:r>
                    </a:p>
                  </a:txBody>
                  <a:tcPr/>
                </a:tc>
                <a:tc>
                  <a:txBody>
                    <a:bodyPr/>
                    <a:lstStyle/>
                    <a:p>
                      <a:pPr algn="ctr"/>
                      <a:r>
                        <a:rPr lang="en-US" sz="1400" dirty="0"/>
                        <a:t>3</a:t>
                      </a:r>
                    </a:p>
                  </a:txBody>
                  <a:tcPr/>
                </a:tc>
                <a:extLst>
                  <a:ext uri="{0D108BD9-81ED-4DB2-BD59-A6C34878D82A}">
                    <a16:rowId xmlns:a16="http://schemas.microsoft.com/office/drawing/2014/main" val="2499987424"/>
                  </a:ext>
                </a:extLst>
              </a:tr>
              <a:tr h="299183">
                <a:tc>
                  <a:txBody>
                    <a:bodyPr/>
                    <a:lstStyle/>
                    <a:p>
                      <a:pPr algn="ctr"/>
                      <a:r>
                        <a:rPr lang="en-US" sz="1400" dirty="0"/>
                        <a:t>2</a:t>
                      </a:r>
                    </a:p>
                  </a:txBody>
                  <a:tcPr/>
                </a:tc>
                <a:tc>
                  <a:txBody>
                    <a:bodyPr/>
                    <a:lstStyle/>
                    <a:p>
                      <a:r>
                        <a:rPr lang="en-US" sz="1400" dirty="0"/>
                        <a:t>Chicago</a:t>
                      </a:r>
                    </a:p>
                  </a:txBody>
                  <a:tcPr/>
                </a:tc>
                <a:tc>
                  <a:txBody>
                    <a:bodyPr/>
                    <a:lstStyle/>
                    <a:p>
                      <a:pPr algn="ctr"/>
                      <a:r>
                        <a:rPr lang="en-US" sz="1400" dirty="0"/>
                        <a:t>10</a:t>
                      </a:r>
                    </a:p>
                  </a:txBody>
                  <a:tcPr/>
                </a:tc>
                <a:tc>
                  <a:txBody>
                    <a:bodyPr/>
                    <a:lstStyle/>
                    <a:p>
                      <a:pPr algn="ctr"/>
                      <a:r>
                        <a:rPr lang="en-US" sz="1400" dirty="0"/>
                        <a:t>3</a:t>
                      </a:r>
                    </a:p>
                  </a:txBody>
                  <a:tcPr/>
                </a:tc>
                <a:extLst>
                  <a:ext uri="{0D108BD9-81ED-4DB2-BD59-A6C34878D82A}">
                    <a16:rowId xmlns:a16="http://schemas.microsoft.com/office/drawing/2014/main" val="1789749396"/>
                  </a:ext>
                </a:extLst>
              </a:tr>
              <a:tr h="299183">
                <a:tc>
                  <a:txBody>
                    <a:bodyPr/>
                    <a:lstStyle/>
                    <a:p>
                      <a:pPr algn="ctr"/>
                      <a:r>
                        <a:rPr lang="en-US" sz="1400" dirty="0"/>
                        <a:t>3</a:t>
                      </a:r>
                    </a:p>
                  </a:txBody>
                  <a:tcPr/>
                </a:tc>
                <a:tc>
                  <a:txBody>
                    <a:bodyPr/>
                    <a:lstStyle/>
                    <a:p>
                      <a:r>
                        <a:rPr lang="en-US" sz="1400" dirty="0"/>
                        <a:t>Atlanta</a:t>
                      </a:r>
                    </a:p>
                  </a:txBody>
                  <a:tcPr/>
                </a:tc>
                <a:tc>
                  <a:txBody>
                    <a:bodyPr/>
                    <a:lstStyle/>
                    <a:p>
                      <a:pPr algn="ctr"/>
                      <a:r>
                        <a:rPr lang="en-US" sz="1400" dirty="0"/>
                        <a:t>10</a:t>
                      </a:r>
                    </a:p>
                  </a:txBody>
                  <a:tcPr/>
                </a:tc>
                <a:tc>
                  <a:txBody>
                    <a:bodyPr/>
                    <a:lstStyle/>
                    <a:p>
                      <a:pPr algn="ctr"/>
                      <a:r>
                        <a:rPr lang="en-US" sz="1400" dirty="0"/>
                        <a:t>2</a:t>
                      </a:r>
                    </a:p>
                  </a:txBody>
                  <a:tcPr/>
                </a:tc>
                <a:extLst>
                  <a:ext uri="{0D108BD9-81ED-4DB2-BD59-A6C34878D82A}">
                    <a16:rowId xmlns:a16="http://schemas.microsoft.com/office/drawing/2014/main" val="2123373371"/>
                  </a:ext>
                </a:extLst>
              </a:tr>
              <a:tr h="299183">
                <a:tc>
                  <a:txBody>
                    <a:bodyPr/>
                    <a:lstStyle/>
                    <a:p>
                      <a:pPr algn="ctr"/>
                      <a:r>
                        <a:rPr lang="en-US" sz="1400" dirty="0"/>
                        <a:t>3</a:t>
                      </a:r>
                    </a:p>
                  </a:txBody>
                  <a:tcPr/>
                </a:tc>
                <a:tc>
                  <a:txBody>
                    <a:bodyPr/>
                    <a:lstStyle/>
                    <a:p>
                      <a:r>
                        <a:rPr lang="en-US" sz="1400" dirty="0"/>
                        <a:t>New York</a:t>
                      </a:r>
                    </a:p>
                  </a:txBody>
                  <a:tcPr/>
                </a:tc>
                <a:tc>
                  <a:txBody>
                    <a:bodyPr/>
                    <a:lstStyle/>
                    <a:p>
                      <a:pPr algn="ctr"/>
                      <a:r>
                        <a:rPr lang="en-US" sz="1400" dirty="0"/>
                        <a:t>10</a:t>
                      </a:r>
                    </a:p>
                  </a:txBody>
                  <a:tcPr/>
                </a:tc>
                <a:tc>
                  <a:txBody>
                    <a:bodyPr/>
                    <a:lstStyle/>
                    <a:p>
                      <a:pPr algn="ctr"/>
                      <a:r>
                        <a:rPr lang="en-US" sz="1400" dirty="0"/>
                        <a:t>2</a:t>
                      </a:r>
                    </a:p>
                  </a:txBody>
                  <a:tcPr/>
                </a:tc>
                <a:extLst>
                  <a:ext uri="{0D108BD9-81ED-4DB2-BD59-A6C34878D82A}">
                    <a16:rowId xmlns:a16="http://schemas.microsoft.com/office/drawing/2014/main" val="2639894629"/>
                  </a:ext>
                </a:extLst>
              </a:tr>
              <a:tr h="299183">
                <a:tc>
                  <a:txBody>
                    <a:bodyPr/>
                    <a:lstStyle/>
                    <a:p>
                      <a:pPr algn="ctr"/>
                      <a:r>
                        <a:rPr lang="en-US" sz="1400" dirty="0"/>
                        <a:t>4</a:t>
                      </a:r>
                    </a:p>
                  </a:txBody>
                  <a:tcPr/>
                </a:tc>
                <a:tc>
                  <a:txBody>
                    <a:bodyPr/>
                    <a:lstStyle/>
                    <a:p>
                      <a:r>
                        <a:rPr lang="en-US" sz="1400" dirty="0"/>
                        <a:t>Washington DC</a:t>
                      </a:r>
                    </a:p>
                  </a:txBody>
                  <a:tcPr/>
                </a:tc>
                <a:tc>
                  <a:txBody>
                    <a:bodyPr/>
                    <a:lstStyle/>
                    <a:p>
                      <a:pPr algn="ctr"/>
                      <a:r>
                        <a:rPr lang="en-US" sz="1400" dirty="0"/>
                        <a:t>9</a:t>
                      </a:r>
                    </a:p>
                  </a:txBody>
                  <a:tcPr/>
                </a:tc>
                <a:tc>
                  <a:txBody>
                    <a:bodyPr/>
                    <a:lstStyle/>
                    <a:p>
                      <a:pPr algn="ctr"/>
                      <a:r>
                        <a:rPr lang="en-US" sz="1400" dirty="0"/>
                        <a:t>2</a:t>
                      </a:r>
                    </a:p>
                  </a:txBody>
                  <a:tcPr/>
                </a:tc>
                <a:extLst>
                  <a:ext uri="{0D108BD9-81ED-4DB2-BD59-A6C34878D82A}">
                    <a16:rowId xmlns:a16="http://schemas.microsoft.com/office/drawing/2014/main" val="963085724"/>
                  </a:ext>
                </a:extLst>
              </a:tr>
              <a:tr h="299183">
                <a:tc>
                  <a:txBody>
                    <a:bodyPr/>
                    <a:lstStyle/>
                    <a:p>
                      <a:pPr algn="ctr"/>
                      <a:r>
                        <a:rPr lang="en-US" sz="1400" dirty="0"/>
                        <a:t>5</a:t>
                      </a:r>
                    </a:p>
                  </a:txBody>
                  <a:tcPr/>
                </a:tc>
                <a:tc>
                  <a:txBody>
                    <a:bodyPr/>
                    <a:lstStyle/>
                    <a:p>
                      <a:r>
                        <a:rPr lang="en-US" sz="1400" dirty="0"/>
                        <a:t>Austin</a:t>
                      </a:r>
                    </a:p>
                  </a:txBody>
                  <a:tcPr/>
                </a:tc>
                <a:tc>
                  <a:txBody>
                    <a:bodyPr/>
                    <a:lstStyle/>
                    <a:p>
                      <a:pPr algn="ctr"/>
                      <a:r>
                        <a:rPr lang="en-US" sz="1400" dirty="0"/>
                        <a:t>9</a:t>
                      </a:r>
                    </a:p>
                  </a:txBody>
                  <a:tcPr/>
                </a:tc>
                <a:tc>
                  <a:txBody>
                    <a:bodyPr/>
                    <a:lstStyle/>
                    <a:p>
                      <a:pPr algn="ctr"/>
                      <a:r>
                        <a:rPr lang="en-US" sz="1400" dirty="0"/>
                        <a:t>1</a:t>
                      </a:r>
                    </a:p>
                  </a:txBody>
                  <a:tcPr/>
                </a:tc>
                <a:extLst>
                  <a:ext uri="{0D108BD9-81ED-4DB2-BD59-A6C34878D82A}">
                    <a16:rowId xmlns:a16="http://schemas.microsoft.com/office/drawing/2014/main" val="310786069"/>
                  </a:ext>
                </a:extLst>
              </a:tr>
              <a:tr h="299183">
                <a:tc>
                  <a:txBody>
                    <a:bodyPr/>
                    <a:lstStyle/>
                    <a:p>
                      <a:pPr algn="ctr"/>
                      <a:r>
                        <a:rPr lang="en-US" sz="1400" dirty="0"/>
                        <a:t>6</a:t>
                      </a:r>
                    </a:p>
                  </a:txBody>
                  <a:tcPr/>
                </a:tc>
                <a:tc>
                  <a:txBody>
                    <a:bodyPr/>
                    <a:lstStyle/>
                    <a:p>
                      <a:r>
                        <a:rPr lang="en-US" sz="1400" dirty="0"/>
                        <a:t>Raleigh</a:t>
                      </a:r>
                    </a:p>
                  </a:txBody>
                  <a:tcPr/>
                </a:tc>
                <a:tc>
                  <a:txBody>
                    <a:bodyPr/>
                    <a:lstStyle/>
                    <a:p>
                      <a:pPr algn="ctr"/>
                      <a:r>
                        <a:rPr lang="en-US" sz="1400" dirty="0"/>
                        <a:t>6</a:t>
                      </a:r>
                    </a:p>
                  </a:txBody>
                  <a:tcPr/>
                </a:tc>
                <a:tc>
                  <a:txBody>
                    <a:bodyPr/>
                    <a:lstStyle/>
                    <a:p>
                      <a:pPr algn="ctr"/>
                      <a:r>
                        <a:rPr lang="en-US" sz="1400" dirty="0"/>
                        <a:t>1</a:t>
                      </a:r>
                    </a:p>
                  </a:txBody>
                  <a:tcPr/>
                </a:tc>
                <a:extLst>
                  <a:ext uri="{0D108BD9-81ED-4DB2-BD59-A6C34878D82A}">
                    <a16:rowId xmlns:a16="http://schemas.microsoft.com/office/drawing/2014/main" val="4218796556"/>
                  </a:ext>
                </a:extLst>
              </a:tr>
              <a:tr h="299183">
                <a:tc>
                  <a:txBody>
                    <a:bodyPr/>
                    <a:lstStyle/>
                    <a:p>
                      <a:pPr algn="ctr"/>
                      <a:r>
                        <a:rPr lang="en-US" sz="1400" dirty="0"/>
                        <a:t>7</a:t>
                      </a:r>
                    </a:p>
                  </a:txBody>
                  <a:tcPr/>
                </a:tc>
                <a:tc>
                  <a:txBody>
                    <a:bodyPr/>
                    <a:lstStyle/>
                    <a:p>
                      <a:r>
                        <a:rPr lang="en-US" sz="1400" dirty="0"/>
                        <a:t>Boston</a:t>
                      </a:r>
                    </a:p>
                  </a:txBody>
                  <a:tcPr/>
                </a:tc>
                <a:tc>
                  <a:txBody>
                    <a:bodyPr/>
                    <a:lstStyle/>
                    <a:p>
                      <a:pPr algn="ctr"/>
                      <a:r>
                        <a:rPr lang="en-US" sz="1400" dirty="0"/>
                        <a:t>5</a:t>
                      </a:r>
                    </a:p>
                  </a:txBody>
                  <a:tcPr/>
                </a:tc>
                <a:tc>
                  <a:txBody>
                    <a:bodyPr/>
                    <a:lstStyle/>
                    <a:p>
                      <a:pPr algn="ctr"/>
                      <a:r>
                        <a:rPr lang="en-US" sz="1400" dirty="0"/>
                        <a:t>1</a:t>
                      </a:r>
                    </a:p>
                  </a:txBody>
                  <a:tcPr/>
                </a:tc>
                <a:extLst>
                  <a:ext uri="{0D108BD9-81ED-4DB2-BD59-A6C34878D82A}">
                    <a16:rowId xmlns:a16="http://schemas.microsoft.com/office/drawing/2014/main" val="3223454234"/>
                  </a:ext>
                </a:extLst>
              </a:tr>
            </a:tbl>
          </a:graphicData>
        </a:graphic>
      </p:graphicFrame>
      <p:sp>
        <p:nvSpPr>
          <p:cNvPr id="12" name="Rectangle 11"/>
          <p:cNvSpPr/>
          <p:nvPr/>
        </p:nvSpPr>
        <p:spPr>
          <a:xfrm>
            <a:off x="819662" y="2117190"/>
            <a:ext cx="5389008" cy="346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7288201" y="1612415"/>
            <a:ext cx="3474721" cy="1930115"/>
          </a:xfrm>
          <a:prstGeom prst="rect">
            <a:avLst/>
          </a:prstGeom>
          <a:ln>
            <a:solidFill>
              <a:schemeClr val="tx1"/>
            </a:solidFill>
          </a:ln>
        </p:spPr>
      </p:pic>
      <p:sp>
        <p:nvSpPr>
          <p:cNvPr id="16" name="TextBox 15"/>
          <p:cNvSpPr txBox="1"/>
          <p:nvPr/>
        </p:nvSpPr>
        <p:spPr>
          <a:xfrm>
            <a:off x="6579490" y="1270255"/>
            <a:ext cx="4892147" cy="307777"/>
          </a:xfrm>
          <a:prstGeom prst="rect">
            <a:avLst/>
          </a:prstGeom>
          <a:noFill/>
        </p:spPr>
        <p:txBody>
          <a:bodyPr wrap="square" rtlCol="0">
            <a:spAutoFit/>
          </a:bodyPr>
          <a:lstStyle/>
          <a:p>
            <a:pPr algn="ctr"/>
            <a:r>
              <a:rPr lang="en-US" sz="1400" dirty="0"/>
              <a:t>Los Angeles : 66 miles between 2 furthest international airport</a:t>
            </a:r>
            <a:endParaRPr lang="en-US" sz="1200" dirty="0"/>
          </a:p>
        </p:txBody>
      </p:sp>
      <p:pic>
        <p:nvPicPr>
          <p:cNvPr id="10" name="Picture 9"/>
          <p:cNvPicPr>
            <a:picLocks noChangeAspect="1"/>
          </p:cNvPicPr>
          <p:nvPr/>
        </p:nvPicPr>
        <p:blipFill>
          <a:blip r:embed="rId3"/>
          <a:stretch>
            <a:fillRect/>
          </a:stretch>
        </p:blipFill>
        <p:spPr>
          <a:xfrm>
            <a:off x="8075853" y="4189089"/>
            <a:ext cx="1899415" cy="1763354"/>
          </a:xfrm>
          <a:prstGeom prst="rect">
            <a:avLst/>
          </a:prstGeom>
          <a:ln>
            <a:solidFill>
              <a:schemeClr val="tx1"/>
            </a:solidFill>
          </a:ln>
        </p:spPr>
      </p:pic>
      <p:sp>
        <p:nvSpPr>
          <p:cNvPr id="17" name="TextBox 16"/>
          <p:cNvSpPr txBox="1"/>
          <p:nvPr/>
        </p:nvSpPr>
        <p:spPr>
          <a:xfrm>
            <a:off x="6579490" y="3881312"/>
            <a:ext cx="4892147" cy="307777"/>
          </a:xfrm>
          <a:prstGeom prst="rect">
            <a:avLst/>
          </a:prstGeom>
          <a:noFill/>
        </p:spPr>
        <p:txBody>
          <a:bodyPr wrap="square" rtlCol="0">
            <a:spAutoFit/>
          </a:bodyPr>
          <a:lstStyle/>
          <a:p>
            <a:pPr algn="ctr"/>
            <a:r>
              <a:rPr lang="en-US" sz="1400" dirty="0"/>
              <a:t>Chicago: 24 miles between 2 furthest international airport</a:t>
            </a:r>
            <a:endParaRPr lang="en-US" sz="1200" dirty="0"/>
          </a:p>
        </p:txBody>
      </p:sp>
      <p:cxnSp>
        <p:nvCxnSpPr>
          <p:cNvPr id="13" name="Straight Connector 12"/>
          <p:cNvCxnSpPr/>
          <p:nvPr/>
        </p:nvCxnSpPr>
        <p:spPr>
          <a:xfrm>
            <a:off x="518160" y="798667"/>
            <a:ext cx="11175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536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Overall City Ranking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989398" y="989012"/>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54B774-97D6-374E-AF3C-3039E753E6FE}"/>
              </a:ext>
            </a:extLst>
          </p:cNvPr>
          <p:cNvSpPr txBox="1"/>
          <p:nvPr/>
        </p:nvSpPr>
        <p:spPr>
          <a:xfrm>
            <a:off x="290347" y="1067951"/>
            <a:ext cx="2162580" cy="369332"/>
          </a:xfrm>
          <a:prstGeom prst="rect">
            <a:avLst/>
          </a:prstGeom>
          <a:noFill/>
        </p:spPr>
        <p:txBody>
          <a:bodyPr wrap="none" rtlCol="0">
            <a:spAutoFit/>
          </a:bodyPr>
          <a:lstStyle/>
          <a:p>
            <a:r>
              <a:rPr lang="en-US" dirty="0"/>
              <a:t>Unweighted rankings</a:t>
            </a:r>
          </a:p>
        </p:txBody>
      </p:sp>
      <p:sp>
        <p:nvSpPr>
          <p:cNvPr id="14" name="TextBox 13">
            <a:extLst>
              <a:ext uri="{FF2B5EF4-FFF2-40B4-BE49-F238E27FC236}">
                <a16:creationId xmlns:a16="http://schemas.microsoft.com/office/drawing/2014/main" id="{2A70FE4E-E05B-FB42-88DC-7CBDC43B4C5C}"/>
              </a:ext>
            </a:extLst>
          </p:cNvPr>
          <p:cNvSpPr txBox="1"/>
          <p:nvPr/>
        </p:nvSpPr>
        <p:spPr>
          <a:xfrm>
            <a:off x="5942971" y="1017145"/>
            <a:ext cx="1928541" cy="369332"/>
          </a:xfrm>
          <a:prstGeom prst="rect">
            <a:avLst/>
          </a:prstGeom>
          <a:noFill/>
        </p:spPr>
        <p:txBody>
          <a:bodyPr wrap="none" rtlCol="0">
            <a:spAutoFit/>
          </a:bodyPr>
          <a:lstStyle/>
          <a:p>
            <a:r>
              <a:rPr lang="en-US" dirty="0"/>
              <a:t>Weighted rankings</a:t>
            </a:r>
          </a:p>
        </p:txBody>
      </p:sp>
      <p:pic>
        <p:nvPicPr>
          <p:cNvPr id="20" name="Picture 19">
            <a:extLst>
              <a:ext uri="{FF2B5EF4-FFF2-40B4-BE49-F238E27FC236}">
                <a16:creationId xmlns:a16="http://schemas.microsoft.com/office/drawing/2014/main" id="{56FED822-01A1-C34D-B232-2F3BEEEAB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46" y="1649528"/>
            <a:ext cx="5715000" cy="3378200"/>
          </a:xfrm>
          <a:prstGeom prst="rect">
            <a:avLst/>
          </a:prstGeom>
        </p:spPr>
      </p:pic>
      <p:sp>
        <p:nvSpPr>
          <p:cNvPr id="3" name="TextBox 2">
            <a:extLst>
              <a:ext uri="{FF2B5EF4-FFF2-40B4-BE49-F238E27FC236}">
                <a16:creationId xmlns:a16="http://schemas.microsoft.com/office/drawing/2014/main" id="{81242773-C5FC-5E41-8856-1AE0382D8DFE}"/>
              </a:ext>
            </a:extLst>
          </p:cNvPr>
          <p:cNvSpPr txBox="1"/>
          <p:nvPr/>
        </p:nvSpPr>
        <p:spPr>
          <a:xfrm>
            <a:off x="364005" y="5194897"/>
            <a:ext cx="10517623" cy="369332"/>
          </a:xfrm>
          <a:prstGeom prst="rect">
            <a:avLst/>
          </a:prstGeom>
          <a:noFill/>
        </p:spPr>
        <p:txBody>
          <a:bodyPr wrap="none" rtlCol="0">
            <a:spAutoFit/>
          </a:bodyPr>
          <a:lstStyle/>
          <a:p>
            <a:pPr fontAlgn="base"/>
            <a:r>
              <a:rPr lang="en-US" dirty="0"/>
              <a:t>Weights (Definition: What would make someone in tech move cities or what would grow the tech labor force) :</a:t>
            </a:r>
          </a:p>
        </p:txBody>
      </p:sp>
      <p:graphicFrame>
        <p:nvGraphicFramePr>
          <p:cNvPr id="5" name="Table 4">
            <a:extLst>
              <a:ext uri="{FF2B5EF4-FFF2-40B4-BE49-F238E27FC236}">
                <a16:creationId xmlns:a16="http://schemas.microsoft.com/office/drawing/2014/main" id="{99093762-A168-364A-B7A1-E1CAA9B9AC46}"/>
              </a:ext>
            </a:extLst>
          </p:cNvPr>
          <p:cNvGraphicFramePr>
            <a:graphicFrameLocks noGrp="1"/>
          </p:cNvGraphicFramePr>
          <p:nvPr>
            <p:extLst>
              <p:ext uri="{D42A27DB-BD31-4B8C-83A1-F6EECF244321}">
                <p14:modId xmlns:p14="http://schemas.microsoft.com/office/powerpoint/2010/main" val="2103037029"/>
              </p:ext>
            </p:extLst>
          </p:nvPr>
        </p:nvGraphicFramePr>
        <p:xfrm>
          <a:off x="556591" y="5592362"/>
          <a:ext cx="11240235" cy="487680"/>
        </p:xfrm>
        <a:graphic>
          <a:graphicData uri="http://schemas.openxmlformats.org/drawingml/2006/table">
            <a:tbl>
              <a:tblPr firstRow="1" bandRow="1">
                <a:tableStyleId>{5C22544A-7EE6-4342-B048-85BDC9FD1C3A}</a:tableStyleId>
              </a:tblPr>
              <a:tblGrid>
                <a:gridCol w="532499">
                  <a:extLst>
                    <a:ext uri="{9D8B030D-6E8A-4147-A177-3AD203B41FA5}">
                      <a16:colId xmlns:a16="http://schemas.microsoft.com/office/drawing/2014/main" val="2099015565"/>
                    </a:ext>
                  </a:extLst>
                </a:gridCol>
                <a:gridCol w="755206">
                  <a:extLst>
                    <a:ext uri="{9D8B030D-6E8A-4147-A177-3AD203B41FA5}">
                      <a16:colId xmlns:a16="http://schemas.microsoft.com/office/drawing/2014/main" val="217390384"/>
                    </a:ext>
                  </a:extLst>
                </a:gridCol>
                <a:gridCol w="651384">
                  <a:extLst>
                    <a:ext uri="{9D8B030D-6E8A-4147-A177-3AD203B41FA5}">
                      <a16:colId xmlns:a16="http://schemas.microsoft.com/office/drawing/2014/main" val="1131645849"/>
                    </a:ext>
                  </a:extLst>
                </a:gridCol>
                <a:gridCol w="776064">
                  <a:extLst>
                    <a:ext uri="{9D8B030D-6E8A-4147-A177-3AD203B41FA5}">
                      <a16:colId xmlns:a16="http://schemas.microsoft.com/office/drawing/2014/main" val="2979348466"/>
                    </a:ext>
                  </a:extLst>
                </a:gridCol>
                <a:gridCol w="623375">
                  <a:extLst>
                    <a:ext uri="{9D8B030D-6E8A-4147-A177-3AD203B41FA5}">
                      <a16:colId xmlns:a16="http://schemas.microsoft.com/office/drawing/2014/main" val="1076730244"/>
                    </a:ext>
                  </a:extLst>
                </a:gridCol>
                <a:gridCol w="718337">
                  <a:extLst>
                    <a:ext uri="{9D8B030D-6E8A-4147-A177-3AD203B41FA5}">
                      <a16:colId xmlns:a16="http://schemas.microsoft.com/office/drawing/2014/main" val="205725656"/>
                    </a:ext>
                  </a:extLst>
                </a:gridCol>
                <a:gridCol w="617763">
                  <a:extLst>
                    <a:ext uri="{9D8B030D-6E8A-4147-A177-3AD203B41FA5}">
                      <a16:colId xmlns:a16="http://schemas.microsoft.com/office/drawing/2014/main" val="2271480319"/>
                    </a:ext>
                  </a:extLst>
                </a:gridCol>
                <a:gridCol w="818911">
                  <a:extLst>
                    <a:ext uri="{9D8B030D-6E8A-4147-A177-3AD203B41FA5}">
                      <a16:colId xmlns:a16="http://schemas.microsoft.com/office/drawing/2014/main" val="1173683918"/>
                    </a:ext>
                  </a:extLst>
                </a:gridCol>
                <a:gridCol w="718337">
                  <a:extLst>
                    <a:ext uri="{9D8B030D-6E8A-4147-A177-3AD203B41FA5}">
                      <a16:colId xmlns:a16="http://schemas.microsoft.com/office/drawing/2014/main" val="970753685"/>
                    </a:ext>
                  </a:extLst>
                </a:gridCol>
                <a:gridCol w="718337">
                  <a:extLst>
                    <a:ext uri="{9D8B030D-6E8A-4147-A177-3AD203B41FA5}">
                      <a16:colId xmlns:a16="http://schemas.microsoft.com/office/drawing/2014/main" val="2519906615"/>
                    </a:ext>
                  </a:extLst>
                </a:gridCol>
                <a:gridCol w="718337">
                  <a:extLst>
                    <a:ext uri="{9D8B030D-6E8A-4147-A177-3AD203B41FA5}">
                      <a16:colId xmlns:a16="http://schemas.microsoft.com/office/drawing/2014/main" val="3987029071"/>
                    </a:ext>
                  </a:extLst>
                </a:gridCol>
                <a:gridCol w="718337">
                  <a:extLst>
                    <a:ext uri="{9D8B030D-6E8A-4147-A177-3AD203B41FA5}">
                      <a16:colId xmlns:a16="http://schemas.microsoft.com/office/drawing/2014/main" val="3504083037"/>
                    </a:ext>
                  </a:extLst>
                </a:gridCol>
                <a:gridCol w="718337">
                  <a:extLst>
                    <a:ext uri="{9D8B030D-6E8A-4147-A177-3AD203B41FA5}">
                      <a16:colId xmlns:a16="http://schemas.microsoft.com/office/drawing/2014/main" val="295204535"/>
                    </a:ext>
                  </a:extLst>
                </a:gridCol>
                <a:gridCol w="718337">
                  <a:extLst>
                    <a:ext uri="{9D8B030D-6E8A-4147-A177-3AD203B41FA5}">
                      <a16:colId xmlns:a16="http://schemas.microsoft.com/office/drawing/2014/main" val="420834283"/>
                    </a:ext>
                  </a:extLst>
                </a:gridCol>
                <a:gridCol w="649371">
                  <a:extLst>
                    <a:ext uri="{9D8B030D-6E8A-4147-A177-3AD203B41FA5}">
                      <a16:colId xmlns:a16="http://schemas.microsoft.com/office/drawing/2014/main" val="4186120540"/>
                    </a:ext>
                  </a:extLst>
                </a:gridCol>
                <a:gridCol w="787303">
                  <a:extLst>
                    <a:ext uri="{9D8B030D-6E8A-4147-A177-3AD203B41FA5}">
                      <a16:colId xmlns:a16="http://schemas.microsoft.com/office/drawing/2014/main" val="3484716283"/>
                    </a:ext>
                  </a:extLst>
                </a:gridCol>
              </a:tblGrid>
              <a:tr h="130645">
                <a:tc>
                  <a:txBody>
                    <a:bodyPr/>
                    <a:lstStyle/>
                    <a:p>
                      <a:r>
                        <a:rPr lang="en-US" sz="1000" dirty="0"/>
                        <a:t>House</a:t>
                      </a:r>
                    </a:p>
                  </a:txBody>
                  <a:tcPr/>
                </a:tc>
                <a:tc>
                  <a:txBody>
                    <a:bodyPr/>
                    <a:lstStyle/>
                    <a:p>
                      <a:r>
                        <a:rPr lang="en-US" sz="1000" dirty="0"/>
                        <a:t>Tech Pool</a:t>
                      </a:r>
                    </a:p>
                  </a:txBody>
                  <a:tcPr/>
                </a:tc>
                <a:tc>
                  <a:txBody>
                    <a:bodyPr/>
                    <a:lstStyle/>
                    <a:p>
                      <a:r>
                        <a:rPr lang="en-US" sz="1000" dirty="0"/>
                        <a:t>Rent</a:t>
                      </a:r>
                    </a:p>
                  </a:txBody>
                  <a:tcPr/>
                </a:tc>
                <a:tc>
                  <a:txBody>
                    <a:bodyPr/>
                    <a:lstStyle/>
                    <a:p>
                      <a:r>
                        <a:rPr lang="en-US" sz="1000" dirty="0"/>
                        <a:t>Ed Attain</a:t>
                      </a:r>
                    </a:p>
                  </a:txBody>
                  <a:tcPr/>
                </a:tc>
                <a:tc>
                  <a:txBody>
                    <a:bodyPr/>
                    <a:lstStyle/>
                    <a:p>
                      <a:r>
                        <a:rPr lang="en-US" sz="1000" dirty="0"/>
                        <a:t>College</a:t>
                      </a:r>
                    </a:p>
                  </a:txBody>
                  <a:tcPr/>
                </a:tc>
                <a:tc>
                  <a:txBody>
                    <a:bodyPr/>
                    <a:lstStyle/>
                    <a:p>
                      <a:r>
                        <a:rPr lang="en-US" sz="1000" dirty="0"/>
                        <a:t>Transit</a:t>
                      </a:r>
                    </a:p>
                  </a:txBody>
                  <a:tcPr/>
                </a:tc>
                <a:tc>
                  <a:txBody>
                    <a:bodyPr/>
                    <a:lstStyle/>
                    <a:p>
                      <a:r>
                        <a:rPr lang="en-US" sz="1000" dirty="0"/>
                        <a:t>Airports</a:t>
                      </a:r>
                    </a:p>
                  </a:txBody>
                  <a:tcPr/>
                </a:tc>
                <a:tc>
                  <a:txBody>
                    <a:bodyPr/>
                    <a:lstStyle/>
                    <a:p>
                      <a:r>
                        <a:rPr lang="en-US" sz="1000" dirty="0"/>
                        <a:t>K-12 School</a:t>
                      </a:r>
                    </a:p>
                  </a:txBody>
                  <a:tcPr/>
                </a:tc>
                <a:tc>
                  <a:txBody>
                    <a:bodyPr/>
                    <a:lstStyle/>
                    <a:p>
                      <a:r>
                        <a:rPr lang="en-US" sz="1000" dirty="0"/>
                        <a:t>Crime</a:t>
                      </a:r>
                    </a:p>
                  </a:txBody>
                  <a:tcPr/>
                </a:tc>
                <a:tc>
                  <a:txBody>
                    <a:bodyPr/>
                    <a:lstStyle/>
                    <a:p>
                      <a:r>
                        <a:rPr lang="en-US" sz="1000" dirty="0"/>
                        <a:t>Climate</a:t>
                      </a:r>
                    </a:p>
                  </a:txBody>
                  <a:tcPr/>
                </a:tc>
                <a:tc>
                  <a:txBody>
                    <a:bodyPr/>
                    <a:lstStyle/>
                    <a:p>
                      <a:r>
                        <a:rPr lang="en-US" sz="1000" dirty="0"/>
                        <a:t>Pollution</a:t>
                      </a:r>
                    </a:p>
                  </a:txBody>
                  <a:tcPr/>
                </a:tc>
                <a:tc>
                  <a:txBody>
                    <a:bodyPr/>
                    <a:lstStyle/>
                    <a:p>
                      <a:pPr algn="ctr" fontAlgn="b"/>
                      <a:r>
                        <a:rPr lang="en-US" sz="1000" b="1" i="0" u="none" strike="noStrike" dirty="0">
                          <a:solidFill>
                            <a:schemeClr val="bg1"/>
                          </a:solidFill>
                          <a:effectLst/>
                          <a:latin typeface="+mn-lt"/>
                        </a:rPr>
                        <a:t>Restaurants</a:t>
                      </a:r>
                    </a:p>
                  </a:txBody>
                  <a:tcPr marL="9525" marR="9525" marT="9525" marB="0" anchor="ctr"/>
                </a:tc>
                <a:tc>
                  <a:txBody>
                    <a:bodyPr/>
                    <a:lstStyle/>
                    <a:p>
                      <a:pPr algn="ctr" fontAlgn="b"/>
                      <a:r>
                        <a:rPr lang="en-US" sz="1000" b="1" i="0" u="none" strike="noStrike" dirty="0">
                          <a:solidFill>
                            <a:schemeClr val="bg1"/>
                          </a:solidFill>
                          <a:effectLst/>
                          <a:latin typeface="+mn-lt"/>
                        </a:rPr>
                        <a:t>Hotels</a:t>
                      </a:r>
                    </a:p>
                  </a:txBody>
                  <a:tcPr marL="9525" marR="9525" marT="9525" marB="0" anchor="ctr"/>
                </a:tc>
                <a:tc>
                  <a:txBody>
                    <a:bodyPr/>
                    <a:lstStyle/>
                    <a:p>
                      <a:pPr algn="ctr" fontAlgn="b"/>
                      <a:r>
                        <a:rPr lang="en-US" sz="1000" b="1" i="0" u="none" strike="noStrike" dirty="0">
                          <a:solidFill>
                            <a:schemeClr val="bg1"/>
                          </a:solidFill>
                          <a:effectLst/>
                          <a:latin typeface="+mn-lt"/>
                        </a:rPr>
                        <a:t>Hospitals</a:t>
                      </a:r>
                    </a:p>
                  </a:txBody>
                  <a:tcPr marL="9525" marR="9525" marT="9525" marB="0" anchor="ctr"/>
                </a:tc>
                <a:tc>
                  <a:txBody>
                    <a:bodyPr/>
                    <a:lstStyle/>
                    <a:p>
                      <a:pPr algn="ctr" fontAlgn="b"/>
                      <a:r>
                        <a:rPr lang="en-US" sz="1000" b="1" i="0" u="none" strike="noStrike" dirty="0">
                          <a:solidFill>
                            <a:schemeClr val="bg1"/>
                          </a:solidFill>
                          <a:effectLst/>
                          <a:latin typeface="+mn-lt"/>
                        </a:rPr>
                        <a:t>Shops</a:t>
                      </a:r>
                    </a:p>
                  </a:txBody>
                  <a:tcPr marL="9525" marR="9525" marT="9525" marB="0" anchor="ctr"/>
                </a:tc>
                <a:tc>
                  <a:txBody>
                    <a:bodyPr/>
                    <a:lstStyle/>
                    <a:p>
                      <a:r>
                        <a:rPr lang="en-US" sz="1000" dirty="0"/>
                        <a:t>Gyms</a:t>
                      </a:r>
                    </a:p>
                  </a:txBody>
                  <a:tcPr/>
                </a:tc>
                <a:extLst>
                  <a:ext uri="{0D108BD9-81ED-4DB2-BD59-A6C34878D82A}">
                    <a16:rowId xmlns:a16="http://schemas.microsoft.com/office/drawing/2014/main" val="3296182698"/>
                  </a:ext>
                </a:extLst>
              </a:tr>
              <a:tr h="157618">
                <a:tc>
                  <a:txBody>
                    <a:bodyPr/>
                    <a:lstStyle/>
                    <a:p>
                      <a:r>
                        <a:rPr lang="en-US" sz="1000" dirty="0"/>
                        <a:t>3</a:t>
                      </a:r>
                    </a:p>
                  </a:txBody>
                  <a:tcPr/>
                </a:tc>
                <a:tc>
                  <a:txBody>
                    <a:bodyPr/>
                    <a:lstStyle/>
                    <a:p>
                      <a:r>
                        <a:rPr lang="en-US" sz="1000" dirty="0"/>
                        <a:t>3</a:t>
                      </a:r>
                    </a:p>
                  </a:txBody>
                  <a:tcPr/>
                </a:tc>
                <a:tc>
                  <a:txBody>
                    <a:bodyPr/>
                    <a:lstStyle/>
                    <a:p>
                      <a:r>
                        <a:rPr lang="en-US" sz="1000" dirty="0"/>
                        <a:t>2</a:t>
                      </a:r>
                    </a:p>
                  </a:txBody>
                  <a:tcPr/>
                </a:tc>
                <a:tc>
                  <a:txBody>
                    <a:bodyPr/>
                    <a:lstStyle/>
                    <a:p>
                      <a:r>
                        <a:rPr lang="en-US" sz="1000" dirty="0"/>
                        <a:t>2</a:t>
                      </a:r>
                    </a:p>
                  </a:txBody>
                  <a:tcPr/>
                </a:tc>
                <a:tc>
                  <a:txBody>
                    <a:bodyPr/>
                    <a:lstStyle/>
                    <a:p>
                      <a:r>
                        <a:rPr lang="en-US" sz="1000" dirty="0"/>
                        <a:t>2</a:t>
                      </a:r>
                    </a:p>
                  </a:txBody>
                  <a:tcPr/>
                </a:tc>
                <a:tc>
                  <a:txBody>
                    <a:bodyPr/>
                    <a:lstStyle/>
                    <a:p>
                      <a:r>
                        <a:rPr lang="en-US" sz="1000" dirty="0"/>
                        <a:t>2</a:t>
                      </a:r>
                    </a:p>
                  </a:txBody>
                  <a:tcPr/>
                </a:tc>
                <a:tc>
                  <a:txBody>
                    <a:bodyPr/>
                    <a:lstStyle/>
                    <a:p>
                      <a:r>
                        <a:rPr lang="en-US" sz="1000" dirty="0"/>
                        <a:t>1</a:t>
                      </a:r>
                    </a:p>
                  </a:txBody>
                  <a:tcPr/>
                </a:tc>
                <a:tc>
                  <a:txBody>
                    <a:bodyPr/>
                    <a:lstStyle/>
                    <a:p>
                      <a:r>
                        <a:rPr lang="en-US" sz="1000" dirty="0"/>
                        <a:t>1</a:t>
                      </a:r>
                    </a:p>
                  </a:txBody>
                  <a:tcPr/>
                </a:tc>
                <a:tc>
                  <a:txBody>
                    <a:bodyPr/>
                    <a:lstStyle/>
                    <a:p>
                      <a:r>
                        <a:rPr lang="en-US" sz="1000" dirty="0"/>
                        <a:t>1</a:t>
                      </a:r>
                    </a:p>
                  </a:txBody>
                  <a:tcPr/>
                </a:tc>
                <a:tc>
                  <a:txBody>
                    <a:bodyPr/>
                    <a:lstStyle/>
                    <a:p>
                      <a:r>
                        <a:rPr lang="en-US" sz="1000" dirty="0"/>
                        <a:t>1</a:t>
                      </a:r>
                    </a:p>
                  </a:txBody>
                  <a:tcPr/>
                </a:tc>
                <a:tc>
                  <a:txBody>
                    <a:bodyPr/>
                    <a:lstStyle/>
                    <a:p>
                      <a:r>
                        <a:rPr lang="en-US" sz="1000" dirty="0"/>
                        <a:t>1</a:t>
                      </a:r>
                    </a:p>
                  </a:txBody>
                  <a:tcP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r>
                        <a:rPr lang="en-US" sz="1000" dirty="0"/>
                        <a:t>0.25</a:t>
                      </a:r>
                    </a:p>
                  </a:txBody>
                  <a:tcPr/>
                </a:tc>
                <a:extLst>
                  <a:ext uri="{0D108BD9-81ED-4DB2-BD59-A6C34878D82A}">
                    <a16:rowId xmlns:a16="http://schemas.microsoft.com/office/drawing/2014/main" val="3565520845"/>
                  </a:ext>
                </a:extLst>
              </a:tr>
            </a:tbl>
          </a:graphicData>
        </a:graphic>
      </p:graphicFrame>
      <p:pic>
        <p:nvPicPr>
          <p:cNvPr id="7" name="Picture 6">
            <a:extLst>
              <a:ext uri="{FF2B5EF4-FFF2-40B4-BE49-F238E27FC236}">
                <a16:creationId xmlns:a16="http://schemas.microsoft.com/office/drawing/2014/main" id="{7FAF96FF-2589-214D-823A-8EACD8447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967" y="1642828"/>
            <a:ext cx="5715000" cy="3378200"/>
          </a:xfrm>
          <a:prstGeom prst="rect">
            <a:avLst/>
          </a:prstGeom>
        </p:spPr>
      </p:pic>
    </p:spTree>
    <p:extLst>
      <p:ext uri="{BB962C8B-B14F-4D97-AF65-F5344CB8AC3E}">
        <p14:creationId xmlns:p14="http://schemas.microsoft.com/office/powerpoint/2010/main" val="152175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FCDC-D64D-45A8-ABA9-0A5CE41D052C}"/>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37F86DDA-077B-4FC6-9B03-0B2275B9748E}"/>
              </a:ext>
            </a:extLst>
          </p:cNvPr>
          <p:cNvSpPr>
            <a:spLocks noGrp="1"/>
          </p:cNvSpPr>
          <p:nvPr>
            <p:ph idx="1"/>
          </p:nvPr>
        </p:nvSpPr>
        <p:spPr/>
        <p:txBody>
          <a:bodyPr/>
          <a:lstStyle/>
          <a:p>
            <a:r>
              <a:rPr lang="en-US" dirty="0"/>
              <a:t>The top three choices based on  un-weighted ranking : New York, Raleigh and Washington DC.</a:t>
            </a:r>
          </a:p>
          <a:p>
            <a:r>
              <a:rPr lang="en-US" dirty="0"/>
              <a:t>The top three choices based on weighted ranking : Raleigh, Washington DC and Austin.</a:t>
            </a:r>
          </a:p>
          <a:p>
            <a:r>
              <a:rPr lang="en-US" dirty="0"/>
              <a:t>While </a:t>
            </a:r>
            <a:r>
              <a:rPr lang="en-US" b="1" dirty="0">
                <a:solidFill>
                  <a:schemeClr val="accent2">
                    <a:lumMod val="75000"/>
                  </a:schemeClr>
                </a:solidFill>
              </a:rPr>
              <a:t>we</a:t>
            </a:r>
            <a:r>
              <a:rPr lang="en-US" dirty="0"/>
              <a:t> predict that one of these four cities will be Amazon’s second home, the final decision may be influenced by several other factors:</a:t>
            </a:r>
          </a:p>
          <a:p>
            <a:pPr>
              <a:buFont typeface="Wingdings" panose="05000000000000000000" pitchFamily="2" charset="2"/>
              <a:buChar char="v"/>
            </a:pPr>
            <a:r>
              <a:rPr lang="en-US" dirty="0"/>
              <a:t> Incentives offered by the local governments.</a:t>
            </a:r>
          </a:p>
          <a:p>
            <a:pPr>
              <a:buFont typeface="Wingdings" panose="05000000000000000000" pitchFamily="2" charset="2"/>
              <a:buChar char="v"/>
            </a:pPr>
            <a:r>
              <a:rPr lang="en-US" dirty="0"/>
              <a:t>The site characteristics.</a:t>
            </a:r>
          </a:p>
          <a:p>
            <a:pPr>
              <a:buFont typeface="Wingdings" panose="05000000000000000000" pitchFamily="2" charset="2"/>
              <a:buChar char="v"/>
            </a:pPr>
            <a:r>
              <a:rPr lang="en-US" dirty="0"/>
              <a:t> Amazon’s preference scale.  Our analysis is based on a subset of Metrics that we thought were important for deciding on the best location/city. There may be other metrics that Amazon might value more in its decision making.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84830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Content Placeholder 2"/>
          <p:cNvSpPr>
            <a:spLocks noGrp="1"/>
          </p:cNvSpPr>
          <p:nvPr>
            <p:ph idx="1"/>
          </p:nvPr>
        </p:nvSpPr>
        <p:spPr/>
        <p:txBody>
          <a:bodyPr/>
          <a:lstStyle/>
          <a:p>
            <a:r>
              <a:rPr lang="en-US" dirty="0"/>
              <a:t>Given the limited time, we arbitrary assigned weights to the categories. If we had more time we would have done the following:</a:t>
            </a:r>
          </a:p>
          <a:p>
            <a:pPr marL="457200" indent="-457200">
              <a:buFont typeface="+mj-lt"/>
              <a:buAutoNum type="arabicPeriod"/>
            </a:pPr>
            <a:r>
              <a:rPr lang="en-US" dirty="0"/>
              <a:t>Pull the list of rejected cities and site addresses</a:t>
            </a:r>
          </a:p>
          <a:p>
            <a:pPr marL="457200" indent="-457200">
              <a:buFont typeface="+mj-lt"/>
              <a:buAutoNum type="arabicPeriod"/>
            </a:pPr>
            <a:r>
              <a:rPr lang="en-US" dirty="0"/>
              <a:t>Run the reject lists through the API used and create a data frame.</a:t>
            </a:r>
          </a:p>
          <a:p>
            <a:pPr marL="457200" indent="-457200">
              <a:buFont typeface="+mj-lt"/>
              <a:buAutoNum type="arabicPeriod"/>
            </a:pPr>
            <a:r>
              <a:rPr lang="en-US" dirty="0"/>
              <a:t>Use the rejected data as the training data to determine the categories weights</a:t>
            </a:r>
          </a:p>
        </p:txBody>
      </p:sp>
    </p:spTree>
    <p:extLst>
      <p:ext uri="{BB962C8B-B14F-4D97-AF65-F5344CB8AC3E}">
        <p14:creationId xmlns:p14="http://schemas.microsoft.com/office/powerpoint/2010/main" val="3493860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E51B6C-1F69-F349-9418-AC436CDB88EB}"/>
              </a:ext>
            </a:extLst>
          </p:cNvPr>
          <p:cNvSpPr/>
          <p:nvPr/>
        </p:nvSpPr>
        <p:spPr>
          <a:xfrm>
            <a:off x="1131570" y="1623060"/>
            <a:ext cx="10126980" cy="1943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5EF7189-5C08-984D-B897-693FDF334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620" y="2074545"/>
            <a:ext cx="4823460" cy="36269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Cloud Callout 6">
            <a:extLst>
              <a:ext uri="{FF2B5EF4-FFF2-40B4-BE49-F238E27FC236}">
                <a16:creationId xmlns:a16="http://schemas.microsoft.com/office/drawing/2014/main" id="{2DBB62DB-26D1-8947-BD87-FBFEB7C89BA7}"/>
              </a:ext>
            </a:extLst>
          </p:cNvPr>
          <p:cNvSpPr/>
          <p:nvPr/>
        </p:nvSpPr>
        <p:spPr>
          <a:xfrm>
            <a:off x="6355080" y="85725"/>
            <a:ext cx="4103370" cy="2068830"/>
          </a:xfrm>
          <a:prstGeom prst="cloudCallout">
            <a:avLst>
              <a:gd name="adj1" fmla="val -31595"/>
              <a:gd name="adj2" fmla="val 8239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solidFill>
                  <a:schemeClr val="tx1"/>
                </a:solidFill>
              </a:rPr>
              <a:t>Scranton????</a:t>
            </a:r>
          </a:p>
        </p:txBody>
      </p:sp>
    </p:spTree>
    <p:extLst>
      <p:ext uri="{BB962C8B-B14F-4D97-AF65-F5344CB8AC3E}">
        <p14:creationId xmlns:p14="http://schemas.microsoft.com/office/powerpoint/2010/main" val="839117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303"/>
          </a:xfrm>
        </p:spPr>
        <p:txBody>
          <a:bodyPr>
            <a:normAutofit fontScale="90000"/>
          </a:bodyPr>
          <a:lstStyle/>
          <a:p>
            <a:r>
              <a:rPr lang="en-US" dirty="0"/>
              <a:t>Lessons learnt </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39100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Overall City Ranking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989398" y="989012"/>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FA33C52-019E-7142-ABA7-D1815F056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12" y="1331220"/>
            <a:ext cx="5711618" cy="4818332"/>
          </a:xfrm>
          <a:prstGeom prst="rect">
            <a:avLst/>
          </a:prstGeom>
        </p:spPr>
      </p:pic>
      <p:sp>
        <p:nvSpPr>
          <p:cNvPr id="18" name="Content Placeholder 2">
            <a:extLst>
              <a:ext uri="{FF2B5EF4-FFF2-40B4-BE49-F238E27FC236}">
                <a16:creationId xmlns:a16="http://schemas.microsoft.com/office/drawing/2014/main" id="{6695956D-51D4-814A-9CFB-3A8B5A4F2C90}"/>
              </a:ext>
            </a:extLst>
          </p:cNvPr>
          <p:cNvSpPr>
            <a:spLocks noGrp="1"/>
          </p:cNvSpPr>
          <p:nvPr>
            <p:ph idx="1"/>
          </p:nvPr>
        </p:nvSpPr>
        <p:spPr>
          <a:xfrm>
            <a:off x="7089339" y="1974256"/>
            <a:ext cx="3899263" cy="4010780"/>
          </a:xfrm>
        </p:spPr>
        <p:txBody>
          <a:bodyPr>
            <a:normAutofit lnSpcReduction="10000"/>
          </a:bodyPr>
          <a:lstStyle/>
          <a:p>
            <a:pPr>
              <a:buFont typeface="Arial" panose="020B0604020202020204" pitchFamily="34" charset="0"/>
              <a:buChar char="•"/>
            </a:pPr>
            <a:r>
              <a:rPr lang="en-US" sz="3200" dirty="0"/>
              <a:t> From multiple sources we defined a score for  each city</a:t>
            </a:r>
          </a:p>
          <a:p>
            <a:pPr>
              <a:buFont typeface="Arial" panose="020B0604020202020204" pitchFamily="34" charset="0"/>
              <a:buChar char="•"/>
            </a:pPr>
            <a:r>
              <a:rPr lang="en-US" sz="3200" dirty="0"/>
              <a:t> We agree that all rankings do not weigh equally, so we defined a set of weights per category to calculate totals.</a:t>
            </a:r>
          </a:p>
        </p:txBody>
      </p:sp>
    </p:spTree>
    <p:extLst>
      <p:ext uri="{BB962C8B-B14F-4D97-AF65-F5344CB8AC3E}">
        <p14:creationId xmlns:p14="http://schemas.microsoft.com/office/powerpoint/2010/main" val="363061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779FA5-5EF9-9A41-965D-68A1479EFCCB}"/>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l="13008" t="17665" r="9506" b="6167"/>
          <a:stretch/>
        </p:blipFill>
        <p:spPr>
          <a:xfrm>
            <a:off x="377189" y="2205990"/>
            <a:ext cx="6403483" cy="3543300"/>
          </a:xfrm>
          <a:prstGeom prst="rect">
            <a:avLst/>
          </a:prstGeom>
        </p:spPr>
      </p:pic>
      <p:sp>
        <p:nvSpPr>
          <p:cNvPr id="6" name="Rounded Rectangle 5">
            <a:extLst>
              <a:ext uri="{FF2B5EF4-FFF2-40B4-BE49-F238E27FC236}">
                <a16:creationId xmlns:a16="http://schemas.microsoft.com/office/drawing/2014/main" id="{C868F23D-7E28-9C45-9298-F89E72BA9012}"/>
              </a:ext>
            </a:extLst>
          </p:cNvPr>
          <p:cNvSpPr/>
          <p:nvPr/>
        </p:nvSpPr>
        <p:spPr>
          <a:xfrm>
            <a:off x="400050" y="3977640"/>
            <a:ext cx="1028700" cy="4457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8575">
                <a:solidFill>
                  <a:schemeClr val="accent2"/>
                </a:solidFill>
                <a:prstDash val="solid"/>
              </a:ln>
              <a:solidFill>
                <a:schemeClr val="accent2">
                  <a:lumMod val="40000"/>
                  <a:lumOff val="60000"/>
                </a:schemeClr>
              </a:solidFill>
            </a:endParaRPr>
          </a:p>
        </p:txBody>
      </p:sp>
      <p:sp>
        <p:nvSpPr>
          <p:cNvPr id="7" name="Rounded Rectangle 6">
            <a:extLst>
              <a:ext uri="{FF2B5EF4-FFF2-40B4-BE49-F238E27FC236}">
                <a16:creationId xmlns:a16="http://schemas.microsoft.com/office/drawing/2014/main" id="{18567B45-9C55-D848-855C-8AF8B95234A4}"/>
              </a:ext>
            </a:extLst>
          </p:cNvPr>
          <p:cNvSpPr/>
          <p:nvPr/>
        </p:nvSpPr>
        <p:spPr>
          <a:xfrm>
            <a:off x="2823210" y="5006340"/>
            <a:ext cx="754380" cy="42291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Rounded Rectangle 7">
            <a:extLst>
              <a:ext uri="{FF2B5EF4-FFF2-40B4-BE49-F238E27FC236}">
                <a16:creationId xmlns:a16="http://schemas.microsoft.com/office/drawing/2014/main" id="{427E7169-13F5-FF40-86D0-C1853555A2F2}"/>
              </a:ext>
            </a:extLst>
          </p:cNvPr>
          <p:cNvSpPr/>
          <p:nvPr/>
        </p:nvSpPr>
        <p:spPr>
          <a:xfrm>
            <a:off x="4389120" y="4480560"/>
            <a:ext cx="674370" cy="4419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9">
            <a:extLst>
              <a:ext uri="{FF2B5EF4-FFF2-40B4-BE49-F238E27FC236}">
                <a16:creationId xmlns:a16="http://schemas.microsoft.com/office/drawing/2014/main" id="{E19F02C3-EACF-BE47-957A-0DBF584A231F}"/>
              </a:ext>
            </a:extLst>
          </p:cNvPr>
          <p:cNvSpPr/>
          <p:nvPr/>
        </p:nvSpPr>
        <p:spPr>
          <a:xfrm>
            <a:off x="3549015" y="3265170"/>
            <a:ext cx="840105" cy="3752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0">
            <a:extLst>
              <a:ext uri="{FF2B5EF4-FFF2-40B4-BE49-F238E27FC236}">
                <a16:creationId xmlns:a16="http://schemas.microsoft.com/office/drawing/2014/main" id="{CF7BA0B2-946D-F049-8742-0F89AE7BDCFC}"/>
              </a:ext>
            </a:extLst>
          </p:cNvPr>
          <p:cNvSpPr/>
          <p:nvPr/>
        </p:nvSpPr>
        <p:spPr>
          <a:xfrm>
            <a:off x="4960619" y="4046220"/>
            <a:ext cx="628651" cy="4343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ounded Rectangle 11">
            <a:extLst>
              <a:ext uri="{FF2B5EF4-FFF2-40B4-BE49-F238E27FC236}">
                <a16:creationId xmlns:a16="http://schemas.microsoft.com/office/drawing/2014/main" id="{B57D6BF0-48C7-EA44-B4A9-876C47084D9A}"/>
              </a:ext>
            </a:extLst>
          </p:cNvPr>
          <p:cNvSpPr/>
          <p:nvPr/>
        </p:nvSpPr>
        <p:spPr>
          <a:xfrm>
            <a:off x="5622186" y="3265170"/>
            <a:ext cx="618596" cy="2857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Rounded Rectangle 12">
            <a:extLst>
              <a:ext uri="{FF2B5EF4-FFF2-40B4-BE49-F238E27FC236}">
                <a16:creationId xmlns:a16="http://schemas.microsoft.com/office/drawing/2014/main" id="{E13F878A-E707-8042-A7A4-BE28A16829BC}"/>
              </a:ext>
            </a:extLst>
          </p:cNvPr>
          <p:cNvSpPr/>
          <p:nvPr/>
        </p:nvSpPr>
        <p:spPr>
          <a:xfrm>
            <a:off x="5859852" y="2910840"/>
            <a:ext cx="734905" cy="31146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a:extLst>
              <a:ext uri="{FF2B5EF4-FFF2-40B4-BE49-F238E27FC236}">
                <a16:creationId xmlns:a16="http://schemas.microsoft.com/office/drawing/2014/main" id="{6CDCA84B-8DA6-9C40-AB5E-7DABFEB984C9}"/>
              </a:ext>
            </a:extLst>
          </p:cNvPr>
          <p:cNvSpPr/>
          <p:nvPr/>
        </p:nvSpPr>
        <p:spPr>
          <a:xfrm>
            <a:off x="5622186" y="3829050"/>
            <a:ext cx="618595" cy="2171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itle 1">
            <a:extLst>
              <a:ext uri="{FF2B5EF4-FFF2-40B4-BE49-F238E27FC236}">
                <a16:creationId xmlns:a16="http://schemas.microsoft.com/office/drawing/2014/main" id="{1975EE10-2358-5741-8600-3800647F7FF9}"/>
              </a:ext>
            </a:extLst>
          </p:cNvPr>
          <p:cNvSpPr>
            <a:spLocks noGrp="1"/>
          </p:cNvSpPr>
          <p:nvPr>
            <p:ph type="title"/>
          </p:nvPr>
        </p:nvSpPr>
        <p:spPr>
          <a:xfrm>
            <a:off x="1097280" y="286603"/>
            <a:ext cx="10058400" cy="1450757"/>
          </a:xfrm>
        </p:spPr>
        <p:txBody>
          <a:bodyPr>
            <a:normAutofit/>
          </a:bodyPr>
          <a:lstStyle/>
          <a:p>
            <a:r>
              <a:rPr lang="en-US" sz="4000" dirty="0"/>
              <a:t>Amazon Cities &amp; Sites</a:t>
            </a:r>
          </a:p>
        </p:txBody>
      </p:sp>
      <p:graphicFrame>
        <p:nvGraphicFramePr>
          <p:cNvPr id="16" name="Table 15">
            <a:extLst>
              <a:ext uri="{FF2B5EF4-FFF2-40B4-BE49-F238E27FC236}">
                <a16:creationId xmlns:a16="http://schemas.microsoft.com/office/drawing/2014/main" id="{271ED836-7974-044F-AE59-38A3981622EA}"/>
              </a:ext>
            </a:extLst>
          </p:cNvPr>
          <p:cNvGraphicFramePr>
            <a:graphicFrameLocks noGrp="1"/>
          </p:cNvGraphicFramePr>
          <p:nvPr/>
        </p:nvGraphicFramePr>
        <p:xfrm>
          <a:off x="7244080" y="1962150"/>
          <a:ext cx="2402840" cy="762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4085062394"/>
                    </a:ext>
                  </a:extLst>
                </a:gridCol>
              </a:tblGrid>
              <a:tr h="190500">
                <a:tc>
                  <a:txBody>
                    <a:bodyPr/>
                    <a:lstStyle/>
                    <a:p>
                      <a:pPr algn="l" fontAlgn="b"/>
                      <a:r>
                        <a:rPr lang="en-US" sz="1100" u="none" strike="noStrike" dirty="0">
                          <a:effectLst/>
                        </a:rPr>
                        <a:t>Nationals Park/ D.C United Stadium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4580338"/>
                  </a:ext>
                </a:extLst>
              </a:tr>
              <a:tr h="190500">
                <a:tc>
                  <a:txBody>
                    <a:bodyPr/>
                    <a:lstStyle/>
                    <a:p>
                      <a:pPr algn="l" fontAlgn="b"/>
                      <a:r>
                        <a:rPr lang="en-US" sz="1100" u="none" strike="noStrike" dirty="0">
                          <a:effectLst/>
                        </a:rPr>
                        <a:t>Union Station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5375954"/>
                  </a:ext>
                </a:extLst>
              </a:tr>
              <a:tr h="190500">
                <a:tc>
                  <a:txBody>
                    <a:bodyPr/>
                    <a:lstStyle/>
                    <a:p>
                      <a:pPr algn="l" fontAlgn="b"/>
                      <a:r>
                        <a:rPr lang="en-US" sz="1100" u="none" strike="noStrike" dirty="0">
                          <a:effectLst/>
                        </a:rPr>
                        <a:t>Hill-East Neighborhood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138412"/>
                  </a:ext>
                </a:extLst>
              </a:tr>
              <a:tr h="190500">
                <a:tc>
                  <a:txBody>
                    <a:bodyPr/>
                    <a:lstStyle/>
                    <a:p>
                      <a:pPr algn="l" fontAlgn="b"/>
                      <a:r>
                        <a:rPr lang="en-US" sz="1100" u="none" strike="noStrike" dirty="0">
                          <a:effectLst/>
                        </a:rPr>
                        <a:t>Shaw-Howard University Area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0197904"/>
                  </a:ext>
                </a:extLst>
              </a:tr>
            </a:tbl>
          </a:graphicData>
        </a:graphic>
      </p:graphicFrame>
      <p:graphicFrame>
        <p:nvGraphicFramePr>
          <p:cNvPr id="17" name="Table 16">
            <a:extLst>
              <a:ext uri="{FF2B5EF4-FFF2-40B4-BE49-F238E27FC236}">
                <a16:creationId xmlns:a16="http://schemas.microsoft.com/office/drawing/2014/main" id="{6BA55B50-EC05-B841-A185-7709EF6233DB}"/>
              </a:ext>
            </a:extLst>
          </p:cNvPr>
          <p:cNvGraphicFramePr>
            <a:graphicFrameLocks noGrp="1"/>
          </p:cNvGraphicFramePr>
          <p:nvPr/>
        </p:nvGraphicFramePr>
        <p:xfrm>
          <a:off x="7232650" y="1758315"/>
          <a:ext cx="2414270" cy="192405"/>
        </p:xfrm>
        <a:graphic>
          <a:graphicData uri="http://schemas.openxmlformats.org/drawingml/2006/table">
            <a:tbl>
              <a:tblPr>
                <a:tableStyleId>{46F890A9-2807-4EBB-B81D-B2AA78EC7F39}</a:tableStyleId>
              </a:tblPr>
              <a:tblGrid>
                <a:gridCol w="2414270">
                  <a:extLst>
                    <a:ext uri="{9D8B030D-6E8A-4147-A177-3AD203B41FA5}">
                      <a16:colId xmlns:a16="http://schemas.microsoft.com/office/drawing/2014/main" val="1321473835"/>
                    </a:ext>
                  </a:extLst>
                </a:gridCol>
              </a:tblGrid>
              <a:tr h="190500">
                <a:tc>
                  <a:txBody>
                    <a:bodyPr/>
                    <a:lstStyle/>
                    <a:p>
                      <a:pPr algn="l" fontAlgn="b"/>
                      <a:r>
                        <a:rPr lang="en-US" sz="1200" b="1" u="none" strike="noStrike" dirty="0">
                          <a:effectLst/>
                        </a:rPr>
                        <a:t>Washington DC</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783644"/>
                  </a:ext>
                </a:extLst>
              </a:tr>
            </a:tbl>
          </a:graphicData>
        </a:graphic>
      </p:graphicFrame>
      <p:graphicFrame>
        <p:nvGraphicFramePr>
          <p:cNvPr id="18" name="Table 17">
            <a:extLst>
              <a:ext uri="{FF2B5EF4-FFF2-40B4-BE49-F238E27FC236}">
                <a16:creationId xmlns:a16="http://schemas.microsoft.com/office/drawing/2014/main" id="{0388C506-B1BC-2E4A-9532-68CB342255BF}"/>
              </a:ext>
            </a:extLst>
          </p:cNvPr>
          <p:cNvGraphicFramePr>
            <a:graphicFrameLocks noGrp="1"/>
          </p:cNvGraphicFramePr>
          <p:nvPr/>
        </p:nvGraphicFramePr>
        <p:xfrm>
          <a:off x="7244080" y="2970847"/>
          <a:ext cx="2402840" cy="571500"/>
        </p:xfrm>
        <a:graphic>
          <a:graphicData uri="http://schemas.openxmlformats.org/drawingml/2006/table">
            <a:tbl>
              <a:tblPr>
                <a:tableStyleId>{2A488322-F2BA-4B5B-9748-0D474271808F}</a:tableStyleId>
              </a:tblPr>
              <a:tblGrid>
                <a:gridCol w="2402840">
                  <a:extLst>
                    <a:ext uri="{9D8B030D-6E8A-4147-A177-3AD203B41FA5}">
                      <a16:colId xmlns:a16="http://schemas.microsoft.com/office/drawing/2014/main" val="1655709826"/>
                    </a:ext>
                  </a:extLst>
                </a:gridCol>
              </a:tblGrid>
              <a:tr h="190500">
                <a:tc>
                  <a:txBody>
                    <a:bodyPr/>
                    <a:lstStyle/>
                    <a:p>
                      <a:pPr algn="l" fontAlgn="b"/>
                      <a:r>
                        <a:rPr lang="en-US" sz="1100" u="none" strike="noStrike" dirty="0">
                          <a:effectLst/>
                        </a:rPr>
                        <a:t>Warner Center West San Fernando Valley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6698291"/>
                  </a:ext>
                </a:extLst>
              </a:tr>
              <a:tr h="190500">
                <a:tc>
                  <a:txBody>
                    <a:bodyPr/>
                    <a:lstStyle/>
                    <a:p>
                      <a:pPr algn="l" fontAlgn="b"/>
                      <a:r>
                        <a:rPr lang="en-US" sz="1100" u="none" strike="noStrike">
                          <a:effectLst/>
                        </a:rPr>
                        <a:t>New Hall Ranch Santa Clarita Valley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0711032"/>
                  </a:ext>
                </a:extLst>
              </a:tr>
              <a:tr h="190500">
                <a:tc>
                  <a:txBody>
                    <a:bodyPr/>
                    <a:lstStyle/>
                    <a:p>
                      <a:pPr algn="l" fontAlgn="b"/>
                      <a:r>
                        <a:rPr lang="en-US" sz="1100" u="none" strike="noStrike" dirty="0">
                          <a:effectLst/>
                        </a:rPr>
                        <a:t>Pomona Fairplex</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7096790"/>
                  </a:ext>
                </a:extLst>
              </a:tr>
            </a:tbl>
          </a:graphicData>
        </a:graphic>
      </p:graphicFrame>
      <p:graphicFrame>
        <p:nvGraphicFramePr>
          <p:cNvPr id="19" name="Table 18">
            <a:extLst>
              <a:ext uri="{FF2B5EF4-FFF2-40B4-BE49-F238E27FC236}">
                <a16:creationId xmlns:a16="http://schemas.microsoft.com/office/drawing/2014/main" id="{F5B041D8-BB24-DB40-9A54-6453A8ADD681}"/>
              </a:ext>
            </a:extLst>
          </p:cNvPr>
          <p:cNvGraphicFramePr>
            <a:graphicFrameLocks noGrp="1"/>
          </p:cNvGraphicFramePr>
          <p:nvPr/>
        </p:nvGraphicFramePr>
        <p:xfrm>
          <a:off x="7257696" y="2758439"/>
          <a:ext cx="2389223" cy="192405"/>
        </p:xfrm>
        <a:graphic>
          <a:graphicData uri="http://schemas.openxmlformats.org/drawingml/2006/table">
            <a:tbl>
              <a:tblPr>
                <a:tableStyleId>{46F890A9-2807-4EBB-B81D-B2AA78EC7F39}</a:tableStyleId>
              </a:tblPr>
              <a:tblGrid>
                <a:gridCol w="2389223">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Los Angeles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1" name="Table 20">
            <a:extLst>
              <a:ext uri="{FF2B5EF4-FFF2-40B4-BE49-F238E27FC236}">
                <a16:creationId xmlns:a16="http://schemas.microsoft.com/office/drawing/2014/main" id="{E4CBFE8C-8AE0-9F4F-B150-72D1E178AAF5}"/>
              </a:ext>
            </a:extLst>
          </p:cNvPr>
          <p:cNvGraphicFramePr>
            <a:graphicFrameLocks noGrp="1"/>
          </p:cNvGraphicFramePr>
          <p:nvPr/>
        </p:nvGraphicFramePr>
        <p:xfrm>
          <a:off x="9792969" y="2962275"/>
          <a:ext cx="2311401" cy="762000"/>
        </p:xfrm>
        <a:graphic>
          <a:graphicData uri="http://schemas.openxmlformats.org/drawingml/2006/table">
            <a:tbl>
              <a:tblPr>
                <a:tableStyleId>{74C1A8A3-306A-4EB7-A6B1-4F7E0EB9C5D6}</a:tableStyleId>
              </a:tblPr>
              <a:tblGrid>
                <a:gridCol w="2311401">
                  <a:extLst>
                    <a:ext uri="{9D8B030D-6E8A-4147-A177-3AD203B41FA5}">
                      <a16:colId xmlns:a16="http://schemas.microsoft.com/office/drawing/2014/main" val="57641559"/>
                    </a:ext>
                  </a:extLst>
                </a:gridCol>
              </a:tblGrid>
              <a:tr h="190500">
                <a:tc>
                  <a:txBody>
                    <a:bodyPr/>
                    <a:lstStyle/>
                    <a:p>
                      <a:pPr algn="l" fontAlgn="b"/>
                      <a:r>
                        <a:rPr lang="en-US" sz="1100" u="none" strike="noStrike" dirty="0">
                          <a:effectLst/>
                        </a:rPr>
                        <a:t>Hudson Yards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6902361"/>
                  </a:ext>
                </a:extLst>
              </a:tr>
              <a:tr h="190500">
                <a:tc>
                  <a:txBody>
                    <a:bodyPr/>
                    <a:lstStyle/>
                    <a:p>
                      <a:pPr algn="l" fontAlgn="b"/>
                      <a:r>
                        <a:rPr lang="en-US" sz="1100" u="none" strike="noStrike" dirty="0">
                          <a:effectLst/>
                        </a:rPr>
                        <a:t>Long Island City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0122257"/>
                  </a:ext>
                </a:extLst>
              </a:tr>
              <a:tr h="190500">
                <a:tc>
                  <a:txBody>
                    <a:bodyPr/>
                    <a:lstStyle/>
                    <a:p>
                      <a:pPr algn="l" fontAlgn="b"/>
                      <a:r>
                        <a:rPr lang="en-US" sz="1100" u="none" strike="noStrike" dirty="0">
                          <a:effectLst/>
                        </a:rPr>
                        <a:t>Brooklyn Tech Triangle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9689822"/>
                  </a:ext>
                </a:extLst>
              </a:tr>
              <a:tr h="190500">
                <a:tc>
                  <a:txBody>
                    <a:bodyPr/>
                    <a:lstStyle/>
                    <a:p>
                      <a:pPr algn="l" fontAlgn="b"/>
                      <a:r>
                        <a:rPr lang="en-US" sz="1100" u="none" strike="noStrike" dirty="0">
                          <a:effectLst/>
                        </a:rPr>
                        <a:t>Financial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3936632"/>
                  </a:ext>
                </a:extLst>
              </a:tr>
            </a:tbl>
          </a:graphicData>
        </a:graphic>
      </p:graphicFrame>
      <p:graphicFrame>
        <p:nvGraphicFramePr>
          <p:cNvPr id="22" name="Table 21">
            <a:extLst>
              <a:ext uri="{FF2B5EF4-FFF2-40B4-BE49-F238E27FC236}">
                <a16:creationId xmlns:a16="http://schemas.microsoft.com/office/drawing/2014/main" id="{A6CB4C8C-32C8-B140-81B5-1822097423CB}"/>
              </a:ext>
            </a:extLst>
          </p:cNvPr>
          <p:cNvGraphicFramePr>
            <a:graphicFrameLocks noGrp="1"/>
          </p:cNvGraphicFramePr>
          <p:nvPr/>
        </p:nvGraphicFramePr>
        <p:xfrm>
          <a:off x="7244080" y="4777740"/>
          <a:ext cx="2402840" cy="1524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2010620723"/>
                    </a:ext>
                  </a:extLst>
                </a:gridCol>
              </a:tblGrid>
              <a:tr h="190500">
                <a:tc>
                  <a:txBody>
                    <a:bodyPr/>
                    <a:lstStyle/>
                    <a:p>
                      <a:pPr algn="l" fontAlgn="b"/>
                      <a:r>
                        <a:rPr lang="en-US" sz="1100" u="none" strike="noStrike">
                          <a:effectLst/>
                        </a:rPr>
                        <a:t>Lincoln Yards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1178306"/>
                  </a:ext>
                </a:extLst>
              </a:tr>
              <a:tr h="190500">
                <a:tc>
                  <a:txBody>
                    <a:bodyPr/>
                    <a:lstStyle/>
                    <a:p>
                      <a:pPr algn="l" fontAlgn="b"/>
                      <a:r>
                        <a:rPr lang="en-US" sz="1100" u="none" strike="noStrike" dirty="0">
                          <a:effectLst/>
                        </a:rPr>
                        <a:t>The River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0021558"/>
                  </a:ext>
                </a:extLst>
              </a:tr>
              <a:tr h="190500">
                <a:tc>
                  <a:txBody>
                    <a:bodyPr/>
                    <a:lstStyle/>
                    <a:p>
                      <a:pPr algn="l" fontAlgn="b"/>
                      <a:r>
                        <a:rPr lang="en-US" sz="1100" u="none" strike="noStrike" dirty="0">
                          <a:effectLst/>
                        </a:rPr>
                        <a:t>Futton Market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7460893"/>
                  </a:ext>
                </a:extLst>
              </a:tr>
              <a:tr h="190500">
                <a:tc>
                  <a:txBody>
                    <a:bodyPr/>
                    <a:lstStyle/>
                    <a:p>
                      <a:pPr algn="l" fontAlgn="b"/>
                      <a:r>
                        <a:rPr lang="en-US" sz="1100" u="none" strike="noStrike" dirty="0">
                          <a:effectLst/>
                        </a:rPr>
                        <a:t>City Center Campus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61810"/>
                  </a:ext>
                </a:extLst>
              </a:tr>
              <a:tr h="190500">
                <a:tc>
                  <a:txBody>
                    <a:bodyPr/>
                    <a:lstStyle/>
                    <a:p>
                      <a:pPr algn="l" fontAlgn="b"/>
                      <a:r>
                        <a:rPr lang="en-US" sz="1100" u="none" strike="noStrike">
                          <a:effectLst/>
                        </a:rPr>
                        <a:t>The Downtown District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7885508"/>
                  </a:ext>
                </a:extLst>
              </a:tr>
              <a:tr h="190500">
                <a:tc>
                  <a:txBody>
                    <a:bodyPr/>
                    <a:lstStyle/>
                    <a:p>
                      <a:pPr algn="l" fontAlgn="b"/>
                      <a:r>
                        <a:rPr lang="en-US" sz="1100" u="none" strike="noStrike">
                          <a:effectLst/>
                        </a:rPr>
                        <a:t>The Illinois Medical District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7303377"/>
                  </a:ext>
                </a:extLst>
              </a:tr>
              <a:tr h="190500">
                <a:tc>
                  <a:txBody>
                    <a:bodyPr/>
                    <a:lstStyle/>
                    <a:p>
                      <a:pPr algn="l" fontAlgn="b"/>
                      <a:r>
                        <a:rPr lang="en-US" sz="1100" u="none" strike="noStrike">
                          <a:effectLst/>
                        </a:rPr>
                        <a:t>The 78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4566106"/>
                  </a:ext>
                </a:extLst>
              </a:tr>
              <a:tr h="190500">
                <a:tc>
                  <a:txBody>
                    <a:bodyPr/>
                    <a:lstStyle/>
                    <a:p>
                      <a:pPr algn="l" fontAlgn="b"/>
                      <a:r>
                        <a:rPr lang="en-US" sz="1100" u="none" strike="noStrike" dirty="0">
                          <a:effectLst/>
                        </a:rPr>
                        <a:t>Burnham Lakefront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5934924"/>
                  </a:ext>
                </a:extLst>
              </a:tr>
            </a:tbl>
          </a:graphicData>
        </a:graphic>
      </p:graphicFrame>
      <p:graphicFrame>
        <p:nvGraphicFramePr>
          <p:cNvPr id="23" name="Table 22">
            <a:extLst>
              <a:ext uri="{FF2B5EF4-FFF2-40B4-BE49-F238E27FC236}">
                <a16:creationId xmlns:a16="http://schemas.microsoft.com/office/drawing/2014/main" id="{FA6BBC98-8416-0B43-B180-EB828EDDAFF0}"/>
              </a:ext>
            </a:extLst>
          </p:cNvPr>
          <p:cNvGraphicFramePr>
            <a:graphicFrameLocks noGrp="1"/>
          </p:cNvGraphicFramePr>
          <p:nvPr/>
        </p:nvGraphicFramePr>
        <p:xfrm>
          <a:off x="9792970" y="3977739"/>
          <a:ext cx="2311400" cy="571500"/>
        </p:xfrm>
        <a:graphic>
          <a:graphicData uri="http://schemas.openxmlformats.org/drawingml/2006/table">
            <a:tbl>
              <a:tblPr>
                <a:tableStyleId>{74C1A8A3-306A-4EB7-A6B1-4F7E0EB9C5D6}</a:tableStyleId>
              </a:tblPr>
              <a:tblGrid>
                <a:gridCol w="2311400">
                  <a:extLst>
                    <a:ext uri="{9D8B030D-6E8A-4147-A177-3AD203B41FA5}">
                      <a16:colId xmlns:a16="http://schemas.microsoft.com/office/drawing/2014/main" val="1204892567"/>
                    </a:ext>
                  </a:extLst>
                </a:gridCol>
              </a:tblGrid>
              <a:tr h="190500">
                <a:tc>
                  <a:txBody>
                    <a:bodyPr/>
                    <a:lstStyle/>
                    <a:p>
                      <a:pPr algn="l" fontAlgn="b"/>
                      <a:r>
                        <a:rPr lang="en-US" sz="1100" u="none" strike="noStrike" dirty="0">
                          <a:effectLst/>
                        </a:rPr>
                        <a:t>Research Triangle Park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4798008"/>
                  </a:ext>
                </a:extLst>
              </a:tr>
              <a:tr h="190500">
                <a:tc>
                  <a:txBody>
                    <a:bodyPr/>
                    <a:lstStyle/>
                    <a:p>
                      <a:pPr algn="l" fontAlgn="b"/>
                      <a:r>
                        <a:rPr lang="en-US" sz="1100" u="none" strike="noStrike" dirty="0">
                          <a:effectLst/>
                        </a:rPr>
                        <a:t>Chatham Park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040782"/>
                  </a:ext>
                </a:extLst>
              </a:tr>
              <a:tr h="190500">
                <a:tc>
                  <a:txBody>
                    <a:bodyPr/>
                    <a:lstStyle/>
                    <a:p>
                      <a:pPr algn="l" fontAlgn="b"/>
                      <a:r>
                        <a:rPr lang="en-US" sz="1100" u="none" strike="noStrike" dirty="0">
                          <a:effectLst/>
                        </a:rPr>
                        <a:t>Warehouse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234477"/>
                  </a:ext>
                </a:extLst>
              </a:tr>
            </a:tbl>
          </a:graphicData>
        </a:graphic>
      </p:graphicFrame>
      <p:graphicFrame>
        <p:nvGraphicFramePr>
          <p:cNvPr id="24" name="Table 23">
            <a:extLst>
              <a:ext uri="{FF2B5EF4-FFF2-40B4-BE49-F238E27FC236}">
                <a16:creationId xmlns:a16="http://schemas.microsoft.com/office/drawing/2014/main" id="{E0340131-BB34-6741-902A-1DA8185E0625}"/>
              </a:ext>
            </a:extLst>
          </p:cNvPr>
          <p:cNvGraphicFramePr>
            <a:graphicFrameLocks noGrp="1"/>
          </p:cNvGraphicFramePr>
          <p:nvPr/>
        </p:nvGraphicFramePr>
        <p:xfrm>
          <a:off x="9781540" y="1957288"/>
          <a:ext cx="2322830" cy="762000"/>
        </p:xfrm>
        <a:graphic>
          <a:graphicData uri="http://schemas.openxmlformats.org/drawingml/2006/table">
            <a:tbl>
              <a:tblPr>
                <a:tableStyleId>{74C1A8A3-306A-4EB7-A6B1-4F7E0EB9C5D6}</a:tableStyleId>
              </a:tblPr>
              <a:tblGrid>
                <a:gridCol w="2322830">
                  <a:extLst>
                    <a:ext uri="{9D8B030D-6E8A-4147-A177-3AD203B41FA5}">
                      <a16:colId xmlns:a16="http://schemas.microsoft.com/office/drawing/2014/main" val="680901911"/>
                    </a:ext>
                  </a:extLst>
                </a:gridCol>
              </a:tblGrid>
              <a:tr h="190500">
                <a:tc>
                  <a:txBody>
                    <a:bodyPr/>
                    <a:lstStyle/>
                    <a:p>
                      <a:pPr algn="l" fontAlgn="b"/>
                      <a:r>
                        <a:rPr lang="en-US" sz="1100" u="none" strike="noStrike" dirty="0">
                          <a:effectLst/>
                        </a:rPr>
                        <a:t>Downtown Atlanta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838366"/>
                  </a:ext>
                </a:extLst>
              </a:tr>
              <a:tr h="190500">
                <a:tc>
                  <a:txBody>
                    <a:bodyPr/>
                    <a:lstStyle/>
                    <a:p>
                      <a:pPr algn="l" fontAlgn="b"/>
                      <a:r>
                        <a:rPr lang="en-US" sz="1100" u="none" strike="noStrike" dirty="0">
                          <a:effectLst/>
                        </a:rPr>
                        <a:t>Midtown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61885839"/>
                  </a:ext>
                </a:extLst>
              </a:tr>
              <a:tr h="190500">
                <a:tc>
                  <a:txBody>
                    <a:bodyPr/>
                    <a:lstStyle/>
                    <a:p>
                      <a:pPr algn="l" fontAlgn="b"/>
                      <a:r>
                        <a:rPr lang="en-US" sz="1100" u="none" strike="noStrike" dirty="0">
                          <a:effectLst/>
                        </a:rPr>
                        <a:t>Former GM plant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1785282"/>
                  </a:ext>
                </a:extLst>
              </a:tr>
              <a:tr h="190500">
                <a:tc>
                  <a:txBody>
                    <a:bodyPr/>
                    <a:lstStyle/>
                    <a:p>
                      <a:pPr algn="l" fontAlgn="b"/>
                      <a:r>
                        <a:rPr lang="en-US" sz="1100" u="none" strike="noStrike" dirty="0">
                          <a:effectLst/>
                        </a:rPr>
                        <a:t>The High Street Site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4660608"/>
                  </a:ext>
                </a:extLst>
              </a:tr>
            </a:tbl>
          </a:graphicData>
        </a:graphic>
      </p:graphicFrame>
      <p:graphicFrame>
        <p:nvGraphicFramePr>
          <p:cNvPr id="25" name="Table 24">
            <a:extLst>
              <a:ext uri="{FF2B5EF4-FFF2-40B4-BE49-F238E27FC236}">
                <a16:creationId xmlns:a16="http://schemas.microsoft.com/office/drawing/2014/main" id="{7FFF5CCA-C272-DB47-9C25-971CFED1A4EF}"/>
              </a:ext>
            </a:extLst>
          </p:cNvPr>
          <p:cNvGraphicFramePr>
            <a:graphicFrameLocks noGrp="1"/>
          </p:cNvGraphicFramePr>
          <p:nvPr/>
        </p:nvGraphicFramePr>
        <p:xfrm>
          <a:off x="9781540" y="4787164"/>
          <a:ext cx="2322830" cy="1333500"/>
        </p:xfrm>
        <a:graphic>
          <a:graphicData uri="http://schemas.openxmlformats.org/drawingml/2006/table">
            <a:tbl>
              <a:tblPr>
                <a:tableStyleId>{74C1A8A3-306A-4EB7-A6B1-4F7E0EB9C5D6}</a:tableStyleId>
              </a:tblPr>
              <a:tblGrid>
                <a:gridCol w="2322830">
                  <a:extLst>
                    <a:ext uri="{9D8B030D-6E8A-4147-A177-3AD203B41FA5}">
                      <a16:colId xmlns:a16="http://schemas.microsoft.com/office/drawing/2014/main" val="1772296632"/>
                    </a:ext>
                  </a:extLst>
                </a:gridCol>
              </a:tblGrid>
              <a:tr h="190500">
                <a:tc>
                  <a:txBody>
                    <a:bodyPr/>
                    <a:lstStyle/>
                    <a:p>
                      <a:pPr algn="l" fontAlgn="b"/>
                      <a:r>
                        <a:rPr lang="en-US" sz="1100" u="none" strike="noStrike">
                          <a:effectLst/>
                        </a:rPr>
                        <a:t>American-Statesman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3929927"/>
                  </a:ext>
                </a:extLst>
              </a:tr>
              <a:tr h="190500">
                <a:tc>
                  <a:txBody>
                    <a:bodyPr/>
                    <a:lstStyle/>
                    <a:p>
                      <a:pPr algn="l" fontAlgn="b"/>
                      <a:r>
                        <a:rPr lang="en-US" sz="1100" u="none" strike="noStrike" dirty="0">
                          <a:effectLst/>
                        </a:rPr>
                        <a:t>Eightfold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2738260"/>
                  </a:ext>
                </a:extLst>
              </a:tr>
              <a:tr h="190500">
                <a:tc>
                  <a:txBody>
                    <a:bodyPr/>
                    <a:lstStyle/>
                    <a:p>
                      <a:pPr algn="l" fontAlgn="b"/>
                      <a:r>
                        <a:rPr lang="en-US" sz="1100" u="none" strike="noStrike" dirty="0">
                          <a:effectLst/>
                        </a:rPr>
                        <a:t>Former 3M site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5130043"/>
                  </a:ext>
                </a:extLst>
              </a:tr>
              <a:tr h="190500">
                <a:tc>
                  <a:txBody>
                    <a:bodyPr/>
                    <a:lstStyle/>
                    <a:p>
                      <a:pPr algn="l" fontAlgn="b"/>
                      <a:r>
                        <a:rPr lang="en-US" sz="1100" u="none" strike="noStrike" dirty="0">
                          <a:effectLst/>
                        </a:rPr>
                        <a:t>The Domain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3420962"/>
                  </a:ext>
                </a:extLst>
              </a:tr>
              <a:tr h="190500">
                <a:tc>
                  <a:txBody>
                    <a:bodyPr/>
                    <a:lstStyle/>
                    <a:p>
                      <a:pPr algn="l" fontAlgn="b"/>
                      <a:r>
                        <a:rPr lang="en-US" sz="1100" u="none" strike="noStrike" dirty="0">
                          <a:effectLst/>
                        </a:rPr>
                        <a:t>Bardmoor Campus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1047528"/>
                  </a:ext>
                </a:extLst>
              </a:tr>
              <a:tr h="190500">
                <a:tc>
                  <a:txBody>
                    <a:bodyPr/>
                    <a:lstStyle/>
                    <a:p>
                      <a:pPr algn="l" fontAlgn="b"/>
                      <a:r>
                        <a:rPr lang="en-US" sz="1100" u="none" strike="noStrike" dirty="0">
                          <a:effectLst/>
                        </a:rPr>
                        <a:t>Robinson Ranch</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6433966"/>
                  </a:ext>
                </a:extLst>
              </a:tr>
              <a:tr h="190500">
                <a:tc>
                  <a:txBody>
                    <a:bodyPr/>
                    <a:lstStyle/>
                    <a:p>
                      <a:pPr algn="l" fontAlgn="b"/>
                      <a:r>
                        <a:rPr lang="en-US" sz="1100" u="none" strike="noStrike" dirty="0">
                          <a:effectLst/>
                        </a:rPr>
                        <a:t>Project Catalyst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6265374"/>
                  </a:ext>
                </a:extLst>
              </a:tr>
            </a:tbl>
          </a:graphicData>
        </a:graphic>
      </p:graphicFrame>
      <p:graphicFrame>
        <p:nvGraphicFramePr>
          <p:cNvPr id="26" name="Table 25">
            <a:extLst>
              <a:ext uri="{FF2B5EF4-FFF2-40B4-BE49-F238E27FC236}">
                <a16:creationId xmlns:a16="http://schemas.microsoft.com/office/drawing/2014/main" id="{05A61EBE-65B1-DE40-9C26-79E0FF313F20}"/>
              </a:ext>
            </a:extLst>
          </p:cNvPr>
          <p:cNvGraphicFramePr>
            <a:graphicFrameLocks noGrp="1"/>
          </p:cNvGraphicFramePr>
          <p:nvPr/>
        </p:nvGraphicFramePr>
        <p:xfrm>
          <a:off x="7244080" y="3789044"/>
          <a:ext cx="2402840" cy="762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850786229"/>
                    </a:ext>
                  </a:extLst>
                </a:gridCol>
              </a:tblGrid>
              <a:tr h="190500">
                <a:tc>
                  <a:txBody>
                    <a:bodyPr/>
                    <a:lstStyle/>
                    <a:p>
                      <a:pPr algn="l" fontAlgn="b"/>
                      <a:r>
                        <a:rPr lang="en-US" sz="1100" u="none" strike="noStrike" dirty="0">
                          <a:effectLst/>
                        </a:rPr>
                        <a:t>Suffolk Downs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9752000"/>
                  </a:ext>
                </a:extLst>
              </a:tr>
              <a:tr h="190500">
                <a:tc>
                  <a:txBody>
                    <a:bodyPr/>
                    <a:lstStyle/>
                    <a:p>
                      <a:pPr algn="l" fontAlgn="b"/>
                      <a:r>
                        <a:rPr lang="en-US" sz="1100" u="none" strike="noStrike" dirty="0">
                          <a:effectLst/>
                        </a:rPr>
                        <a:t>South Boston Waterfront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9740037"/>
                  </a:ext>
                </a:extLst>
              </a:tr>
              <a:tr h="190500">
                <a:tc>
                  <a:txBody>
                    <a:bodyPr/>
                    <a:lstStyle/>
                    <a:p>
                      <a:pPr algn="l" fontAlgn="b"/>
                      <a:r>
                        <a:rPr lang="en-US" sz="1100" u="none" strike="noStrike" dirty="0">
                          <a:effectLst/>
                        </a:rPr>
                        <a:t>Downtown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1115420"/>
                  </a:ext>
                </a:extLst>
              </a:tr>
              <a:tr h="190500">
                <a:tc>
                  <a:txBody>
                    <a:bodyPr/>
                    <a:lstStyle/>
                    <a:p>
                      <a:pPr algn="l" fontAlgn="b"/>
                      <a:r>
                        <a:rPr lang="en-US" sz="1100" u="none" strike="noStrike" dirty="0">
                          <a:effectLst/>
                        </a:rPr>
                        <a:t>South End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4385309"/>
                  </a:ext>
                </a:extLst>
              </a:tr>
            </a:tbl>
          </a:graphicData>
        </a:graphic>
      </p:graphicFrame>
      <p:graphicFrame>
        <p:nvGraphicFramePr>
          <p:cNvPr id="27" name="Table 26">
            <a:extLst>
              <a:ext uri="{FF2B5EF4-FFF2-40B4-BE49-F238E27FC236}">
                <a16:creationId xmlns:a16="http://schemas.microsoft.com/office/drawing/2014/main" id="{BB0AB6AF-F641-DA40-AF1F-17EA1AF36FE3}"/>
              </a:ext>
            </a:extLst>
          </p:cNvPr>
          <p:cNvGraphicFramePr>
            <a:graphicFrameLocks noGrp="1"/>
          </p:cNvGraphicFramePr>
          <p:nvPr/>
        </p:nvGraphicFramePr>
        <p:xfrm>
          <a:off x="7244079" y="3569493"/>
          <a:ext cx="2402839" cy="192405"/>
        </p:xfrm>
        <a:graphic>
          <a:graphicData uri="http://schemas.openxmlformats.org/drawingml/2006/table">
            <a:tbl>
              <a:tblPr>
                <a:tableStyleId>{46F890A9-2807-4EBB-B81D-B2AA78EC7F39}</a:tableStyleId>
              </a:tblPr>
              <a:tblGrid>
                <a:gridCol w="2402839">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Boston</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8" name="Table 27">
            <a:extLst>
              <a:ext uri="{FF2B5EF4-FFF2-40B4-BE49-F238E27FC236}">
                <a16:creationId xmlns:a16="http://schemas.microsoft.com/office/drawing/2014/main" id="{00DDCEAA-12B5-644A-8D5E-9C2363398F01}"/>
              </a:ext>
            </a:extLst>
          </p:cNvPr>
          <p:cNvGraphicFramePr>
            <a:graphicFrameLocks noGrp="1"/>
          </p:cNvGraphicFramePr>
          <p:nvPr/>
        </p:nvGraphicFramePr>
        <p:xfrm>
          <a:off x="7246266" y="4571047"/>
          <a:ext cx="2400651" cy="192405"/>
        </p:xfrm>
        <a:graphic>
          <a:graphicData uri="http://schemas.openxmlformats.org/drawingml/2006/table">
            <a:tbl>
              <a:tblPr>
                <a:tableStyleId>{46F890A9-2807-4EBB-B81D-B2AA78EC7F39}</a:tableStyleId>
              </a:tblPr>
              <a:tblGrid>
                <a:gridCol w="2400651">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Chicago</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9" name="Table 28">
            <a:extLst>
              <a:ext uri="{FF2B5EF4-FFF2-40B4-BE49-F238E27FC236}">
                <a16:creationId xmlns:a16="http://schemas.microsoft.com/office/drawing/2014/main" id="{63ED3AD4-AF60-764B-BF56-82443DF64FA8}"/>
              </a:ext>
            </a:extLst>
          </p:cNvPr>
          <p:cNvGraphicFramePr>
            <a:graphicFrameLocks noGrp="1"/>
          </p:cNvGraphicFramePr>
          <p:nvPr/>
        </p:nvGraphicFramePr>
        <p:xfrm>
          <a:off x="9781539" y="1756261"/>
          <a:ext cx="2322829" cy="192405"/>
        </p:xfrm>
        <a:graphic>
          <a:graphicData uri="http://schemas.openxmlformats.org/drawingml/2006/table">
            <a:tbl>
              <a:tblPr>
                <a:tableStyleId>{46F890A9-2807-4EBB-B81D-B2AA78EC7F39}</a:tableStyleId>
              </a:tblPr>
              <a:tblGrid>
                <a:gridCol w="2322829">
                  <a:extLst>
                    <a:ext uri="{9D8B030D-6E8A-4147-A177-3AD203B41FA5}">
                      <a16:colId xmlns:a16="http://schemas.microsoft.com/office/drawing/2014/main" val="1321473835"/>
                    </a:ext>
                  </a:extLst>
                </a:gridCol>
              </a:tblGrid>
              <a:tr h="190500">
                <a:tc>
                  <a:txBody>
                    <a:bodyPr/>
                    <a:lstStyle/>
                    <a:p>
                      <a:pPr algn="l" fontAlgn="b"/>
                      <a:r>
                        <a:rPr lang="en-US" sz="1200" b="1" u="none" strike="noStrike" dirty="0">
                          <a:effectLst/>
                        </a:rPr>
                        <a:t>Atlanta</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783644"/>
                  </a:ext>
                </a:extLst>
              </a:tr>
            </a:tbl>
          </a:graphicData>
        </a:graphic>
      </p:graphicFrame>
      <p:graphicFrame>
        <p:nvGraphicFramePr>
          <p:cNvPr id="30" name="Table 29">
            <a:extLst>
              <a:ext uri="{FF2B5EF4-FFF2-40B4-BE49-F238E27FC236}">
                <a16:creationId xmlns:a16="http://schemas.microsoft.com/office/drawing/2014/main" id="{1C75648F-E57C-564E-8E01-AA8C5B1E7921}"/>
              </a:ext>
            </a:extLst>
          </p:cNvPr>
          <p:cNvGraphicFramePr>
            <a:graphicFrameLocks noGrp="1"/>
          </p:cNvGraphicFramePr>
          <p:nvPr/>
        </p:nvGraphicFramePr>
        <p:xfrm>
          <a:off x="9800236" y="2750393"/>
          <a:ext cx="2304133" cy="192405"/>
        </p:xfrm>
        <a:graphic>
          <a:graphicData uri="http://schemas.openxmlformats.org/drawingml/2006/table">
            <a:tbl>
              <a:tblPr>
                <a:tableStyleId>{46F890A9-2807-4EBB-B81D-B2AA78EC7F39}</a:tableStyleId>
              </a:tblPr>
              <a:tblGrid>
                <a:gridCol w="2304133">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New York</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31" name="Table 30">
            <a:extLst>
              <a:ext uri="{FF2B5EF4-FFF2-40B4-BE49-F238E27FC236}">
                <a16:creationId xmlns:a16="http://schemas.microsoft.com/office/drawing/2014/main" id="{45E7FC35-4FFD-2746-BE22-58558E64F129}"/>
              </a:ext>
            </a:extLst>
          </p:cNvPr>
          <p:cNvGraphicFramePr>
            <a:graphicFrameLocks noGrp="1"/>
          </p:cNvGraphicFramePr>
          <p:nvPr/>
        </p:nvGraphicFramePr>
        <p:xfrm>
          <a:off x="9781540" y="3759317"/>
          <a:ext cx="2322830" cy="192405"/>
        </p:xfrm>
        <a:graphic>
          <a:graphicData uri="http://schemas.openxmlformats.org/drawingml/2006/table">
            <a:tbl>
              <a:tblPr>
                <a:tableStyleId>{46F890A9-2807-4EBB-B81D-B2AA78EC7F39}</a:tableStyleId>
              </a:tblPr>
              <a:tblGrid>
                <a:gridCol w="2322830">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Raleigh</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33" name="Table 32">
            <a:extLst>
              <a:ext uri="{FF2B5EF4-FFF2-40B4-BE49-F238E27FC236}">
                <a16:creationId xmlns:a16="http://schemas.microsoft.com/office/drawing/2014/main" id="{30554AF1-6BA1-C848-8F62-BECA2E66AD5C}"/>
              </a:ext>
            </a:extLst>
          </p:cNvPr>
          <p:cNvGraphicFramePr>
            <a:graphicFrameLocks noGrp="1"/>
          </p:cNvGraphicFramePr>
          <p:nvPr/>
        </p:nvGraphicFramePr>
        <p:xfrm>
          <a:off x="9770286" y="4585335"/>
          <a:ext cx="2334084" cy="192405"/>
        </p:xfrm>
        <a:graphic>
          <a:graphicData uri="http://schemas.openxmlformats.org/drawingml/2006/table">
            <a:tbl>
              <a:tblPr>
                <a:tableStyleId>{46F890A9-2807-4EBB-B81D-B2AA78EC7F39}</a:tableStyleId>
              </a:tblPr>
              <a:tblGrid>
                <a:gridCol w="2334084">
                  <a:extLst>
                    <a:ext uri="{9D8B030D-6E8A-4147-A177-3AD203B41FA5}">
                      <a16:colId xmlns:a16="http://schemas.microsoft.com/office/drawing/2014/main" val="682814544"/>
                    </a:ext>
                  </a:extLst>
                </a:gridCol>
              </a:tblGrid>
              <a:tr h="190500">
                <a:tc>
                  <a:txBody>
                    <a:bodyPr/>
                    <a:lstStyle/>
                    <a:p>
                      <a:pPr algn="l" fontAlgn="b"/>
                      <a:r>
                        <a:rPr lang="en-US" sz="1200" b="1" i="0" u="none" strike="noStrike" dirty="0">
                          <a:solidFill>
                            <a:srgbClr val="000000"/>
                          </a:solidFill>
                          <a:effectLst/>
                          <a:latin typeface="Calibri" panose="020F0502020204030204" pitchFamily="34" charset="0"/>
                        </a:rPr>
                        <a:t>Austin</a:t>
                      </a:r>
                    </a:p>
                  </a:txBody>
                  <a:tcPr marL="9525" marR="9525" marT="9525" marB="0" anchor="b"/>
                </a:tc>
                <a:extLst>
                  <a:ext uri="{0D108BD9-81ED-4DB2-BD59-A6C34878D82A}">
                    <a16:rowId xmlns:a16="http://schemas.microsoft.com/office/drawing/2014/main" val="3480209066"/>
                  </a:ext>
                </a:extLst>
              </a:tr>
            </a:tbl>
          </a:graphicData>
        </a:graphic>
      </p:graphicFrame>
    </p:spTree>
    <p:extLst>
      <p:ext uri="{BB962C8B-B14F-4D97-AF65-F5344CB8AC3E}">
        <p14:creationId xmlns:p14="http://schemas.microsoft.com/office/powerpoint/2010/main" val="37754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Amazon’s Selection Criteria</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1468057"/>
            <a:ext cx="10802277" cy="4819135"/>
          </a:xfrm>
        </p:spPr>
        <p:txBody>
          <a:bodyPr>
            <a:normAutofit/>
          </a:bodyPr>
          <a:lstStyle/>
          <a:p>
            <a:endParaRPr lang="en-US" dirty="0"/>
          </a:p>
          <a:p>
            <a:pPr fontAlgn="base">
              <a:spcBef>
                <a:spcPts val="600"/>
              </a:spcBef>
              <a:spcAft>
                <a:spcPts val="0"/>
              </a:spcAft>
            </a:pPr>
            <a:r>
              <a:rPr lang="en-US" sz="2400" b="1" dirty="0"/>
              <a:t>Metropolitan areas with more than one million people.</a:t>
            </a:r>
          </a:p>
          <a:p>
            <a:pPr fontAlgn="base">
              <a:spcBef>
                <a:spcPts val="600"/>
              </a:spcBef>
              <a:spcAft>
                <a:spcPts val="0"/>
              </a:spcAft>
            </a:pPr>
            <a:r>
              <a:rPr lang="en-US" sz="2400" dirty="0"/>
              <a:t> (Spoiler Alert : All the 20 shortlisted cities meet this criteria.)</a:t>
            </a:r>
          </a:p>
          <a:p>
            <a:pPr fontAlgn="base">
              <a:spcBef>
                <a:spcPts val="600"/>
              </a:spcBef>
              <a:spcAft>
                <a:spcPts val="0"/>
              </a:spcAft>
            </a:pPr>
            <a:endParaRPr lang="en-US" sz="2400" dirty="0"/>
          </a:p>
          <a:p>
            <a:pPr fontAlgn="base">
              <a:spcBef>
                <a:spcPts val="600"/>
              </a:spcBef>
              <a:spcAft>
                <a:spcPts val="0"/>
              </a:spcAft>
            </a:pPr>
            <a:r>
              <a:rPr lang="en-US" sz="2400" b="1" dirty="0"/>
              <a:t>A stable and </a:t>
            </a:r>
            <a:r>
              <a:rPr lang="en-US" sz="2400" b="1" i="1" dirty="0">
                <a:solidFill>
                  <a:schemeClr val="accent1">
                    <a:lumMod val="75000"/>
                  </a:schemeClr>
                </a:solidFill>
              </a:rPr>
              <a:t>business-friendly </a:t>
            </a:r>
            <a:r>
              <a:rPr lang="en-US" sz="2400" b="1" dirty="0"/>
              <a:t>environment.</a:t>
            </a:r>
          </a:p>
          <a:p>
            <a:pPr fontAlgn="base">
              <a:spcBef>
                <a:spcPts val="600"/>
              </a:spcBef>
              <a:spcAft>
                <a:spcPts val="0"/>
              </a:spcAft>
            </a:pPr>
            <a:r>
              <a:rPr lang="en-US" sz="2400" b="1" dirty="0"/>
              <a:t>Communities that think big and creatively when considering locations and real estate options.</a:t>
            </a:r>
          </a:p>
          <a:p>
            <a:pPr marL="0" indent="0" fontAlgn="base">
              <a:spcBef>
                <a:spcPts val="600"/>
              </a:spcBef>
              <a:spcAft>
                <a:spcPts val="0"/>
              </a:spcAft>
              <a:buNone/>
            </a:pPr>
            <a:r>
              <a:rPr lang="en-US" sz="2400" dirty="0"/>
              <a:t> Non quantifiable metrics. We assumed all the cities meet this criteria as well.</a:t>
            </a:r>
          </a:p>
          <a:p>
            <a:pPr marL="0" indent="0" fontAlgn="base">
              <a:spcBef>
                <a:spcPts val="600"/>
              </a:spcBef>
              <a:spcAft>
                <a:spcPts val="0"/>
              </a:spcAft>
              <a:buNone/>
            </a:pPr>
            <a:endParaRPr lang="en-US" sz="2400" dirty="0"/>
          </a:p>
          <a:p>
            <a:pPr fontAlgn="base">
              <a:spcBef>
                <a:spcPts val="600"/>
              </a:spcBef>
              <a:spcAft>
                <a:spcPts val="0"/>
              </a:spcAft>
            </a:pPr>
            <a:r>
              <a:rPr lang="en-US" sz="2400" b="1" u="sng" dirty="0">
                <a:solidFill>
                  <a:schemeClr val="accent1">
                    <a:lumMod val="50000"/>
                  </a:schemeClr>
                </a:solidFill>
              </a:rPr>
              <a:t>Urban or suburban locations with the potential to attract and retain strong technical talent.</a:t>
            </a:r>
          </a:p>
          <a:p>
            <a:pPr fontAlgn="base">
              <a:spcBef>
                <a:spcPts val="600"/>
              </a:spcBef>
              <a:spcAft>
                <a:spcPts val="0"/>
              </a:spcAft>
            </a:pPr>
            <a:r>
              <a:rPr lang="en-US" sz="2400" dirty="0"/>
              <a:t>Measurable Metrics. Criteria we used!</a:t>
            </a:r>
          </a:p>
        </p:txBody>
      </p:sp>
    </p:spTree>
    <p:extLst>
      <p:ext uri="{BB962C8B-B14F-4D97-AF65-F5344CB8AC3E}">
        <p14:creationId xmlns:p14="http://schemas.microsoft.com/office/powerpoint/2010/main" val="328889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Used/Questions Asked</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36320" y="1752262"/>
            <a:ext cx="10802277" cy="4819135"/>
          </a:xfrm>
        </p:spPr>
        <p:txBody>
          <a:bodyPr>
            <a:normAutofit/>
          </a:bodyPr>
          <a:lstStyle/>
          <a:p>
            <a:pPr>
              <a:buFont typeface="Wingdings" panose="05000000000000000000" pitchFamily="2" charset="2"/>
              <a:buChar char="q"/>
            </a:pPr>
            <a:r>
              <a:rPr lang="en-US" dirty="0"/>
              <a:t>Educated Talent Pool.</a:t>
            </a:r>
          </a:p>
          <a:p>
            <a:pPr>
              <a:buFont typeface="Wingdings" panose="05000000000000000000" pitchFamily="2" charset="2"/>
              <a:buChar char="q"/>
            </a:pPr>
            <a:r>
              <a:rPr lang="en-US" dirty="0"/>
              <a:t>Existing Labor Force in Technology, Business and Financial occupations. </a:t>
            </a:r>
          </a:p>
          <a:p>
            <a:pPr>
              <a:buFont typeface="Wingdings" panose="05000000000000000000" pitchFamily="2" charset="2"/>
              <a:buChar char="q"/>
            </a:pPr>
            <a:r>
              <a:rPr lang="en-US" dirty="0"/>
              <a:t>Diversity /Cultural Community Fit.  </a:t>
            </a:r>
          </a:p>
          <a:p>
            <a:pPr>
              <a:buFont typeface="Wingdings" panose="05000000000000000000" pitchFamily="2" charset="2"/>
              <a:buChar char="q"/>
            </a:pPr>
            <a:r>
              <a:rPr lang="en-US" dirty="0"/>
              <a:t>Crime Index - How safe is your city?</a:t>
            </a:r>
          </a:p>
          <a:p>
            <a:pPr>
              <a:buFont typeface="Wingdings" panose="05000000000000000000" pitchFamily="2" charset="2"/>
              <a:buChar char="q"/>
            </a:pPr>
            <a:r>
              <a:rPr lang="en-US" dirty="0"/>
              <a:t>Schools and Colleges -  Does your city have good schools? Do your city have institutions of higher education?</a:t>
            </a:r>
          </a:p>
          <a:p>
            <a:pPr>
              <a:buFont typeface="Wingdings" panose="05000000000000000000" pitchFamily="2" charset="2"/>
              <a:buChar char="q"/>
            </a:pPr>
            <a:r>
              <a:rPr lang="en-US" dirty="0"/>
              <a:t>Housing Affordability .</a:t>
            </a:r>
          </a:p>
          <a:p>
            <a:pPr>
              <a:buFont typeface="Wingdings" panose="05000000000000000000" pitchFamily="2" charset="2"/>
              <a:buChar char="q"/>
            </a:pPr>
            <a:r>
              <a:rPr lang="en-US" dirty="0"/>
              <a:t>Community/Quality of Life – What amenities does your city have to offer?</a:t>
            </a:r>
          </a:p>
          <a:p>
            <a:pPr>
              <a:buFont typeface="Wingdings" panose="05000000000000000000" pitchFamily="2" charset="2"/>
              <a:buChar char="q"/>
            </a:pPr>
            <a:r>
              <a:rPr lang="en-US" dirty="0"/>
              <a:t> Transportation Options – Airport, Transit, Bike and Pedestrian accessibility.</a:t>
            </a:r>
          </a:p>
          <a:p>
            <a:pPr>
              <a:buFont typeface="Wingdings" panose="05000000000000000000" pitchFamily="2" charset="2"/>
              <a:buChar char="q"/>
            </a:pPr>
            <a:r>
              <a:rPr lang="en-US" dirty="0"/>
              <a:t> Others : Climate, Pollution etc.</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294450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At The City Level</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2038865"/>
            <a:ext cx="10802277" cy="4819135"/>
          </a:xfrm>
        </p:spPr>
        <p:txBody>
          <a:bodyPr>
            <a:normAutofit/>
          </a:bodyPr>
          <a:lstStyle/>
          <a:p>
            <a:pPr>
              <a:buFont typeface="Wingdings" panose="05000000000000000000" pitchFamily="2" charset="2"/>
              <a:buChar char="q"/>
            </a:pPr>
            <a:r>
              <a:rPr lang="en-US" sz="3200" dirty="0">
                <a:solidFill>
                  <a:schemeClr val="tx1"/>
                </a:solidFill>
              </a:rPr>
              <a:t>Educated Talent Pool.</a:t>
            </a:r>
          </a:p>
          <a:p>
            <a:pPr>
              <a:buFont typeface="Wingdings" panose="05000000000000000000" pitchFamily="2" charset="2"/>
              <a:buChar char="q"/>
            </a:pPr>
            <a:r>
              <a:rPr lang="en-US" sz="3200" dirty="0">
                <a:solidFill>
                  <a:schemeClr val="tx1"/>
                </a:solidFill>
              </a:rPr>
              <a:t>Existing Labor Force in Technology, Business and Financial occupations. </a:t>
            </a:r>
          </a:p>
          <a:p>
            <a:pPr>
              <a:buFont typeface="Wingdings" panose="05000000000000000000" pitchFamily="2" charset="2"/>
              <a:buChar char="q"/>
            </a:pPr>
            <a:r>
              <a:rPr lang="en-US" sz="3200" dirty="0">
                <a:solidFill>
                  <a:schemeClr val="tx1"/>
                </a:solidFill>
              </a:rPr>
              <a:t>Diversity /Cultural Community Fit.  </a:t>
            </a:r>
          </a:p>
          <a:p>
            <a:pPr>
              <a:buFont typeface="Wingdings" panose="05000000000000000000" pitchFamily="2" charset="2"/>
              <a:buChar char="q"/>
            </a:pPr>
            <a:r>
              <a:rPr lang="en-US" sz="3200" dirty="0">
                <a:solidFill>
                  <a:schemeClr val="tx1"/>
                </a:solidFill>
              </a:rPr>
              <a:t>Crime Index.</a:t>
            </a:r>
          </a:p>
          <a:p>
            <a:pPr>
              <a:buFont typeface="Wingdings" panose="05000000000000000000" pitchFamily="2" charset="2"/>
              <a:buChar char="q"/>
            </a:pPr>
            <a:r>
              <a:rPr lang="en-US" sz="3200" dirty="0">
                <a:solidFill>
                  <a:schemeClr val="tx1"/>
                </a:solidFill>
              </a:rPr>
              <a:t>Housing Affordability.</a:t>
            </a:r>
          </a:p>
          <a:p>
            <a:pPr>
              <a:buFont typeface="Wingdings" panose="05000000000000000000" pitchFamily="2" charset="2"/>
              <a:buChar char="q"/>
            </a:pPr>
            <a:r>
              <a:rPr lang="en-US" sz="3200" dirty="0">
                <a:solidFill>
                  <a:schemeClr val="tx1"/>
                </a:solidFill>
              </a:rPr>
              <a:t> Others : Climate, Pollution etc.</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377013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At The Site Level</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2382457"/>
            <a:ext cx="10802277" cy="4819135"/>
          </a:xfrm>
        </p:spPr>
        <p:txBody>
          <a:bodyPr>
            <a:normAutofit/>
          </a:bodyPr>
          <a:lstStyle/>
          <a:p>
            <a:pPr>
              <a:buFont typeface="Wingdings" panose="05000000000000000000" pitchFamily="2" charset="2"/>
              <a:buChar char="q"/>
            </a:pPr>
            <a:r>
              <a:rPr lang="en-US" sz="3200" dirty="0">
                <a:solidFill>
                  <a:schemeClr val="tx1"/>
                </a:solidFill>
              </a:rPr>
              <a:t>Schools and Colleges.</a:t>
            </a:r>
          </a:p>
          <a:p>
            <a:pPr>
              <a:buFont typeface="Wingdings" panose="05000000000000000000" pitchFamily="2" charset="2"/>
              <a:buChar char="q"/>
            </a:pPr>
            <a:r>
              <a:rPr lang="en-US" sz="3200" dirty="0">
                <a:solidFill>
                  <a:schemeClr val="tx1"/>
                </a:solidFill>
              </a:rPr>
              <a:t>Community/Quality of Life/Amenities. </a:t>
            </a:r>
          </a:p>
          <a:p>
            <a:pPr>
              <a:buFont typeface="Wingdings" panose="05000000000000000000" pitchFamily="2" charset="2"/>
              <a:buChar char="q"/>
            </a:pPr>
            <a:r>
              <a:rPr lang="en-US" sz="3200" dirty="0">
                <a:solidFill>
                  <a:schemeClr val="tx1"/>
                </a:solidFill>
              </a:rPr>
              <a:t>Transportation Options.</a:t>
            </a:r>
          </a:p>
          <a:p>
            <a:pPr marL="0" indent="0">
              <a:buNone/>
            </a:pPr>
            <a:endParaRPr lang="en-US" dirty="0"/>
          </a:p>
          <a:p>
            <a:pPr marL="0" indent="0">
              <a:buNone/>
            </a:pPr>
            <a:r>
              <a:rPr lang="en-US" dirty="0"/>
              <a:t>Note: The data is analyzed at the site level and aggregated at the city level in the final analysis.</a:t>
            </a:r>
          </a:p>
        </p:txBody>
      </p:sp>
    </p:spTree>
    <p:extLst>
      <p:ext uri="{BB962C8B-B14F-4D97-AF65-F5344CB8AC3E}">
        <p14:creationId xmlns:p14="http://schemas.microsoft.com/office/powerpoint/2010/main" val="2875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Primary Data Sources</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p:txBody>
          <a:bodyPr>
            <a:normAutofit/>
          </a:bodyPr>
          <a:lstStyle/>
          <a:p>
            <a:pPr>
              <a:buFont typeface="Wingdings" panose="05000000000000000000" pitchFamily="2" charset="2"/>
              <a:buChar char="§"/>
            </a:pPr>
            <a:r>
              <a:rPr lang="en-US" sz="3200" dirty="0"/>
              <a:t> Census API : 2016 American Community 5 Year Survey</a:t>
            </a:r>
          </a:p>
          <a:p>
            <a:pPr>
              <a:buFont typeface="Wingdings" panose="05000000000000000000" pitchFamily="2" charset="2"/>
              <a:buChar char="§"/>
            </a:pPr>
            <a:r>
              <a:rPr lang="en-US" sz="3200" dirty="0"/>
              <a:t> Greater Schools API</a:t>
            </a:r>
          </a:p>
          <a:p>
            <a:pPr>
              <a:buFont typeface="Wingdings" panose="05000000000000000000" pitchFamily="2" charset="2"/>
              <a:buChar char="§"/>
            </a:pPr>
            <a:r>
              <a:rPr lang="en-US" sz="3200" dirty="0"/>
              <a:t> Google API </a:t>
            </a:r>
          </a:p>
          <a:p>
            <a:pPr>
              <a:buFont typeface="Wingdings" panose="05000000000000000000" pitchFamily="2" charset="2"/>
              <a:buChar char="§"/>
            </a:pPr>
            <a:r>
              <a:rPr lang="en-US" sz="3200" dirty="0"/>
              <a:t> Walk Score API</a:t>
            </a:r>
          </a:p>
        </p:txBody>
      </p:sp>
    </p:spTree>
    <p:extLst>
      <p:ext uri="{BB962C8B-B14F-4D97-AF65-F5344CB8AC3E}">
        <p14:creationId xmlns:p14="http://schemas.microsoft.com/office/powerpoint/2010/main" val="259617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303"/>
          </a:xfrm>
        </p:spPr>
        <p:txBody>
          <a:bodyPr>
            <a:normAutofit fontScale="90000"/>
          </a:bodyPr>
          <a:lstStyle/>
          <a:p>
            <a:r>
              <a:rPr lang="en-US" dirty="0"/>
              <a:t>Talent Pool - Education</a:t>
            </a:r>
          </a:p>
        </p:txBody>
      </p:sp>
      <p:pic>
        <p:nvPicPr>
          <p:cNvPr id="7" name="Picture 6">
            <a:extLst>
              <a:ext uri="{FF2B5EF4-FFF2-40B4-BE49-F238E27FC236}">
                <a16:creationId xmlns:a16="http://schemas.microsoft.com/office/drawing/2014/main" id="{C4CBD56D-EC25-4099-85D8-D780F31B6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7" y="988906"/>
            <a:ext cx="12010385" cy="5028835"/>
          </a:xfrm>
          <a:prstGeom prst="rect">
            <a:avLst/>
          </a:prstGeom>
        </p:spPr>
      </p:pic>
      <p:cxnSp>
        <p:nvCxnSpPr>
          <p:cNvPr id="13" name="Straight Connector 12">
            <a:extLst>
              <a:ext uri="{FF2B5EF4-FFF2-40B4-BE49-F238E27FC236}">
                <a16:creationId xmlns:a16="http://schemas.microsoft.com/office/drawing/2014/main" id="{5397CA78-2EB2-4868-82DD-39855F7B3B21}"/>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9157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1186</TotalTime>
  <Words>1724</Words>
  <Application>Microsoft Macintosh PowerPoint</Application>
  <PresentationFormat>Widescreen</PresentationFormat>
  <Paragraphs>273</Paragraphs>
  <Slides>28</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Rounded MT Bold</vt:lpstr>
      <vt:lpstr>Calibri</vt:lpstr>
      <vt:lpstr>Calibri Light</vt:lpstr>
      <vt:lpstr>Wingdings</vt:lpstr>
      <vt:lpstr>Retrospect</vt:lpstr>
      <vt:lpstr>Pick Me Amazon!</vt:lpstr>
      <vt:lpstr>The $5 Billion Question</vt:lpstr>
      <vt:lpstr>Amazon Cities &amp; Sites</vt:lpstr>
      <vt:lpstr>Amazon’s Selection Criteria</vt:lpstr>
      <vt:lpstr>Metrics Used/Questions Asked</vt:lpstr>
      <vt:lpstr>Metrics At The City Level</vt:lpstr>
      <vt:lpstr>Metrics At The Site Level</vt:lpstr>
      <vt:lpstr>Primary Data Sources</vt:lpstr>
      <vt:lpstr>Talent Pool - Education</vt:lpstr>
      <vt:lpstr>Talent Pool - Education</vt:lpstr>
      <vt:lpstr>Talent Pool - Labor Force </vt:lpstr>
      <vt:lpstr>Diversity</vt:lpstr>
      <vt:lpstr>Crime Index  </vt:lpstr>
      <vt:lpstr>Findings </vt:lpstr>
      <vt:lpstr>Housing affordability</vt:lpstr>
      <vt:lpstr>Schools and College Ratings </vt:lpstr>
      <vt:lpstr>Findings </vt:lpstr>
      <vt:lpstr>Nearby Amenities</vt:lpstr>
      <vt:lpstr>PowerPoint Presentation</vt:lpstr>
      <vt:lpstr>PowerPoint Presentation</vt:lpstr>
      <vt:lpstr>Walk/Bike/Transit Score</vt:lpstr>
      <vt:lpstr>Airport Score</vt:lpstr>
      <vt:lpstr>Overall City Ranking </vt:lpstr>
      <vt:lpstr>Findings</vt:lpstr>
      <vt:lpstr>Appendix</vt:lpstr>
      <vt:lpstr>PowerPoint Presentation</vt:lpstr>
      <vt:lpstr>Lessons learnt </vt:lpstr>
      <vt:lpstr>Overall City Ranking </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 Sis</dc:creator>
  <cp:lastModifiedBy>Ninu Desai</cp:lastModifiedBy>
  <cp:revision>66</cp:revision>
  <dcterms:created xsi:type="dcterms:W3CDTF">2018-04-03T03:04:16Z</dcterms:created>
  <dcterms:modified xsi:type="dcterms:W3CDTF">2018-04-05T01:04:53Z</dcterms:modified>
</cp:coreProperties>
</file>