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152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Motivation: too much sitting is bad for your health so we created this app.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Conclusion, future work, contributions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>
                <a:solidFill>
                  <a:srgbClr val="E06666"/>
                </a:solidFill>
              </a:rPr>
              <a:t>An intelligent multimodal android application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52400" y="0"/>
            <a:ext cx="9144000" cy="9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chemeClr val="dk2"/>
                </a:solidFill>
              </a:rPr>
              <a:t>Intelligent Multimodal Interaction			 	University of Paris-Sud						02/03/2015  			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5407100" y="4657400"/>
            <a:ext cx="3736799" cy="18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Designed by: Niyati Roy Chowdhury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    David Jan Mercado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    Seren Thompson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</a:rPr>
              <a:t>    Panagiota Tziova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350" y="1718075"/>
            <a:ext cx="1299275" cy="170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hape 34"/>
          <p:cNvCxnSpPr/>
          <p:nvPr/>
        </p:nvCxnSpPr>
        <p:spPr>
          <a:xfrm>
            <a:off x="949575" y="3842550"/>
            <a:ext cx="7266900" cy="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/>
          <p:nvPr/>
        </p:nvCxnSpPr>
        <p:spPr>
          <a:xfrm>
            <a:off x="949575" y="4680750"/>
            <a:ext cx="7266900" cy="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300" y="228600"/>
            <a:ext cx="740700" cy="97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075" y="1413250"/>
            <a:ext cx="6731849" cy="49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81000" y="-2"/>
            <a:ext cx="8229600" cy="91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E06666"/>
                </a:solidFill>
              </a:rPr>
              <a:t>How Activo works </a:t>
            </a:r>
            <a:r>
              <a:rPr lang="en-GB" sz="1400">
                <a:solidFill>
                  <a:srgbClr val="E06666"/>
                </a:solidFill>
              </a:rPr>
              <a:t>(1/2)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47475" y="2081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E06666"/>
                </a:solidFill>
              </a:rPr>
              <a:t>Activo detects user’s movement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E06666"/>
                </a:solidFill>
              </a:rPr>
              <a:t>(Accelerometer)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x="3478800" y="3087875"/>
            <a:ext cx="5321625" cy="1124725"/>
            <a:chOff x="3326400" y="3087875"/>
            <a:chExt cx="5321625" cy="1124725"/>
          </a:xfrm>
        </p:grpSpPr>
        <p:sp>
          <p:nvSpPr>
            <p:cNvPr id="49" name="Shape 49"/>
            <p:cNvSpPr/>
            <p:nvPr/>
          </p:nvSpPr>
          <p:spPr>
            <a:xfrm>
              <a:off x="3326400" y="3483600"/>
              <a:ext cx="1495200" cy="34799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1C23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Phone Location</a:t>
              </a:r>
            </a:p>
          </p:txBody>
        </p:sp>
        <p:cxnSp>
          <p:nvCxnSpPr>
            <p:cNvPr id="50" name="Shape 50"/>
            <p:cNvCxnSpPr/>
            <p:nvPr/>
          </p:nvCxnSpPr>
          <p:spPr>
            <a:xfrm rot="10800000" flipH="1">
              <a:off x="4899150" y="3372887"/>
              <a:ext cx="740700" cy="1949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51" name="Shape 51"/>
            <p:cNvSpPr txBox="1"/>
            <p:nvPr/>
          </p:nvSpPr>
          <p:spPr>
            <a:xfrm>
              <a:off x="5574225" y="3644100"/>
              <a:ext cx="30738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Not pocket (proximity sensor)</a:t>
              </a:r>
            </a:p>
          </p:txBody>
        </p:sp>
        <p:cxnSp>
          <p:nvCxnSpPr>
            <p:cNvPr id="52" name="Shape 52"/>
            <p:cNvCxnSpPr>
              <a:endCxn id="51" idx="1"/>
            </p:cNvCxnSpPr>
            <p:nvPr/>
          </p:nvCxnSpPr>
          <p:spPr>
            <a:xfrm>
              <a:off x="4954725" y="3784950"/>
              <a:ext cx="619500" cy="143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53" name="Shape 53"/>
            <p:cNvSpPr txBox="1"/>
            <p:nvPr/>
          </p:nvSpPr>
          <p:spPr>
            <a:xfrm>
              <a:off x="5642225" y="3087875"/>
              <a:ext cx="28722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In pocket (proximity sensor)</a:t>
              </a:r>
            </a:p>
          </p:txBody>
        </p:sp>
      </p:grpSp>
      <p:grpSp>
        <p:nvGrpSpPr>
          <p:cNvPr id="54" name="Shape 54"/>
          <p:cNvGrpSpPr/>
          <p:nvPr/>
        </p:nvGrpSpPr>
        <p:grpSpPr>
          <a:xfrm>
            <a:off x="3519750" y="4632475"/>
            <a:ext cx="5578899" cy="1349875"/>
            <a:chOff x="3519750" y="4632475"/>
            <a:chExt cx="5578899" cy="1349875"/>
          </a:xfrm>
        </p:grpSpPr>
        <p:sp>
          <p:nvSpPr>
            <p:cNvPr id="55" name="Shape 55"/>
            <p:cNvSpPr/>
            <p:nvPr/>
          </p:nvSpPr>
          <p:spPr>
            <a:xfrm>
              <a:off x="3519750" y="4932875"/>
              <a:ext cx="1307399" cy="34799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1C23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Phone mode</a:t>
              </a:r>
            </a:p>
          </p:txBody>
        </p:sp>
        <p:cxnSp>
          <p:nvCxnSpPr>
            <p:cNvPr id="56" name="Shape 56"/>
            <p:cNvCxnSpPr/>
            <p:nvPr/>
          </p:nvCxnSpPr>
          <p:spPr>
            <a:xfrm rot="10800000" flipH="1">
              <a:off x="4895025" y="4928600"/>
              <a:ext cx="702900" cy="18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57" name="Shape 57"/>
            <p:cNvSpPr txBox="1"/>
            <p:nvPr/>
          </p:nvSpPr>
          <p:spPr>
            <a:xfrm>
              <a:off x="5534050" y="5413850"/>
              <a:ext cx="3564599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Normal mode(phone mode detection)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4895050" y="5264900"/>
              <a:ext cx="567599" cy="429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59" name="Shape 59"/>
            <p:cNvSpPr txBox="1"/>
            <p:nvPr/>
          </p:nvSpPr>
          <p:spPr>
            <a:xfrm>
              <a:off x="5638100" y="4632475"/>
              <a:ext cx="32010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Silent mode (phone mode detection)</a:t>
              </a:r>
            </a:p>
          </p:txBody>
        </p:sp>
      </p:grpSp>
      <p:grpSp>
        <p:nvGrpSpPr>
          <p:cNvPr id="60" name="Shape 60"/>
          <p:cNvGrpSpPr/>
          <p:nvPr/>
        </p:nvGrpSpPr>
        <p:grpSpPr>
          <a:xfrm>
            <a:off x="3433650" y="1432075"/>
            <a:ext cx="5588799" cy="1603075"/>
            <a:chOff x="3433650" y="1432075"/>
            <a:chExt cx="5588799" cy="1603075"/>
          </a:xfrm>
        </p:grpSpPr>
        <p:grpSp>
          <p:nvGrpSpPr>
            <p:cNvPr id="61" name="Shape 61"/>
            <p:cNvGrpSpPr/>
            <p:nvPr/>
          </p:nvGrpSpPr>
          <p:grpSpPr>
            <a:xfrm>
              <a:off x="3433650" y="2073575"/>
              <a:ext cx="1694100" cy="404700"/>
              <a:chOff x="4596025" y="1919525"/>
              <a:chExt cx="1694100" cy="404700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4640525" y="1919525"/>
                <a:ext cx="1307399" cy="34799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F1C232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63" name="Shape 63"/>
              <p:cNvSpPr txBox="1"/>
              <p:nvPr/>
            </p:nvSpPr>
            <p:spPr>
              <a:xfrm>
                <a:off x="4596025" y="1919525"/>
                <a:ext cx="1694100" cy="40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434343"/>
                    </a:solidFill>
                  </a:rPr>
                  <a:t>User’s Activity</a:t>
                </a:r>
              </a:p>
            </p:txBody>
          </p:sp>
        </p:grpSp>
        <p:cxnSp>
          <p:nvCxnSpPr>
            <p:cNvPr id="64" name="Shape 64"/>
            <p:cNvCxnSpPr/>
            <p:nvPr/>
          </p:nvCxnSpPr>
          <p:spPr>
            <a:xfrm rot="10800000" flipH="1">
              <a:off x="4895025" y="1739300"/>
              <a:ext cx="702900" cy="4775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65" name="Shape 65"/>
            <p:cNvSpPr txBox="1"/>
            <p:nvPr/>
          </p:nvSpPr>
          <p:spPr>
            <a:xfrm>
              <a:off x="5638100" y="1432075"/>
              <a:ext cx="2050499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On call (call detection)</a:t>
              </a:r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5457850" y="2061050"/>
              <a:ext cx="3564599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In meeting (retrieve data from calendar)</a:t>
              </a:r>
            </a:p>
          </p:txBody>
        </p:sp>
        <p:cxnSp>
          <p:nvCxnSpPr>
            <p:cNvPr id="67" name="Shape 67"/>
            <p:cNvCxnSpPr/>
            <p:nvPr/>
          </p:nvCxnSpPr>
          <p:spPr>
            <a:xfrm>
              <a:off x="4902425" y="2338175"/>
              <a:ext cx="555300" cy="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68" name="Shape 68"/>
            <p:cNvCxnSpPr>
              <a:endCxn id="69" idx="1"/>
            </p:cNvCxnSpPr>
            <p:nvPr/>
          </p:nvCxnSpPr>
          <p:spPr>
            <a:xfrm>
              <a:off x="4884500" y="2487200"/>
              <a:ext cx="627900" cy="263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69" name="Shape 69"/>
            <p:cNvSpPr txBox="1"/>
            <p:nvPr/>
          </p:nvSpPr>
          <p:spPr>
            <a:xfrm>
              <a:off x="5512400" y="2466650"/>
              <a:ext cx="30738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Blank node</a:t>
              </a:r>
            </a:p>
          </p:txBody>
        </p:sp>
      </p:grp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300" y="228600"/>
            <a:ext cx="740700" cy="9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1000" y="-2"/>
            <a:ext cx="8229600" cy="91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E06666"/>
                </a:solidFill>
              </a:rPr>
              <a:t>How </a:t>
            </a:r>
            <a:r>
              <a:rPr lang="en-GB" dirty="0" err="1">
                <a:solidFill>
                  <a:srgbClr val="E06666"/>
                </a:solidFill>
              </a:rPr>
              <a:t>Activo</a:t>
            </a:r>
            <a:r>
              <a:rPr lang="en-GB" dirty="0">
                <a:solidFill>
                  <a:srgbClr val="E06666"/>
                </a:solidFill>
              </a:rPr>
              <a:t> </a:t>
            </a:r>
            <a:r>
              <a:rPr lang="en-GB" dirty="0" smtClean="0">
                <a:solidFill>
                  <a:srgbClr val="E06666"/>
                </a:solidFill>
              </a:rPr>
              <a:t>works </a:t>
            </a:r>
            <a:r>
              <a:rPr lang="en-GB" sz="1400" dirty="0">
                <a:solidFill>
                  <a:srgbClr val="E06666"/>
                </a:solidFill>
              </a:rPr>
              <a:t>(2/2)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300" y="228600"/>
            <a:ext cx="740700" cy="972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Shape 77"/>
          <p:cNvGrpSpPr/>
          <p:nvPr/>
        </p:nvGrpSpPr>
        <p:grpSpPr>
          <a:xfrm>
            <a:off x="1187298" y="3796687"/>
            <a:ext cx="5321614" cy="1124725"/>
            <a:chOff x="3555010" y="3087875"/>
            <a:chExt cx="5321614" cy="1124725"/>
          </a:xfrm>
        </p:grpSpPr>
        <p:sp>
          <p:nvSpPr>
            <p:cNvPr id="78" name="Shape 78"/>
            <p:cNvSpPr/>
            <p:nvPr/>
          </p:nvSpPr>
          <p:spPr>
            <a:xfrm>
              <a:off x="3555010" y="3483612"/>
              <a:ext cx="1492500" cy="34799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1C23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Phone Location</a:t>
              </a:r>
            </a:p>
          </p:txBody>
        </p:sp>
        <p:cxnSp>
          <p:nvCxnSpPr>
            <p:cNvPr id="79" name="Shape 79"/>
            <p:cNvCxnSpPr/>
            <p:nvPr/>
          </p:nvCxnSpPr>
          <p:spPr>
            <a:xfrm rot="10800000" flipH="1">
              <a:off x="5127750" y="3372887"/>
              <a:ext cx="740700" cy="1949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80" name="Shape 80"/>
            <p:cNvSpPr txBox="1"/>
            <p:nvPr/>
          </p:nvSpPr>
          <p:spPr>
            <a:xfrm>
              <a:off x="5802825" y="3644100"/>
              <a:ext cx="30738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Not pocket</a:t>
              </a:r>
            </a:p>
          </p:txBody>
        </p:sp>
        <p:cxnSp>
          <p:nvCxnSpPr>
            <p:cNvPr id="81" name="Shape 81"/>
            <p:cNvCxnSpPr>
              <a:endCxn id="80" idx="1"/>
            </p:cNvCxnSpPr>
            <p:nvPr/>
          </p:nvCxnSpPr>
          <p:spPr>
            <a:xfrm>
              <a:off x="5183325" y="3784950"/>
              <a:ext cx="619500" cy="143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82" name="Shape 82"/>
            <p:cNvSpPr txBox="1"/>
            <p:nvPr/>
          </p:nvSpPr>
          <p:spPr>
            <a:xfrm>
              <a:off x="5870825" y="3087875"/>
              <a:ext cx="28722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434343"/>
                  </a:solidFill>
                </a:rPr>
                <a:t>In pocket</a:t>
              </a:r>
            </a:p>
          </p:txBody>
        </p:sp>
      </p:grpSp>
      <p:sp>
        <p:nvSpPr>
          <p:cNvPr id="83" name="Shape 83"/>
          <p:cNvSpPr/>
          <p:nvPr/>
        </p:nvSpPr>
        <p:spPr>
          <a:xfrm>
            <a:off x="3797925" y="3036475"/>
            <a:ext cx="1248899" cy="3479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1C23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Phone mode</a:t>
            </a:r>
          </a:p>
        </p:txBody>
      </p:sp>
      <p:cxnSp>
        <p:nvCxnSpPr>
          <p:cNvPr id="84" name="Shape 84"/>
          <p:cNvCxnSpPr/>
          <p:nvPr/>
        </p:nvCxnSpPr>
        <p:spPr>
          <a:xfrm rot="10800000" flipH="1">
            <a:off x="5114700" y="3032200"/>
            <a:ext cx="702900" cy="18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753725" y="3517450"/>
            <a:ext cx="3564599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Normal mode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5114725" y="3368500"/>
            <a:ext cx="567599" cy="42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5857775" y="2736075"/>
            <a:ext cx="3201000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Silent mode </a:t>
            </a:r>
          </a:p>
        </p:txBody>
      </p:sp>
      <p:cxnSp>
        <p:nvCxnSpPr>
          <p:cNvPr id="88" name="Shape 88"/>
          <p:cNvCxnSpPr>
            <a:endCxn id="89" idx="1"/>
          </p:cNvCxnSpPr>
          <p:nvPr/>
        </p:nvCxnSpPr>
        <p:spPr>
          <a:xfrm>
            <a:off x="1527050" y="2325000"/>
            <a:ext cx="627900" cy="26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/>
          <p:nvPr/>
        </p:nvSpPr>
        <p:spPr>
          <a:xfrm>
            <a:off x="2154950" y="2304450"/>
            <a:ext cx="3073800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Blank node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76200" y="1269875"/>
            <a:ext cx="5588799" cy="1197475"/>
            <a:chOff x="76200" y="1269875"/>
            <a:chExt cx="5588799" cy="1197475"/>
          </a:xfrm>
        </p:grpSpPr>
        <p:grpSp>
          <p:nvGrpSpPr>
            <p:cNvPr id="91" name="Shape 91"/>
            <p:cNvGrpSpPr/>
            <p:nvPr/>
          </p:nvGrpSpPr>
          <p:grpSpPr>
            <a:xfrm>
              <a:off x="76200" y="1269875"/>
              <a:ext cx="5588799" cy="1197475"/>
              <a:chOff x="0" y="1269875"/>
              <a:chExt cx="5588799" cy="1197475"/>
            </a:xfrm>
          </p:grpSpPr>
          <p:grpSp>
            <p:nvGrpSpPr>
              <p:cNvPr id="92" name="Shape 92"/>
              <p:cNvGrpSpPr/>
              <p:nvPr/>
            </p:nvGrpSpPr>
            <p:grpSpPr>
              <a:xfrm>
                <a:off x="0" y="1911375"/>
                <a:ext cx="1694100" cy="404700"/>
                <a:chOff x="4596025" y="1919525"/>
                <a:chExt cx="1694100" cy="404700"/>
              </a:xfrm>
            </p:grpSpPr>
            <p:sp>
              <p:nvSpPr>
                <p:cNvPr id="93" name="Shape 93"/>
                <p:cNvSpPr/>
                <p:nvPr/>
              </p:nvSpPr>
              <p:spPr>
                <a:xfrm>
                  <a:off x="4640525" y="1919525"/>
                  <a:ext cx="1307399" cy="347999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>
                  <a:solidFill>
                    <a:srgbClr val="F1C232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4" name="Shape 94"/>
                <p:cNvSpPr txBox="1"/>
                <p:nvPr/>
              </p:nvSpPr>
              <p:spPr>
                <a:xfrm>
                  <a:off x="4596025" y="1919525"/>
                  <a:ext cx="1694100" cy="40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>
                      <a:solidFill>
                        <a:srgbClr val="434343"/>
                      </a:solidFill>
                    </a:rPr>
                    <a:t>User’s Activity</a:t>
                  </a:r>
                </a:p>
              </p:txBody>
            </p:sp>
          </p:grpSp>
          <p:cxnSp>
            <p:nvCxnSpPr>
              <p:cNvPr id="95" name="Shape 95"/>
              <p:cNvCxnSpPr/>
              <p:nvPr/>
            </p:nvCxnSpPr>
            <p:spPr>
              <a:xfrm rot="10800000" flipH="1">
                <a:off x="1461375" y="1577100"/>
                <a:ext cx="702900" cy="477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dash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96" name="Shape 96"/>
              <p:cNvSpPr txBox="1"/>
              <p:nvPr/>
            </p:nvSpPr>
            <p:spPr>
              <a:xfrm>
                <a:off x="2204450" y="1269875"/>
                <a:ext cx="2050499" cy="56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434343"/>
                    </a:solidFill>
                  </a:rPr>
                  <a:t>On call</a:t>
                </a:r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2024200" y="1898850"/>
                <a:ext cx="3564599" cy="56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>
                    <a:solidFill>
                      <a:srgbClr val="434343"/>
                    </a:solidFill>
                  </a:rPr>
                  <a:t>In meeting </a:t>
                </a:r>
              </a:p>
            </p:txBody>
          </p:sp>
          <p:cxnSp>
            <p:nvCxnSpPr>
              <p:cNvPr id="98" name="Shape 98"/>
              <p:cNvCxnSpPr/>
              <p:nvPr/>
            </p:nvCxnSpPr>
            <p:spPr>
              <a:xfrm>
                <a:off x="1468775" y="2175975"/>
                <a:ext cx="555300" cy="7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dash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99" name="Shape 99"/>
            <p:cNvSpPr/>
            <p:nvPr/>
          </p:nvSpPr>
          <p:spPr>
            <a:xfrm>
              <a:off x="3197100" y="1495200"/>
              <a:ext cx="1543200" cy="568500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E06666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1600">
                  <a:solidFill>
                    <a:srgbClr val="E06666"/>
                  </a:solidFill>
                </a:rPr>
                <a:t>Notifications are blocked</a:t>
              </a:r>
            </a:p>
          </p:txBody>
        </p:sp>
      </p:grpSp>
      <p:cxnSp>
        <p:nvCxnSpPr>
          <p:cNvPr id="100" name="Shape 100"/>
          <p:cNvCxnSpPr/>
          <p:nvPr/>
        </p:nvCxnSpPr>
        <p:spPr>
          <a:xfrm>
            <a:off x="2676500" y="2856750"/>
            <a:ext cx="0" cy="1072499"/>
          </a:xfrm>
          <a:prstGeom prst="straightConnector1">
            <a:avLst/>
          </a:prstGeom>
          <a:noFill/>
          <a:ln w="28575" cap="flat">
            <a:solidFill>
              <a:srgbClr val="E0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 rot="10800000" flipH="1">
            <a:off x="3803000" y="3481774"/>
            <a:ext cx="180300" cy="468600"/>
          </a:xfrm>
          <a:prstGeom prst="straightConnector1">
            <a:avLst/>
          </a:prstGeom>
          <a:noFill/>
          <a:ln w="28575" cap="flat">
            <a:solidFill>
              <a:srgbClr val="E0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" name="Shape 102"/>
          <p:cNvSpPr/>
          <p:nvPr/>
        </p:nvSpPr>
        <p:spPr>
          <a:xfrm>
            <a:off x="5885525" y="2167575"/>
            <a:ext cx="3199200" cy="5685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E06666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Input Modalities</a:t>
            </a:r>
            <a:r>
              <a:rPr lang="en-GB" sz="1600">
                <a:solidFill>
                  <a:srgbClr val="E06666"/>
                </a:solidFill>
              </a:rPr>
              <a:t>: Speech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Output Modalities</a:t>
            </a:r>
            <a:r>
              <a:rPr lang="en-GB" sz="1600">
                <a:solidFill>
                  <a:srgbClr val="E06666"/>
                </a:solidFill>
              </a:rPr>
              <a:t>: Vibration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885525" y="3950375"/>
            <a:ext cx="3199200" cy="8651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E06666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Input Modalities</a:t>
            </a:r>
            <a:r>
              <a:rPr lang="en-GB" sz="1600">
                <a:solidFill>
                  <a:srgbClr val="E06666"/>
                </a:solidFill>
              </a:rPr>
              <a:t>: Speech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Output Modalities</a:t>
            </a:r>
            <a:r>
              <a:rPr lang="en-GB" sz="1600">
                <a:solidFill>
                  <a:srgbClr val="E06666"/>
                </a:solidFill>
              </a:rPr>
              <a:t>: Vibration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E06666"/>
                </a:solidFill>
              </a:rPr>
              <a:t>		 	   	Sound</a:t>
            </a:r>
          </a:p>
        </p:txBody>
      </p:sp>
      <p:sp>
        <p:nvSpPr>
          <p:cNvPr id="104" name="Shape 104"/>
          <p:cNvSpPr/>
          <p:nvPr/>
        </p:nvSpPr>
        <p:spPr>
          <a:xfrm>
            <a:off x="3240075" y="5078900"/>
            <a:ext cx="1248899" cy="3479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1C23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Phone mode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4556975" y="5258525"/>
            <a:ext cx="496199" cy="1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06" name="Shape 106"/>
          <p:cNvCxnSpPr/>
          <p:nvPr/>
        </p:nvCxnSpPr>
        <p:spPr>
          <a:xfrm>
            <a:off x="4543512" y="5333637"/>
            <a:ext cx="23099" cy="6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4981225" y="4956400"/>
            <a:ext cx="1307399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Silent mode </a:t>
            </a:r>
          </a:p>
        </p:txBody>
      </p:sp>
      <p:sp>
        <p:nvSpPr>
          <p:cNvPr id="108" name="Shape 108"/>
          <p:cNvSpPr/>
          <p:nvPr/>
        </p:nvSpPr>
        <p:spPr>
          <a:xfrm>
            <a:off x="6086375" y="5078900"/>
            <a:ext cx="2965800" cy="13347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E06666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Input Modalities</a:t>
            </a:r>
            <a:r>
              <a:rPr lang="en-GB" sz="1600">
                <a:solidFill>
                  <a:srgbClr val="E06666"/>
                </a:solidFill>
              </a:rPr>
              <a:t>: Speech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E06666"/>
                </a:solidFill>
              </a:rPr>
              <a:t>			     Gesture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Output Modalities</a:t>
            </a:r>
            <a:r>
              <a:rPr lang="en-GB" sz="1600">
                <a:solidFill>
                  <a:srgbClr val="E06666"/>
                </a:solidFill>
              </a:rPr>
              <a:t>: Vibration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E06666"/>
                </a:solidFill>
              </a:rPr>
              <a:t>				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E06666"/>
                </a:solidFill>
              </a:rPr>
              <a:t>				 Image</a:t>
            </a:r>
          </a:p>
        </p:txBody>
      </p:sp>
      <p:sp>
        <p:nvSpPr>
          <p:cNvPr id="109" name="Shape 109"/>
          <p:cNvSpPr/>
          <p:nvPr/>
        </p:nvSpPr>
        <p:spPr>
          <a:xfrm>
            <a:off x="76200" y="4956400"/>
            <a:ext cx="3073800" cy="18255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E06666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>
                <a:solidFill>
                  <a:srgbClr val="E06666"/>
                </a:solidFill>
              </a:rPr>
              <a:t>Input Modalities</a:t>
            </a:r>
            <a:r>
              <a:rPr lang="en-GB" sz="1600">
                <a:solidFill>
                  <a:srgbClr val="E06666"/>
                </a:solidFill>
              </a:rPr>
              <a:t>: Speech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solidFill>
                  <a:srgbClr val="E06666"/>
                </a:solidFill>
              </a:rPr>
              <a:t>			    Gesture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b="1">
                <a:solidFill>
                  <a:srgbClr val="E06666"/>
                </a:solidFill>
              </a:rPr>
              <a:t>Output Modalities</a:t>
            </a:r>
            <a:r>
              <a:rPr lang="en-GB" sz="1600">
                <a:solidFill>
                  <a:srgbClr val="E06666"/>
                </a:solidFill>
              </a:rPr>
              <a:t>: Vibration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solidFill>
                  <a:srgbClr val="E06666"/>
                </a:solidFill>
              </a:rPr>
              <a:t>				Sound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solidFill>
                  <a:srgbClr val="E06666"/>
                </a:solidFill>
              </a:rPr>
              <a:t>				Text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solidFill>
                  <a:srgbClr val="E06666"/>
                </a:solidFill>
              </a:rPr>
              <a:t>				Image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246475" y="5845175"/>
            <a:ext cx="1307399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Normal mode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3577575" y="4785275"/>
            <a:ext cx="369599" cy="225299"/>
          </a:xfrm>
          <a:prstGeom prst="straightConnector1">
            <a:avLst/>
          </a:prstGeom>
          <a:noFill/>
          <a:ln w="28575" cap="flat">
            <a:solidFill>
              <a:srgbClr val="E06666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530332"/>
            <a:ext cx="8229600" cy="44607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GB" sz="4800" b="1" dirty="0">
              <a:solidFill>
                <a:srgbClr val="E06666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E0666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949575" y="2784225"/>
            <a:ext cx="7266900" cy="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300" y="228600"/>
            <a:ext cx="740700" cy="97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1101975" y="4003425"/>
            <a:ext cx="7266900" cy="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 descr="activo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7" y="2628178"/>
            <a:ext cx="8628460" cy="3151264"/>
          </a:xfrm>
          <a:prstGeom prst="rect">
            <a:avLst/>
          </a:prstGeom>
        </p:spPr>
      </p:pic>
      <p:sp>
        <p:nvSpPr>
          <p:cNvPr id="8" name="Shape 75"/>
          <p:cNvSpPr txBox="1">
            <a:spLocks noGrp="1"/>
          </p:cNvSpPr>
          <p:nvPr>
            <p:ph type="title"/>
          </p:nvPr>
        </p:nvSpPr>
        <p:spPr>
          <a:xfrm>
            <a:off x="381000" y="-2"/>
            <a:ext cx="8229600" cy="91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E06666"/>
                </a:solidFill>
              </a:rPr>
              <a:t>Wireframes</a:t>
            </a:r>
            <a:endParaRPr lang="en-GB" sz="1400" dirty="0">
              <a:solidFill>
                <a:srgbClr val="E066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uploaded soon…</a:t>
            </a:r>
            <a:endParaRPr lang="en-US" dirty="0"/>
          </a:p>
        </p:txBody>
      </p:sp>
      <p:sp>
        <p:nvSpPr>
          <p:cNvPr id="4" name="Shape 75"/>
          <p:cNvSpPr txBox="1">
            <a:spLocks noGrp="1"/>
          </p:cNvSpPr>
          <p:nvPr>
            <p:ph type="title"/>
          </p:nvPr>
        </p:nvSpPr>
        <p:spPr>
          <a:xfrm>
            <a:off x="381000" y="-2"/>
            <a:ext cx="8229600" cy="91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E06666"/>
                </a:solidFill>
              </a:rPr>
              <a:t>Snapshots of application</a:t>
            </a:r>
            <a:endParaRPr lang="en-GB" sz="1400" dirty="0">
              <a:solidFill>
                <a:srgbClr val="E0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4608" y="50468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1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1000" y="-2"/>
            <a:ext cx="8229600" cy="91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E06666"/>
                </a:solidFill>
              </a:rPr>
              <a:t>Conclusion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300" y="228600"/>
            <a:ext cx="740700" cy="97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434343"/>
                </a:solidFill>
              </a:rPr>
              <a:t>Activo helps improve user's lifestyle.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434343"/>
                </a:solidFill>
              </a:rPr>
              <a:t>Integrates different Input modalities (speech, tap, gestures) and output modalities (vibration, sound, text, image).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434343"/>
                </a:solidFill>
              </a:rPr>
              <a:t>For our future work, we would like to run different modes such as accelerometer and proximity sensors as a service.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434343"/>
                </a:solidFill>
              </a:rPr>
              <a:t>We would like to have different exercises for different parts of the body.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434343"/>
                </a:solidFill>
              </a:rPr>
              <a:t>With the improvements, our intelligent multimodal application will be ready for real-world use.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263</Words>
  <Application>Microsoft Macintosh PowerPoint</Application>
  <PresentationFormat>On-screen Show (4:3)</PresentationFormat>
  <Paragraphs>65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simple-light</vt:lpstr>
      <vt:lpstr>PowerPoint Presentation</vt:lpstr>
      <vt:lpstr>PowerPoint Presentation</vt:lpstr>
      <vt:lpstr>How Activo works (1/2)</vt:lpstr>
      <vt:lpstr>How Activo works (2/2)</vt:lpstr>
      <vt:lpstr>Wireframes</vt:lpstr>
      <vt:lpstr>Snapshots of application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Niyati Roy Chowdhury</cp:lastModifiedBy>
  <cp:revision>3</cp:revision>
  <dcterms:modified xsi:type="dcterms:W3CDTF">2015-09-21T15:31:07Z</dcterms:modified>
</cp:coreProperties>
</file>