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Akzidenz-Grotesk" panose="020B0604020202020204" charset="0"/>
      <p:regular r:id="rId9"/>
    </p:embeddedFont>
    <p:embeddedFont>
      <p:font typeface="Akzidenz-Grotesk Bold" panose="020B0604020202020204" charset="0"/>
      <p:regular r:id="rId10"/>
    </p:embeddedFont>
    <p:embeddedFont>
      <p:font typeface="Arial Rounded MT Bold" panose="020F0704030504030204" pitchFamily="34" charset="0"/>
      <p:regular r:id="rId11"/>
    </p:embeddedFont>
    <p:embeddedFont>
      <p:font typeface="Calibri" panose="020F0502020204030204" pitchFamily="34" charset="0"/>
      <p:regular r:id="rId12"/>
      <p:bold r:id="rId13"/>
      <p:italic r:id="rId14"/>
      <p:boldItalic r:id="rId15"/>
    </p:embeddedFont>
    <p:embeddedFont>
      <p:font typeface="Canva Sans" panose="020B0604020202020204" charset="0"/>
      <p:regular r:id="rId16"/>
    </p:embeddedFont>
    <p:embeddedFont>
      <p:font typeface="Canva Sans Bold" panose="020B0604020202020204" charset="0"/>
      <p:regular r:id="rId17"/>
    </p:embeddedFont>
    <p:embeddedFont>
      <p:font typeface="Poppins Bold" panose="020B0604020202020204" charset="0"/>
      <p:regular r:id="rId18"/>
    </p:embeddedFont>
    <p:embeddedFont>
      <p:font typeface="Poppins Ultra-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yush Raghav" userId="1cced9b8a3052080" providerId="LiveId" clId="{228D313D-4038-44B6-B4F9-C851F739AA4C}"/>
    <pc:docChg chg="modSld">
      <pc:chgData name="Aayush Raghav" userId="1cced9b8a3052080" providerId="LiveId" clId="{228D313D-4038-44B6-B4F9-C851F739AA4C}" dt="2023-10-08T06:11:58.500" v="2" actId="2711"/>
      <pc:docMkLst>
        <pc:docMk/>
      </pc:docMkLst>
      <pc:sldChg chg="modSp mod">
        <pc:chgData name="Aayush Raghav" userId="1cced9b8a3052080" providerId="LiveId" clId="{228D313D-4038-44B6-B4F9-C851F739AA4C}" dt="2023-10-08T06:11:58.500" v="2" actId="2711"/>
        <pc:sldMkLst>
          <pc:docMk/>
          <pc:sldMk cId="0" sldId="262"/>
        </pc:sldMkLst>
        <pc:spChg chg="mod">
          <ac:chgData name="Aayush Raghav" userId="1cced9b8a3052080" providerId="LiveId" clId="{228D313D-4038-44B6-B4F9-C851F739AA4C}" dt="2023-10-08T06:11:58.500" v="2" actId="2711"/>
          <ac:spMkLst>
            <pc:docMk/>
            <pc:sldMk cId="0" sldId="262"/>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3.svg"/><Relationship Id="rId7" Type="http://schemas.openxmlformats.org/officeDocument/2006/relationships/image" Target="../media/image15.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9.svg"/><Relationship Id="rId7"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jpeg"/></Relationships>
</file>

<file path=ppt/slides/_rels/slide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8465"/>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2"/>
              <a:stretch>
                <a:fillRect t="-16675" b="-16675"/>
              </a:stretch>
            </a:blipFill>
          </p:spPr>
          <p:txBody>
            <a:bodyPr/>
            <a:lstStyle/>
            <a:p>
              <a:endParaRPr lang="en-IN"/>
            </a:p>
          </p:txBody>
        </p:sp>
      </p:grpSp>
      <p:grpSp>
        <p:nvGrpSpPr>
          <p:cNvPr id="4" name="Group 4"/>
          <p:cNvGrpSpPr/>
          <p:nvPr/>
        </p:nvGrpSpPr>
        <p:grpSpPr>
          <a:xfrm>
            <a:off x="7275777" y="107525"/>
            <a:ext cx="11193225" cy="10081010"/>
            <a:chOff x="0" y="0"/>
            <a:chExt cx="14924300" cy="13441347"/>
          </a:xfrm>
        </p:grpSpPr>
        <p:sp>
          <p:nvSpPr>
            <p:cNvPr id="5" name="Freeform 5"/>
            <p:cNvSpPr/>
            <p:nvPr/>
          </p:nvSpPr>
          <p:spPr>
            <a:xfrm>
              <a:off x="0" y="0"/>
              <a:ext cx="14924278" cy="13441426"/>
            </a:xfrm>
            <a:custGeom>
              <a:avLst/>
              <a:gdLst/>
              <a:ahLst/>
              <a:cxnLst/>
              <a:rect l="l" t="t" r="r" b="b"/>
              <a:pathLst>
                <a:path w="14924278" h="13441426">
                  <a:moveTo>
                    <a:pt x="7462139" y="10795"/>
                  </a:moveTo>
                  <a:cubicBezTo>
                    <a:pt x="4914138" y="0"/>
                    <a:pt x="2554732" y="1276604"/>
                    <a:pt x="1277366" y="3356991"/>
                  </a:cubicBezTo>
                  <a:cubicBezTo>
                    <a:pt x="0" y="5437378"/>
                    <a:pt x="0" y="8003794"/>
                    <a:pt x="1277366" y="10084308"/>
                  </a:cubicBezTo>
                  <a:cubicBezTo>
                    <a:pt x="2554732" y="12164822"/>
                    <a:pt x="4914138" y="13441299"/>
                    <a:pt x="7462139" y="13430631"/>
                  </a:cubicBezTo>
                  <a:cubicBezTo>
                    <a:pt x="10010267" y="13441426"/>
                    <a:pt x="12369673" y="12164822"/>
                    <a:pt x="13646911" y="10084308"/>
                  </a:cubicBezTo>
                  <a:cubicBezTo>
                    <a:pt x="14924151" y="8003794"/>
                    <a:pt x="14924278" y="5437505"/>
                    <a:pt x="13646911" y="3356990"/>
                  </a:cubicBezTo>
                  <a:cubicBezTo>
                    <a:pt x="12369546" y="1276476"/>
                    <a:pt x="10010267" y="0"/>
                    <a:pt x="7462139" y="10795"/>
                  </a:cubicBezTo>
                  <a:close/>
                </a:path>
              </a:pathLst>
            </a:custGeom>
            <a:blipFill>
              <a:blip r:embed="rId3"/>
              <a:stretch>
                <a:fillRect t="-3224" b="-3224"/>
              </a:stretch>
            </a:blipFill>
          </p:spPr>
          <p:txBody>
            <a:bodyPr/>
            <a:lstStyle/>
            <a:p>
              <a:endParaRPr lang="en-IN"/>
            </a:p>
          </p:txBody>
        </p:sp>
      </p:grpSp>
      <p:sp>
        <p:nvSpPr>
          <p:cNvPr id="6" name="Freeform 6"/>
          <p:cNvSpPr/>
          <p:nvPr/>
        </p:nvSpPr>
        <p:spPr>
          <a:xfrm>
            <a:off x="0" y="0"/>
            <a:ext cx="1633346" cy="1635964"/>
          </a:xfrm>
          <a:custGeom>
            <a:avLst/>
            <a:gdLst/>
            <a:ahLst/>
            <a:cxnLst/>
            <a:rect l="l" t="t" r="r" b="b"/>
            <a:pathLst>
              <a:path w="1633346" h="1635964">
                <a:moveTo>
                  <a:pt x="0" y="0"/>
                </a:moveTo>
                <a:lnTo>
                  <a:pt x="1633346" y="0"/>
                </a:lnTo>
                <a:lnTo>
                  <a:pt x="1633346" y="1635964"/>
                </a:lnTo>
                <a:lnTo>
                  <a:pt x="0" y="16359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TextBox 7"/>
          <p:cNvSpPr txBox="1"/>
          <p:nvPr/>
        </p:nvSpPr>
        <p:spPr>
          <a:xfrm>
            <a:off x="471968" y="2435293"/>
            <a:ext cx="11694733" cy="3035618"/>
          </a:xfrm>
          <a:prstGeom prst="rect">
            <a:avLst/>
          </a:prstGeom>
        </p:spPr>
        <p:txBody>
          <a:bodyPr lIns="0" tIns="0" rIns="0" bIns="0" rtlCol="0" anchor="t">
            <a:spAutoFit/>
          </a:bodyPr>
          <a:lstStyle/>
          <a:p>
            <a:pPr>
              <a:lnSpc>
                <a:spcPts val="11496"/>
              </a:lnSpc>
            </a:pPr>
            <a:r>
              <a:rPr lang="en-US" sz="8211">
                <a:solidFill>
                  <a:srgbClr val="004AAD"/>
                </a:solidFill>
                <a:latin typeface="Akzidenz-Grotesk Bold"/>
              </a:rPr>
              <a:t>OPEN </a:t>
            </a:r>
          </a:p>
          <a:p>
            <a:pPr algn="l">
              <a:lnSpc>
                <a:spcPts val="11496"/>
              </a:lnSpc>
            </a:pPr>
            <a:r>
              <a:rPr lang="en-US" sz="8212">
                <a:solidFill>
                  <a:srgbClr val="004AAD"/>
                </a:solidFill>
                <a:latin typeface="Akzidenz-Grotesk Bold"/>
              </a:rPr>
              <a:t>INNOVATION</a:t>
            </a:r>
          </a:p>
        </p:txBody>
      </p:sp>
      <p:sp>
        <p:nvSpPr>
          <p:cNvPr id="8" name="TextBox 8"/>
          <p:cNvSpPr txBox="1"/>
          <p:nvPr/>
        </p:nvSpPr>
        <p:spPr>
          <a:xfrm>
            <a:off x="4057525" y="6991266"/>
            <a:ext cx="3581325" cy="513317"/>
          </a:xfrm>
          <a:prstGeom prst="rect">
            <a:avLst/>
          </a:prstGeom>
        </p:spPr>
        <p:txBody>
          <a:bodyPr lIns="0" tIns="0" rIns="0" bIns="0" rtlCol="0" anchor="t">
            <a:spAutoFit/>
          </a:bodyPr>
          <a:lstStyle/>
          <a:p>
            <a:pPr algn="ctr">
              <a:lnSpc>
                <a:spcPts val="3779"/>
              </a:lnSpc>
            </a:pPr>
            <a:r>
              <a:rPr lang="en-US" sz="2699">
                <a:solidFill>
                  <a:srgbClr val="2B4A9D"/>
                </a:solidFill>
                <a:latin typeface="Canva Sans"/>
              </a:rPr>
              <a:t>-TEAM LAKSHYA</a:t>
            </a:r>
          </a:p>
        </p:txBody>
      </p:sp>
      <p:sp>
        <p:nvSpPr>
          <p:cNvPr id="9" name="TextBox 9"/>
          <p:cNvSpPr txBox="1"/>
          <p:nvPr/>
        </p:nvSpPr>
        <p:spPr>
          <a:xfrm>
            <a:off x="471968" y="5770796"/>
            <a:ext cx="6444966"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CLIMATE CHANGE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76609" y="25397"/>
            <a:ext cx="2616200" cy="2488381"/>
            <a:chOff x="0" y="0"/>
            <a:chExt cx="3488267" cy="3317841"/>
          </a:xfrm>
        </p:grpSpPr>
        <p:sp>
          <p:nvSpPr>
            <p:cNvPr id="3" name="Freeform 3"/>
            <p:cNvSpPr/>
            <p:nvPr/>
          </p:nvSpPr>
          <p:spPr>
            <a:xfrm>
              <a:off x="16891" y="16891"/>
              <a:ext cx="3454400" cy="3283966"/>
            </a:xfrm>
            <a:custGeom>
              <a:avLst/>
              <a:gdLst/>
              <a:ahLst/>
              <a:cxnLst/>
              <a:rect l="l" t="t" r="r" b="b"/>
              <a:pathLst>
                <a:path w="3454400" h="3283966">
                  <a:moveTo>
                    <a:pt x="0" y="3283966"/>
                  </a:moveTo>
                  <a:lnTo>
                    <a:pt x="0" y="0"/>
                  </a:lnTo>
                  <a:lnTo>
                    <a:pt x="3454400" y="3283966"/>
                  </a:lnTo>
                  <a:close/>
                </a:path>
              </a:pathLst>
            </a:custGeom>
            <a:solidFill>
              <a:srgbClr val="2B4A9D"/>
            </a:solidFill>
          </p:spPr>
          <p:txBody>
            <a:bodyPr/>
            <a:lstStyle/>
            <a:p>
              <a:endParaRPr lang="en-IN"/>
            </a:p>
          </p:txBody>
        </p:sp>
        <p:sp>
          <p:nvSpPr>
            <p:cNvPr id="4" name="Freeform 4"/>
            <p:cNvSpPr/>
            <p:nvPr/>
          </p:nvSpPr>
          <p:spPr>
            <a:xfrm>
              <a:off x="0" y="-1270"/>
              <a:ext cx="3489579" cy="3319145"/>
            </a:xfrm>
            <a:custGeom>
              <a:avLst/>
              <a:gdLst/>
              <a:ahLst/>
              <a:cxnLst/>
              <a:rect l="l" t="t" r="r" b="b"/>
              <a:pathLst>
                <a:path w="3489579" h="3319145">
                  <a:moveTo>
                    <a:pt x="0" y="3302127"/>
                  </a:moveTo>
                  <a:lnTo>
                    <a:pt x="0" y="18161"/>
                  </a:lnTo>
                  <a:cubicBezTo>
                    <a:pt x="0" y="11430"/>
                    <a:pt x="4064" y="5334"/>
                    <a:pt x="10287" y="2667"/>
                  </a:cubicBezTo>
                  <a:cubicBezTo>
                    <a:pt x="16510" y="0"/>
                    <a:pt x="23749" y="1270"/>
                    <a:pt x="28575" y="5969"/>
                  </a:cubicBezTo>
                  <a:lnTo>
                    <a:pt x="3482975" y="3289935"/>
                  </a:lnTo>
                  <a:cubicBezTo>
                    <a:pt x="3488055" y="3294761"/>
                    <a:pt x="3489579" y="3302000"/>
                    <a:pt x="3487039" y="3308477"/>
                  </a:cubicBezTo>
                  <a:cubicBezTo>
                    <a:pt x="3484499" y="3314954"/>
                    <a:pt x="3478276" y="3319145"/>
                    <a:pt x="3471291" y="3319145"/>
                  </a:cubicBezTo>
                  <a:lnTo>
                    <a:pt x="16891" y="3319145"/>
                  </a:lnTo>
                  <a:cubicBezTo>
                    <a:pt x="7493" y="3319145"/>
                    <a:pt x="0" y="3311525"/>
                    <a:pt x="0" y="3302254"/>
                  </a:cubicBezTo>
                  <a:moveTo>
                    <a:pt x="33909" y="3302254"/>
                  </a:moveTo>
                  <a:lnTo>
                    <a:pt x="16891" y="3302254"/>
                  </a:lnTo>
                  <a:lnTo>
                    <a:pt x="16891" y="3285363"/>
                  </a:lnTo>
                  <a:lnTo>
                    <a:pt x="3471291" y="3285363"/>
                  </a:lnTo>
                  <a:lnTo>
                    <a:pt x="3471291" y="3302254"/>
                  </a:lnTo>
                  <a:lnTo>
                    <a:pt x="3459607" y="3314573"/>
                  </a:lnTo>
                  <a:lnTo>
                    <a:pt x="5207" y="30480"/>
                  </a:lnTo>
                  <a:lnTo>
                    <a:pt x="16891" y="18161"/>
                  </a:lnTo>
                  <a:lnTo>
                    <a:pt x="33909" y="18161"/>
                  </a:lnTo>
                  <a:lnTo>
                    <a:pt x="33909" y="3302127"/>
                  </a:lnTo>
                  <a:close/>
                </a:path>
              </a:pathLst>
            </a:custGeom>
            <a:solidFill>
              <a:srgbClr val="1C334E"/>
            </a:solidFill>
          </p:spPr>
          <p:txBody>
            <a:bodyPr/>
            <a:lstStyle/>
            <a:p>
              <a:endParaRPr lang="en-IN"/>
            </a:p>
          </p:txBody>
        </p:sp>
      </p:grpSp>
      <p:sp>
        <p:nvSpPr>
          <p:cNvPr id="5" name="Freeform 5"/>
          <p:cNvSpPr/>
          <p:nvPr/>
        </p:nvSpPr>
        <p:spPr>
          <a:xfrm>
            <a:off x="1307690" y="0"/>
            <a:ext cx="16992603" cy="559122"/>
          </a:xfrm>
          <a:custGeom>
            <a:avLst/>
            <a:gdLst/>
            <a:ahLst/>
            <a:cxnLst/>
            <a:rect l="l" t="t" r="r" b="b"/>
            <a:pathLst>
              <a:path w="16992603" h="559122">
                <a:moveTo>
                  <a:pt x="0" y="0"/>
                </a:moveTo>
                <a:lnTo>
                  <a:pt x="16992603" y="0"/>
                </a:lnTo>
                <a:lnTo>
                  <a:pt x="16992603" y="559122"/>
                </a:lnTo>
                <a:lnTo>
                  <a:pt x="0" y="5591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TextBox 6"/>
          <p:cNvSpPr txBox="1"/>
          <p:nvPr/>
        </p:nvSpPr>
        <p:spPr>
          <a:xfrm>
            <a:off x="599864" y="3923037"/>
            <a:ext cx="16504920" cy="8923020"/>
          </a:xfrm>
          <a:prstGeom prst="rect">
            <a:avLst/>
          </a:prstGeom>
        </p:spPr>
        <p:txBody>
          <a:bodyPr lIns="0" tIns="0" rIns="0" bIns="0" rtlCol="0" anchor="t">
            <a:spAutoFit/>
          </a:bodyPr>
          <a:lstStyle/>
          <a:p>
            <a:pPr algn="l">
              <a:lnSpc>
                <a:spcPts val="2400"/>
              </a:lnSpc>
            </a:pPr>
            <a:r>
              <a:rPr lang="en-US" sz="2000">
                <a:solidFill>
                  <a:srgbClr val="000000"/>
                </a:solidFill>
                <a:latin typeface="Akzidenz-Grotesk"/>
              </a:rPr>
              <a:t>. </a:t>
            </a:r>
          </a:p>
          <a:p>
            <a:pPr algn="l">
              <a:lnSpc>
                <a:spcPts val="2879"/>
              </a:lnSpc>
            </a:pPr>
            <a:endParaRPr lang="en-US" sz="2000">
              <a:solidFill>
                <a:srgbClr val="000000"/>
              </a:solidFill>
              <a:latin typeface="Akzidenz-Grotesk"/>
            </a:endParaRPr>
          </a:p>
          <a:p>
            <a:pPr algn="ctr">
              <a:lnSpc>
                <a:spcPts val="4800"/>
              </a:lnSpc>
            </a:pPr>
            <a:r>
              <a:rPr lang="en-US" sz="4000" u="sng">
                <a:solidFill>
                  <a:srgbClr val="111111"/>
                </a:solidFill>
                <a:latin typeface="Akzidenz-Grotesk Bold"/>
              </a:rPr>
              <a:t>Point at issue:</a:t>
            </a:r>
          </a:p>
          <a:p>
            <a:pPr algn="l">
              <a:lnSpc>
                <a:spcPts val="2879"/>
              </a:lnSpc>
            </a:pPr>
            <a:endParaRPr lang="en-US" sz="4000" u="sng">
              <a:solidFill>
                <a:srgbClr val="111111"/>
              </a:solidFill>
              <a:latin typeface="Akzidenz-Grotesk Bold"/>
            </a:endParaRPr>
          </a:p>
          <a:p>
            <a:pPr algn="l">
              <a:lnSpc>
                <a:spcPts val="2879"/>
              </a:lnSpc>
            </a:pPr>
            <a:r>
              <a:rPr lang="en-US" sz="2400">
                <a:solidFill>
                  <a:srgbClr val="000000"/>
                </a:solidFill>
                <a:latin typeface="Akzidenz-Grotesk"/>
              </a:rPr>
              <a:t>Cities are constantly looking for ways to reduce energy consumption and improve the quality of life for their residents. Street lighting is a significant contributor to a city's energy expenditure, and it's essential to find efficient ways to manage and control street lights. An automated street lighting system is a common problem in smart city and energy efficiency projects. Finding lights on at daytime has become a common encounter, leading to over consumption of energy.</a:t>
            </a:r>
          </a:p>
          <a:p>
            <a:pPr algn="l">
              <a:lnSpc>
                <a:spcPts val="2879"/>
              </a:lnSpc>
            </a:pPr>
            <a:endParaRPr lang="en-US" sz="2400">
              <a:solidFill>
                <a:srgbClr val="000000"/>
              </a:solidFill>
              <a:latin typeface="Akzidenz-Grotesk"/>
            </a:endParaRPr>
          </a:p>
          <a:p>
            <a:pPr algn="l">
              <a:lnSpc>
                <a:spcPts val="2879"/>
              </a:lnSpc>
            </a:pPr>
            <a:r>
              <a:rPr lang="en-US" sz="2400" u="sng">
                <a:solidFill>
                  <a:srgbClr val="000000"/>
                </a:solidFill>
                <a:latin typeface="Akzidenz-Grotesk Bold"/>
              </a:rPr>
              <a:t>Description:</a:t>
            </a:r>
          </a:p>
          <a:p>
            <a:pPr marL="289560" lvl="1" indent="-144780" algn="l">
              <a:lnSpc>
                <a:spcPts val="2879"/>
              </a:lnSpc>
              <a:buFont typeface="Arial"/>
              <a:buChar char="•"/>
            </a:pPr>
            <a:r>
              <a:rPr lang="en-US" sz="2400">
                <a:solidFill>
                  <a:srgbClr val="000000"/>
                </a:solidFill>
                <a:latin typeface="Akzidenz-Grotesk"/>
              </a:rPr>
              <a:t>Design an automated street lighting system that optimizes energy usage. </a:t>
            </a:r>
          </a:p>
          <a:p>
            <a:pPr marL="289560" lvl="1" indent="-144780" algn="l">
              <a:lnSpc>
                <a:spcPts val="2879"/>
              </a:lnSpc>
              <a:buFont typeface="Arial"/>
              <a:buChar char="•"/>
            </a:pPr>
            <a:r>
              <a:rPr lang="en-US" sz="2400">
                <a:solidFill>
                  <a:srgbClr val="000000"/>
                </a:solidFill>
                <a:latin typeface="Akzidenz-Grotesk"/>
              </a:rPr>
              <a:t>The system should intelligently control when and how streetlights are turned on and off so as to control the harmful emision of greenhouse gases .</a:t>
            </a:r>
          </a:p>
          <a:p>
            <a:pPr marL="289560" lvl="1" indent="-144780" algn="l">
              <a:lnSpc>
                <a:spcPts val="2879"/>
              </a:lnSpc>
              <a:buFont typeface="Arial"/>
              <a:buChar char="•"/>
            </a:pPr>
            <a:r>
              <a:rPr lang="en-US" sz="2400">
                <a:solidFill>
                  <a:srgbClr val="000000"/>
                </a:solidFill>
                <a:latin typeface="Akzidenz-Grotesk"/>
              </a:rPr>
              <a:t>Maintain a record of consumption of energy and minimize light pollution.</a:t>
            </a:r>
          </a:p>
          <a:p>
            <a:pPr algn="l">
              <a:lnSpc>
                <a:spcPts val="2879"/>
              </a:lnSpc>
            </a:pPr>
            <a:r>
              <a:rPr lang="en-US" sz="2400">
                <a:solidFill>
                  <a:srgbClr val="000000"/>
                </a:solidFill>
                <a:latin typeface="Akzidenz-Grotesk"/>
              </a:rPr>
              <a:t>By implementing these measures, an automated street lighting system can significantly reduce energy consumption, minimize light pollution, and contribute to a cleaner environment with lower air pollution levels.</a:t>
            </a:r>
          </a:p>
          <a:p>
            <a:pPr algn="l">
              <a:lnSpc>
                <a:spcPts val="2879"/>
              </a:lnSpc>
            </a:pPr>
            <a:endParaRPr lang="en-US" sz="2400">
              <a:solidFill>
                <a:srgbClr val="000000"/>
              </a:solidFill>
              <a:latin typeface="Akzidenz-Grotesk"/>
            </a:endParaRPr>
          </a:p>
          <a:p>
            <a:pPr algn="l">
              <a:lnSpc>
                <a:spcPts val="2879"/>
              </a:lnSpc>
            </a:pPr>
            <a:endParaRPr lang="en-US" sz="2400">
              <a:solidFill>
                <a:srgbClr val="000000"/>
              </a:solidFill>
              <a:latin typeface="Akzidenz-Grotesk"/>
            </a:endParaRPr>
          </a:p>
          <a:p>
            <a:pPr algn="l">
              <a:lnSpc>
                <a:spcPts val="2879"/>
              </a:lnSpc>
            </a:pPr>
            <a:endParaRPr lang="en-US" sz="2400">
              <a:solidFill>
                <a:srgbClr val="000000"/>
              </a:solidFill>
              <a:latin typeface="Akzidenz-Grotesk"/>
            </a:endParaRPr>
          </a:p>
          <a:p>
            <a:pPr marL="289560" lvl="1" indent="-144780" algn="l">
              <a:lnSpc>
                <a:spcPts val="2879"/>
              </a:lnSpc>
            </a:pPr>
            <a:endParaRPr lang="en-US" sz="2400">
              <a:solidFill>
                <a:srgbClr val="000000"/>
              </a:solidFill>
              <a:latin typeface="Akzidenz-Grotesk"/>
            </a:endParaRPr>
          </a:p>
          <a:p>
            <a:pPr marL="289560" lvl="1" indent="-144780" algn="l">
              <a:lnSpc>
                <a:spcPts val="2879"/>
              </a:lnSpc>
            </a:pPr>
            <a:endParaRPr lang="en-US" sz="2400">
              <a:solidFill>
                <a:srgbClr val="000000"/>
              </a:solidFill>
              <a:latin typeface="Akzidenz-Grotesk"/>
            </a:endParaRPr>
          </a:p>
          <a:p>
            <a:pPr marL="289560" lvl="1" indent="-144780" algn="l">
              <a:lnSpc>
                <a:spcPts val="2879"/>
              </a:lnSpc>
            </a:pPr>
            <a:endParaRPr lang="en-US" sz="2400">
              <a:solidFill>
                <a:srgbClr val="000000"/>
              </a:solidFill>
              <a:latin typeface="Akzidenz-Grotesk"/>
            </a:endParaRPr>
          </a:p>
          <a:p>
            <a:pPr marL="289560" lvl="1" indent="-144780" algn="l">
              <a:lnSpc>
                <a:spcPts val="2879"/>
              </a:lnSpc>
            </a:pPr>
            <a:endParaRPr lang="en-US" sz="2400">
              <a:solidFill>
                <a:srgbClr val="000000"/>
              </a:solidFill>
              <a:latin typeface="Akzidenz-Grotesk"/>
            </a:endParaRPr>
          </a:p>
          <a:p>
            <a:pPr marL="289560" lvl="1" indent="-144780" algn="l">
              <a:lnSpc>
                <a:spcPts val="2879"/>
              </a:lnSpc>
            </a:pPr>
            <a:endParaRPr lang="en-US" sz="2400">
              <a:solidFill>
                <a:srgbClr val="000000"/>
              </a:solidFill>
              <a:latin typeface="Akzidenz-Grotesk"/>
            </a:endParaRPr>
          </a:p>
        </p:txBody>
      </p:sp>
      <p:sp>
        <p:nvSpPr>
          <p:cNvPr id="7" name="Freeform 7"/>
          <p:cNvSpPr/>
          <p:nvPr/>
        </p:nvSpPr>
        <p:spPr>
          <a:xfrm>
            <a:off x="6765509" y="766220"/>
            <a:ext cx="3813400" cy="3813400"/>
          </a:xfrm>
          <a:custGeom>
            <a:avLst/>
            <a:gdLst/>
            <a:ahLst/>
            <a:cxnLst/>
            <a:rect l="l" t="t" r="r" b="b"/>
            <a:pathLst>
              <a:path w="3813400" h="3813400">
                <a:moveTo>
                  <a:pt x="0" y="0"/>
                </a:moveTo>
                <a:lnTo>
                  <a:pt x="3813401" y="0"/>
                </a:lnTo>
                <a:lnTo>
                  <a:pt x="3813401" y="3813400"/>
                </a:lnTo>
                <a:lnTo>
                  <a:pt x="0" y="3813400"/>
                </a:lnTo>
                <a:lnTo>
                  <a:pt x="0" y="0"/>
                </a:lnTo>
                <a:close/>
              </a:path>
            </a:pathLst>
          </a:custGeom>
          <a:blipFill>
            <a:blip r:embed="rId4"/>
            <a:stretch>
              <a:fillRect/>
            </a:stretch>
          </a:blipFill>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6401" y="-79435"/>
            <a:ext cx="16611599" cy="559122"/>
          </a:xfrm>
          <a:custGeom>
            <a:avLst/>
            <a:gdLst/>
            <a:ahLst/>
            <a:cxnLst/>
            <a:rect l="l" t="t" r="r" b="b"/>
            <a:pathLst>
              <a:path w="16611599" h="559122">
                <a:moveTo>
                  <a:pt x="0" y="0"/>
                </a:moveTo>
                <a:lnTo>
                  <a:pt x="16611599" y="0"/>
                </a:lnTo>
                <a:lnTo>
                  <a:pt x="16611599" y="559122"/>
                </a:lnTo>
                <a:lnTo>
                  <a:pt x="0" y="5591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a:off x="0" y="2043274"/>
            <a:ext cx="8943168" cy="6988425"/>
            <a:chOff x="0" y="0"/>
            <a:chExt cx="11566683" cy="9038508"/>
          </a:xfrm>
        </p:grpSpPr>
        <p:sp>
          <p:nvSpPr>
            <p:cNvPr id="4" name="Freeform 4"/>
            <p:cNvSpPr/>
            <p:nvPr/>
          </p:nvSpPr>
          <p:spPr>
            <a:xfrm>
              <a:off x="0" y="0"/>
              <a:ext cx="11566668" cy="9038561"/>
            </a:xfrm>
            <a:custGeom>
              <a:avLst/>
              <a:gdLst/>
              <a:ahLst/>
              <a:cxnLst/>
              <a:rect l="l" t="t" r="r" b="b"/>
              <a:pathLst>
                <a:path w="11566668" h="9038561">
                  <a:moveTo>
                    <a:pt x="0" y="0"/>
                  </a:moveTo>
                  <a:lnTo>
                    <a:pt x="11566668" y="0"/>
                  </a:lnTo>
                  <a:lnTo>
                    <a:pt x="11566668" y="9038561"/>
                  </a:lnTo>
                  <a:lnTo>
                    <a:pt x="0" y="9038561"/>
                  </a:lnTo>
                  <a:lnTo>
                    <a:pt x="0" y="0"/>
                  </a:lnTo>
                  <a:close/>
                </a:path>
              </a:pathLst>
            </a:custGeom>
            <a:blipFill>
              <a:blip r:embed="rId4"/>
              <a:stretch>
                <a:fillRect l="-5877" r="-5877"/>
              </a:stretch>
            </a:blipFill>
          </p:spPr>
          <p:txBody>
            <a:bodyPr/>
            <a:lstStyle/>
            <a:p>
              <a:endParaRPr lang="en-IN"/>
            </a:p>
          </p:txBody>
        </p:sp>
      </p:grpSp>
      <p:sp>
        <p:nvSpPr>
          <p:cNvPr id="5" name="TextBox 5"/>
          <p:cNvSpPr txBox="1"/>
          <p:nvPr/>
        </p:nvSpPr>
        <p:spPr>
          <a:xfrm>
            <a:off x="3336986" y="643863"/>
            <a:ext cx="6170176" cy="826823"/>
          </a:xfrm>
          <a:prstGeom prst="rect">
            <a:avLst/>
          </a:prstGeom>
        </p:spPr>
        <p:txBody>
          <a:bodyPr lIns="0" tIns="0" rIns="0" bIns="0" rtlCol="0" anchor="t">
            <a:spAutoFit/>
          </a:bodyPr>
          <a:lstStyle/>
          <a:p>
            <a:pPr algn="ctr">
              <a:lnSpc>
                <a:spcPts val="6090"/>
              </a:lnSpc>
            </a:pPr>
            <a:r>
              <a:rPr lang="en-US" sz="5800" spc="290">
                <a:solidFill>
                  <a:srgbClr val="2B4A9D"/>
                </a:solidFill>
                <a:latin typeface="Poppins Ultra-Bold"/>
              </a:rPr>
              <a:t>OUR IDEA IS-</a:t>
            </a:r>
          </a:p>
        </p:txBody>
      </p:sp>
      <p:sp>
        <p:nvSpPr>
          <p:cNvPr id="6" name="TextBox 6"/>
          <p:cNvSpPr txBox="1"/>
          <p:nvPr/>
        </p:nvSpPr>
        <p:spPr>
          <a:xfrm>
            <a:off x="9211324" y="539088"/>
            <a:ext cx="9076676" cy="9595104"/>
          </a:xfrm>
          <a:prstGeom prst="rect">
            <a:avLst/>
          </a:prstGeom>
        </p:spPr>
        <p:txBody>
          <a:bodyPr lIns="0" tIns="0" rIns="0" bIns="0" rtlCol="0" anchor="t">
            <a:spAutoFit/>
          </a:bodyPr>
          <a:lstStyle/>
          <a:p>
            <a:pPr marL="466392" lvl="2" indent="-155464" algn="l">
              <a:lnSpc>
                <a:spcPts val="2855"/>
              </a:lnSpc>
              <a:buFont typeface="Arial"/>
              <a:buChar char="⚬"/>
            </a:pPr>
            <a:r>
              <a:rPr lang="en-US" sz="2040">
                <a:solidFill>
                  <a:srgbClr val="000000"/>
                </a:solidFill>
                <a:latin typeface="Akzidenz-Grotesk Bold"/>
              </a:rPr>
              <a:t>THE POWER IS  SUPPLIED BY SOLAR PANELS.  THE MODEL IS HYBRID</a:t>
            </a:r>
          </a:p>
          <a:p>
            <a:pPr marL="466392" lvl="2" indent="-155464" algn="l">
              <a:lnSpc>
                <a:spcPts val="2855"/>
              </a:lnSpc>
            </a:pPr>
            <a:endParaRPr lang="en-US" sz="2040">
              <a:solidFill>
                <a:srgbClr val="000000"/>
              </a:solidFill>
              <a:latin typeface="Akzidenz-Grotesk Bold"/>
            </a:endParaRPr>
          </a:p>
          <a:p>
            <a:pPr marL="466392" lvl="2" indent="-155464" algn="l">
              <a:lnSpc>
                <a:spcPts val="2855"/>
              </a:lnSpc>
              <a:buFont typeface="Arial"/>
              <a:buChar char="⚬"/>
            </a:pPr>
            <a:r>
              <a:rPr lang="en-US" sz="2040">
                <a:solidFill>
                  <a:srgbClr val="000000"/>
                </a:solidFill>
                <a:latin typeface="Akzidenz-Grotesk Bold"/>
              </a:rPr>
              <a:t>DETECTION OF THE SUNLIGHT BY LDR SENSORS, AND WHEN THERE IS NO SUNLIGHT PRESENT THE LIGHT WILL TURN ON AUTOMATICALLY.DYNAMICAL ADJUSTMENT OF ILLUMINATION BY USING ML MODEL(XG BOOST ALGO) AND IOT EMBEDDED SYSTEMS</a:t>
            </a:r>
          </a:p>
          <a:p>
            <a:pPr marL="466392" lvl="2" indent="-155464" algn="l">
              <a:lnSpc>
                <a:spcPts val="2855"/>
              </a:lnSpc>
            </a:pPr>
            <a:endParaRPr lang="en-US" sz="2040">
              <a:solidFill>
                <a:srgbClr val="000000"/>
              </a:solidFill>
              <a:latin typeface="Akzidenz-Grotesk Bold"/>
            </a:endParaRPr>
          </a:p>
          <a:p>
            <a:pPr marL="466392" lvl="2" indent="-155464" algn="l">
              <a:lnSpc>
                <a:spcPts val="2855"/>
              </a:lnSpc>
              <a:buFont typeface="Arial"/>
              <a:buChar char="⚬"/>
            </a:pPr>
            <a:r>
              <a:rPr lang="en-US" sz="2040">
                <a:solidFill>
                  <a:srgbClr val="000000"/>
                </a:solidFill>
                <a:latin typeface="Akzidenz-Grotesk Bold"/>
              </a:rPr>
              <a:t>LIGHT SENSOR IS USED TO SENSE THE ENVIRONMENTAL  CONDITIONS AND IR SENSOR IS USED TO SENSE THE MOTION ON THE PUBLIC ROADS,BY SENSING THIS THE ILLUMINATION WILL CHANGE ACCORDINGLY AS IT WILL DECREASE UPTO 50%,THIS IS HOW ENERGY CAN BE SAVED.</a:t>
            </a:r>
          </a:p>
          <a:p>
            <a:pPr marL="466392" lvl="2" indent="-155464" algn="l">
              <a:lnSpc>
                <a:spcPts val="2855"/>
              </a:lnSpc>
            </a:pPr>
            <a:endParaRPr lang="en-US" sz="2040">
              <a:solidFill>
                <a:srgbClr val="000000"/>
              </a:solidFill>
              <a:latin typeface="Akzidenz-Grotesk Bold"/>
            </a:endParaRPr>
          </a:p>
          <a:p>
            <a:pPr marL="466392" lvl="2" indent="-155464" algn="l">
              <a:lnSpc>
                <a:spcPts val="2855"/>
              </a:lnSpc>
              <a:buFont typeface="Arial"/>
              <a:buChar char="⚬"/>
            </a:pPr>
            <a:r>
              <a:rPr lang="en-US" sz="2040">
                <a:solidFill>
                  <a:srgbClr val="000000"/>
                </a:solidFill>
                <a:latin typeface="Akzidenz-Grotesk Bold"/>
              </a:rPr>
              <a:t>VOLTAGE SENSORS USED IN ENERGY METER IF IT DETECTS NO VOLTAGE DROP , IT WILL SEND A SIGNAL TO GSM900 TO CREATE A NOTIFICATION FOR RESPONSIBLE AUTHORITY.</a:t>
            </a:r>
          </a:p>
          <a:p>
            <a:pPr marL="466392" lvl="2" indent="-155464" algn="l">
              <a:lnSpc>
                <a:spcPts val="2855"/>
              </a:lnSpc>
            </a:pPr>
            <a:endParaRPr lang="en-US" sz="2040">
              <a:solidFill>
                <a:srgbClr val="000000"/>
              </a:solidFill>
              <a:latin typeface="Akzidenz-Grotesk Bold"/>
            </a:endParaRPr>
          </a:p>
          <a:p>
            <a:pPr marL="466392" lvl="2" indent="-155464" algn="l">
              <a:lnSpc>
                <a:spcPts val="2855"/>
              </a:lnSpc>
              <a:buFont typeface="Arial"/>
              <a:buChar char="⚬"/>
            </a:pPr>
            <a:r>
              <a:rPr lang="en-US" sz="2040">
                <a:solidFill>
                  <a:srgbClr val="000000"/>
                </a:solidFill>
                <a:latin typeface="Akzidenz-Grotesk Bold"/>
              </a:rPr>
              <a:t>COLLECTION OF DATA BY IOT GATEWAY FROM SENSORS AND THEN TRANSFER IT TO A CONTROL SYSTEM AND THEN TO A LOCAL SERVER.</a:t>
            </a:r>
          </a:p>
          <a:p>
            <a:pPr marL="466392" lvl="2" indent="-155464" algn="l">
              <a:lnSpc>
                <a:spcPts val="2855"/>
              </a:lnSpc>
            </a:pPr>
            <a:endParaRPr lang="en-US" sz="2040">
              <a:solidFill>
                <a:srgbClr val="000000"/>
              </a:solidFill>
              <a:latin typeface="Akzidenz-Grotesk Bold"/>
            </a:endParaRPr>
          </a:p>
          <a:p>
            <a:pPr marL="466392" lvl="2" indent="-155464" algn="l">
              <a:lnSpc>
                <a:spcPts val="2855"/>
              </a:lnSpc>
              <a:buFont typeface="Arial"/>
              <a:buChar char="⚬"/>
            </a:pPr>
            <a:r>
              <a:rPr lang="en-US" sz="2040">
                <a:solidFill>
                  <a:srgbClr val="000000"/>
                </a:solidFill>
                <a:latin typeface="Akzidenz-Grotesk Bold"/>
              </a:rPr>
              <a:t>A USER INTERFACE IS ALSO AVAILABLE TO VIEW STATS LIKE ENERGY CONSUMPTION, DETECTION OF DEFECTIVE LIGHTS , AND DATA STATS OF USER’S COMPLAIN.</a:t>
            </a:r>
          </a:p>
        </p:txBody>
      </p:sp>
      <p:grpSp>
        <p:nvGrpSpPr>
          <p:cNvPr id="7" name="Group 7"/>
          <p:cNvGrpSpPr/>
          <p:nvPr/>
        </p:nvGrpSpPr>
        <p:grpSpPr>
          <a:xfrm rot="5400000">
            <a:off x="-76610" y="-28223"/>
            <a:ext cx="2616200" cy="2488381"/>
            <a:chOff x="0" y="0"/>
            <a:chExt cx="3488267" cy="3317841"/>
          </a:xfrm>
        </p:grpSpPr>
        <p:sp>
          <p:nvSpPr>
            <p:cNvPr id="8" name="Freeform 8"/>
            <p:cNvSpPr/>
            <p:nvPr/>
          </p:nvSpPr>
          <p:spPr>
            <a:xfrm>
              <a:off x="16891" y="16891"/>
              <a:ext cx="3454400" cy="3283966"/>
            </a:xfrm>
            <a:custGeom>
              <a:avLst/>
              <a:gdLst/>
              <a:ahLst/>
              <a:cxnLst/>
              <a:rect l="l" t="t" r="r" b="b"/>
              <a:pathLst>
                <a:path w="3454400" h="3283966">
                  <a:moveTo>
                    <a:pt x="0" y="3283966"/>
                  </a:moveTo>
                  <a:lnTo>
                    <a:pt x="0" y="0"/>
                  </a:lnTo>
                  <a:lnTo>
                    <a:pt x="3454400" y="3283966"/>
                  </a:lnTo>
                  <a:close/>
                </a:path>
              </a:pathLst>
            </a:custGeom>
            <a:solidFill>
              <a:srgbClr val="2B4A9D"/>
            </a:solidFill>
          </p:spPr>
          <p:txBody>
            <a:bodyPr/>
            <a:lstStyle/>
            <a:p>
              <a:endParaRPr lang="en-IN"/>
            </a:p>
          </p:txBody>
        </p:sp>
        <p:sp>
          <p:nvSpPr>
            <p:cNvPr id="9" name="Freeform 9"/>
            <p:cNvSpPr/>
            <p:nvPr/>
          </p:nvSpPr>
          <p:spPr>
            <a:xfrm>
              <a:off x="0" y="-1270"/>
              <a:ext cx="3489579" cy="3319145"/>
            </a:xfrm>
            <a:custGeom>
              <a:avLst/>
              <a:gdLst/>
              <a:ahLst/>
              <a:cxnLst/>
              <a:rect l="l" t="t" r="r" b="b"/>
              <a:pathLst>
                <a:path w="3489579" h="3319145">
                  <a:moveTo>
                    <a:pt x="0" y="3302127"/>
                  </a:moveTo>
                  <a:lnTo>
                    <a:pt x="0" y="18161"/>
                  </a:lnTo>
                  <a:cubicBezTo>
                    <a:pt x="0" y="11430"/>
                    <a:pt x="4064" y="5334"/>
                    <a:pt x="10287" y="2667"/>
                  </a:cubicBezTo>
                  <a:cubicBezTo>
                    <a:pt x="16510" y="0"/>
                    <a:pt x="23749" y="1270"/>
                    <a:pt x="28575" y="5969"/>
                  </a:cubicBezTo>
                  <a:lnTo>
                    <a:pt x="3482975" y="3289935"/>
                  </a:lnTo>
                  <a:cubicBezTo>
                    <a:pt x="3488055" y="3294761"/>
                    <a:pt x="3489579" y="3302000"/>
                    <a:pt x="3487039" y="3308477"/>
                  </a:cubicBezTo>
                  <a:cubicBezTo>
                    <a:pt x="3484499" y="3314954"/>
                    <a:pt x="3478276" y="3319145"/>
                    <a:pt x="3471291" y="3319145"/>
                  </a:cubicBezTo>
                  <a:lnTo>
                    <a:pt x="16891" y="3319145"/>
                  </a:lnTo>
                  <a:cubicBezTo>
                    <a:pt x="7493" y="3319145"/>
                    <a:pt x="0" y="3311525"/>
                    <a:pt x="0" y="3302254"/>
                  </a:cubicBezTo>
                  <a:moveTo>
                    <a:pt x="33909" y="3302254"/>
                  </a:moveTo>
                  <a:lnTo>
                    <a:pt x="16891" y="3302254"/>
                  </a:lnTo>
                  <a:lnTo>
                    <a:pt x="16891" y="3285363"/>
                  </a:lnTo>
                  <a:lnTo>
                    <a:pt x="3471291" y="3285363"/>
                  </a:lnTo>
                  <a:lnTo>
                    <a:pt x="3471291" y="3302254"/>
                  </a:lnTo>
                  <a:lnTo>
                    <a:pt x="3459607" y="3314573"/>
                  </a:lnTo>
                  <a:lnTo>
                    <a:pt x="5207" y="30480"/>
                  </a:lnTo>
                  <a:lnTo>
                    <a:pt x="16891" y="18161"/>
                  </a:lnTo>
                  <a:lnTo>
                    <a:pt x="33909" y="18161"/>
                  </a:lnTo>
                  <a:lnTo>
                    <a:pt x="33909" y="3302127"/>
                  </a:lnTo>
                  <a:close/>
                </a:path>
              </a:pathLst>
            </a:custGeom>
            <a:solidFill>
              <a:srgbClr val="1C334E"/>
            </a:solidFill>
          </p:spPr>
          <p:txBody>
            <a:bodyPr/>
            <a:lstStyle/>
            <a:p>
              <a:endParaRPr lang="en-IN"/>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953059"/>
            <a:ext cx="8023943" cy="6454634"/>
            <a:chOff x="0" y="0"/>
            <a:chExt cx="11014179" cy="8860044"/>
          </a:xfrm>
        </p:grpSpPr>
        <p:sp>
          <p:nvSpPr>
            <p:cNvPr id="3" name="Freeform 3"/>
            <p:cNvSpPr/>
            <p:nvPr/>
          </p:nvSpPr>
          <p:spPr>
            <a:xfrm>
              <a:off x="0" y="0"/>
              <a:ext cx="11014202" cy="8860009"/>
            </a:xfrm>
            <a:custGeom>
              <a:avLst/>
              <a:gdLst/>
              <a:ahLst/>
              <a:cxnLst/>
              <a:rect l="l" t="t" r="r" b="b"/>
              <a:pathLst>
                <a:path w="11014202" h="8860009">
                  <a:moveTo>
                    <a:pt x="0" y="0"/>
                  </a:moveTo>
                  <a:lnTo>
                    <a:pt x="11014202" y="0"/>
                  </a:lnTo>
                  <a:lnTo>
                    <a:pt x="11014202" y="8860009"/>
                  </a:lnTo>
                  <a:lnTo>
                    <a:pt x="0" y="8860009"/>
                  </a:lnTo>
                  <a:lnTo>
                    <a:pt x="0" y="0"/>
                  </a:lnTo>
                  <a:close/>
                </a:path>
              </a:pathLst>
            </a:custGeom>
            <a:blipFill>
              <a:blip r:embed="rId2"/>
              <a:stretch>
                <a:fillRect l="-3627" r="-3627"/>
              </a:stretch>
            </a:blipFill>
          </p:spPr>
          <p:txBody>
            <a:bodyPr/>
            <a:lstStyle/>
            <a:p>
              <a:endParaRPr lang="en-IN"/>
            </a:p>
          </p:txBody>
        </p:sp>
      </p:grpSp>
      <p:sp>
        <p:nvSpPr>
          <p:cNvPr id="4" name="TextBox 4"/>
          <p:cNvSpPr txBox="1"/>
          <p:nvPr/>
        </p:nvSpPr>
        <p:spPr>
          <a:xfrm>
            <a:off x="-2438400" y="289320"/>
            <a:ext cx="15327005" cy="824865"/>
          </a:xfrm>
          <a:prstGeom prst="rect">
            <a:avLst/>
          </a:prstGeom>
        </p:spPr>
        <p:txBody>
          <a:bodyPr lIns="0" tIns="0" rIns="0" bIns="0" rtlCol="0" anchor="t">
            <a:spAutoFit/>
          </a:bodyPr>
          <a:lstStyle/>
          <a:p>
            <a:pPr algn="ctr">
              <a:lnSpc>
                <a:spcPts val="6088"/>
              </a:lnSpc>
            </a:pPr>
            <a:r>
              <a:rPr lang="en-US" sz="5798" spc="288">
                <a:solidFill>
                  <a:srgbClr val="2B4A9D"/>
                </a:solidFill>
                <a:latin typeface="Poppins Ultra-Bold"/>
              </a:rPr>
              <a:t>OUR IDEA IS-</a:t>
            </a:r>
          </a:p>
        </p:txBody>
      </p:sp>
      <p:sp>
        <p:nvSpPr>
          <p:cNvPr id="5" name="TextBox 5"/>
          <p:cNvSpPr txBox="1"/>
          <p:nvPr/>
        </p:nvSpPr>
        <p:spPr>
          <a:xfrm>
            <a:off x="7859312" y="1373733"/>
            <a:ext cx="10428688" cy="9182800"/>
          </a:xfrm>
          <a:prstGeom prst="rect">
            <a:avLst/>
          </a:prstGeom>
        </p:spPr>
        <p:txBody>
          <a:bodyPr lIns="0" tIns="0" rIns="0" bIns="0" rtlCol="0" anchor="t">
            <a:spAutoFit/>
          </a:bodyPr>
          <a:lstStyle/>
          <a:p>
            <a:pPr marL="593646" lvl="2" indent="-197882">
              <a:lnSpc>
                <a:spcPts val="3635"/>
              </a:lnSpc>
              <a:buFont typeface="Arial"/>
              <a:buChar char="⚬"/>
            </a:pPr>
            <a:r>
              <a:rPr lang="en-US" sz="2596" u="sng">
                <a:solidFill>
                  <a:srgbClr val="000000"/>
                </a:solidFill>
                <a:latin typeface="Akzidenz-Grotesk Bold"/>
              </a:rPr>
              <a:t>LED Lighting</a:t>
            </a:r>
            <a:r>
              <a:rPr lang="en-US" sz="2596">
                <a:solidFill>
                  <a:srgbClr val="000000"/>
                </a:solidFill>
                <a:latin typeface="Akzidenz-Grotesk Bold"/>
              </a:rPr>
              <a:t>: Replace traditional streetlights with energy-efficient LED lights. LEDs consume less energy thus decreasing light pollution.</a:t>
            </a:r>
          </a:p>
          <a:p>
            <a:pPr marL="593646" lvl="2" indent="-197882">
              <a:lnSpc>
                <a:spcPts val="3635"/>
              </a:lnSpc>
              <a:buFont typeface="Arial"/>
              <a:buChar char="⚬"/>
            </a:pPr>
            <a:r>
              <a:rPr lang="en-US" sz="2596" u="sng">
                <a:solidFill>
                  <a:srgbClr val="000000"/>
                </a:solidFill>
                <a:latin typeface="Akzidenz-Grotesk Bold"/>
              </a:rPr>
              <a:t>Motion Sensors</a:t>
            </a:r>
            <a:r>
              <a:rPr lang="en-US" sz="2596">
                <a:solidFill>
                  <a:srgbClr val="000000"/>
                </a:solidFill>
                <a:latin typeface="Akzidenz-Grotesk Bold"/>
              </a:rPr>
              <a:t>: Install motion sensors  to adjust the lighting intensity based on traffic and pedestrian activity. This ensures that lights are only at full brightness when needed, reducing energy waste.</a:t>
            </a:r>
          </a:p>
          <a:p>
            <a:pPr marL="593646" lvl="2" indent="-197882">
              <a:lnSpc>
                <a:spcPts val="3635"/>
              </a:lnSpc>
              <a:buFont typeface="Arial"/>
              <a:buChar char="⚬"/>
            </a:pPr>
            <a:r>
              <a:rPr lang="en-US" sz="2596">
                <a:solidFill>
                  <a:srgbClr val="000000"/>
                </a:solidFill>
                <a:latin typeface="Akzidenz-Grotesk"/>
              </a:rPr>
              <a:t> </a:t>
            </a:r>
            <a:r>
              <a:rPr lang="en-US" sz="2596" u="sng">
                <a:solidFill>
                  <a:srgbClr val="000000"/>
                </a:solidFill>
                <a:latin typeface="Akzidenz-Grotesk Bold"/>
              </a:rPr>
              <a:t>Daylight Sensors</a:t>
            </a:r>
            <a:r>
              <a:rPr lang="en-US" sz="2596">
                <a:solidFill>
                  <a:srgbClr val="000000"/>
                </a:solidFill>
                <a:latin typeface="Akzidenz-Grotesk Bold"/>
              </a:rPr>
              <a:t>: Use daylight sensors to automatically adjust streetlight brightness based on natural light levels. This can further reduce energy consumption during daylight hours.</a:t>
            </a:r>
          </a:p>
          <a:p>
            <a:pPr marL="593646" lvl="2" indent="-197882">
              <a:lnSpc>
                <a:spcPts val="3635"/>
              </a:lnSpc>
              <a:buFont typeface="Arial"/>
              <a:buChar char="⚬"/>
            </a:pPr>
            <a:r>
              <a:rPr lang="en-US" sz="2596" u="sng">
                <a:solidFill>
                  <a:srgbClr val="000000"/>
                </a:solidFill>
                <a:latin typeface="Akzidenz-Grotesk Bold"/>
              </a:rPr>
              <a:t>Timers:</a:t>
            </a:r>
            <a:r>
              <a:rPr lang="en-US" sz="2596">
                <a:solidFill>
                  <a:srgbClr val="000000"/>
                </a:solidFill>
                <a:latin typeface="Akzidenz-Grotesk Bold"/>
              </a:rPr>
              <a:t> Set timers to turn off or reduce the intensity of streetlights during late-night hours when traffic is sparse. Consider gradually dimming lights as the night progresses.</a:t>
            </a:r>
          </a:p>
          <a:p>
            <a:pPr marL="593646" lvl="2" indent="-197882">
              <a:lnSpc>
                <a:spcPts val="3635"/>
              </a:lnSpc>
              <a:buFont typeface="Arial"/>
              <a:buChar char="⚬"/>
            </a:pPr>
            <a:r>
              <a:rPr lang="en-US" sz="2596" u="sng">
                <a:solidFill>
                  <a:srgbClr val="000000"/>
                </a:solidFill>
                <a:latin typeface="Akzidenz-Grotesk Bold"/>
              </a:rPr>
              <a:t>Optimize Energy Usage</a:t>
            </a:r>
            <a:r>
              <a:rPr lang="en-US" sz="2596">
                <a:solidFill>
                  <a:srgbClr val="000000"/>
                </a:solidFill>
                <a:latin typeface="Akzidenz-Grotesk Bold"/>
              </a:rPr>
              <a:t>: By promptly detecting and addressing issues, such as malfunctioning lights or unnecessary energy consumption, smart street lights help optimize energy usage and reduce carbon emissions.</a:t>
            </a:r>
          </a:p>
          <a:p>
            <a:pPr marL="593707" lvl="2" indent="-197902" algn="l">
              <a:lnSpc>
                <a:spcPts val="3635"/>
              </a:lnSpc>
              <a:buFont typeface="Arial"/>
              <a:buChar char="⚬"/>
            </a:pPr>
            <a:endParaRPr lang="en-US" sz="2596">
              <a:solidFill>
                <a:srgbClr val="000000"/>
              </a:solidFill>
              <a:latin typeface="Akzidenz-Grotesk Bold"/>
            </a:endParaRPr>
          </a:p>
          <a:p>
            <a:pPr algn="l">
              <a:lnSpc>
                <a:spcPts val="3635"/>
              </a:lnSpc>
            </a:pPr>
            <a:endParaRPr lang="en-US" sz="2596">
              <a:solidFill>
                <a:srgbClr val="000000"/>
              </a:solidFill>
              <a:latin typeface="Akzidenz-Grotesk Bold"/>
            </a:endParaRPr>
          </a:p>
        </p:txBody>
      </p:sp>
      <p:grpSp>
        <p:nvGrpSpPr>
          <p:cNvPr id="6" name="Group 6"/>
          <p:cNvGrpSpPr/>
          <p:nvPr/>
        </p:nvGrpSpPr>
        <p:grpSpPr>
          <a:xfrm rot="5400000">
            <a:off x="-76608" y="51209"/>
            <a:ext cx="2616200" cy="2488381"/>
            <a:chOff x="0" y="0"/>
            <a:chExt cx="3488267" cy="3317841"/>
          </a:xfrm>
        </p:grpSpPr>
        <p:sp>
          <p:nvSpPr>
            <p:cNvPr id="7" name="Freeform 7"/>
            <p:cNvSpPr/>
            <p:nvPr/>
          </p:nvSpPr>
          <p:spPr>
            <a:xfrm>
              <a:off x="16891" y="16891"/>
              <a:ext cx="3454400" cy="3283966"/>
            </a:xfrm>
            <a:custGeom>
              <a:avLst/>
              <a:gdLst/>
              <a:ahLst/>
              <a:cxnLst/>
              <a:rect l="l" t="t" r="r" b="b"/>
              <a:pathLst>
                <a:path w="3454400" h="3283966">
                  <a:moveTo>
                    <a:pt x="0" y="3283966"/>
                  </a:moveTo>
                  <a:lnTo>
                    <a:pt x="0" y="0"/>
                  </a:lnTo>
                  <a:lnTo>
                    <a:pt x="3454400" y="3283966"/>
                  </a:lnTo>
                  <a:close/>
                </a:path>
              </a:pathLst>
            </a:custGeom>
            <a:solidFill>
              <a:srgbClr val="2B4A9D"/>
            </a:solidFill>
          </p:spPr>
          <p:txBody>
            <a:bodyPr/>
            <a:lstStyle/>
            <a:p>
              <a:endParaRPr lang="en-IN"/>
            </a:p>
          </p:txBody>
        </p:sp>
        <p:sp>
          <p:nvSpPr>
            <p:cNvPr id="8" name="Freeform 8"/>
            <p:cNvSpPr/>
            <p:nvPr/>
          </p:nvSpPr>
          <p:spPr>
            <a:xfrm>
              <a:off x="0" y="-1270"/>
              <a:ext cx="3489579" cy="3319145"/>
            </a:xfrm>
            <a:custGeom>
              <a:avLst/>
              <a:gdLst/>
              <a:ahLst/>
              <a:cxnLst/>
              <a:rect l="l" t="t" r="r" b="b"/>
              <a:pathLst>
                <a:path w="3489579" h="3319145">
                  <a:moveTo>
                    <a:pt x="0" y="3302127"/>
                  </a:moveTo>
                  <a:lnTo>
                    <a:pt x="0" y="18161"/>
                  </a:lnTo>
                  <a:cubicBezTo>
                    <a:pt x="0" y="11430"/>
                    <a:pt x="4064" y="5334"/>
                    <a:pt x="10287" y="2667"/>
                  </a:cubicBezTo>
                  <a:cubicBezTo>
                    <a:pt x="16510" y="0"/>
                    <a:pt x="23749" y="1270"/>
                    <a:pt x="28575" y="5969"/>
                  </a:cubicBezTo>
                  <a:lnTo>
                    <a:pt x="3482975" y="3289935"/>
                  </a:lnTo>
                  <a:cubicBezTo>
                    <a:pt x="3488055" y="3294761"/>
                    <a:pt x="3489579" y="3302000"/>
                    <a:pt x="3487039" y="3308477"/>
                  </a:cubicBezTo>
                  <a:cubicBezTo>
                    <a:pt x="3484499" y="3314954"/>
                    <a:pt x="3478276" y="3319145"/>
                    <a:pt x="3471291" y="3319145"/>
                  </a:cubicBezTo>
                  <a:lnTo>
                    <a:pt x="16891" y="3319145"/>
                  </a:lnTo>
                  <a:cubicBezTo>
                    <a:pt x="7493" y="3319145"/>
                    <a:pt x="0" y="3311525"/>
                    <a:pt x="0" y="3302254"/>
                  </a:cubicBezTo>
                  <a:moveTo>
                    <a:pt x="33909" y="3302254"/>
                  </a:moveTo>
                  <a:lnTo>
                    <a:pt x="16891" y="3302254"/>
                  </a:lnTo>
                  <a:lnTo>
                    <a:pt x="16891" y="3285363"/>
                  </a:lnTo>
                  <a:lnTo>
                    <a:pt x="3471291" y="3285363"/>
                  </a:lnTo>
                  <a:lnTo>
                    <a:pt x="3471291" y="3302254"/>
                  </a:lnTo>
                  <a:lnTo>
                    <a:pt x="3459607" y="3314573"/>
                  </a:lnTo>
                  <a:lnTo>
                    <a:pt x="5207" y="30480"/>
                  </a:lnTo>
                  <a:lnTo>
                    <a:pt x="16891" y="18161"/>
                  </a:lnTo>
                  <a:lnTo>
                    <a:pt x="33909" y="18161"/>
                  </a:lnTo>
                  <a:lnTo>
                    <a:pt x="33909" y="3302127"/>
                  </a:lnTo>
                  <a:close/>
                </a:path>
              </a:pathLst>
            </a:custGeom>
            <a:solidFill>
              <a:srgbClr val="1C334E"/>
            </a:solidFill>
          </p:spPr>
          <p:txBody>
            <a:bodyPr/>
            <a:lstStyle/>
            <a:p>
              <a:endParaRPr lang="en-IN"/>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1131953"/>
            <a:ext cx="6815070" cy="496389"/>
          </a:xfrm>
          <a:prstGeom prst="rect">
            <a:avLst/>
          </a:prstGeom>
        </p:spPr>
        <p:txBody>
          <a:bodyPr lIns="0" tIns="0" rIns="0" bIns="0" rtlCol="0" anchor="t">
            <a:spAutoFit/>
          </a:bodyPr>
          <a:lstStyle/>
          <a:p>
            <a:pPr algn="ctr">
              <a:lnSpc>
                <a:spcPts val="3735"/>
              </a:lnSpc>
            </a:pPr>
            <a:r>
              <a:rPr lang="en-US" sz="3556" u="sng" spc="176">
                <a:solidFill>
                  <a:srgbClr val="2B4A9D"/>
                </a:solidFill>
                <a:latin typeface="Poppins Bold"/>
              </a:rPr>
              <a:t>TECH STACK USED-</a:t>
            </a:r>
          </a:p>
        </p:txBody>
      </p:sp>
      <p:sp>
        <p:nvSpPr>
          <p:cNvPr id="3" name="Freeform 3"/>
          <p:cNvSpPr/>
          <p:nvPr/>
        </p:nvSpPr>
        <p:spPr>
          <a:xfrm>
            <a:off x="0" y="0"/>
            <a:ext cx="18288000" cy="417760"/>
          </a:xfrm>
          <a:custGeom>
            <a:avLst/>
            <a:gdLst/>
            <a:ahLst/>
            <a:cxnLst/>
            <a:rect l="l" t="t" r="r" b="b"/>
            <a:pathLst>
              <a:path w="18288000" h="417760">
                <a:moveTo>
                  <a:pt x="0" y="0"/>
                </a:moveTo>
                <a:lnTo>
                  <a:pt x="18288000" y="0"/>
                </a:lnTo>
                <a:lnTo>
                  <a:pt x="18288000" y="417760"/>
                </a:lnTo>
                <a:lnTo>
                  <a:pt x="0" y="4177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654" y="0"/>
            <a:ext cx="1633346" cy="1635964"/>
          </a:xfrm>
          <a:custGeom>
            <a:avLst/>
            <a:gdLst/>
            <a:ahLst/>
            <a:cxnLst/>
            <a:rect l="l" t="t" r="r" b="b"/>
            <a:pathLst>
              <a:path w="1633346" h="1635964">
                <a:moveTo>
                  <a:pt x="0" y="0"/>
                </a:moveTo>
                <a:lnTo>
                  <a:pt x="1633346" y="0"/>
                </a:lnTo>
                <a:lnTo>
                  <a:pt x="1633346" y="1635964"/>
                </a:lnTo>
                <a:lnTo>
                  <a:pt x="0" y="16359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6652690" y="1309"/>
            <a:ext cx="1635964" cy="1633346"/>
          </a:xfrm>
          <a:custGeom>
            <a:avLst/>
            <a:gdLst/>
            <a:ahLst/>
            <a:cxnLst/>
            <a:rect l="l" t="t" r="r" b="b"/>
            <a:pathLst>
              <a:path w="1635964" h="1633346">
                <a:moveTo>
                  <a:pt x="0" y="0"/>
                </a:moveTo>
                <a:lnTo>
                  <a:pt x="1635964" y="0"/>
                </a:lnTo>
                <a:lnTo>
                  <a:pt x="1635964" y="1633346"/>
                </a:lnTo>
                <a:lnTo>
                  <a:pt x="0" y="16333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6" name="Group 6"/>
          <p:cNvGrpSpPr/>
          <p:nvPr/>
        </p:nvGrpSpPr>
        <p:grpSpPr>
          <a:xfrm>
            <a:off x="-654" y="1923322"/>
            <a:ext cx="8487955" cy="5354183"/>
            <a:chOff x="0" y="0"/>
            <a:chExt cx="11317273" cy="7138911"/>
          </a:xfrm>
        </p:grpSpPr>
        <p:sp>
          <p:nvSpPr>
            <p:cNvPr id="7" name="Freeform 7"/>
            <p:cNvSpPr/>
            <p:nvPr/>
          </p:nvSpPr>
          <p:spPr>
            <a:xfrm>
              <a:off x="0" y="0"/>
              <a:ext cx="11317224" cy="7138924"/>
            </a:xfrm>
            <a:custGeom>
              <a:avLst/>
              <a:gdLst/>
              <a:ahLst/>
              <a:cxnLst/>
              <a:rect l="l" t="t" r="r" b="b"/>
              <a:pathLst>
                <a:path w="11317224" h="7138924">
                  <a:moveTo>
                    <a:pt x="0" y="0"/>
                  </a:moveTo>
                  <a:lnTo>
                    <a:pt x="11317224" y="0"/>
                  </a:lnTo>
                  <a:lnTo>
                    <a:pt x="11317224" y="7138924"/>
                  </a:lnTo>
                  <a:lnTo>
                    <a:pt x="0" y="7138924"/>
                  </a:lnTo>
                  <a:lnTo>
                    <a:pt x="0" y="0"/>
                  </a:lnTo>
                  <a:close/>
                </a:path>
              </a:pathLst>
            </a:custGeom>
            <a:blipFill>
              <a:blip r:embed="rId8"/>
              <a:stretch>
                <a:fillRect/>
              </a:stretch>
            </a:blipFill>
          </p:spPr>
          <p:txBody>
            <a:bodyPr/>
            <a:lstStyle/>
            <a:p>
              <a:endParaRPr lang="en-IN"/>
            </a:p>
          </p:txBody>
        </p:sp>
      </p:grpSp>
      <p:grpSp>
        <p:nvGrpSpPr>
          <p:cNvPr id="8" name="Group 8"/>
          <p:cNvGrpSpPr/>
          <p:nvPr/>
        </p:nvGrpSpPr>
        <p:grpSpPr>
          <a:xfrm>
            <a:off x="9372393" y="3309985"/>
            <a:ext cx="7886907" cy="6679083"/>
            <a:chOff x="0" y="0"/>
            <a:chExt cx="10515876" cy="8905444"/>
          </a:xfrm>
        </p:grpSpPr>
        <p:sp>
          <p:nvSpPr>
            <p:cNvPr id="9" name="Freeform 9"/>
            <p:cNvSpPr/>
            <p:nvPr/>
          </p:nvSpPr>
          <p:spPr>
            <a:xfrm>
              <a:off x="0" y="0"/>
              <a:ext cx="10515854" cy="8905494"/>
            </a:xfrm>
            <a:custGeom>
              <a:avLst/>
              <a:gdLst/>
              <a:ahLst/>
              <a:cxnLst/>
              <a:rect l="l" t="t" r="r" b="b"/>
              <a:pathLst>
                <a:path w="10515854" h="8905494">
                  <a:moveTo>
                    <a:pt x="0" y="0"/>
                  </a:moveTo>
                  <a:lnTo>
                    <a:pt x="10515854" y="0"/>
                  </a:lnTo>
                  <a:lnTo>
                    <a:pt x="10515854" y="8905494"/>
                  </a:lnTo>
                  <a:lnTo>
                    <a:pt x="0" y="8905494"/>
                  </a:lnTo>
                  <a:lnTo>
                    <a:pt x="0" y="0"/>
                  </a:lnTo>
                  <a:close/>
                </a:path>
              </a:pathLst>
            </a:custGeom>
            <a:blipFill>
              <a:blip r:embed="rId9"/>
              <a:stretch>
                <a:fillRect/>
              </a:stretch>
            </a:blipFill>
          </p:spPr>
          <p:txBody>
            <a:bodyPr/>
            <a:lstStyle/>
            <a:p>
              <a:endParaRPr lang="en-IN"/>
            </a:p>
          </p:txBody>
        </p:sp>
      </p:grpSp>
      <p:sp>
        <p:nvSpPr>
          <p:cNvPr id="10" name="TextBox 10"/>
          <p:cNvSpPr txBox="1"/>
          <p:nvPr/>
        </p:nvSpPr>
        <p:spPr>
          <a:xfrm>
            <a:off x="9144000" y="1961422"/>
            <a:ext cx="8115300" cy="963114"/>
          </a:xfrm>
          <a:prstGeom prst="rect">
            <a:avLst/>
          </a:prstGeom>
        </p:spPr>
        <p:txBody>
          <a:bodyPr lIns="0" tIns="0" rIns="0" bIns="0" rtlCol="0" anchor="t">
            <a:spAutoFit/>
          </a:bodyPr>
          <a:lstStyle/>
          <a:p>
            <a:pPr algn="l">
              <a:lnSpc>
                <a:spcPts val="3735"/>
              </a:lnSpc>
            </a:pPr>
            <a:r>
              <a:rPr lang="en-US" sz="3556" u="sng" spc="176">
                <a:solidFill>
                  <a:srgbClr val="2B4A9D"/>
                </a:solidFill>
                <a:latin typeface="Poppins Bold"/>
              </a:rPr>
              <a:t>AUTOMATED  SWITCHING  AND</a:t>
            </a:r>
          </a:p>
          <a:p>
            <a:pPr algn="l">
              <a:lnSpc>
                <a:spcPts val="3735"/>
              </a:lnSpc>
            </a:pPr>
            <a:r>
              <a:rPr lang="en-US" sz="3556" u="sng" spc="176">
                <a:solidFill>
                  <a:srgbClr val="2B4A9D"/>
                </a:solidFill>
                <a:latin typeface="Poppins Bold"/>
              </a:rPr>
              <a:t> ILLUMINATION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162800" y="675718"/>
            <a:ext cx="10668000" cy="9192182"/>
          </a:xfrm>
          <a:custGeom>
            <a:avLst/>
            <a:gdLst/>
            <a:ahLst/>
            <a:cxnLst/>
            <a:rect l="l" t="t" r="r" b="b"/>
            <a:pathLst>
              <a:path w="10668000" h="9192182">
                <a:moveTo>
                  <a:pt x="0" y="0"/>
                </a:moveTo>
                <a:lnTo>
                  <a:pt x="10668000" y="0"/>
                </a:lnTo>
                <a:lnTo>
                  <a:pt x="10668000" y="9192182"/>
                </a:lnTo>
                <a:lnTo>
                  <a:pt x="0" y="91921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7312680" y="817982"/>
            <a:ext cx="10368240" cy="8757474"/>
          </a:xfrm>
          <a:custGeom>
            <a:avLst/>
            <a:gdLst/>
            <a:ahLst/>
            <a:cxnLst/>
            <a:rect l="l" t="t" r="r" b="b"/>
            <a:pathLst>
              <a:path w="10368240" h="8757474">
                <a:moveTo>
                  <a:pt x="0" y="0"/>
                </a:moveTo>
                <a:lnTo>
                  <a:pt x="10368240" y="0"/>
                </a:lnTo>
                <a:lnTo>
                  <a:pt x="10368240" y="8757474"/>
                </a:lnTo>
                <a:lnTo>
                  <a:pt x="0" y="8757474"/>
                </a:lnTo>
                <a:lnTo>
                  <a:pt x="0" y="0"/>
                </a:lnTo>
                <a:close/>
              </a:path>
            </a:pathLst>
          </a:custGeom>
          <a:blipFill>
            <a:blip r:embed="rId4"/>
            <a:stretch>
              <a:fillRect l="-6116" r="-6116" b="-3962"/>
            </a:stretch>
          </a:blipFill>
        </p:spPr>
        <p:txBody>
          <a:bodyPr/>
          <a:lstStyle/>
          <a:p>
            <a:endParaRPr lang="en-IN"/>
          </a:p>
        </p:txBody>
      </p:sp>
      <p:sp>
        <p:nvSpPr>
          <p:cNvPr id="4" name="Freeform 4"/>
          <p:cNvSpPr/>
          <p:nvPr/>
        </p:nvSpPr>
        <p:spPr>
          <a:xfrm>
            <a:off x="-2618" y="8653654"/>
            <a:ext cx="1635964" cy="1633346"/>
          </a:xfrm>
          <a:custGeom>
            <a:avLst/>
            <a:gdLst/>
            <a:ahLst/>
            <a:cxnLst/>
            <a:rect l="l" t="t" r="r" b="b"/>
            <a:pathLst>
              <a:path w="1635964" h="1633346">
                <a:moveTo>
                  <a:pt x="0" y="0"/>
                </a:moveTo>
                <a:lnTo>
                  <a:pt x="1635964" y="0"/>
                </a:lnTo>
                <a:lnTo>
                  <a:pt x="1635964" y="1633346"/>
                </a:lnTo>
                <a:lnTo>
                  <a:pt x="0" y="163334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5" name="Freeform 5"/>
          <p:cNvSpPr/>
          <p:nvPr/>
        </p:nvSpPr>
        <p:spPr>
          <a:xfrm>
            <a:off x="0" y="0"/>
            <a:ext cx="1633346" cy="1635964"/>
          </a:xfrm>
          <a:custGeom>
            <a:avLst/>
            <a:gdLst/>
            <a:ahLst/>
            <a:cxnLst/>
            <a:rect l="l" t="t" r="r" b="b"/>
            <a:pathLst>
              <a:path w="1633346" h="1635964">
                <a:moveTo>
                  <a:pt x="0" y="0"/>
                </a:moveTo>
                <a:lnTo>
                  <a:pt x="1633346" y="0"/>
                </a:lnTo>
                <a:lnTo>
                  <a:pt x="1633346" y="1635964"/>
                </a:lnTo>
                <a:lnTo>
                  <a:pt x="0" y="163596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6" name="TextBox 6"/>
          <p:cNvSpPr txBox="1"/>
          <p:nvPr/>
        </p:nvSpPr>
        <p:spPr>
          <a:xfrm>
            <a:off x="-483204" y="1661515"/>
            <a:ext cx="8183276" cy="1009654"/>
          </a:xfrm>
          <a:prstGeom prst="rect">
            <a:avLst/>
          </a:prstGeom>
        </p:spPr>
        <p:txBody>
          <a:bodyPr lIns="0" tIns="0" rIns="0" bIns="0" rtlCol="0" anchor="t">
            <a:spAutoFit/>
          </a:bodyPr>
          <a:lstStyle/>
          <a:p>
            <a:pPr algn="ctr">
              <a:lnSpc>
                <a:spcPts val="6300"/>
              </a:lnSpc>
            </a:pPr>
            <a:r>
              <a:rPr lang="en-US" sz="6000" spc="300">
                <a:solidFill>
                  <a:srgbClr val="2B4A9D"/>
                </a:solidFill>
                <a:latin typeface="Akzidenz-Grotesk Bold"/>
              </a:rPr>
              <a:t>DEPENDENCIES-</a:t>
            </a:r>
          </a:p>
        </p:txBody>
      </p:sp>
      <p:sp>
        <p:nvSpPr>
          <p:cNvPr id="7" name="TextBox 7"/>
          <p:cNvSpPr txBox="1"/>
          <p:nvPr/>
        </p:nvSpPr>
        <p:spPr>
          <a:xfrm>
            <a:off x="0" y="3274545"/>
            <a:ext cx="7343038" cy="4607044"/>
          </a:xfrm>
          <a:prstGeom prst="rect">
            <a:avLst/>
          </a:prstGeom>
        </p:spPr>
        <p:txBody>
          <a:bodyPr lIns="0" tIns="0" rIns="0" bIns="0" rtlCol="0" anchor="t">
            <a:spAutoFit/>
          </a:bodyPr>
          <a:lstStyle/>
          <a:p>
            <a:pPr marL="649058" lvl="2" indent="-216353" algn="l">
              <a:lnSpc>
                <a:spcPts val="2981"/>
              </a:lnSpc>
              <a:buFont typeface="Arial"/>
              <a:buChar char="⚬"/>
            </a:pPr>
            <a:r>
              <a:rPr lang="en-US" sz="2839" spc="141">
                <a:solidFill>
                  <a:srgbClr val="000000"/>
                </a:solidFill>
                <a:latin typeface="Akzidenz-Grotesk Bold"/>
              </a:rPr>
              <a:t>ML MODELS TO CONTROL THE DYNAMIC ILLUMINATION OF THE LIGHT. </a:t>
            </a:r>
          </a:p>
          <a:p>
            <a:pPr marL="649058" lvl="2" indent="-216353" algn="l">
              <a:lnSpc>
                <a:spcPts val="2981"/>
              </a:lnSpc>
            </a:pPr>
            <a:endParaRPr lang="en-US" sz="2839" spc="141">
              <a:solidFill>
                <a:srgbClr val="000000"/>
              </a:solidFill>
              <a:latin typeface="Akzidenz-Grotesk Bold"/>
            </a:endParaRPr>
          </a:p>
          <a:p>
            <a:pPr marL="649058" lvl="2" indent="-216353" algn="l">
              <a:lnSpc>
                <a:spcPts val="2981"/>
              </a:lnSpc>
              <a:buFont typeface="Arial"/>
              <a:buChar char="⚬"/>
            </a:pPr>
            <a:r>
              <a:rPr lang="en-US" sz="2839" spc="141">
                <a:solidFill>
                  <a:srgbClr val="000000"/>
                </a:solidFill>
                <a:latin typeface="Akzidenz-Grotesk Bold"/>
              </a:rPr>
              <a:t>IOT DEVICES TO PREPARE A CENTRAL CONTROL SYSTEM FOR AUTOMATION.</a:t>
            </a:r>
          </a:p>
          <a:p>
            <a:pPr marL="649058" lvl="2" indent="-216353" algn="l">
              <a:lnSpc>
                <a:spcPts val="2981"/>
              </a:lnSpc>
            </a:pPr>
            <a:endParaRPr lang="en-US" sz="2839" spc="141">
              <a:solidFill>
                <a:srgbClr val="000000"/>
              </a:solidFill>
              <a:latin typeface="Akzidenz-Grotesk Bold"/>
            </a:endParaRPr>
          </a:p>
          <a:p>
            <a:pPr marL="649058" lvl="2" indent="-216353" algn="l">
              <a:lnSpc>
                <a:spcPts val="2981"/>
              </a:lnSpc>
              <a:buFont typeface="Arial"/>
              <a:buChar char="⚬"/>
            </a:pPr>
            <a:r>
              <a:rPr lang="en-US" sz="2839" spc="141">
                <a:solidFill>
                  <a:srgbClr val="000000"/>
                </a:solidFill>
                <a:latin typeface="Akzidenz-Grotesk Bold"/>
              </a:rPr>
              <a:t>SENSORS IN CONTROL OF AUTOMATION SYSTEM AND AND   DETECTION OF  </a:t>
            </a:r>
          </a:p>
          <a:p>
            <a:pPr marL="649058" lvl="2" indent="-216353" algn="l">
              <a:lnSpc>
                <a:spcPts val="2981"/>
              </a:lnSpc>
            </a:pPr>
            <a:r>
              <a:rPr lang="en-US" sz="2839" spc="141">
                <a:solidFill>
                  <a:srgbClr val="000000"/>
                </a:solidFill>
                <a:latin typeface="Akzidenz-Grotesk Bold"/>
              </a:rPr>
              <a:t>     SUNLIGHT AND  MOTIONS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4A9D"/>
        </a:solidFill>
        <a:effectLst/>
      </p:bgPr>
    </p:bg>
    <p:spTree>
      <p:nvGrpSpPr>
        <p:cNvPr id="1" name=""/>
        <p:cNvGrpSpPr/>
        <p:nvPr/>
      </p:nvGrpSpPr>
      <p:grpSpPr>
        <a:xfrm>
          <a:off x="0" y="0"/>
          <a:ext cx="0" cy="0"/>
          <a:chOff x="0" y="0"/>
          <a:chExt cx="0" cy="0"/>
        </a:xfrm>
      </p:grpSpPr>
      <p:sp>
        <p:nvSpPr>
          <p:cNvPr id="2" name="Freeform 2"/>
          <p:cNvSpPr/>
          <p:nvPr/>
        </p:nvSpPr>
        <p:spPr>
          <a:xfrm>
            <a:off x="11738273" y="3758175"/>
            <a:ext cx="6550984" cy="6561483"/>
          </a:xfrm>
          <a:custGeom>
            <a:avLst/>
            <a:gdLst/>
            <a:ahLst/>
            <a:cxnLst/>
            <a:rect l="l" t="t" r="r" b="b"/>
            <a:pathLst>
              <a:path w="6550984" h="6561483">
                <a:moveTo>
                  <a:pt x="0" y="0"/>
                </a:moveTo>
                <a:lnTo>
                  <a:pt x="6550984" y="0"/>
                </a:lnTo>
                <a:lnTo>
                  <a:pt x="6550984" y="6561483"/>
                </a:lnTo>
                <a:lnTo>
                  <a:pt x="0" y="65614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9240" y="-1"/>
            <a:ext cx="6550984" cy="6561483"/>
          </a:xfrm>
          <a:custGeom>
            <a:avLst/>
            <a:gdLst/>
            <a:ahLst/>
            <a:cxnLst/>
            <a:rect l="l" t="t" r="r" b="b"/>
            <a:pathLst>
              <a:path w="6550984" h="6561483">
                <a:moveTo>
                  <a:pt x="0" y="0"/>
                </a:moveTo>
                <a:lnTo>
                  <a:pt x="6550984" y="0"/>
                </a:lnTo>
                <a:lnTo>
                  <a:pt x="6550984" y="6561483"/>
                </a:lnTo>
                <a:lnTo>
                  <a:pt x="0" y="65614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5178049" y="1683539"/>
            <a:ext cx="9835717" cy="1756891"/>
          </a:xfrm>
          <a:prstGeom prst="rect">
            <a:avLst/>
          </a:prstGeom>
        </p:spPr>
        <p:txBody>
          <a:bodyPr lIns="0" tIns="0" rIns="0" bIns="0" rtlCol="0" anchor="t">
            <a:spAutoFit/>
          </a:bodyPr>
          <a:lstStyle/>
          <a:p>
            <a:pPr algn="ctr">
              <a:lnSpc>
                <a:spcPts val="13734"/>
              </a:lnSpc>
            </a:pPr>
            <a:r>
              <a:rPr lang="en-US" sz="13871" dirty="0">
                <a:solidFill>
                  <a:srgbClr val="FFFFFF"/>
                </a:solidFill>
                <a:latin typeface="Arial Rounded MT Bold" panose="020F0704030504030204" pitchFamily="34" charset="0"/>
              </a:rPr>
              <a:t>Thank you!</a:t>
            </a:r>
          </a:p>
        </p:txBody>
      </p:sp>
      <p:sp>
        <p:nvSpPr>
          <p:cNvPr id="5" name="TextBox 5"/>
          <p:cNvSpPr txBox="1"/>
          <p:nvPr/>
        </p:nvSpPr>
        <p:spPr>
          <a:xfrm>
            <a:off x="5831376" y="4823608"/>
            <a:ext cx="6382597" cy="574196"/>
          </a:xfrm>
          <a:prstGeom prst="rect">
            <a:avLst/>
          </a:prstGeom>
        </p:spPr>
        <p:txBody>
          <a:bodyPr lIns="0" tIns="0" rIns="0" bIns="0" rtlCol="0" anchor="t">
            <a:spAutoFit/>
          </a:bodyPr>
          <a:lstStyle/>
          <a:p>
            <a:pPr marL="457200" indent="-457200" algn="ctr">
              <a:lnSpc>
                <a:spcPts val="4759"/>
              </a:lnSpc>
              <a:buFont typeface="Wingdings" panose="05000000000000000000" pitchFamily="2" charset="2"/>
              <a:buChar char="Ø"/>
            </a:pPr>
            <a:r>
              <a:rPr lang="en-US" sz="3399" b="1" u="sng" dirty="0">
                <a:solidFill>
                  <a:srgbClr val="FFFFFF"/>
                </a:solidFill>
                <a:latin typeface="Canva Sans"/>
              </a:rPr>
              <a:t>TEAM  LAKSHYA</a:t>
            </a:r>
          </a:p>
        </p:txBody>
      </p:sp>
      <p:sp>
        <p:nvSpPr>
          <p:cNvPr id="6" name="TextBox 6"/>
          <p:cNvSpPr txBox="1"/>
          <p:nvPr/>
        </p:nvSpPr>
        <p:spPr>
          <a:xfrm>
            <a:off x="8168759" y="5645880"/>
            <a:ext cx="2362200" cy="647065"/>
          </a:xfrm>
          <a:prstGeom prst="rect">
            <a:avLst/>
          </a:prstGeom>
        </p:spPr>
        <p:txBody>
          <a:bodyPr lIns="0" tIns="0" rIns="0" bIns="0" rtlCol="0" anchor="t">
            <a:spAutoFit/>
          </a:bodyPr>
          <a:lstStyle/>
          <a:p>
            <a:pPr algn="ctr">
              <a:lnSpc>
                <a:spcPts val="4759"/>
              </a:lnSpc>
            </a:pPr>
            <a:r>
              <a:rPr lang="en-US" sz="3399">
                <a:solidFill>
                  <a:srgbClr val="FFFFFF"/>
                </a:solidFill>
                <a:latin typeface="Canva Sans"/>
              </a:rPr>
              <a:t>AKASH PAL</a:t>
            </a:r>
          </a:p>
        </p:txBody>
      </p:sp>
      <p:sp>
        <p:nvSpPr>
          <p:cNvPr id="7" name="TextBox 7"/>
          <p:cNvSpPr txBox="1"/>
          <p:nvPr/>
        </p:nvSpPr>
        <p:spPr>
          <a:xfrm>
            <a:off x="7315438" y="6359194"/>
            <a:ext cx="3657124" cy="647065"/>
          </a:xfrm>
          <a:prstGeom prst="rect">
            <a:avLst/>
          </a:prstGeom>
        </p:spPr>
        <p:txBody>
          <a:bodyPr lIns="0" tIns="0" rIns="0" bIns="0" rtlCol="0" anchor="t">
            <a:spAutoFit/>
          </a:bodyPr>
          <a:lstStyle/>
          <a:p>
            <a:pPr algn="ctr">
              <a:lnSpc>
                <a:spcPts val="4759"/>
              </a:lnSpc>
            </a:pPr>
            <a:r>
              <a:rPr lang="en-US" sz="3399">
                <a:solidFill>
                  <a:srgbClr val="FFFFFF"/>
                </a:solidFill>
                <a:latin typeface="Canva Sans"/>
              </a:rPr>
              <a:t>AAYUSH RAGHAV</a:t>
            </a:r>
          </a:p>
        </p:txBody>
      </p:sp>
      <p:sp>
        <p:nvSpPr>
          <p:cNvPr id="8" name="TextBox 8"/>
          <p:cNvSpPr txBox="1"/>
          <p:nvPr/>
        </p:nvSpPr>
        <p:spPr>
          <a:xfrm>
            <a:off x="7900452" y="7072934"/>
            <a:ext cx="3072110" cy="580365"/>
          </a:xfrm>
          <a:prstGeom prst="rect">
            <a:avLst/>
          </a:prstGeom>
        </p:spPr>
        <p:txBody>
          <a:bodyPr lIns="0" tIns="0" rIns="0" bIns="0" rtlCol="0" anchor="t">
            <a:spAutoFit/>
          </a:bodyPr>
          <a:lstStyle/>
          <a:p>
            <a:pPr algn="ctr">
              <a:lnSpc>
                <a:spcPts val="4759"/>
              </a:lnSpc>
            </a:pPr>
            <a:r>
              <a:rPr lang="en-US" sz="3399">
                <a:solidFill>
                  <a:srgbClr val="FFFFFF"/>
                </a:solidFill>
                <a:latin typeface="Canva Sans"/>
              </a:rPr>
              <a:t>NIYATI JAIN</a:t>
            </a:r>
          </a:p>
        </p:txBody>
      </p:sp>
      <p:sp>
        <p:nvSpPr>
          <p:cNvPr id="9" name="TextBox 9"/>
          <p:cNvSpPr txBox="1"/>
          <p:nvPr/>
        </p:nvSpPr>
        <p:spPr>
          <a:xfrm>
            <a:off x="7072789" y="7967649"/>
            <a:ext cx="3899773" cy="647065"/>
          </a:xfrm>
          <a:prstGeom prst="rect">
            <a:avLst/>
          </a:prstGeom>
        </p:spPr>
        <p:txBody>
          <a:bodyPr lIns="0" tIns="0" rIns="0" bIns="0" rtlCol="0" anchor="t">
            <a:spAutoFit/>
          </a:bodyPr>
          <a:lstStyle/>
          <a:p>
            <a:pPr algn="ctr">
              <a:lnSpc>
                <a:spcPts val="4759"/>
              </a:lnSpc>
            </a:pPr>
            <a:r>
              <a:rPr lang="en-US" sz="3399">
                <a:solidFill>
                  <a:srgbClr val="FFFFFF"/>
                </a:solidFill>
                <a:latin typeface="Canva Sans"/>
              </a:rPr>
              <a:t>VAISHNAVI GUPTA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557</Words>
  <Application>Microsoft Office PowerPoint</Application>
  <PresentationFormat>Custom</PresentationFormat>
  <Paragraphs>55</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Akzidenz-Grotesk Bold</vt:lpstr>
      <vt:lpstr>Canva Sans Bold</vt:lpstr>
      <vt:lpstr>Poppins Bold</vt:lpstr>
      <vt:lpstr>Calibri</vt:lpstr>
      <vt:lpstr>Wingdings</vt:lpstr>
      <vt:lpstr>Arial Rounded MT Bold</vt:lpstr>
      <vt:lpstr>Arial</vt:lpstr>
      <vt:lpstr>Akzidenz-Grotesk</vt:lpstr>
      <vt:lpstr>Poppins Ultra-Bold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 hack.pptx</dc:title>
  <cp:lastModifiedBy>Aayush Raghav</cp:lastModifiedBy>
  <cp:revision>2</cp:revision>
  <dcterms:created xsi:type="dcterms:W3CDTF">2006-08-16T00:00:00Z</dcterms:created>
  <dcterms:modified xsi:type="dcterms:W3CDTF">2023-10-08T06:11:59Z</dcterms:modified>
  <dc:identifier>DAFwkqTKR3c</dc:identifier>
</cp:coreProperties>
</file>