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Consolas" panose="020B0609020204030204" pitchFamily="49" charset="0"/>
      <p:regular r:id="rId13"/>
      <p:bold r:id="rId14"/>
      <p:italic r:id="rId15"/>
      <p:boldItalic r:id="rId16"/>
    </p:embeddedFont>
    <p:embeddedFont>
      <p:font typeface="Roboto" panose="02000000000000000000" pitchFamily="2" charset="0"/>
      <p:regular r:id="rId17"/>
      <p:bold r:id="rId18"/>
      <p:italic r:id="rId19"/>
    </p:embeddedFont>
    <p:embeddedFont>
      <p:font typeface="Roboto Bold" panose="02000000000000000000" pitchFamily="2" charset="0"/>
      <p:bold r:id="rId20"/>
    </p:embeddedFont>
    <p:embeddedFont>
      <p:font typeface="Roboto Mono Medium" panose="00000009000000000000" pitchFamily="49"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3" d="100"/>
          <a:sy n="93" d="100"/>
        </p:scale>
        <p:origin x="52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298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10303"/>
          </a:solidFill>
          <a:ln/>
        </p:spPr>
      </p:sp>
      <p:sp>
        <p:nvSpPr>
          <p:cNvPr id="3" name="Shape 1"/>
          <p:cNvSpPr/>
          <p:nvPr/>
        </p:nvSpPr>
        <p:spPr>
          <a:xfrm>
            <a:off x="0" y="0"/>
            <a:ext cx="14630400" cy="8229600"/>
          </a:xfrm>
          <a:prstGeom prst="rect">
            <a:avLst/>
          </a:prstGeom>
          <a:solidFill>
            <a:srgbClr val="212121"/>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10303"/>
          </a:solidFill>
          <a:ln/>
        </p:spPr>
      </p:sp>
      <p:sp>
        <p:nvSpPr>
          <p:cNvPr id="3" name="Shape 1"/>
          <p:cNvSpPr/>
          <p:nvPr/>
        </p:nvSpPr>
        <p:spPr>
          <a:xfrm>
            <a:off x="0" y="0"/>
            <a:ext cx="14630400" cy="8229600"/>
          </a:xfrm>
          <a:prstGeom prst="rect">
            <a:avLst/>
          </a:prstGeom>
          <a:solidFill>
            <a:srgbClr val="212121"/>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10303"/>
          </a:solidFill>
          <a:ln/>
        </p:spPr>
      </p:sp>
      <p:sp>
        <p:nvSpPr>
          <p:cNvPr id="3" name="Shape 1"/>
          <p:cNvSpPr/>
          <p:nvPr/>
        </p:nvSpPr>
        <p:spPr>
          <a:xfrm>
            <a:off x="0" y="0"/>
            <a:ext cx="14630400" cy="8229600"/>
          </a:xfrm>
          <a:prstGeom prst="rect">
            <a:avLst/>
          </a:prstGeom>
          <a:solidFill>
            <a:srgbClr val="212121"/>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10303"/>
          </a:solidFill>
          <a:ln/>
        </p:spPr>
      </p:sp>
      <p:sp>
        <p:nvSpPr>
          <p:cNvPr id="3" name="Shape 1"/>
          <p:cNvSpPr/>
          <p:nvPr/>
        </p:nvSpPr>
        <p:spPr>
          <a:xfrm>
            <a:off x="0" y="0"/>
            <a:ext cx="14630400" cy="8229600"/>
          </a:xfrm>
          <a:prstGeom prst="rect">
            <a:avLst/>
          </a:prstGeom>
          <a:solidFill>
            <a:srgbClr val="212121"/>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10303"/>
          </a:solidFill>
          <a:ln/>
        </p:spPr>
      </p:sp>
      <p:sp>
        <p:nvSpPr>
          <p:cNvPr id="3" name="Shape 1"/>
          <p:cNvSpPr/>
          <p:nvPr/>
        </p:nvSpPr>
        <p:spPr>
          <a:xfrm>
            <a:off x="0" y="0"/>
            <a:ext cx="14630400" cy="8229600"/>
          </a:xfrm>
          <a:prstGeom prst="rect">
            <a:avLst/>
          </a:prstGeom>
          <a:solidFill>
            <a:srgbClr val="212121"/>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10303"/>
          </a:solidFill>
          <a:ln/>
        </p:spPr>
      </p:sp>
      <p:sp>
        <p:nvSpPr>
          <p:cNvPr id="3" name="Shape 1"/>
          <p:cNvSpPr/>
          <p:nvPr/>
        </p:nvSpPr>
        <p:spPr>
          <a:xfrm>
            <a:off x="0" y="0"/>
            <a:ext cx="14630400" cy="8229600"/>
          </a:xfrm>
          <a:prstGeom prst="rect">
            <a:avLst/>
          </a:prstGeom>
          <a:solidFill>
            <a:srgbClr val="212121"/>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10303"/>
          </a:solidFill>
          <a:ln/>
        </p:spPr>
      </p:sp>
      <p:sp>
        <p:nvSpPr>
          <p:cNvPr id="3" name="Shape 1"/>
          <p:cNvSpPr/>
          <p:nvPr/>
        </p:nvSpPr>
        <p:spPr>
          <a:xfrm>
            <a:off x="0" y="0"/>
            <a:ext cx="14630400" cy="8229600"/>
          </a:xfrm>
          <a:prstGeom prst="rect">
            <a:avLst/>
          </a:prstGeom>
          <a:solidFill>
            <a:srgbClr val="212121"/>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10303"/>
          </a:solidFill>
          <a:ln/>
        </p:spPr>
      </p:sp>
      <p:sp>
        <p:nvSpPr>
          <p:cNvPr id="3" name="Shape 1"/>
          <p:cNvSpPr/>
          <p:nvPr/>
        </p:nvSpPr>
        <p:spPr>
          <a:xfrm>
            <a:off x="0" y="0"/>
            <a:ext cx="14630400" cy="8229600"/>
          </a:xfrm>
          <a:prstGeom prst="rect">
            <a:avLst/>
          </a:prstGeom>
          <a:solidFill>
            <a:srgbClr val="212121"/>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10303"/>
          </a:solidFill>
          <a:ln/>
        </p:spPr>
      </p:sp>
      <p:sp>
        <p:nvSpPr>
          <p:cNvPr id="3" name="Shape 1"/>
          <p:cNvSpPr/>
          <p:nvPr/>
        </p:nvSpPr>
        <p:spPr>
          <a:xfrm>
            <a:off x="0" y="0"/>
            <a:ext cx="14630400" cy="8229600"/>
          </a:xfrm>
          <a:prstGeom prst="rect">
            <a:avLst/>
          </a:prstGeom>
          <a:solidFill>
            <a:srgbClr val="212121"/>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10303"/>
          </a:solidFill>
          <a:ln/>
        </p:spPr>
      </p:sp>
      <p:sp>
        <p:nvSpPr>
          <p:cNvPr id="3" name="Shape 1"/>
          <p:cNvSpPr/>
          <p:nvPr/>
        </p:nvSpPr>
        <p:spPr>
          <a:xfrm>
            <a:off x="0" y="0"/>
            <a:ext cx="14630400" cy="8229600"/>
          </a:xfrm>
          <a:prstGeom prst="rect">
            <a:avLst/>
          </a:prstGeom>
          <a:solidFill>
            <a:srgbClr val="212121"/>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466850"/>
            <a:ext cx="7556421" cy="2126337"/>
          </a:xfrm>
          <a:prstGeom prst="rect">
            <a:avLst/>
          </a:prstGeom>
          <a:noFill/>
          <a:ln/>
        </p:spPr>
        <p:txBody>
          <a:bodyPr wrap="square" lIns="0" tIns="0" rIns="0" bIns="0" rtlCol="0" anchor="t"/>
          <a:lstStyle/>
          <a:p>
            <a:pPr marL="0" indent="0" algn="l">
              <a:lnSpc>
                <a:spcPts val="5550"/>
              </a:lnSpc>
              <a:buNone/>
            </a:pPr>
            <a:r>
              <a:rPr lang="en-US" sz="4450" kern="0" spc="-134" dirty="0">
                <a:solidFill>
                  <a:srgbClr val="FFFFFF"/>
                </a:solidFill>
                <a:latin typeface="Roboto Mono Medium" pitchFamily="34" charset="0"/>
                <a:ea typeface="Roboto Mono Medium" pitchFamily="34" charset="-122"/>
                <a:cs typeface="Roboto Mono Medium" pitchFamily="34" charset="-120"/>
              </a:rPr>
              <a:t>SQL Queries for Healthcare Data Analysis</a:t>
            </a:r>
            <a:endParaRPr lang="en-US" sz="4450" dirty="0"/>
          </a:p>
        </p:txBody>
      </p:sp>
      <p:sp>
        <p:nvSpPr>
          <p:cNvPr id="4" name="Text 1"/>
          <p:cNvSpPr/>
          <p:nvPr/>
        </p:nvSpPr>
        <p:spPr>
          <a:xfrm>
            <a:off x="793790" y="3933349"/>
            <a:ext cx="7556421" cy="2177415"/>
          </a:xfrm>
          <a:prstGeom prst="rect">
            <a:avLst/>
          </a:prstGeom>
          <a:noFill/>
          <a:ln/>
        </p:spPr>
        <p:txBody>
          <a:bodyPr wrap="square" lIns="0" tIns="0" rIns="0" bIns="0" rtlCol="0" anchor="t"/>
          <a:lstStyle/>
          <a:p>
            <a:pPr marL="0" indent="0" algn="l">
              <a:lnSpc>
                <a:spcPts val="2850"/>
              </a:lnSpc>
              <a:buNone/>
            </a:pPr>
            <a:r>
              <a:rPr lang="en-US" sz="1750" kern="0" spc="-18" dirty="0">
                <a:solidFill>
                  <a:srgbClr val="E5E0DF"/>
                </a:solidFill>
                <a:latin typeface="Roboto" pitchFamily="34" charset="0"/>
                <a:ea typeface="Roboto" pitchFamily="34" charset="-122"/>
                <a:cs typeface="Roboto" pitchFamily="34" charset="-120"/>
              </a:rPr>
              <a:t>This presentation explores SQL queries for analyzing healthcare data, focusing on tasks such as joining tables, handling null values, using aggregate functions, and identifying data mismatches. We'll also cover window functions, conditional expressions, numeric and string functions, subqueries, date and time functions, and complex joins for identifying top doctors.</a:t>
            </a:r>
            <a:endParaRPr lang="en-US" sz="1750" dirty="0"/>
          </a:p>
        </p:txBody>
      </p:sp>
      <p:sp>
        <p:nvSpPr>
          <p:cNvPr id="5" name="Shape 2"/>
          <p:cNvSpPr/>
          <p:nvPr/>
        </p:nvSpPr>
        <p:spPr>
          <a:xfrm>
            <a:off x="793790" y="6382822"/>
            <a:ext cx="362903" cy="362903"/>
          </a:xfrm>
          <a:prstGeom prst="roundRect">
            <a:avLst>
              <a:gd name="adj" fmla="val 25194296"/>
            </a:avLst>
          </a:prstGeom>
          <a:noFill/>
          <a:ln w="7620">
            <a:solidFill>
              <a:srgbClr val="FFFFFF"/>
            </a:solidFill>
            <a:prstDash val="solid"/>
          </a:ln>
        </p:spPr>
      </p:sp>
      <p:pic>
        <p:nvPicPr>
          <p:cNvPr id="6" name="Image 1" descr="preencoded.png"/>
          <p:cNvPicPr>
            <a:picLocks noChangeAspect="1"/>
          </p:cNvPicPr>
          <p:nvPr/>
        </p:nvPicPr>
        <p:blipFill>
          <a:blip r:embed="rId4"/>
          <a:stretch>
            <a:fillRect/>
          </a:stretch>
        </p:blipFill>
        <p:spPr>
          <a:xfrm>
            <a:off x="801410" y="6390442"/>
            <a:ext cx="347663" cy="347663"/>
          </a:xfrm>
          <a:prstGeom prst="rect">
            <a:avLst/>
          </a:prstGeom>
        </p:spPr>
      </p:pic>
      <p:sp>
        <p:nvSpPr>
          <p:cNvPr id="7" name="Text 3"/>
          <p:cNvSpPr/>
          <p:nvPr/>
        </p:nvSpPr>
        <p:spPr>
          <a:xfrm>
            <a:off x="1270040" y="6365915"/>
            <a:ext cx="2961799" cy="396835"/>
          </a:xfrm>
          <a:prstGeom prst="rect">
            <a:avLst/>
          </a:prstGeom>
          <a:noFill/>
          <a:ln/>
        </p:spPr>
        <p:txBody>
          <a:bodyPr wrap="none" lIns="0" tIns="0" rIns="0" bIns="0" rtlCol="0" anchor="t"/>
          <a:lstStyle/>
          <a:p>
            <a:pPr marL="0" indent="0" algn="l">
              <a:lnSpc>
                <a:spcPts val="3100"/>
              </a:lnSpc>
              <a:buNone/>
            </a:pPr>
            <a:r>
              <a:rPr lang="en-US" sz="2200" b="1" kern="0" spc="-18" dirty="0">
                <a:solidFill>
                  <a:srgbClr val="E5E0DF"/>
                </a:solidFill>
                <a:latin typeface="Roboto Bold" pitchFamily="34" charset="0"/>
                <a:ea typeface="Roboto Bold" pitchFamily="34" charset="-122"/>
                <a:cs typeface="Roboto Bold" pitchFamily="34" charset="-120"/>
              </a:rPr>
              <a:t>by Mohammed Niyaz.M</a:t>
            </a: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655201" y="515064"/>
            <a:ext cx="7735967" cy="584954"/>
          </a:xfrm>
          <a:prstGeom prst="rect">
            <a:avLst/>
          </a:prstGeom>
          <a:noFill/>
          <a:ln/>
        </p:spPr>
        <p:txBody>
          <a:bodyPr wrap="none" lIns="0" tIns="0" rIns="0" bIns="0" rtlCol="0" anchor="t"/>
          <a:lstStyle/>
          <a:p>
            <a:pPr marL="0" indent="0" algn="l">
              <a:lnSpc>
                <a:spcPts val="4600"/>
              </a:lnSpc>
              <a:buNone/>
            </a:pPr>
            <a:r>
              <a:rPr lang="en-US" sz="3650" kern="0" spc="-111" dirty="0">
                <a:solidFill>
                  <a:srgbClr val="FFFFFF"/>
                </a:solidFill>
                <a:latin typeface="Roboto Mono Medium" pitchFamily="34" charset="0"/>
                <a:ea typeface="Roboto Mono Medium" pitchFamily="34" charset="-122"/>
                <a:cs typeface="Roboto Mono Medium" pitchFamily="34" charset="-120"/>
              </a:rPr>
              <a:t>Complex Joins and Aggregation</a:t>
            </a:r>
            <a:endParaRPr lang="en-US" sz="3650" dirty="0"/>
          </a:p>
        </p:txBody>
      </p:sp>
      <p:pic>
        <p:nvPicPr>
          <p:cNvPr id="3" name="Image 0" descr="preencoded.png"/>
          <p:cNvPicPr>
            <a:picLocks noChangeAspect="1"/>
          </p:cNvPicPr>
          <p:nvPr/>
        </p:nvPicPr>
        <p:blipFill>
          <a:blip r:embed="rId3"/>
          <a:stretch>
            <a:fillRect/>
          </a:stretch>
        </p:blipFill>
        <p:spPr>
          <a:xfrm>
            <a:off x="655201" y="1474351"/>
            <a:ext cx="4680109" cy="2892504"/>
          </a:xfrm>
          <a:prstGeom prst="rect">
            <a:avLst/>
          </a:prstGeom>
        </p:spPr>
      </p:pic>
      <p:sp>
        <p:nvSpPr>
          <p:cNvPr id="4" name="Text 1"/>
          <p:cNvSpPr/>
          <p:nvPr/>
        </p:nvSpPr>
        <p:spPr>
          <a:xfrm>
            <a:off x="655201" y="4600813"/>
            <a:ext cx="2340054" cy="292418"/>
          </a:xfrm>
          <a:prstGeom prst="rect">
            <a:avLst/>
          </a:prstGeom>
          <a:noFill/>
          <a:ln/>
        </p:spPr>
        <p:txBody>
          <a:bodyPr wrap="none" lIns="0" tIns="0" rIns="0" bIns="0" rtlCol="0" anchor="t"/>
          <a:lstStyle/>
          <a:p>
            <a:pPr marL="0" indent="0" algn="l">
              <a:lnSpc>
                <a:spcPts val="2300"/>
              </a:lnSpc>
              <a:buNone/>
            </a:pPr>
            <a:r>
              <a:rPr lang="en-US" sz="1800" kern="0" spc="-55" dirty="0">
                <a:solidFill>
                  <a:srgbClr val="E5E0DF"/>
                </a:solidFill>
                <a:latin typeface="Roboto Mono Medium" pitchFamily="34" charset="0"/>
                <a:ea typeface="Roboto Mono Medium" pitchFamily="34" charset="-122"/>
                <a:cs typeface="Roboto Mono Medium" pitchFamily="34" charset="-120"/>
              </a:rPr>
              <a:t>Top Doctor</a:t>
            </a:r>
            <a:endParaRPr lang="en-US" sz="1800" dirty="0"/>
          </a:p>
        </p:txBody>
      </p:sp>
      <p:sp>
        <p:nvSpPr>
          <p:cNvPr id="5" name="Text 2"/>
          <p:cNvSpPr/>
          <p:nvPr/>
        </p:nvSpPr>
        <p:spPr>
          <a:xfrm>
            <a:off x="655201" y="5005507"/>
            <a:ext cx="13319998" cy="299442"/>
          </a:xfrm>
          <a:prstGeom prst="rect">
            <a:avLst/>
          </a:prstGeom>
          <a:noFill/>
          <a:ln/>
        </p:spPr>
        <p:txBody>
          <a:bodyPr wrap="none" lIns="0" tIns="0" rIns="0" bIns="0" rtlCol="0" anchor="t"/>
          <a:lstStyle/>
          <a:p>
            <a:pPr marL="0" indent="0" algn="l">
              <a:lnSpc>
                <a:spcPts val="2350"/>
              </a:lnSpc>
              <a:buNone/>
            </a:pPr>
            <a:r>
              <a:rPr lang="en-US" sz="1450" kern="0" spc="-15" dirty="0">
                <a:solidFill>
                  <a:srgbClr val="E5E0DF"/>
                </a:solidFill>
                <a:latin typeface="Roboto" pitchFamily="34" charset="0"/>
                <a:ea typeface="Roboto" pitchFamily="34" charset="-122"/>
                <a:cs typeface="Roboto" pitchFamily="34" charset="-120"/>
              </a:rPr>
              <a:t>Identify the doctor who has attended the most unique patients.</a:t>
            </a:r>
            <a:endParaRPr lang="en-US" sz="1450" dirty="0"/>
          </a:p>
        </p:txBody>
      </p:sp>
      <p:sp>
        <p:nvSpPr>
          <p:cNvPr id="6" name="Shape 3"/>
          <p:cNvSpPr/>
          <p:nvPr/>
        </p:nvSpPr>
        <p:spPr>
          <a:xfrm>
            <a:off x="655201" y="5515451"/>
            <a:ext cx="13319998" cy="879634"/>
          </a:xfrm>
          <a:prstGeom prst="roundRect">
            <a:avLst>
              <a:gd name="adj" fmla="val 3192"/>
            </a:avLst>
          </a:prstGeom>
          <a:solidFill>
            <a:srgbClr val="3D4D00"/>
          </a:solidFill>
          <a:ln/>
        </p:spPr>
      </p:sp>
      <p:sp>
        <p:nvSpPr>
          <p:cNvPr id="7" name="Shape 4"/>
          <p:cNvSpPr/>
          <p:nvPr/>
        </p:nvSpPr>
        <p:spPr>
          <a:xfrm>
            <a:off x="645914" y="5515451"/>
            <a:ext cx="13338572" cy="879634"/>
          </a:xfrm>
          <a:prstGeom prst="roundRect">
            <a:avLst>
              <a:gd name="adj" fmla="val 3192"/>
            </a:avLst>
          </a:prstGeom>
          <a:solidFill>
            <a:srgbClr val="3D4D00"/>
          </a:solidFill>
          <a:ln/>
        </p:spPr>
      </p:sp>
      <p:sp>
        <p:nvSpPr>
          <p:cNvPr id="8" name="Text 5"/>
          <p:cNvSpPr/>
          <p:nvPr/>
        </p:nvSpPr>
        <p:spPr>
          <a:xfrm>
            <a:off x="833080" y="5655826"/>
            <a:ext cx="12964239" cy="598884"/>
          </a:xfrm>
          <a:prstGeom prst="rect">
            <a:avLst/>
          </a:prstGeom>
          <a:noFill/>
          <a:ln/>
        </p:spPr>
        <p:txBody>
          <a:bodyPr wrap="square" lIns="0" tIns="0" rIns="0" bIns="0" rtlCol="0" anchor="t"/>
          <a:lstStyle/>
          <a:p>
            <a:pPr marL="0" indent="0" algn="l">
              <a:lnSpc>
                <a:spcPts val="2350"/>
              </a:lnSpc>
              <a:buNone/>
            </a:pPr>
            <a:r>
              <a:rPr lang="en-US" sz="1450" kern="0" spc="-15" dirty="0">
                <a:solidFill>
                  <a:srgbClr val="E5E0DF"/>
                </a:solidFill>
                <a:highlight>
                  <a:srgbClr val="3D4D00"/>
                </a:highlight>
                <a:latin typeface="Consolas" pitchFamily="34" charset="0"/>
                <a:ea typeface="Consolas" pitchFamily="34" charset="-122"/>
                <a:cs typeface="Consolas" pitchFamily="34" charset="-120"/>
              </a:rPr>
              <a:t>SELECT d.doctor_id, d.name AS doctor_name, d.specialization, COUNT(DISTINCT a.patient_id) AS unique_patients FROM doctors d JOIN appointments a ON d.doctor_id = a.doctor_id GROUP BY d.doctor_id, d.name, d.specialization ORDER BY unique_patients DESC LIMIT 1;</a:t>
            </a:r>
            <a:endParaRPr lang="en-US" sz="1450" dirty="0"/>
          </a:p>
        </p:txBody>
      </p:sp>
      <p:sp>
        <p:nvSpPr>
          <p:cNvPr id="9" name="Text 6"/>
          <p:cNvSpPr/>
          <p:nvPr/>
        </p:nvSpPr>
        <p:spPr>
          <a:xfrm>
            <a:off x="655201" y="6605588"/>
            <a:ext cx="13319998" cy="299442"/>
          </a:xfrm>
          <a:prstGeom prst="rect">
            <a:avLst/>
          </a:prstGeom>
          <a:noFill/>
          <a:ln/>
        </p:spPr>
        <p:txBody>
          <a:bodyPr wrap="none" lIns="0" tIns="0" rIns="0" bIns="0" rtlCol="0" anchor="t"/>
          <a:lstStyle/>
          <a:p>
            <a:pPr marL="0" indent="0" algn="l">
              <a:lnSpc>
                <a:spcPts val="2350"/>
              </a:lnSpc>
              <a:buNone/>
            </a:pPr>
            <a:r>
              <a:rPr lang="en-US" sz="1450" kern="0" spc="-15" dirty="0">
                <a:solidFill>
                  <a:srgbClr val="E5E0DF"/>
                </a:solidFill>
                <a:latin typeface="Roboto" pitchFamily="34" charset="0"/>
                <a:ea typeface="Roboto" pitchFamily="34" charset="-122"/>
                <a:cs typeface="Roboto" pitchFamily="34" charset="-120"/>
              </a:rPr>
              <a:t>This query identifies the doctor with the most unique patients.</a:t>
            </a:r>
            <a:endParaRPr lang="en-US" sz="1450" dirty="0"/>
          </a:p>
        </p:txBody>
      </p:sp>
      <p:sp>
        <p:nvSpPr>
          <p:cNvPr id="10" name="Text 7"/>
          <p:cNvSpPr/>
          <p:nvPr/>
        </p:nvSpPr>
        <p:spPr>
          <a:xfrm>
            <a:off x="655201" y="7115532"/>
            <a:ext cx="13319998" cy="598884"/>
          </a:xfrm>
          <a:prstGeom prst="rect">
            <a:avLst/>
          </a:prstGeom>
          <a:noFill/>
          <a:ln/>
        </p:spPr>
        <p:txBody>
          <a:bodyPr wrap="square" lIns="0" tIns="0" rIns="0" bIns="0" rtlCol="0" anchor="t"/>
          <a:lstStyle/>
          <a:p>
            <a:pPr marL="0" indent="0" algn="l">
              <a:lnSpc>
                <a:spcPts val="2350"/>
              </a:lnSpc>
              <a:buNone/>
            </a:pPr>
            <a:r>
              <a:rPr lang="en-US" sz="1450" kern="0" spc="-15" dirty="0">
                <a:solidFill>
                  <a:srgbClr val="E5E0DF"/>
                </a:solidFill>
                <a:latin typeface="Roboto" pitchFamily="34" charset="0"/>
                <a:ea typeface="Roboto" pitchFamily="34" charset="-122"/>
                <a:cs typeface="Roboto" pitchFamily="34" charset="-120"/>
              </a:rPr>
              <a:t>This query joins the </a:t>
            </a:r>
            <a:r>
              <a:rPr lang="en-US" sz="1450" i="1" kern="0" spc="-15" dirty="0">
                <a:solidFill>
                  <a:srgbClr val="E5E0DF"/>
                </a:solidFill>
                <a:latin typeface="Roboto" pitchFamily="34" charset="0"/>
                <a:ea typeface="Roboto" pitchFamily="34" charset="-122"/>
                <a:cs typeface="Roboto" pitchFamily="34" charset="-120"/>
              </a:rPr>
              <a:t>doctors</a:t>
            </a:r>
            <a:r>
              <a:rPr lang="en-US" sz="1450" kern="0" spc="-15" dirty="0">
                <a:solidFill>
                  <a:srgbClr val="E5E0DF"/>
                </a:solidFill>
                <a:latin typeface="Roboto" pitchFamily="34" charset="0"/>
                <a:ea typeface="Roboto" pitchFamily="34" charset="-122"/>
                <a:cs typeface="Roboto" pitchFamily="34" charset="-120"/>
              </a:rPr>
              <a:t> and </a:t>
            </a:r>
            <a:r>
              <a:rPr lang="en-US" sz="1450" i="1" kern="0" spc="-15" dirty="0">
                <a:solidFill>
                  <a:srgbClr val="E5E0DF"/>
                </a:solidFill>
                <a:latin typeface="Roboto" pitchFamily="34" charset="0"/>
                <a:ea typeface="Roboto" pitchFamily="34" charset="-122"/>
                <a:cs typeface="Roboto" pitchFamily="34" charset="-120"/>
              </a:rPr>
              <a:t>appointments</a:t>
            </a:r>
            <a:r>
              <a:rPr lang="en-US" sz="1450" kern="0" spc="-15" dirty="0">
                <a:solidFill>
                  <a:srgbClr val="E5E0DF"/>
                </a:solidFill>
                <a:latin typeface="Roboto" pitchFamily="34" charset="0"/>
                <a:ea typeface="Roboto" pitchFamily="34" charset="-122"/>
                <a:cs typeface="Roboto" pitchFamily="34" charset="-120"/>
              </a:rPr>
              <a:t> tables, counts the number of unique patients for each doctor, and orders the results to find the doctor with the highest count.</a:t>
            </a:r>
            <a:endParaRPr lang="en-US" sz="1450" dirty="0"/>
          </a:p>
        </p:txBody>
      </p:sp>
      <p:sp>
        <p:nvSpPr>
          <p:cNvPr id="11" name="Rectangle 10">
            <a:extLst>
              <a:ext uri="{FF2B5EF4-FFF2-40B4-BE49-F238E27FC236}">
                <a16:creationId xmlns:a16="http://schemas.microsoft.com/office/drawing/2014/main" id="{640BB07A-C486-42E0-3026-473F9B363AC8}"/>
              </a:ext>
            </a:extLst>
          </p:cNvPr>
          <p:cNvSpPr/>
          <p:nvPr/>
        </p:nvSpPr>
        <p:spPr>
          <a:xfrm>
            <a:off x="12842698" y="7714416"/>
            <a:ext cx="1695236" cy="422717"/>
          </a:xfrm>
          <a:prstGeom prst="rect">
            <a:avLst/>
          </a:prstGeom>
          <a:solidFill>
            <a:srgbClr val="212121"/>
          </a:solidFill>
          <a:ln>
            <a:solidFill>
              <a:srgbClr val="21212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708303"/>
            <a:ext cx="6464618" cy="708779"/>
          </a:xfrm>
          <a:prstGeom prst="rect">
            <a:avLst/>
          </a:prstGeom>
          <a:noFill/>
          <a:ln/>
        </p:spPr>
        <p:txBody>
          <a:bodyPr wrap="none" lIns="0" tIns="0" rIns="0" bIns="0" rtlCol="0" anchor="t"/>
          <a:lstStyle/>
          <a:p>
            <a:pPr marL="0" indent="0" algn="l">
              <a:lnSpc>
                <a:spcPts val="5550"/>
              </a:lnSpc>
              <a:buNone/>
            </a:pPr>
            <a:r>
              <a:rPr lang="en-US" sz="4450" kern="0" spc="-134" dirty="0">
                <a:solidFill>
                  <a:srgbClr val="FFFFFF"/>
                </a:solidFill>
                <a:latin typeface="Roboto Mono Medium" pitchFamily="34" charset="0"/>
                <a:ea typeface="Roboto Mono Medium" pitchFamily="34" charset="-122"/>
                <a:cs typeface="Roboto Mono Medium" pitchFamily="34" charset="-120"/>
              </a:rPr>
              <a:t>Inner and Equi Joins</a:t>
            </a:r>
            <a:endParaRPr lang="en-US" sz="4450" dirty="0"/>
          </a:p>
        </p:txBody>
      </p:sp>
      <p:sp>
        <p:nvSpPr>
          <p:cNvPr id="3" name="Text 1"/>
          <p:cNvSpPr/>
          <p:nvPr/>
        </p:nvSpPr>
        <p:spPr>
          <a:xfrm>
            <a:off x="793790" y="1984058"/>
            <a:ext cx="3554016" cy="354330"/>
          </a:xfrm>
          <a:prstGeom prst="rect">
            <a:avLst/>
          </a:prstGeom>
          <a:noFill/>
          <a:ln/>
        </p:spPr>
        <p:txBody>
          <a:bodyPr wrap="none" lIns="0" tIns="0" rIns="0" bIns="0" rtlCol="0" anchor="t"/>
          <a:lstStyle/>
          <a:p>
            <a:pPr marL="0" indent="0" algn="l">
              <a:lnSpc>
                <a:spcPts val="2750"/>
              </a:lnSpc>
              <a:buNone/>
            </a:pPr>
            <a:r>
              <a:rPr lang="en-US" sz="2200" kern="0" spc="-67" dirty="0">
                <a:solidFill>
                  <a:srgbClr val="FFFFFF"/>
                </a:solidFill>
                <a:latin typeface="Roboto Mono Medium" pitchFamily="34" charset="0"/>
                <a:ea typeface="Roboto Mono Medium" pitchFamily="34" charset="-122"/>
                <a:cs typeface="Roboto Mono Medium" pitchFamily="34" charset="-120"/>
              </a:rPr>
              <a:t>Completed Appointments</a:t>
            </a:r>
            <a:endParaRPr lang="en-US" sz="2200" dirty="0"/>
          </a:p>
        </p:txBody>
      </p:sp>
      <p:sp>
        <p:nvSpPr>
          <p:cNvPr id="4" name="Text 2"/>
          <p:cNvSpPr/>
          <p:nvPr/>
        </p:nvSpPr>
        <p:spPr>
          <a:xfrm>
            <a:off x="793790" y="2565202"/>
            <a:ext cx="6244709" cy="725805"/>
          </a:xfrm>
          <a:prstGeom prst="rect">
            <a:avLst/>
          </a:prstGeom>
          <a:noFill/>
          <a:ln/>
        </p:spPr>
        <p:txBody>
          <a:bodyPr wrap="square" lIns="0" tIns="0" rIns="0" bIns="0" rtlCol="0" anchor="t"/>
          <a:lstStyle/>
          <a:p>
            <a:pPr marL="0" indent="0" algn="l">
              <a:lnSpc>
                <a:spcPts val="2850"/>
              </a:lnSpc>
              <a:buNone/>
            </a:pPr>
            <a:r>
              <a:rPr lang="en-US" sz="1750" kern="0" spc="-18" dirty="0">
                <a:solidFill>
                  <a:srgbClr val="E5E0DF"/>
                </a:solidFill>
                <a:latin typeface="Roboto" pitchFamily="34" charset="0"/>
                <a:ea typeface="Roboto" pitchFamily="34" charset="-122"/>
                <a:cs typeface="Roboto" pitchFamily="34" charset="-120"/>
              </a:rPr>
              <a:t>Fetch details of completed appointments, including patient name, doctor name, and specialization.</a:t>
            </a:r>
            <a:endParaRPr lang="en-US" sz="1750" dirty="0"/>
          </a:p>
        </p:txBody>
      </p:sp>
      <p:sp>
        <p:nvSpPr>
          <p:cNvPr id="5" name="Text 3"/>
          <p:cNvSpPr/>
          <p:nvPr/>
        </p:nvSpPr>
        <p:spPr>
          <a:xfrm>
            <a:off x="793790" y="3495080"/>
            <a:ext cx="6244709" cy="362903"/>
          </a:xfrm>
          <a:prstGeom prst="rect">
            <a:avLst/>
          </a:prstGeom>
          <a:noFill/>
          <a:ln/>
        </p:spPr>
        <p:txBody>
          <a:bodyPr wrap="none" lIns="0" tIns="0" rIns="0" bIns="0" rtlCol="0" anchor="t"/>
          <a:lstStyle/>
          <a:p>
            <a:pPr marL="0" indent="0" algn="l">
              <a:lnSpc>
                <a:spcPts val="2850"/>
              </a:lnSpc>
              <a:buNone/>
            </a:pPr>
            <a:r>
              <a:rPr lang="en-US" sz="1750" b="1" kern="0" spc="-18" dirty="0">
                <a:solidFill>
                  <a:srgbClr val="E5E0DF"/>
                </a:solidFill>
                <a:latin typeface="Roboto" pitchFamily="34" charset="0"/>
                <a:ea typeface="Roboto" pitchFamily="34" charset="-122"/>
                <a:cs typeface="Roboto" pitchFamily="34" charset="-120"/>
              </a:rPr>
              <a:t>SQL Query:</a:t>
            </a:r>
            <a:endParaRPr lang="en-US" sz="1750" dirty="0"/>
          </a:p>
        </p:txBody>
      </p:sp>
      <p:sp>
        <p:nvSpPr>
          <p:cNvPr id="6" name="Shape 4"/>
          <p:cNvSpPr/>
          <p:nvPr/>
        </p:nvSpPr>
        <p:spPr>
          <a:xfrm>
            <a:off x="793790" y="4113133"/>
            <a:ext cx="6244709" cy="2154555"/>
          </a:xfrm>
          <a:prstGeom prst="roundRect">
            <a:avLst>
              <a:gd name="adj" fmla="val 1579"/>
            </a:avLst>
          </a:prstGeom>
          <a:solidFill>
            <a:srgbClr val="3D4D00"/>
          </a:solidFill>
          <a:ln/>
        </p:spPr>
      </p:sp>
      <p:sp>
        <p:nvSpPr>
          <p:cNvPr id="7" name="Shape 5"/>
          <p:cNvSpPr/>
          <p:nvPr/>
        </p:nvSpPr>
        <p:spPr>
          <a:xfrm>
            <a:off x="782479" y="4113133"/>
            <a:ext cx="6267331" cy="2154555"/>
          </a:xfrm>
          <a:prstGeom prst="roundRect">
            <a:avLst>
              <a:gd name="adj" fmla="val 1579"/>
            </a:avLst>
          </a:prstGeom>
          <a:solidFill>
            <a:srgbClr val="3D4D00"/>
          </a:solidFill>
          <a:ln/>
        </p:spPr>
      </p:sp>
      <p:sp>
        <p:nvSpPr>
          <p:cNvPr id="8" name="Text 6"/>
          <p:cNvSpPr/>
          <p:nvPr/>
        </p:nvSpPr>
        <p:spPr>
          <a:xfrm>
            <a:off x="1009293" y="4283154"/>
            <a:ext cx="5813703" cy="1814513"/>
          </a:xfrm>
          <a:prstGeom prst="rect">
            <a:avLst/>
          </a:prstGeom>
          <a:noFill/>
          <a:ln/>
        </p:spPr>
        <p:txBody>
          <a:bodyPr wrap="square" lIns="0" tIns="0" rIns="0" bIns="0" rtlCol="0" anchor="t"/>
          <a:lstStyle/>
          <a:p>
            <a:pPr marL="0" indent="0" algn="l">
              <a:lnSpc>
                <a:spcPts val="2850"/>
              </a:lnSpc>
              <a:buNone/>
            </a:pPr>
            <a:r>
              <a:rPr lang="en-US" sz="1750" kern="0" spc="-18" dirty="0">
                <a:solidFill>
                  <a:srgbClr val="E5E0DF"/>
                </a:solidFill>
                <a:highlight>
                  <a:srgbClr val="3D4D00"/>
                </a:highlight>
                <a:latin typeface="Consolas" pitchFamily="34" charset="0"/>
                <a:ea typeface="Consolas" pitchFamily="34" charset="-122"/>
                <a:cs typeface="Consolas" pitchFamily="34" charset="-120"/>
              </a:rPr>
              <a:t>SELECT a.status, p.name AS patient_name, d.name AS doctor_name, d.specialization FROM appointments AS a JOIN patients AS p ON a.patient_id = p.patient_id JOIN doctors AS d ON a.patient_id = d.doctor_id WHERE status = 'completed';</a:t>
            </a:r>
            <a:endParaRPr lang="en-US" sz="1750" dirty="0"/>
          </a:p>
        </p:txBody>
      </p:sp>
      <p:pic>
        <p:nvPicPr>
          <p:cNvPr id="9" name="Image 0" descr="preencoded.png"/>
          <p:cNvPicPr>
            <a:picLocks noChangeAspect="1"/>
          </p:cNvPicPr>
          <p:nvPr/>
        </p:nvPicPr>
        <p:blipFill>
          <a:blip r:embed="rId3"/>
          <a:stretch>
            <a:fillRect/>
          </a:stretch>
        </p:blipFill>
        <p:spPr>
          <a:xfrm>
            <a:off x="7599521" y="2012394"/>
            <a:ext cx="6244709" cy="4272677"/>
          </a:xfrm>
          <a:prstGeom prst="rect">
            <a:avLst/>
          </a:prstGeom>
        </p:spPr>
      </p:pic>
      <p:sp>
        <p:nvSpPr>
          <p:cNvPr id="10" name="Text 7"/>
          <p:cNvSpPr/>
          <p:nvPr/>
        </p:nvSpPr>
        <p:spPr>
          <a:xfrm>
            <a:off x="793790" y="6795373"/>
            <a:ext cx="13042821" cy="725805"/>
          </a:xfrm>
          <a:prstGeom prst="rect">
            <a:avLst/>
          </a:prstGeom>
          <a:noFill/>
          <a:ln/>
        </p:spPr>
        <p:txBody>
          <a:bodyPr wrap="square" lIns="0" tIns="0" rIns="0" bIns="0" rtlCol="0" anchor="t"/>
          <a:lstStyle/>
          <a:p>
            <a:pPr marL="0" indent="0" algn="l">
              <a:lnSpc>
                <a:spcPts val="2850"/>
              </a:lnSpc>
              <a:buNone/>
            </a:pPr>
            <a:r>
              <a:rPr lang="en-US" sz="1750" kern="0" spc="-18" dirty="0">
                <a:solidFill>
                  <a:srgbClr val="E5E0DF"/>
                </a:solidFill>
                <a:latin typeface="Roboto" pitchFamily="34" charset="0"/>
                <a:ea typeface="Roboto" pitchFamily="34" charset="-122"/>
                <a:cs typeface="Roboto" pitchFamily="34" charset="-120"/>
              </a:rPr>
              <a:t>This query joins the </a:t>
            </a:r>
            <a:r>
              <a:rPr lang="en-US" sz="1750" i="1" kern="0" spc="-18" dirty="0">
                <a:solidFill>
                  <a:srgbClr val="E5E0DF"/>
                </a:solidFill>
                <a:latin typeface="Roboto" pitchFamily="34" charset="0"/>
                <a:ea typeface="Roboto" pitchFamily="34" charset="-122"/>
                <a:cs typeface="Roboto" pitchFamily="34" charset="-120"/>
              </a:rPr>
              <a:t>appointments</a:t>
            </a:r>
            <a:r>
              <a:rPr lang="en-US" sz="1750" kern="0" spc="-18" dirty="0">
                <a:solidFill>
                  <a:srgbClr val="E5E0DF"/>
                </a:solidFill>
                <a:latin typeface="Roboto" pitchFamily="34" charset="0"/>
                <a:ea typeface="Roboto" pitchFamily="34" charset="-122"/>
                <a:cs typeface="Roboto" pitchFamily="34" charset="-120"/>
              </a:rPr>
              <a:t>, </a:t>
            </a:r>
            <a:r>
              <a:rPr lang="en-US" sz="1750" i="1" kern="0" spc="-18" dirty="0">
                <a:solidFill>
                  <a:srgbClr val="E5E0DF"/>
                </a:solidFill>
                <a:latin typeface="Roboto" pitchFamily="34" charset="0"/>
                <a:ea typeface="Roboto" pitchFamily="34" charset="-122"/>
                <a:cs typeface="Roboto" pitchFamily="34" charset="-120"/>
              </a:rPr>
              <a:t>patients</a:t>
            </a:r>
            <a:r>
              <a:rPr lang="en-US" sz="1750" kern="0" spc="-18" dirty="0">
                <a:solidFill>
                  <a:srgbClr val="E5E0DF"/>
                </a:solidFill>
                <a:latin typeface="Roboto" pitchFamily="34" charset="0"/>
                <a:ea typeface="Roboto" pitchFamily="34" charset="-122"/>
                <a:cs typeface="Roboto" pitchFamily="34" charset="-120"/>
              </a:rPr>
              <a:t>, and </a:t>
            </a:r>
            <a:r>
              <a:rPr lang="en-US" sz="1750" i="1" kern="0" spc="-18" dirty="0">
                <a:solidFill>
                  <a:srgbClr val="E5E0DF"/>
                </a:solidFill>
                <a:latin typeface="Roboto" pitchFamily="34" charset="0"/>
                <a:ea typeface="Roboto" pitchFamily="34" charset="-122"/>
                <a:cs typeface="Roboto" pitchFamily="34" charset="-120"/>
              </a:rPr>
              <a:t>doctors</a:t>
            </a:r>
            <a:r>
              <a:rPr lang="en-US" sz="1750" kern="0" spc="-18" dirty="0">
                <a:solidFill>
                  <a:srgbClr val="E5E0DF"/>
                </a:solidFill>
                <a:latin typeface="Roboto" pitchFamily="34" charset="0"/>
                <a:ea typeface="Roboto" pitchFamily="34" charset="-122"/>
                <a:cs typeface="Roboto" pitchFamily="34" charset="-120"/>
              </a:rPr>
              <a:t> tables to retrieve information about completed appointments. It links the tables using patient and doctor IDs and filters the results to show only completed appointments.</a:t>
            </a:r>
            <a:endParaRPr lang="en-US" sz="1750" dirty="0"/>
          </a:p>
        </p:txBody>
      </p:sp>
      <p:sp>
        <p:nvSpPr>
          <p:cNvPr id="11" name="Rectangle 10">
            <a:extLst>
              <a:ext uri="{FF2B5EF4-FFF2-40B4-BE49-F238E27FC236}">
                <a16:creationId xmlns:a16="http://schemas.microsoft.com/office/drawing/2014/main" id="{9B18BE0F-950D-F8C1-3386-42C5F37FA54E}"/>
              </a:ext>
            </a:extLst>
          </p:cNvPr>
          <p:cNvSpPr/>
          <p:nvPr/>
        </p:nvSpPr>
        <p:spPr>
          <a:xfrm>
            <a:off x="12596117" y="7705618"/>
            <a:ext cx="1921267" cy="421240"/>
          </a:xfrm>
          <a:prstGeom prst="rect">
            <a:avLst/>
          </a:prstGeom>
          <a:solidFill>
            <a:srgbClr val="212121"/>
          </a:solidFill>
          <a:ln>
            <a:solidFill>
              <a:srgbClr val="21212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04466" y="727829"/>
            <a:ext cx="7707868" cy="1282303"/>
          </a:xfrm>
          <a:prstGeom prst="rect">
            <a:avLst/>
          </a:prstGeom>
          <a:noFill/>
          <a:ln/>
        </p:spPr>
        <p:txBody>
          <a:bodyPr wrap="square" lIns="0" tIns="0" rIns="0" bIns="0" rtlCol="0" anchor="t"/>
          <a:lstStyle/>
          <a:p>
            <a:pPr marL="0" indent="0" algn="l">
              <a:lnSpc>
                <a:spcPts val="5000"/>
              </a:lnSpc>
              <a:buNone/>
            </a:pPr>
            <a:r>
              <a:rPr lang="en-US" sz="4000" kern="0" spc="-121" dirty="0">
                <a:solidFill>
                  <a:srgbClr val="FFFFFF"/>
                </a:solidFill>
                <a:latin typeface="Roboto Mono Medium" pitchFamily="34" charset="0"/>
                <a:ea typeface="Roboto Mono Medium" pitchFamily="34" charset="-122"/>
                <a:cs typeface="Roboto Mono Medium" pitchFamily="34" charset="-120"/>
              </a:rPr>
              <a:t>Left Join with Null Handling</a:t>
            </a:r>
            <a:endParaRPr lang="en-US" sz="4000" dirty="0"/>
          </a:p>
        </p:txBody>
      </p:sp>
      <p:sp>
        <p:nvSpPr>
          <p:cNvPr id="4" name="Shape 1"/>
          <p:cNvSpPr/>
          <p:nvPr/>
        </p:nvSpPr>
        <p:spPr>
          <a:xfrm>
            <a:off x="6204466" y="2317790"/>
            <a:ext cx="7707868" cy="1510070"/>
          </a:xfrm>
          <a:prstGeom prst="roundRect">
            <a:avLst>
              <a:gd name="adj" fmla="val 2038"/>
            </a:avLst>
          </a:prstGeom>
          <a:solidFill>
            <a:srgbClr val="404040"/>
          </a:solidFill>
          <a:ln/>
        </p:spPr>
      </p:sp>
      <p:sp>
        <p:nvSpPr>
          <p:cNvPr id="5" name="Text 2"/>
          <p:cNvSpPr/>
          <p:nvPr/>
        </p:nvSpPr>
        <p:spPr>
          <a:xfrm>
            <a:off x="6409611" y="2522934"/>
            <a:ext cx="4238030" cy="320516"/>
          </a:xfrm>
          <a:prstGeom prst="rect">
            <a:avLst/>
          </a:prstGeom>
          <a:noFill/>
          <a:ln/>
        </p:spPr>
        <p:txBody>
          <a:bodyPr wrap="none" lIns="0" tIns="0" rIns="0" bIns="0" rtlCol="0" anchor="t"/>
          <a:lstStyle/>
          <a:p>
            <a:pPr marL="0" indent="0" algn="l">
              <a:lnSpc>
                <a:spcPts val="2500"/>
              </a:lnSpc>
              <a:buNone/>
            </a:pPr>
            <a:r>
              <a:rPr lang="en-US" sz="2000" kern="0" spc="-61" dirty="0">
                <a:solidFill>
                  <a:srgbClr val="E5E0DF"/>
                </a:solidFill>
                <a:latin typeface="Roboto Mono Medium" pitchFamily="34" charset="0"/>
                <a:ea typeface="Roboto Mono Medium" pitchFamily="34" charset="-122"/>
                <a:cs typeface="Roboto Mono Medium" pitchFamily="34" charset="-120"/>
              </a:rPr>
              <a:t>Patients with No Appointments</a:t>
            </a:r>
            <a:endParaRPr lang="en-US" sz="2000" dirty="0"/>
          </a:p>
        </p:txBody>
      </p:sp>
      <p:sp>
        <p:nvSpPr>
          <p:cNvPr id="6" name="Text 3"/>
          <p:cNvSpPr/>
          <p:nvPr/>
        </p:nvSpPr>
        <p:spPr>
          <a:xfrm>
            <a:off x="6409611" y="2966442"/>
            <a:ext cx="7297579" cy="656273"/>
          </a:xfrm>
          <a:prstGeom prst="rect">
            <a:avLst/>
          </a:prstGeom>
          <a:noFill/>
          <a:ln/>
        </p:spPr>
        <p:txBody>
          <a:bodyPr wrap="square" lIns="0" tIns="0" rIns="0" bIns="0" rtlCol="0" anchor="t"/>
          <a:lstStyle/>
          <a:p>
            <a:pPr marL="0" indent="0" algn="l">
              <a:lnSpc>
                <a:spcPts val="2550"/>
              </a:lnSpc>
              <a:buNone/>
            </a:pPr>
            <a:r>
              <a:rPr lang="en-US" sz="1600" kern="0" spc="-16" dirty="0">
                <a:solidFill>
                  <a:srgbClr val="E5E0DF"/>
                </a:solidFill>
                <a:latin typeface="Roboto" pitchFamily="34" charset="0"/>
                <a:ea typeface="Roboto" pitchFamily="34" charset="-122"/>
                <a:cs typeface="Roboto" pitchFamily="34" charset="-120"/>
              </a:rPr>
              <a:t>Retrieve all patients who have never had an appointment, including their name, contact details, and address.</a:t>
            </a:r>
            <a:endParaRPr lang="en-US" sz="1600" dirty="0"/>
          </a:p>
        </p:txBody>
      </p:sp>
      <p:sp>
        <p:nvSpPr>
          <p:cNvPr id="7" name="Shape 4"/>
          <p:cNvSpPr/>
          <p:nvPr/>
        </p:nvSpPr>
        <p:spPr>
          <a:xfrm>
            <a:off x="6204466" y="4033004"/>
            <a:ext cx="7707868" cy="2253615"/>
          </a:xfrm>
          <a:prstGeom prst="roundRect">
            <a:avLst>
              <a:gd name="adj" fmla="val 1366"/>
            </a:avLst>
          </a:prstGeom>
          <a:solidFill>
            <a:srgbClr val="404040"/>
          </a:solidFill>
          <a:ln/>
        </p:spPr>
      </p:sp>
      <p:sp>
        <p:nvSpPr>
          <p:cNvPr id="8" name="Text 5"/>
          <p:cNvSpPr/>
          <p:nvPr/>
        </p:nvSpPr>
        <p:spPr>
          <a:xfrm>
            <a:off x="6409611" y="4238149"/>
            <a:ext cx="2564606" cy="320516"/>
          </a:xfrm>
          <a:prstGeom prst="rect">
            <a:avLst/>
          </a:prstGeom>
          <a:noFill/>
          <a:ln/>
        </p:spPr>
        <p:txBody>
          <a:bodyPr wrap="none" lIns="0" tIns="0" rIns="0" bIns="0" rtlCol="0" anchor="t"/>
          <a:lstStyle/>
          <a:p>
            <a:pPr marL="0" indent="0" algn="l">
              <a:lnSpc>
                <a:spcPts val="2500"/>
              </a:lnSpc>
              <a:buNone/>
            </a:pPr>
            <a:r>
              <a:rPr lang="en-US" sz="2000" kern="0" spc="-61" dirty="0">
                <a:solidFill>
                  <a:srgbClr val="E5E0DF"/>
                </a:solidFill>
                <a:latin typeface="Roboto Mono Medium" pitchFamily="34" charset="0"/>
                <a:ea typeface="Roboto Mono Medium" pitchFamily="34" charset="-122"/>
                <a:cs typeface="Roboto Mono Medium" pitchFamily="34" charset="-120"/>
              </a:rPr>
              <a:t>SQL Query</a:t>
            </a:r>
            <a:endParaRPr lang="en-US" sz="2000" dirty="0"/>
          </a:p>
        </p:txBody>
      </p:sp>
      <p:sp>
        <p:nvSpPr>
          <p:cNvPr id="9" name="Shape 6"/>
          <p:cNvSpPr/>
          <p:nvPr/>
        </p:nvSpPr>
        <p:spPr>
          <a:xfrm>
            <a:off x="6409611" y="4789408"/>
            <a:ext cx="7297579" cy="1292066"/>
          </a:xfrm>
          <a:prstGeom prst="roundRect">
            <a:avLst>
              <a:gd name="adj" fmla="val 2382"/>
            </a:avLst>
          </a:prstGeom>
          <a:solidFill>
            <a:srgbClr val="3D4D00"/>
          </a:solidFill>
          <a:ln/>
        </p:spPr>
      </p:sp>
      <p:sp>
        <p:nvSpPr>
          <p:cNvPr id="10" name="Shape 7"/>
          <p:cNvSpPr/>
          <p:nvPr/>
        </p:nvSpPr>
        <p:spPr>
          <a:xfrm>
            <a:off x="6399371" y="4789408"/>
            <a:ext cx="7318058" cy="1292066"/>
          </a:xfrm>
          <a:prstGeom prst="roundRect">
            <a:avLst>
              <a:gd name="adj" fmla="val 2382"/>
            </a:avLst>
          </a:prstGeom>
          <a:solidFill>
            <a:srgbClr val="3D4D00"/>
          </a:solidFill>
          <a:ln/>
        </p:spPr>
      </p:sp>
      <p:sp>
        <p:nvSpPr>
          <p:cNvPr id="11" name="Text 8"/>
          <p:cNvSpPr/>
          <p:nvPr/>
        </p:nvSpPr>
        <p:spPr>
          <a:xfrm>
            <a:off x="6604516" y="4943237"/>
            <a:ext cx="6907768" cy="984409"/>
          </a:xfrm>
          <a:prstGeom prst="rect">
            <a:avLst/>
          </a:prstGeom>
          <a:noFill/>
          <a:ln/>
        </p:spPr>
        <p:txBody>
          <a:bodyPr wrap="square" lIns="0" tIns="0" rIns="0" bIns="0" rtlCol="0" anchor="t"/>
          <a:lstStyle/>
          <a:p>
            <a:pPr marL="0" indent="0" algn="l">
              <a:lnSpc>
                <a:spcPts val="2550"/>
              </a:lnSpc>
              <a:buNone/>
            </a:pPr>
            <a:r>
              <a:rPr lang="en-US" sz="1600" kern="0" spc="-16" dirty="0">
                <a:solidFill>
                  <a:srgbClr val="E5E0DF"/>
                </a:solidFill>
                <a:highlight>
                  <a:srgbClr val="3D4D00"/>
                </a:highlight>
                <a:latin typeface="Consolas" pitchFamily="34" charset="0"/>
                <a:ea typeface="Consolas" pitchFamily="34" charset="-122"/>
                <a:cs typeface="Consolas" pitchFamily="34" charset="-120"/>
              </a:rPr>
              <a:t>SELECT DISTINCT p.patient_id, p.name, p.contact_number, p.address, a.status FROM patients AS p LEFT JOIN appointments AS a ON p.patient_id = a.patient_id WHERE a.status = 'cancelled';</a:t>
            </a:r>
            <a:endParaRPr lang="en-US" sz="1600" dirty="0"/>
          </a:p>
        </p:txBody>
      </p:sp>
      <p:sp>
        <p:nvSpPr>
          <p:cNvPr id="12" name="Text 9"/>
          <p:cNvSpPr/>
          <p:nvPr/>
        </p:nvSpPr>
        <p:spPr>
          <a:xfrm>
            <a:off x="6204466" y="6517362"/>
            <a:ext cx="7707868" cy="984409"/>
          </a:xfrm>
          <a:prstGeom prst="rect">
            <a:avLst/>
          </a:prstGeom>
          <a:noFill/>
          <a:ln/>
        </p:spPr>
        <p:txBody>
          <a:bodyPr wrap="square" lIns="0" tIns="0" rIns="0" bIns="0" rtlCol="0" anchor="t"/>
          <a:lstStyle/>
          <a:p>
            <a:pPr marL="0" indent="0" algn="l">
              <a:lnSpc>
                <a:spcPts val="2550"/>
              </a:lnSpc>
              <a:buNone/>
            </a:pPr>
            <a:r>
              <a:rPr lang="en-US" sz="1600" kern="0" spc="-16" dirty="0">
                <a:solidFill>
                  <a:srgbClr val="E5E0DF"/>
                </a:solidFill>
                <a:latin typeface="Roboto" pitchFamily="34" charset="0"/>
                <a:ea typeface="Roboto" pitchFamily="34" charset="-122"/>
                <a:cs typeface="Roboto" pitchFamily="34" charset="-120"/>
              </a:rPr>
              <a:t>This query uses a left join to include all patients, even those without appointments. It then filters the results to show only patients where the appointment status is </a:t>
            </a:r>
            <a:r>
              <a:rPr lang="en-US" sz="1600" i="1" kern="0" spc="-16" dirty="0">
                <a:solidFill>
                  <a:srgbClr val="E5E0DF"/>
                </a:solidFill>
                <a:latin typeface="Roboto" pitchFamily="34" charset="0"/>
                <a:ea typeface="Roboto" pitchFamily="34" charset="-122"/>
                <a:cs typeface="Roboto" pitchFamily="34" charset="-120"/>
              </a:rPr>
              <a:t>cancelled</a:t>
            </a:r>
            <a:r>
              <a:rPr lang="en-US" sz="1600" kern="0" spc="-16" dirty="0">
                <a:solidFill>
                  <a:srgbClr val="E5E0DF"/>
                </a:solidFill>
                <a:latin typeface="Roboto" pitchFamily="34" charset="0"/>
                <a:ea typeface="Roboto" pitchFamily="34" charset="-122"/>
                <a:cs typeface="Roboto" pitchFamily="34" charset="-120"/>
              </a:rPr>
              <a:t>, effectively identifying patients who have never had an appointment.</a:t>
            </a:r>
            <a:endParaRPr lang="en-US" sz="1600" dirty="0"/>
          </a:p>
        </p:txBody>
      </p:sp>
      <p:sp>
        <p:nvSpPr>
          <p:cNvPr id="13" name="Rectangle 12">
            <a:extLst>
              <a:ext uri="{FF2B5EF4-FFF2-40B4-BE49-F238E27FC236}">
                <a16:creationId xmlns:a16="http://schemas.microsoft.com/office/drawing/2014/main" id="{0698AF0A-18BE-C3CE-3E86-7D58A0117D6D}"/>
              </a:ext>
            </a:extLst>
          </p:cNvPr>
          <p:cNvSpPr/>
          <p:nvPr/>
        </p:nvSpPr>
        <p:spPr>
          <a:xfrm>
            <a:off x="12719407" y="7726166"/>
            <a:ext cx="1808251" cy="410967"/>
          </a:xfrm>
          <a:prstGeom prst="rect">
            <a:avLst/>
          </a:prstGeom>
          <a:solidFill>
            <a:srgbClr val="212121"/>
          </a:solidFill>
          <a:ln>
            <a:solidFill>
              <a:srgbClr val="21212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628424"/>
          </a:xfrm>
          <a:prstGeom prst="rect">
            <a:avLst/>
          </a:prstGeom>
        </p:spPr>
      </p:pic>
      <p:sp>
        <p:nvSpPr>
          <p:cNvPr id="3" name="Text 0"/>
          <p:cNvSpPr/>
          <p:nvPr/>
        </p:nvSpPr>
        <p:spPr>
          <a:xfrm>
            <a:off x="735925" y="3207187"/>
            <a:ext cx="10186630" cy="656987"/>
          </a:xfrm>
          <a:prstGeom prst="rect">
            <a:avLst/>
          </a:prstGeom>
          <a:noFill/>
          <a:ln/>
        </p:spPr>
        <p:txBody>
          <a:bodyPr wrap="none" lIns="0" tIns="0" rIns="0" bIns="0" rtlCol="0" anchor="t"/>
          <a:lstStyle/>
          <a:p>
            <a:pPr marL="0" indent="0" algn="l">
              <a:lnSpc>
                <a:spcPts val="5150"/>
              </a:lnSpc>
              <a:buNone/>
            </a:pPr>
            <a:r>
              <a:rPr lang="en-US" sz="4100" kern="0" spc="-124" dirty="0">
                <a:solidFill>
                  <a:srgbClr val="FFFFFF"/>
                </a:solidFill>
                <a:latin typeface="Roboto Mono Medium" pitchFamily="34" charset="0"/>
                <a:ea typeface="Roboto Mono Medium" pitchFamily="34" charset="-122"/>
                <a:cs typeface="Roboto Mono Medium" pitchFamily="34" charset="-120"/>
              </a:rPr>
              <a:t>Right Join and Aggregate Functions</a:t>
            </a:r>
            <a:endParaRPr lang="en-US" sz="4100" dirty="0"/>
          </a:p>
        </p:txBody>
      </p:sp>
      <p:pic>
        <p:nvPicPr>
          <p:cNvPr id="4" name="Image 1" descr="preencoded.png"/>
          <p:cNvPicPr>
            <a:picLocks noChangeAspect="1"/>
          </p:cNvPicPr>
          <p:nvPr/>
        </p:nvPicPr>
        <p:blipFill>
          <a:blip r:embed="rId4"/>
          <a:stretch>
            <a:fillRect/>
          </a:stretch>
        </p:blipFill>
        <p:spPr>
          <a:xfrm>
            <a:off x="735925" y="4216360"/>
            <a:ext cx="525661" cy="525661"/>
          </a:xfrm>
          <a:prstGeom prst="rect">
            <a:avLst/>
          </a:prstGeom>
        </p:spPr>
      </p:pic>
      <p:sp>
        <p:nvSpPr>
          <p:cNvPr id="5" name="Text 1"/>
          <p:cNvSpPr/>
          <p:nvPr/>
        </p:nvSpPr>
        <p:spPr>
          <a:xfrm>
            <a:off x="1471851" y="4179570"/>
            <a:ext cx="2628424" cy="328613"/>
          </a:xfrm>
          <a:prstGeom prst="rect">
            <a:avLst/>
          </a:prstGeom>
          <a:noFill/>
          <a:ln/>
        </p:spPr>
        <p:txBody>
          <a:bodyPr wrap="none" lIns="0" tIns="0" rIns="0" bIns="0" rtlCol="0" anchor="t"/>
          <a:lstStyle/>
          <a:p>
            <a:pPr marL="0" indent="0" algn="l">
              <a:lnSpc>
                <a:spcPts val="2550"/>
              </a:lnSpc>
              <a:buNone/>
            </a:pPr>
            <a:r>
              <a:rPr lang="en-US" sz="2050" kern="0" spc="-62" dirty="0">
                <a:solidFill>
                  <a:srgbClr val="E5E0DF"/>
                </a:solidFill>
                <a:latin typeface="Roboto Mono Medium" pitchFamily="34" charset="0"/>
                <a:ea typeface="Roboto Mono Medium" pitchFamily="34" charset="-122"/>
                <a:cs typeface="Roboto Mono Medium" pitchFamily="34" charset="-120"/>
              </a:rPr>
              <a:t>Total Diagnoses</a:t>
            </a:r>
            <a:endParaRPr lang="en-US" sz="2050" dirty="0"/>
          </a:p>
        </p:txBody>
      </p:sp>
      <p:sp>
        <p:nvSpPr>
          <p:cNvPr id="6" name="Text 2"/>
          <p:cNvSpPr/>
          <p:nvPr/>
        </p:nvSpPr>
        <p:spPr>
          <a:xfrm>
            <a:off x="1471851" y="4634270"/>
            <a:ext cx="5685592" cy="672703"/>
          </a:xfrm>
          <a:prstGeom prst="rect">
            <a:avLst/>
          </a:prstGeom>
          <a:noFill/>
          <a:ln/>
        </p:spPr>
        <p:txBody>
          <a:bodyPr wrap="square" lIns="0" tIns="0" rIns="0" bIns="0" rtlCol="0" anchor="t"/>
          <a:lstStyle/>
          <a:p>
            <a:pPr marL="0" indent="0" algn="l">
              <a:lnSpc>
                <a:spcPts val="2600"/>
              </a:lnSpc>
              <a:buNone/>
            </a:pPr>
            <a:r>
              <a:rPr lang="en-US" sz="1650" kern="0" spc="-17" dirty="0">
                <a:solidFill>
                  <a:srgbClr val="E5E0DF"/>
                </a:solidFill>
                <a:latin typeface="Roboto" pitchFamily="34" charset="0"/>
                <a:ea typeface="Roboto" pitchFamily="34" charset="-122"/>
                <a:cs typeface="Roboto" pitchFamily="34" charset="-120"/>
              </a:rPr>
              <a:t>Find the total number of diagnoses for each doctor, including doctors who haven’t diagnosed any patients.</a:t>
            </a:r>
            <a:endParaRPr lang="en-US" sz="1650" dirty="0"/>
          </a:p>
        </p:txBody>
      </p:sp>
      <p:pic>
        <p:nvPicPr>
          <p:cNvPr id="7" name="Image 2" descr="preencoded.png"/>
          <p:cNvPicPr>
            <a:picLocks noChangeAspect="1"/>
          </p:cNvPicPr>
          <p:nvPr/>
        </p:nvPicPr>
        <p:blipFill>
          <a:blip r:embed="rId5"/>
          <a:stretch>
            <a:fillRect/>
          </a:stretch>
        </p:blipFill>
        <p:spPr>
          <a:xfrm>
            <a:off x="7472839" y="4216360"/>
            <a:ext cx="525661" cy="525661"/>
          </a:xfrm>
          <a:prstGeom prst="rect">
            <a:avLst/>
          </a:prstGeom>
        </p:spPr>
      </p:pic>
      <p:sp>
        <p:nvSpPr>
          <p:cNvPr id="8" name="Text 3"/>
          <p:cNvSpPr/>
          <p:nvPr/>
        </p:nvSpPr>
        <p:spPr>
          <a:xfrm>
            <a:off x="8208764" y="4179570"/>
            <a:ext cx="2628424" cy="328613"/>
          </a:xfrm>
          <a:prstGeom prst="rect">
            <a:avLst/>
          </a:prstGeom>
          <a:noFill/>
          <a:ln/>
        </p:spPr>
        <p:txBody>
          <a:bodyPr wrap="none" lIns="0" tIns="0" rIns="0" bIns="0" rtlCol="0" anchor="t"/>
          <a:lstStyle/>
          <a:p>
            <a:pPr marL="0" indent="0" algn="l">
              <a:lnSpc>
                <a:spcPts val="2550"/>
              </a:lnSpc>
              <a:buNone/>
            </a:pPr>
            <a:r>
              <a:rPr lang="en-US" sz="2050" kern="0" spc="-62" dirty="0">
                <a:solidFill>
                  <a:srgbClr val="E5E0DF"/>
                </a:solidFill>
                <a:latin typeface="Roboto Mono Medium" pitchFamily="34" charset="0"/>
                <a:ea typeface="Roboto Mono Medium" pitchFamily="34" charset="-122"/>
                <a:cs typeface="Roboto Mono Medium" pitchFamily="34" charset="-120"/>
              </a:rPr>
              <a:t>SQL Query</a:t>
            </a:r>
            <a:endParaRPr lang="en-US" sz="2050" dirty="0"/>
          </a:p>
        </p:txBody>
      </p:sp>
      <p:sp>
        <p:nvSpPr>
          <p:cNvPr id="9" name="Shape 4"/>
          <p:cNvSpPr/>
          <p:nvPr/>
        </p:nvSpPr>
        <p:spPr>
          <a:xfrm>
            <a:off x="8208764" y="4744641"/>
            <a:ext cx="5685711" cy="1997035"/>
          </a:xfrm>
          <a:prstGeom prst="roundRect">
            <a:avLst>
              <a:gd name="adj" fmla="val 1579"/>
            </a:avLst>
          </a:prstGeom>
          <a:solidFill>
            <a:srgbClr val="3D4D00"/>
          </a:solidFill>
          <a:ln/>
        </p:spPr>
      </p:sp>
      <p:sp>
        <p:nvSpPr>
          <p:cNvPr id="10" name="Shape 5"/>
          <p:cNvSpPr/>
          <p:nvPr/>
        </p:nvSpPr>
        <p:spPr>
          <a:xfrm>
            <a:off x="8198287" y="4744641"/>
            <a:ext cx="5706666" cy="1997035"/>
          </a:xfrm>
          <a:prstGeom prst="roundRect">
            <a:avLst>
              <a:gd name="adj" fmla="val 1579"/>
            </a:avLst>
          </a:prstGeom>
          <a:solidFill>
            <a:srgbClr val="3D4D00"/>
          </a:solidFill>
          <a:ln/>
        </p:spPr>
      </p:sp>
      <p:sp>
        <p:nvSpPr>
          <p:cNvPr id="11" name="Text 6"/>
          <p:cNvSpPr/>
          <p:nvPr/>
        </p:nvSpPr>
        <p:spPr>
          <a:xfrm>
            <a:off x="8408551" y="4902279"/>
            <a:ext cx="5286137" cy="1681758"/>
          </a:xfrm>
          <a:prstGeom prst="rect">
            <a:avLst/>
          </a:prstGeom>
          <a:noFill/>
          <a:ln/>
        </p:spPr>
        <p:txBody>
          <a:bodyPr wrap="square" lIns="0" tIns="0" rIns="0" bIns="0" rtlCol="0" anchor="t"/>
          <a:lstStyle/>
          <a:p>
            <a:pPr marL="0" indent="0" algn="l">
              <a:lnSpc>
                <a:spcPts val="2600"/>
              </a:lnSpc>
              <a:buNone/>
            </a:pPr>
            <a:r>
              <a:rPr lang="en-US" sz="1650" kern="0" spc="-17" dirty="0">
                <a:solidFill>
                  <a:srgbClr val="E5E0DF"/>
                </a:solidFill>
                <a:highlight>
                  <a:srgbClr val="3D4D00"/>
                </a:highlight>
                <a:latin typeface="Consolas" pitchFamily="34" charset="0"/>
                <a:ea typeface="Consolas" pitchFamily="34" charset="-122"/>
                <a:cs typeface="Consolas" pitchFamily="34" charset="-120"/>
              </a:rPr>
              <a:t>SELECT d.name AS doctor_name, d.specialization, COUNT(di.diagnosis_id) AS total_diagnoses FROM doctors AS d RIGHT JOIN diagnoses AS di ON d.doctor_id = di.patient_id GROUP BY d.doctor_id, d.name, d.specialization;</a:t>
            </a:r>
            <a:endParaRPr lang="en-US" sz="1650" dirty="0"/>
          </a:p>
        </p:txBody>
      </p:sp>
      <p:sp>
        <p:nvSpPr>
          <p:cNvPr id="12" name="Text 7"/>
          <p:cNvSpPr/>
          <p:nvPr/>
        </p:nvSpPr>
        <p:spPr>
          <a:xfrm>
            <a:off x="735925" y="6978134"/>
            <a:ext cx="13158549" cy="672703"/>
          </a:xfrm>
          <a:prstGeom prst="rect">
            <a:avLst/>
          </a:prstGeom>
          <a:noFill/>
          <a:ln/>
        </p:spPr>
        <p:txBody>
          <a:bodyPr wrap="square" lIns="0" tIns="0" rIns="0" bIns="0" rtlCol="0" anchor="t"/>
          <a:lstStyle/>
          <a:p>
            <a:pPr marL="0" indent="0" algn="l">
              <a:lnSpc>
                <a:spcPts val="2600"/>
              </a:lnSpc>
              <a:buNone/>
            </a:pPr>
            <a:r>
              <a:rPr lang="en-US" sz="1650" kern="0" spc="-17" dirty="0">
                <a:solidFill>
                  <a:srgbClr val="E5E0DF"/>
                </a:solidFill>
                <a:latin typeface="Roboto" pitchFamily="34" charset="0"/>
                <a:ea typeface="Roboto" pitchFamily="34" charset="-122"/>
                <a:cs typeface="Roboto" pitchFamily="34" charset="-120"/>
              </a:rPr>
              <a:t>This query uses a right join to include all doctors, even those without diagnoses. It counts the number of diagnoses for each doctor and groups the results by doctor ID, name, and specialization.</a:t>
            </a:r>
            <a:endParaRPr lang="en-US" sz="1650" dirty="0"/>
          </a:p>
        </p:txBody>
      </p:sp>
      <p:sp>
        <p:nvSpPr>
          <p:cNvPr id="13" name="Rectangle 12">
            <a:extLst>
              <a:ext uri="{FF2B5EF4-FFF2-40B4-BE49-F238E27FC236}">
                <a16:creationId xmlns:a16="http://schemas.microsoft.com/office/drawing/2014/main" id="{7EBB6D79-D51F-EFF0-CFEB-A09324C41784}"/>
              </a:ext>
            </a:extLst>
          </p:cNvPr>
          <p:cNvSpPr/>
          <p:nvPr/>
        </p:nvSpPr>
        <p:spPr>
          <a:xfrm>
            <a:off x="12822148" y="7777537"/>
            <a:ext cx="1736333" cy="369870"/>
          </a:xfrm>
          <a:prstGeom prst="rect">
            <a:avLst/>
          </a:prstGeom>
          <a:solidFill>
            <a:srgbClr val="212121"/>
          </a:solidFill>
          <a:ln>
            <a:solidFill>
              <a:srgbClr val="21212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21043" y="897612"/>
            <a:ext cx="8807053" cy="643771"/>
          </a:xfrm>
          <a:prstGeom prst="rect">
            <a:avLst/>
          </a:prstGeom>
          <a:noFill/>
          <a:ln/>
        </p:spPr>
        <p:txBody>
          <a:bodyPr wrap="none" lIns="0" tIns="0" rIns="0" bIns="0" rtlCol="0" anchor="t"/>
          <a:lstStyle/>
          <a:p>
            <a:pPr marL="0" indent="0" algn="l">
              <a:lnSpc>
                <a:spcPts val="5050"/>
              </a:lnSpc>
              <a:buNone/>
            </a:pPr>
            <a:r>
              <a:rPr lang="en-US" sz="4050" kern="0" spc="-122" dirty="0">
                <a:solidFill>
                  <a:srgbClr val="FFFFFF"/>
                </a:solidFill>
                <a:latin typeface="Roboto Mono Medium" pitchFamily="34" charset="0"/>
                <a:ea typeface="Roboto Mono Medium" pitchFamily="34" charset="-122"/>
                <a:cs typeface="Roboto Mono Medium" pitchFamily="34" charset="-120"/>
              </a:rPr>
              <a:t>Full Join for Overlapping Data</a:t>
            </a:r>
            <a:endParaRPr lang="en-US" sz="4050" dirty="0"/>
          </a:p>
        </p:txBody>
      </p:sp>
      <p:pic>
        <p:nvPicPr>
          <p:cNvPr id="3" name="Image 0" descr="preencoded.png"/>
          <p:cNvPicPr>
            <a:picLocks noChangeAspect="1"/>
          </p:cNvPicPr>
          <p:nvPr/>
        </p:nvPicPr>
        <p:blipFill>
          <a:blip r:embed="rId3"/>
          <a:stretch>
            <a:fillRect/>
          </a:stretch>
        </p:blipFill>
        <p:spPr>
          <a:xfrm>
            <a:off x="721043" y="1953339"/>
            <a:ext cx="1030129" cy="1236107"/>
          </a:xfrm>
          <a:prstGeom prst="rect">
            <a:avLst/>
          </a:prstGeom>
        </p:spPr>
      </p:pic>
      <p:sp>
        <p:nvSpPr>
          <p:cNvPr id="4" name="Text 1"/>
          <p:cNvSpPr/>
          <p:nvPr/>
        </p:nvSpPr>
        <p:spPr>
          <a:xfrm>
            <a:off x="2060138" y="2159318"/>
            <a:ext cx="2575322" cy="321826"/>
          </a:xfrm>
          <a:prstGeom prst="rect">
            <a:avLst/>
          </a:prstGeom>
          <a:noFill/>
          <a:ln/>
        </p:spPr>
        <p:txBody>
          <a:bodyPr wrap="none" lIns="0" tIns="0" rIns="0" bIns="0" rtlCol="0" anchor="t"/>
          <a:lstStyle/>
          <a:p>
            <a:pPr marL="0" indent="0" algn="l">
              <a:lnSpc>
                <a:spcPts val="2500"/>
              </a:lnSpc>
              <a:buNone/>
            </a:pPr>
            <a:r>
              <a:rPr lang="en-US" sz="2000" kern="0" spc="-61" dirty="0">
                <a:solidFill>
                  <a:srgbClr val="E5E0DF"/>
                </a:solidFill>
                <a:latin typeface="Roboto Mono Medium" pitchFamily="34" charset="0"/>
                <a:ea typeface="Roboto Mono Medium" pitchFamily="34" charset="-122"/>
                <a:cs typeface="Roboto Mono Medium" pitchFamily="34" charset="-120"/>
              </a:rPr>
              <a:t>Mismatches</a:t>
            </a:r>
            <a:endParaRPr lang="en-US" sz="2000" dirty="0"/>
          </a:p>
        </p:txBody>
      </p:sp>
      <p:sp>
        <p:nvSpPr>
          <p:cNvPr id="5" name="Text 2"/>
          <p:cNvSpPr/>
          <p:nvPr/>
        </p:nvSpPr>
        <p:spPr>
          <a:xfrm>
            <a:off x="2060138" y="2604730"/>
            <a:ext cx="11849219" cy="329565"/>
          </a:xfrm>
          <a:prstGeom prst="rect">
            <a:avLst/>
          </a:prstGeom>
          <a:noFill/>
          <a:ln/>
        </p:spPr>
        <p:txBody>
          <a:bodyPr wrap="none" lIns="0" tIns="0" rIns="0" bIns="0" rtlCol="0" anchor="t"/>
          <a:lstStyle/>
          <a:p>
            <a:pPr marL="0" indent="0" algn="l">
              <a:lnSpc>
                <a:spcPts val="2550"/>
              </a:lnSpc>
              <a:buNone/>
            </a:pPr>
            <a:r>
              <a:rPr lang="en-US" sz="1600" kern="0" spc="-16" dirty="0">
                <a:solidFill>
                  <a:srgbClr val="E5E0DF"/>
                </a:solidFill>
                <a:latin typeface="Roboto" pitchFamily="34" charset="0"/>
                <a:ea typeface="Roboto" pitchFamily="34" charset="-122"/>
                <a:cs typeface="Roboto" pitchFamily="34" charset="-120"/>
              </a:rPr>
              <a:t>Identify mismatches between the appointments and diagnoses tables.</a:t>
            </a:r>
            <a:endParaRPr lang="en-US" sz="1600" dirty="0"/>
          </a:p>
        </p:txBody>
      </p:sp>
      <p:pic>
        <p:nvPicPr>
          <p:cNvPr id="6" name="Image 1" descr="preencoded.png"/>
          <p:cNvPicPr>
            <a:picLocks noChangeAspect="1"/>
          </p:cNvPicPr>
          <p:nvPr/>
        </p:nvPicPr>
        <p:blipFill>
          <a:blip r:embed="rId4"/>
          <a:stretch>
            <a:fillRect/>
          </a:stretch>
        </p:blipFill>
        <p:spPr>
          <a:xfrm>
            <a:off x="721043" y="3189446"/>
            <a:ext cx="1030129" cy="3251716"/>
          </a:xfrm>
          <a:prstGeom prst="rect">
            <a:avLst/>
          </a:prstGeom>
        </p:spPr>
      </p:pic>
      <p:sp>
        <p:nvSpPr>
          <p:cNvPr id="7" name="Text 3"/>
          <p:cNvSpPr/>
          <p:nvPr/>
        </p:nvSpPr>
        <p:spPr>
          <a:xfrm>
            <a:off x="2060138" y="3395424"/>
            <a:ext cx="2575322" cy="321826"/>
          </a:xfrm>
          <a:prstGeom prst="rect">
            <a:avLst/>
          </a:prstGeom>
          <a:noFill/>
          <a:ln/>
        </p:spPr>
        <p:txBody>
          <a:bodyPr wrap="none" lIns="0" tIns="0" rIns="0" bIns="0" rtlCol="0" anchor="t"/>
          <a:lstStyle/>
          <a:p>
            <a:pPr marL="0" indent="0" algn="l">
              <a:lnSpc>
                <a:spcPts val="2500"/>
              </a:lnSpc>
              <a:buNone/>
            </a:pPr>
            <a:r>
              <a:rPr lang="en-US" sz="2000" kern="0" spc="-61" dirty="0">
                <a:solidFill>
                  <a:srgbClr val="E5E0DF"/>
                </a:solidFill>
                <a:latin typeface="Roboto Mono Medium" pitchFamily="34" charset="0"/>
                <a:ea typeface="Roboto Mono Medium" pitchFamily="34" charset="-122"/>
                <a:cs typeface="Roboto Mono Medium" pitchFamily="34" charset="-120"/>
              </a:rPr>
              <a:t>SQL Query</a:t>
            </a:r>
            <a:endParaRPr lang="en-US" sz="2000" dirty="0"/>
          </a:p>
        </p:txBody>
      </p:sp>
      <p:sp>
        <p:nvSpPr>
          <p:cNvPr id="8" name="Shape 4"/>
          <p:cNvSpPr/>
          <p:nvPr/>
        </p:nvSpPr>
        <p:spPr>
          <a:xfrm>
            <a:off x="2060138" y="3948946"/>
            <a:ext cx="11849219" cy="2286238"/>
          </a:xfrm>
          <a:prstGeom prst="roundRect">
            <a:avLst>
              <a:gd name="adj" fmla="val 1352"/>
            </a:avLst>
          </a:prstGeom>
          <a:solidFill>
            <a:srgbClr val="3D4D00"/>
          </a:solidFill>
          <a:ln/>
        </p:spPr>
      </p:sp>
      <p:sp>
        <p:nvSpPr>
          <p:cNvPr id="9" name="Shape 5"/>
          <p:cNvSpPr/>
          <p:nvPr/>
        </p:nvSpPr>
        <p:spPr>
          <a:xfrm>
            <a:off x="2049899" y="3948946"/>
            <a:ext cx="11869698" cy="2286238"/>
          </a:xfrm>
          <a:prstGeom prst="roundRect">
            <a:avLst>
              <a:gd name="adj" fmla="val 1352"/>
            </a:avLst>
          </a:prstGeom>
          <a:solidFill>
            <a:srgbClr val="3D4D00"/>
          </a:solidFill>
          <a:ln/>
        </p:spPr>
      </p:sp>
      <p:sp>
        <p:nvSpPr>
          <p:cNvPr id="10" name="Text 6"/>
          <p:cNvSpPr/>
          <p:nvPr/>
        </p:nvSpPr>
        <p:spPr>
          <a:xfrm>
            <a:off x="2255877" y="4103370"/>
            <a:ext cx="11457742" cy="1977390"/>
          </a:xfrm>
          <a:prstGeom prst="rect">
            <a:avLst/>
          </a:prstGeom>
          <a:noFill/>
          <a:ln/>
        </p:spPr>
        <p:txBody>
          <a:bodyPr wrap="square" lIns="0" tIns="0" rIns="0" bIns="0" rtlCol="0" anchor="t"/>
          <a:lstStyle/>
          <a:p>
            <a:pPr marL="0" indent="0" algn="l">
              <a:lnSpc>
                <a:spcPts val="2550"/>
              </a:lnSpc>
              <a:buNone/>
            </a:pPr>
            <a:r>
              <a:rPr lang="en-US" sz="1600" kern="0" spc="-16" dirty="0">
                <a:solidFill>
                  <a:srgbClr val="E5E0DF"/>
                </a:solidFill>
                <a:highlight>
                  <a:srgbClr val="3D4D00"/>
                </a:highlight>
                <a:latin typeface="Consolas" pitchFamily="34" charset="0"/>
                <a:ea typeface="Consolas" pitchFamily="34" charset="-122"/>
                <a:cs typeface="Consolas" pitchFamily="34" charset="-120"/>
              </a:rPr>
              <a:t>SELECT DISTINCT appointment_id, app_patient, app_doctor, status, diagnosis_id, diag_patient, diag_doctor, diagnosis FROM ( SELECT a.appointment_id, a.patient_id AS app_patient, a.doctor_id AS app_doctor, a.status, d.diagnosis_id, d.patient_id AS diag_patient, d.doctor_id AS diag_doctor, d.diagnosis FROM appointments AS a LEFT JOIN diagnoses AS d ON a.appointment_id = d.doctor_id UNION SELECT a.appointment_id, a.patient_id AS app_patient, a.doctor_id AS app_doctor, a.status, d.diagnosis_id, d.patient_id AS diag_patient, d.doctor_id AS diag_doctor, d.diagnosis FROM appointments AS a RIGHT JOIN diagnoses AS d ON a.appointment_id = d.doctor_id ) AS combined_results;</a:t>
            </a:r>
            <a:endParaRPr lang="en-US" sz="1600" dirty="0"/>
          </a:p>
        </p:txBody>
      </p:sp>
      <p:sp>
        <p:nvSpPr>
          <p:cNvPr id="11" name="Text 7"/>
          <p:cNvSpPr/>
          <p:nvPr/>
        </p:nvSpPr>
        <p:spPr>
          <a:xfrm>
            <a:off x="721043" y="6672858"/>
            <a:ext cx="13188315" cy="659130"/>
          </a:xfrm>
          <a:prstGeom prst="rect">
            <a:avLst/>
          </a:prstGeom>
          <a:noFill/>
          <a:ln/>
        </p:spPr>
        <p:txBody>
          <a:bodyPr wrap="square" lIns="0" tIns="0" rIns="0" bIns="0" rtlCol="0" anchor="t"/>
          <a:lstStyle/>
          <a:p>
            <a:pPr marL="0" indent="0" algn="l">
              <a:lnSpc>
                <a:spcPts val="2550"/>
              </a:lnSpc>
              <a:buNone/>
            </a:pPr>
            <a:r>
              <a:rPr lang="en-US" sz="1600" kern="0" spc="-16" dirty="0">
                <a:solidFill>
                  <a:srgbClr val="E5E0DF"/>
                </a:solidFill>
                <a:latin typeface="Roboto" pitchFamily="34" charset="0"/>
                <a:ea typeface="Roboto" pitchFamily="34" charset="-122"/>
                <a:cs typeface="Roboto" pitchFamily="34" charset="-120"/>
              </a:rPr>
              <a:t>This query uses a full join (simulated with a </a:t>
            </a:r>
            <a:r>
              <a:rPr lang="en-US" sz="1600" i="1" kern="0" spc="-16" dirty="0">
                <a:solidFill>
                  <a:srgbClr val="E5E0DF"/>
                </a:solidFill>
                <a:latin typeface="Roboto" pitchFamily="34" charset="0"/>
                <a:ea typeface="Roboto" pitchFamily="34" charset="-122"/>
                <a:cs typeface="Roboto" pitchFamily="34" charset="-120"/>
              </a:rPr>
              <a:t>UNION</a:t>
            </a:r>
            <a:r>
              <a:rPr lang="en-US" sz="1600" kern="0" spc="-16" dirty="0">
                <a:solidFill>
                  <a:srgbClr val="E5E0DF"/>
                </a:solidFill>
                <a:latin typeface="Roboto" pitchFamily="34" charset="0"/>
                <a:ea typeface="Roboto" pitchFamily="34" charset="-122"/>
                <a:cs typeface="Roboto" pitchFamily="34" charset="-120"/>
              </a:rPr>
              <a:t> of left and right joins) to combine data from the </a:t>
            </a:r>
            <a:r>
              <a:rPr lang="en-US" sz="1600" i="1" kern="0" spc="-16" dirty="0">
                <a:solidFill>
                  <a:srgbClr val="E5E0DF"/>
                </a:solidFill>
                <a:latin typeface="Roboto" pitchFamily="34" charset="0"/>
                <a:ea typeface="Roboto" pitchFamily="34" charset="-122"/>
                <a:cs typeface="Roboto" pitchFamily="34" charset="-120"/>
              </a:rPr>
              <a:t>appointments</a:t>
            </a:r>
            <a:r>
              <a:rPr lang="en-US" sz="1600" kern="0" spc="-16" dirty="0">
                <a:solidFill>
                  <a:srgbClr val="E5E0DF"/>
                </a:solidFill>
                <a:latin typeface="Roboto" pitchFamily="34" charset="0"/>
                <a:ea typeface="Roboto" pitchFamily="34" charset="-122"/>
                <a:cs typeface="Roboto" pitchFamily="34" charset="-120"/>
              </a:rPr>
              <a:t> and </a:t>
            </a:r>
            <a:r>
              <a:rPr lang="en-US" sz="1600" i="1" kern="0" spc="-16" dirty="0">
                <a:solidFill>
                  <a:srgbClr val="E5E0DF"/>
                </a:solidFill>
                <a:latin typeface="Roboto" pitchFamily="34" charset="0"/>
                <a:ea typeface="Roboto" pitchFamily="34" charset="-122"/>
                <a:cs typeface="Roboto" pitchFamily="34" charset="-120"/>
              </a:rPr>
              <a:t>diagnoses</a:t>
            </a:r>
            <a:r>
              <a:rPr lang="en-US" sz="1600" kern="0" spc="-16" dirty="0">
                <a:solidFill>
                  <a:srgbClr val="E5E0DF"/>
                </a:solidFill>
                <a:latin typeface="Roboto" pitchFamily="34" charset="0"/>
                <a:ea typeface="Roboto" pitchFamily="34" charset="-122"/>
                <a:cs typeface="Roboto" pitchFamily="34" charset="-120"/>
              </a:rPr>
              <a:t> tables. It identifies mismatches by including all records from both tables, even when there is no corresponding record in the other table.</a:t>
            </a:r>
            <a:endParaRPr lang="en-US" sz="1600" dirty="0"/>
          </a:p>
        </p:txBody>
      </p:sp>
      <p:sp>
        <p:nvSpPr>
          <p:cNvPr id="12" name="Rectangle 11">
            <a:extLst>
              <a:ext uri="{FF2B5EF4-FFF2-40B4-BE49-F238E27FC236}">
                <a16:creationId xmlns:a16="http://schemas.microsoft.com/office/drawing/2014/main" id="{E8D90C20-E23B-05AA-B16D-C110511410EA}"/>
              </a:ext>
            </a:extLst>
          </p:cNvPr>
          <p:cNvSpPr/>
          <p:nvPr/>
        </p:nvSpPr>
        <p:spPr>
          <a:xfrm>
            <a:off x="12688584" y="7715892"/>
            <a:ext cx="1869897" cy="431515"/>
          </a:xfrm>
          <a:prstGeom prst="rect">
            <a:avLst/>
          </a:prstGeom>
          <a:solidFill>
            <a:srgbClr val="212121"/>
          </a:solidFill>
          <a:ln>
            <a:solidFill>
              <a:srgbClr val="21212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79728" y="771644"/>
            <a:ext cx="11622762" cy="606862"/>
          </a:xfrm>
          <a:prstGeom prst="rect">
            <a:avLst/>
          </a:prstGeom>
          <a:noFill/>
          <a:ln/>
        </p:spPr>
        <p:txBody>
          <a:bodyPr wrap="none" lIns="0" tIns="0" rIns="0" bIns="0" rtlCol="0" anchor="t"/>
          <a:lstStyle/>
          <a:p>
            <a:pPr marL="0" indent="0" algn="l">
              <a:lnSpc>
                <a:spcPts val="4750"/>
              </a:lnSpc>
              <a:buNone/>
            </a:pPr>
            <a:r>
              <a:rPr lang="en-US" sz="3800" kern="0" spc="-115" dirty="0">
                <a:solidFill>
                  <a:srgbClr val="FFFFFF"/>
                </a:solidFill>
                <a:latin typeface="Roboto Mono Medium" pitchFamily="34" charset="0"/>
                <a:ea typeface="Roboto Mono Medium" pitchFamily="34" charset="-122"/>
                <a:cs typeface="Roboto Mono Medium" pitchFamily="34" charset="-120"/>
              </a:rPr>
              <a:t>Window Functions (Ranking and Aggregation)</a:t>
            </a:r>
            <a:endParaRPr lang="en-US" sz="3800" dirty="0"/>
          </a:p>
        </p:txBody>
      </p:sp>
      <p:sp>
        <p:nvSpPr>
          <p:cNvPr id="3" name="Text 1"/>
          <p:cNvSpPr/>
          <p:nvPr/>
        </p:nvSpPr>
        <p:spPr>
          <a:xfrm>
            <a:off x="2176820" y="3672007"/>
            <a:ext cx="2427565" cy="303371"/>
          </a:xfrm>
          <a:prstGeom prst="rect">
            <a:avLst/>
          </a:prstGeom>
          <a:noFill/>
          <a:ln/>
        </p:spPr>
        <p:txBody>
          <a:bodyPr wrap="none" lIns="0" tIns="0" rIns="0" bIns="0" rtlCol="0" anchor="t"/>
          <a:lstStyle/>
          <a:p>
            <a:pPr marL="0" indent="0" algn="r">
              <a:lnSpc>
                <a:spcPts val="2350"/>
              </a:lnSpc>
              <a:buNone/>
            </a:pPr>
            <a:r>
              <a:rPr lang="en-US" sz="1900" kern="0" spc="-57" dirty="0">
                <a:solidFill>
                  <a:srgbClr val="E5E0DF"/>
                </a:solidFill>
                <a:latin typeface="Roboto Mono Medium" pitchFamily="34" charset="0"/>
                <a:ea typeface="Roboto Mono Medium" pitchFamily="34" charset="-122"/>
                <a:cs typeface="Roboto Mono Medium" pitchFamily="34" charset="-120"/>
              </a:rPr>
              <a:t>Patient Ranking</a:t>
            </a:r>
            <a:endParaRPr lang="en-US" sz="1900" dirty="0"/>
          </a:p>
        </p:txBody>
      </p:sp>
      <p:sp>
        <p:nvSpPr>
          <p:cNvPr id="4" name="Text 2"/>
          <p:cNvSpPr/>
          <p:nvPr/>
        </p:nvSpPr>
        <p:spPr>
          <a:xfrm>
            <a:off x="679728" y="4091821"/>
            <a:ext cx="3924657" cy="621268"/>
          </a:xfrm>
          <a:prstGeom prst="rect">
            <a:avLst/>
          </a:prstGeom>
          <a:noFill/>
          <a:ln/>
        </p:spPr>
        <p:txBody>
          <a:bodyPr wrap="square" lIns="0" tIns="0" rIns="0" bIns="0" rtlCol="0" anchor="t"/>
          <a:lstStyle/>
          <a:p>
            <a:pPr marL="0" indent="0" algn="r">
              <a:lnSpc>
                <a:spcPts val="2400"/>
              </a:lnSpc>
              <a:buNone/>
            </a:pPr>
            <a:r>
              <a:rPr lang="en-US" sz="1500" kern="0" spc="-15" dirty="0">
                <a:solidFill>
                  <a:srgbClr val="E5E0DF"/>
                </a:solidFill>
                <a:latin typeface="Roboto" pitchFamily="34" charset="0"/>
                <a:ea typeface="Roboto" pitchFamily="34" charset="-122"/>
                <a:cs typeface="Roboto" pitchFamily="34" charset="-120"/>
              </a:rPr>
              <a:t>Rank each doctor's patients based on the number of appointments in descending order.</a:t>
            </a:r>
            <a:endParaRPr lang="en-US" sz="1500" dirty="0"/>
          </a:p>
        </p:txBody>
      </p:sp>
      <p:pic>
        <p:nvPicPr>
          <p:cNvPr id="5" name="Image 0" descr="preencoded.png"/>
          <p:cNvPicPr>
            <a:picLocks noChangeAspect="1"/>
          </p:cNvPicPr>
          <p:nvPr/>
        </p:nvPicPr>
        <p:blipFill>
          <a:blip r:embed="rId3"/>
          <a:stretch>
            <a:fillRect/>
          </a:stretch>
        </p:blipFill>
        <p:spPr>
          <a:xfrm>
            <a:off x="4992767" y="1870115"/>
            <a:ext cx="4644747" cy="4644747"/>
          </a:xfrm>
          <a:prstGeom prst="rect">
            <a:avLst/>
          </a:prstGeom>
        </p:spPr>
      </p:pic>
      <p:sp>
        <p:nvSpPr>
          <p:cNvPr id="6" name="Text 3"/>
          <p:cNvSpPr/>
          <p:nvPr/>
        </p:nvSpPr>
        <p:spPr>
          <a:xfrm>
            <a:off x="5568255" y="3731359"/>
            <a:ext cx="290513" cy="363141"/>
          </a:xfrm>
          <a:prstGeom prst="rect">
            <a:avLst/>
          </a:prstGeom>
          <a:noFill/>
          <a:ln/>
        </p:spPr>
        <p:txBody>
          <a:bodyPr wrap="none" lIns="0" tIns="0" rIns="0" bIns="0" rtlCol="0" anchor="t"/>
          <a:lstStyle/>
          <a:p>
            <a:pPr marL="0" indent="0" algn="l">
              <a:lnSpc>
                <a:spcPts val="3650"/>
              </a:lnSpc>
              <a:buNone/>
            </a:pPr>
            <a:r>
              <a:rPr lang="en-US" sz="2250" kern="0" spc="-46" dirty="0">
                <a:solidFill>
                  <a:srgbClr val="E5E0DF"/>
                </a:solidFill>
                <a:latin typeface="Roboto Mono Medium" pitchFamily="34" charset="0"/>
                <a:ea typeface="Roboto Mono Medium" pitchFamily="34" charset="-122"/>
                <a:cs typeface="Roboto Mono Medium" pitchFamily="34" charset="-120"/>
              </a:rPr>
              <a:t>1</a:t>
            </a:r>
            <a:endParaRPr lang="en-US" sz="2250" dirty="0"/>
          </a:p>
        </p:txBody>
      </p:sp>
      <p:sp>
        <p:nvSpPr>
          <p:cNvPr id="7" name="Text 4"/>
          <p:cNvSpPr/>
          <p:nvPr/>
        </p:nvSpPr>
        <p:spPr>
          <a:xfrm>
            <a:off x="10025896" y="1766888"/>
            <a:ext cx="2427565" cy="303371"/>
          </a:xfrm>
          <a:prstGeom prst="rect">
            <a:avLst/>
          </a:prstGeom>
          <a:noFill/>
          <a:ln/>
        </p:spPr>
        <p:txBody>
          <a:bodyPr wrap="none" lIns="0" tIns="0" rIns="0" bIns="0" rtlCol="0" anchor="t"/>
          <a:lstStyle/>
          <a:p>
            <a:pPr marL="0" indent="0" algn="l">
              <a:lnSpc>
                <a:spcPts val="2350"/>
              </a:lnSpc>
              <a:buNone/>
            </a:pPr>
            <a:r>
              <a:rPr lang="en-US" sz="1900" kern="0" spc="-57" dirty="0">
                <a:solidFill>
                  <a:srgbClr val="E5E0DF"/>
                </a:solidFill>
                <a:latin typeface="Roboto Mono Medium" pitchFamily="34" charset="0"/>
                <a:ea typeface="Roboto Mono Medium" pitchFamily="34" charset="-122"/>
                <a:cs typeface="Roboto Mono Medium" pitchFamily="34" charset="-120"/>
              </a:rPr>
              <a:t>SQL Query</a:t>
            </a:r>
            <a:endParaRPr lang="en-US" sz="1900" dirty="0"/>
          </a:p>
        </p:txBody>
      </p:sp>
      <p:sp>
        <p:nvSpPr>
          <p:cNvPr id="8" name="Shape 5"/>
          <p:cNvSpPr/>
          <p:nvPr/>
        </p:nvSpPr>
        <p:spPr>
          <a:xfrm>
            <a:off x="10025896" y="2288738"/>
            <a:ext cx="3924776" cy="4329470"/>
          </a:xfrm>
          <a:prstGeom prst="roundRect">
            <a:avLst>
              <a:gd name="adj" fmla="val 742"/>
            </a:avLst>
          </a:prstGeom>
          <a:solidFill>
            <a:srgbClr val="3D4D00"/>
          </a:solidFill>
          <a:ln/>
        </p:spPr>
      </p:sp>
      <p:sp>
        <p:nvSpPr>
          <p:cNvPr id="9" name="Shape 6"/>
          <p:cNvSpPr/>
          <p:nvPr/>
        </p:nvSpPr>
        <p:spPr>
          <a:xfrm>
            <a:off x="10016252" y="2288738"/>
            <a:ext cx="3944064" cy="4329470"/>
          </a:xfrm>
          <a:prstGeom prst="roundRect">
            <a:avLst>
              <a:gd name="adj" fmla="val 739"/>
            </a:avLst>
          </a:prstGeom>
          <a:solidFill>
            <a:srgbClr val="3D4D00"/>
          </a:solidFill>
          <a:ln/>
        </p:spPr>
      </p:sp>
      <p:sp>
        <p:nvSpPr>
          <p:cNvPr id="10" name="Text 7"/>
          <p:cNvSpPr/>
          <p:nvPr/>
        </p:nvSpPr>
        <p:spPr>
          <a:xfrm>
            <a:off x="10210443" y="2434352"/>
            <a:ext cx="3555683" cy="4038243"/>
          </a:xfrm>
          <a:prstGeom prst="rect">
            <a:avLst/>
          </a:prstGeom>
          <a:noFill/>
          <a:ln/>
        </p:spPr>
        <p:txBody>
          <a:bodyPr wrap="square" lIns="0" tIns="0" rIns="0" bIns="0" rtlCol="0" anchor="t"/>
          <a:lstStyle/>
          <a:p>
            <a:pPr marL="0" indent="0" algn="l">
              <a:lnSpc>
                <a:spcPts val="2400"/>
              </a:lnSpc>
              <a:buNone/>
            </a:pPr>
            <a:r>
              <a:rPr lang="en-US" sz="1500" kern="0" spc="-15" dirty="0">
                <a:solidFill>
                  <a:srgbClr val="E5E0DF"/>
                </a:solidFill>
                <a:highlight>
                  <a:srgbClr val="3D4D00"/>
                </a:highlight>
                <a:latin typeface="Consolas" pitchFamily="34" charset="0"/>
                <a:ea typeface="Consolas" pitchFamily="34" charset="-122"/>
                <a:cs typeface="Consolas" pitchFamily="34" charset="-120"/>
              </a:rPr>
              <a:t>SELECT a.doctor_id, d.name AS doctor_name, a.patient_id, p.name AS patient_name, COUNT(a.appointment_id) AS total_appointments, RANK() OVER (PARTITION BY a.doctor_id ORDER BY COUNT(a.appointment_id) DESC) AS rank_position FROM appointments AS a JOIN doctors AS d ON a.doctor_id = d.doctor_id JOIN patients AS p ON a.patient_id = p.patient_id GROUP BY a.doctor_id, d.name, a.patient_id, p.name;</a:t>
            </a:r>
            <a:endParaRPr lang="en-US" sz="1500" dirty="0"/>
          </a:p>
        </p:txBody>
      </p:sp>
      <p:pic>
        <p:nvPicPr>
          <p:cNvPr id="11" name="Image 1" descr="preencoded.png"/>
          <p:cNvPicPr>
            <a:picLocks noChangeAspect="1"/>
          </p:cNvPicPr>
          <p:nvPr/>
        </p:nvPicPr>
        <p:blipFill>
          <a:blip r:embed="rId4"/>
          <a:stretch>
            <a:fillRect/>
          </a:stretch>
        </p:blipFill>
        <p:spPr>
          <a:xfrm>
            <a:off x="4992767" y="1870115"/>
            <a:ext cx="4644747" cy="4644747"/>
          </a:xfrm>
          <a:prstGeom prst="rect">
            <a:avLst/>
          </a:prstGeom>
        </p:spPr>
      </p:pic>
      <p:sp>
        <p:nvSpPr>
          <p:cNvPr id="12" name="Text 8"/>
          <p:cNvSpPr/>
          <p:nvPr/>
        </p:nvSpPr>
        <p:spPr>
          <a:xfrm>
            <a:off x="8771275" y="4290239"/>
            <a:ext cx="290513" cy="363141"/>
          </a:xfrm>
          <a:prstGeom prst="rect">
            <a:avLst/>
          </a:prstGeom>
          <a:noFill/>
          <a:ln/>
        </p:spPr>
        <p:txBody>
          <a:bodyPr wrap="none" lIns="0" tIns="0" rIns="0" bIns="0" rtlCol="0" anchor="t"/>
          <a:lstStyle/>
          <a:p>
            <a:pPr marL="0" indent="0" algn="l">
              <a:lnSpc>
                <a:spcPts val="3650"/>
              </a:lnSpc>
              <a:buNone/>
            </a:pPr>
            <a:r>
              <a:rPr lang="en-US" sz="2250" kern="0" spc="-46" dirty="0">
                <a:solidFill>
                  <a:srgbClr val="E5E0DF"/>
                </a:solidFill>
                <a:latin typeface="Roboto Mono Medium" pitchFamily="34" charset="0"/>
                <a:ea typeface="Roboto Mono Medium" pitchFamily="34" charset="-122"/>
                <a:cs typeface="Roboto Mono Medium" pitchFamily="34" charset="-120"/>
              </a:rPr>
              <a:t>2</a:t>
            </a:r>
            <a:endParaRPr lang="en-US" sz="2250" dirty="0"/>
          </a:p>
        </p:txBody>
      </p:sp>
      <p:sp>
        <p:nvSpPr>
          <p:cNvPr id="13" name="Text 9"/>
          <p:cNvSpPr/>
          <p:nvPr/>
        </p:nvSpPr>
        <p:spPr>
          <a:xfrm>
            <a:off x="679728" y="6836688"/>
            <a:ext cx="13270944" cy="621268"/>
          </a:xfrm>
          <a:prstGeom prst="rect">
            <a:avLst/>
          </a:prstGeom>
          <a:noFill/>
          <a:ln/>
        </p:spPr>
        <p:txBody>
          <a:bodyPr wrap="square" lIns="0" tIns="0" rIns="0" bIns="0" rtlCol="0" anchor="t"/>
          <a:lstStyle/>
          <a:p>
            <a:pPr marL="0" indent="0" algn="l">
              <a:lnSpc>
                <a:spcPts val="2400"/>
              </a:lnSpc>
              <a:buNone/>
            </a:pPr>
            <a:r>
              <a:rPr lang="en-US" sz="1500" kern="0" spc="-15" dirty="0">
                <a:solidFill>
                  <a:srgbClr val="E5E0DF"/>
                </a:solidFill>
                <a:latin typeface="Roboto" pitchFamily="34" charset="0"/>
                <a:ea typeface="Roboto" pitchFamily="34" charset="-122"/>
                <a:cs typeface="Roboto" pitchFamily="34" charset="-120"/>
              </a:rPr>
              <a:t>This query uses a window function (</a:t>
            </a:r>
            <a:r>
              <a:rPr lang="en-US" sz="1500" i="1" kern="0" spc="-15" dirty="0">
                <a:solidFill>
                  <a:srgbClr val="E5E0DF"/>
                </a:solidFill>
                <a:latin typeface="Roboto" pitchFamily="34" charset="0"/>
                <a:ea typeface="Roboto" pitchFamily="34" charset="-122"/>
                <a:cs typeface="Roboto" pitchFamily="34" charset="-120"/>
              </a:rPr>
              <a:t>RANK()</a:t>
            </a:r>
            <a:r>
              <a:rPr lang="en-US" sz="1500" kern="0" spc="-15" dirty="0">
                <a:solidFill>
                  <a:srgbClr val="E5E0DF"/>
                </a:solidFill>
                <a:latin typeface="Roboto" pitchFamily="34" charset="0"/>
                <a:ea typeface="Roboto" pitchFamily="34" charset="-122"/>
                <a:cs typeface="Roboto" pitchFamily="34" charset="-120"/>
              </a:rPr>
              <a:t>) to rank patients for each doctor based on the number of appointments. The </a:t>
            </a:r>
            <a:r>
              <a:rPr lang="en-US" sz="1500" i="1" kern="0" spc="-15" dirty="0">
                <a:solidFill>
                  <a:srgbClr val="E5E0DF"/>
                </a:solidFill>
                <a:latin typeface="Roboto" pitchFamily="34" charset="0"/>
                <a:ea typeface="Roboto" pitchFamily="34" charset="-122"/>
                <a:cs typeface="Roboto" pitchFamily="34" charset="-120"/>
              </a:rPr>
              <a:t>PARTITION BY</a:t>
            </a:r>
            <a:r>
              <a:rPr lang="en-US" sz="1500" kern="0" spc="-15" dirty="0">
                <a:solidFill>
                  <a:srgbClr val="E5E0DF"/>
                </a:solidFill>
                <a:latin typeface="Roboto" pitchFamily="34" charset="0"/>
                <a:ea typeface="Roboto" pitchFamily="34" charset="-122"/>
                <a:cs typeface="Roboto" pitchFamily="34" charset="-120"/>
              </a:rPr>
              <a:t> clause ensures that the ranking is done separately for each doctor.</a:t>
            </a:r>
            <a:endParaRPr lang="en-US" sz="1500" dirty="0"/>
          </a:p>
        </p:txBody>
      </p:sp>
      <p:sp>
        <p:nvSpPr>
          <p:cNvPr id="14" name="Rectangle 13">
            <a:extLst>
              <a:ext uri="{FF2B5EF4-FFF2-40B4-BE49-F238E27FC236}">
                <a16:creationId xmlns:a16="http://schemas.microsoft.com/office/drawing/2014/main" id="{B8D8DCCF-0C17-30E5-8F8C-32E75B8F1F36}"/>
              </a:ext>
            </a:extLst>
          </p:cNvPr>
          <p:cNvSpPr/>
          <p:nvPr/>
        </p:nvSpPr>
        <p:spPr>
          <a:xfrm>
            <a:off x="12822148" y="7726166"/>
            <a:ext cx="1705510" cy="400692"/>
          </a:xfrm>
          <a:prstGeom prst="rect">
            <a:avLst/>
          </a:prstGeom>
          <a:solidFill>
            <a:srgbClr val="212121"/>
          </a:solidFill>
          <a:ln>
            <a:solidFill>
              <a:srgbClr val="21212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78669" y="611862"/>
            <a:ext cx="7292221" cy="695325"/>
          </a:xfrm>
          <a:prstGeom prst="rect">
            <a:avLst/>
          </a:prstGeom>
          <a:noFill/>
          <a:ln/>
        </p:spPr>
        <p:txBody>
          <a:bodyPr wrap="none" lIns="0" tIns="0" rIns="0" bIns="0" rtlCol="0" anchor="t"/>
          <a:lstStyle/>
          <a:p>
            <a:pPr marL="0" indent="0" algn="l">
              <a:lnSpc>
                <a:spcPts val="5450"/>
              </a:lnSpc>
              <a:buNone/>
            </a:pPr>
            <a:r>
              <a:rPr lang="en-US" sz="4350" kern="0" spc="-131" dirty="0">
                <a:solidFill>
                  <a:srgbClr val="FFFFFF"/>
                </a:solidFill>
                <a:latin typeface="Roboto Mono Medium" pitchFamily="34" charset="0"/>
                <a:ea typeface="Roboto Mono Medium" pitchFamily="34" charset="-122"/>
                <a:cs typeface="Roboto Mono Medium" pitchFamily="34" charset="-120"/>
              </a:rPr>
              <a:t>Conditional Expressions</a:t>
            </a:r>
            <a:endParaRPr lang="en-US" sz="4350" dirty="0"/>
          </a:p>
        </p:txBody>
      </p:sp>
      <p:sp>
        <p:nvSpPr>
          <p:cNvPr id="3" name="Shape 1"/>
          <p:cNvSpPr/>
          <p:nvPr/>
        </p:nvSpPr>
        <p:spPr>
          <a:xfrm>
            <a:off x="778669" y="1752124"/>
            <a:ext cx="3268266" cy="1637943"/>
          </a:xfrm>
          <a:prstGeom prst="roundRect">
            <a:avLst>
              <a:gd name="adj" fmla="val 2038"/>
            </a:avLst>
          </a:prstGeom>
          <a:solidFill>
            <a:srgbClr val="404040"/>
          </a:solidFill>
          <a:ln/>
        </p:spPr>
      </p:sp>
      <p:sp>
        <p:nvSpPr>
          <p:cNvPr id="4" name="Text 2"/>
          <p:cNvSpPr/>
          <p:nvPr/>
        </p:nvSpPr>
        <p:spPr>
          <a:xfrm>
            <a:off x="2256353" y="2375535"/>
            <a:ext cx="312777" cy="391001"/>
          </a:xfrm>
          <a:prstGeom prst="rect">
            <a:avLst/>
          </a:prstGeom>
          <a:noFill/>
          <a:ln/>
        </p:spPr>
        <p:txBody>
          <a:bodyPr wrap="none" lIns="0" tIns="0" rIns="0" bIns="0" rtlCol="0" anchor="t"/>
          <a:lstStyle/>
          <a:p>
            <a:pPr marL="0" indent="0" algn="ctr">
              <a:lnSpc>
                <a:spcPts val="3900"/>
              </a:lnSpc>
              <a:buNone/>
            </a:pPr>
            <a:r>
              <a:rPr lang="en-US" sz="2450" kern="0" spc="-66" dirty="0">
                <a:solidFill>
                  <a:srgbClr val="E5E0DF"/>
                </a:solidFill>
                <a:latin typeface="Roboto Mono Medium" pitchFamily="34" charset="0"/>
                <a:ea typeface="Roboto Mono Medium" pitchFamily="34" charset="-122"/>
                <a:cs typeface="Roboto Mono Medium" pitchFamily="34" charset="-120"/>
              </a:rPr>
              <a:t>1</a:t>
            </a:r>
            <a:endParaRPr lang="en-US" sz="2450" dirty="0"/>
          </a:p>
        </p:txBody>
      </p:sp>
      <p:sp>
        <p:nvSpPr>
          <p:cNvPr id="5" name="Text 3"/>
          <p:cNvSpPr/>
          <p:nvPr/>
        </p:nvSpPr>
        <p:spPr>
          <a:xfrm>
            <a:off x="4269343" y="1974533"/>
            <a:ext cx="2781181" cy="347663"/>
          </a:xfrm>
          <a:prstGeom prst="rect">
            <a:avLst/>
          </a:prstGeom>
          <a:noFill/>
          <a:ln/>
        </p:spPr>
        <p:txBody>
          <a:bodyPr wrap="none" lIns="0" tIns="0" rIns="0" bIns="0" rtlCol="0" anchor="t"/>
          <a:lstStyle/>
          <a:p>
            <a:pPr marL="0" indent="0" algn="l">
              <a:lnSpc>
                <a:spcPts val="2700"/>
              </a:lnSpc>
              <a:buNone/>
            </a:pPr>
            <a:r>
              <a:rPr lang="en-US" sz="2150" kern="0" spc="-66" dirty="0">
                <a:solidFill>
                  <a:srgbClr val="E5E0DF"/>
                </a:solidFill>
                <a:latin typeface="Roboto Mono Medium" pitchFamily="34" charset="0"/>
                <a:ea typeface="Roboto Mono Medium" pitchFamily="34" charset="-122"/>
                <a:cs typeface="Roboto Mono Medium" pitchFamily="34" charset="-120"/>
              </a:rPr>
              <a:t>Age Groups</a:t>
            </a:r>
            <a:endParaRPr lang="en-US" sz="2150" dirty="0"/>
          </a:p>
        </p:txBody>
      </p:sp>
      <p:sp>
        <p:nvSpPr>
          <p:cNvPr id="6" name="Text 4"/>
          <p:cNvSpPr/>
          <p:nvPr/>
        </p:nvSpPr>
        <p:spPr>
          <a:xfrm>
            <a:off x="4269343" y="2455664"/>
            <a:ext cx="9359979" cy="711994"/>
          </a:xfrm>
          <a:prstGeom prst="rect">
            <a:avLst/>
          </a:prstGeom>
          <a:noFill/>
          <a:ln/>
        </p:spPr>
        <p:txBody>
          <a:bodyPr wrap="square" lIns="0" tIns="0" rIns="0" bIns="0" rtlCol="0" anchor="t"/>
          <a:lstStyle/>
          <a:p>
            <a:pPr marL="0" indent="0" algn="l">
              <a:lnSpc>
                <a:spcPts val="2800"/>
              </a:lnSpc>
              <a:buNone/>
            </a:pPr>
            <a:r>
              <a:rPr lang="en-US" sz="1750" kern="0" spc="-18" dirty="0">
                <a:solidFill>
                  <a:srgbClr val="E5E0DF"/>
                </a:solidFill>
                <a:latin typeface="Roboto" pitchFamily="34" charset="0"/>
                <a:ea typeface="Roboto" pitchFamily="34" charset="-122"/>
                <a:cs typeface="Roboto" pitchFamily="34" charset="-120"/>
              </a:rPr>
              <a:t>Categorize patients by age group (e.g., 18-30, 31-50, 51+). Count the number of patients in each age group.</a:t>
            </a:r>
            <a:endParaRPr lang="en-US" sz="1750" dirty="0"/>
          </a:p>
        </p:txBody>
      </p:sp>
      <p:sp>
        <p:nvSpPr>
          <p:cNvPr id="7" name="Shape 5"/>
          <p:cNvSpPr/>
          <p:nvPr/>
        </p:nvSpPr>
        <p:spPr>
          <a:xfrm>
            <a:off x="4158139" y="3374827"/>
            <a:ext cx="9582388" cy="15240"/>
          </a:xfrm>
          <a:prstGeom prst="roundRect">
            <a:avLst>
              <a:gd name="adj" fmla="val 218998"/>
            </a:avLst>
          </a:prstGeom>
          <a:solidFill>
            <a:srgbClr val="595959"/>
          </a:solidFill>
          <a:ln/>
        </p:spPr>
      </p:sp>
      <p:sp>
        <p:nvSpPr>
          <p:cNvPr id="8" name="Shape 6"/>
          <p:cNvSpPr/>
          <p:nvPr/>
        </p:nvSpPr>
        <p:spPr>
          <a:xfrm>
            <a:off x="778669" y="3501271"/>
            <a:ext cx="6536531" cy="3156347"/>
          </a:xfrm>
          <a:prstGeom prst="roundRect">
            <a:avLst>
              <a:gd name="adj" fmla="val 1057"/>
            </a:avLst>
          </a:prstGeom>
          <a:solidFill>
            <a:srgbClr val="404040"/>
          </a:solidFill>
          <a:ln/>
        </p:spPr>
      </p:sp>
      <p:sp>
        <p:nvSpPr>
          <p:cNvPr id="9" name="Text 7"/>
          <p:cNvSpPr/>
          <p:nvPr/>
        </p:nvSpPr>
        <p:spPr>
          <a:xfrm>
            <a:off x="3890486" y="4883944"/>
            <a:ext cx="312777" cy="391001"/>
          </a:xfrm>
          <a:prstGeom prst="rect">
            <a:avLst/>
          </a:prstGeom>
          <a:noFill/>
          <a:ln/>
        </p:spPr>
        <p:txBody>
          <a:bodyPr wrap="none" lIns="0" tIns="0" rIns="0" bIns="0" rtlCol="0" anchor="t"/>
          <a:lstStyle/>
          <a:p>
            <a:pPr marL="0" indent="0" algn="ctr">
              <a:lnSpc>
                <a:spcPts val="3900"/>
              </a:lnSpc>
              <a:buNone/>
            </a:pPr>
            <a:r>
              <a:rPr lang="en-US" sz="2450" kern="0" spc="-66" dirty="0">
                <a:solidFill>
                  <a:srgbClr val="E5E0DF"/>
                </a:solidFill>
                <a:latin typeface="Roboto Mono Medium" pitchFamily="34" charset="0"/>
                <a:ea typeface="Roboto Mono Medium" pitchFamily="34" charset="-122"/>
                <a:cs typeface="Roboto Mono Medium" pitchFamily="34" charset="-120"/>
              </a:rPr>
              <a:t>2</a:t>
            </a:r>
            <a:endParaRPr lang="en-US" sz="2450" dirty="0"/>
          </a:p>
        </p:txBody>
      </p:sp>
      <p:sp>
        <p:nvSpPr>
          <p:cNvPr id="10" name="Text 8"/>
          <p:cNvSpPr/>
          <p:nvPr/>
        </p:nvSpPr>
        <p:spPr>
          <a:xfrm>
            <a:off x="7537609" y="3723680"/>
            <a:ext cx="2781181" cy="347663"/>
          </a:xfrm>
          <a:prstGeom prst="rect">
            <a:avLst/>
          </a:prstGeom>
          <a:noFill/>
          <a:ln/>
        </p:spPr>
        <p:txBody>
          <a:bodyPr wrap="none" lIns="0" tIns="0" rIns="0" bIns="0" rtlCol="0" anchor="t"/>
          <a:lstStyle/>
          <a:p>
            <a:pPr marL="0" indent="0" algn="l">
              <a:lnSpc>
                <a:spcPts val="2700"/>
              </a:lnSpc>
              <a:buNone/>
            </a:pPr>
            <a:r>
              <a:rPr lang="en-US" sz="2150" kern="0" spc="-66" dirty="0">
                <a:solidFill>
                  <a:srgbClr val="E5E0DF"/>
                </a:solidFill>
                <a:latin typeface="Roboto Mono Medium" pitchFamily="34" charset="0"/>
                <a:ea typeface="Roboto Mono Medium" pitchFamily="34" charset="-122"/>
                <a:cs typeface="Roboto Mono Medium" pitchFamily="34" charset="-120"/>
              </a:rPr>
              <a:t>SQL Query</a:t>
            </a:r>
            <a:endParaRPr lang="en-US" sz="2150" dirty="0"/>
          </a:p>
        </p:txBody>
      </p:sp>
      <p:sp>
        <p:nvSpPr>
          <p:cNvPr id="11" name="Shape 9"/>
          <p:cNvSpPr/>
          <p:nvPr/>
        </p:nvSpPr>
        <p:spPr>
          <a:xfrm>
            <a:off x="7537609" y="4321612"/>
            <a:ext cx="6091714" cy="2113598"/>
          </a:xfrm>
          <a:prstGeom prst="roundRect">
            <a:avLst>
              <a:gd name="adj" fmla="val 1579"/>
            </a:avLst>
          </a:prstGeom>
          <a:solidFill>
            <a:srgbClr val="3D4D00"/>
          </a:solidFill>
          <a:ln/>
        </p:spPr>
      </p:sp>
      <p:sp>
        <p:nvSpPr>
          <p:cNvPr id="12" name="Shape 10"/>
          <p:cNvSpPr/>
          <p:nvPr/>
        </p:nvSpPr>
        <p:spPr>
          <a:xfrm>
            <a:off x="7526536" y="4321612"/>
            <a:ext cx="6113859" cy="2113598"/>
          </a:xfrm>
          <a:prstGeom prst="roundRect">
            <a:avLst>
              <a:gd name="adj" fmla="val 1579"/>
            </a:avLst>
          </a:prstGeom>
          <a:solidFill>
            <a:srgbClr val="3D4D00"/>
          </a:solidFill>
          <a:ln/>
        </p:spPr>
      </p:sp>
      <p:sp>
        <p:nvSpPr>
          <p:cNvPr id="13" name="Text 11"/>
          <p:cNvSpPr/>
          <p:nvPr/>
        </p:nvSpPr>
        <p:spPr>
          <a:xfrm>
            <a:off x="7748945" y="4488418"/>
            <a:ext cx="5669042" cy="1779984"/>
          </a:xfrm>
          <a:prstGeom prst="rect">
            <a:avLst/>
          </a:prstGeom>
          <a:noFill/>
          <a:ln/>
        </p:spPr>
        <p:txBody>
          <a:bodyPr wrap="square" lIns="0" tIns="0" rIns="0" bIns="0" rtlCol="0" anchor="t"/>
          <a:lstStyle/>
          <a:p>
            <a:pPr marL="0" indent="0" algn="l">
              <a:lnSpc>
                <a:spcPts val="2800"/>
              </a:lnSpc>
              <a:buNone/>
            </a:pPr>
            <a:r>
              <a:rPr lang="en-US" sz="1750" kern="0" spc="-18" dirty="0">
                <a:solidFill>
                  <a:srgbClr val="E5E0DF"/>
                </a:solidFill>
                <a:highlight>
                  <a:srgbClr val="3D4D00"/>
                </a:highlight>
                <a:latin typeface="Consolas" pitchFamily="34" charset="0"/>
                <a:ea typeface="Consolas" pitchFamily="34" charset="-122"/>
                <a:cs typeface="Consolas" pitchFamily="34" charset="-120"/>
              </a:rPr>
              <a:t>SELECT CASE WHEN age BETWEEN 18 AND 30 THEN '18-30' WHEN age BETWEEN 31 AND 50 THEN '31-50' WHEN age &gt; 50 THEN '51+' ELSE 'Unknown' END AS age_group, COUNT(*) AS total_patients FROM patients GROUP BY age_group ORDER BY age_group;</a:t>
            </a:r>
            <a:endParaRPr lang="en-US" sz="1750" dirty="0"/>
          </a:p>
        </p:txBody>
      </p:sp>
      <p:sp>
        <p:nvSpPr>
          <p:cNvPr id="14" name="Text 12"/>
          <p:cNvSpPr/>
          <p:nvPr/>
        </p:nvSpPr>
        <p:spPr>
          <a:xfrm>
            <a:off x="778669" y="6907887"/>
            <a:ext cx="13073063" cy="711994"/>
          </a:xfrm>
          <a:prstGeom prst="rect">
            <a:avLst/>
          </a:prstGeom>
          <a:noFill/>
          <a:ln/>
        </p:spPr>
        <p:txBody>
          <a:bodyPr wrap="square" lIns="0" tIns="0" rIns="0" bIns="0" rtlCol="0" anchor="t"/>
          <a:lstStyle/>
          <a:p>
            <a:pPr marL="0" indent="0" algn="l">
              <a:lnSpc>
                <a:spcPts val="2800"/>
              </a:lnSpc>
              <a:buNone/>
            </a:pPr>
            <a:r>
              <a:rPr lang="en-US" sz="1750" kern="0" spc="-18" dirty="0">
                <a:solidFill>
                  <a:srgbClr val="E5E0DF"/>
                </a:solidFill>
                <a:latin typeface="Roboto" pitchFamily="34" charset="0"/>
                <a:ea typeface="Roboto" pitchFamily="34" charset="-122"/>
                <a:cs typeface="Roboto" pitchFamily="34" charset="-120"/>
              </a:rPr>
              <a:t>This query uses a </a:t>
            </a:r>
            <a:r>
              <a:rPr lang="en-US" sz="1750" i="1" kern="0" spc="-18" dirty="0">
                <a:solidFill>
                  <a:srgbClr val="E5E0DF"/>
                </a:solidFill>
                <a:latin typeface="Roboto" pitchFamily="34" charset="0"/>
                <a:ea typeface="Roboto" pitchFamily="34" charset="-122"/>
                <a:cs typeface="Roboto" pitchFamily="34" charset="-120"/>
              </a:rPr>
              <a:t>CASE</a:t>
            </a:r>
            <a:r>
              <a:rPr lang="en-US" sz="1750" kern="0" spc="-18" dirty="0">
                <a:solidFill>
                  <a:srgbClr val="E5E0DF"/>
                </a:solidFill>
                <a:latin typeface="Roboto" pitchFamily="34" charset="0"/>
                <a:ea typeface="Roboto" pitchFamily="34" charset="-122"/>
                <a:cs typeface="Roboto" pitchFamily="34" charset="-120"/>
              </a:rPr>
              <a:t> statement to categorize patients into age groups. It then counts the number of patients in each group and orders the results by age group.</a:t>
            </a:r>
            <a:endParaRPr lang="en-US" sz="1750" dirty="0"/>
          </a:p>
        </p:txBody>
      </p:sp>
      <p:sp>
        <p:nvSpPr>
          <p:cNvPr id="15" name="Rectangle 14">
            <a:extLst>
              <a:ext uri="{FF2B5EF4-FFF2-40B4-BE49-F238E27FC236}">
                <a16:creationId xmlns:a16="http://schemas.microsoft.com/office/drawing/2014/main" id="{4A939F1B-E320-BFE1-E8F3-4FCF3DA8DB0E}"/>
              </a:ext>
            </a:extLst>
          </p:cNvPr>
          <p:cNvSpPr/>
          <p:nvPr/>
        </p:nvSpPr>
        <p:spPr>
          <a:xfrm>
            <a:off x="12801600" y="7798085"/>
            <a:ext cx="1756881" cy="294473"/>
          </a:xfrm>
          <a:prstGeom prst="rect">
            <a:avLst/>
          </a:prstGeom>
          <a:solidFill>
            <a:srgbClr val="212121"/>
          </a:solidFill>
          <a:ln>
            <a:solidFill>
              <a:srgbClr val="21212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49935" y="816650"/>
            <a:ext cx="7564160" cy="592455"/>
          </a:xfrm>
          <a:prstGeom prst="rect">
            <a:avLst/>
          </a:prstGeom>
          <a:noFill/>
          <a:ln/>
        </p:spPr>
        <p:txBody>
          <a:bodyPr wrap="none" lIns="0" tIns="0" rIns="0" bIns="0" rtlCol="0" anchor="t"/>
          <a:lstStyle/>
          <a:p>
            <a:pPr marL="0" indent="0" algn="l">
              <a:lnSpc>
                <a:spcPts val="4650"/>
              </a:lnSpc>
              <a:buNone/>
            </a:pPr>
            <a:r>
              <a:rPr lang="en-US" sz="3700" kern="0" spc="-112" dirty="0">
                <a:solidFill>
                  <a:srgbClr val="FFFFFF"/>
                </a:solidFill>
                <a:latin typeface="Roboto Mono Medium" pitchFamily="34" charset="0"/>
                <a:ea typeface="Roboto Mono Medium" pitchFamily="34" charset="-122"/>
                <a:cs typeface="Roboto Mono Medium" pitchFamily="34" charset="-120"/>
              </a:rPr>
              <a:t>Numeric and String Functions</a:t>
            </a:r>
            <a:endParaRPr lang="en-US" sz="3700" dirty="0"/>
          </a:p>
        </p:txBody>
      </p:sp>
      <p:sp>
        <p:nvSpPr>
          <p:cNvPr id="4" name="Text 1"/>
          <p:cNvSpPr/>
          <p:nvPr/>
        </p:nvSpPr>
        <p:spPr>
          <a:xfrm>
            <a:off x="6149935" y="1788200"/>
            <a:ext cx="7816929" cy="625554"/>
          </a:xfrm>
          <a:prstGeom prst="rect">
            <a:avLst/>
          </a:prstGeom>
          <a:noFill/>
          <a:ln/>
        </p:spPr>
        <p:txBody>
          <a:bodyPr wrap="none" lIns="0" tIns="0" rIns="0" bIns="0" rtlCol="0" anchor="t"/>
          <a:lstStyle/>
          <a:p>
            <a:pPr marL="0" indent="0" algn="ctr">
              <a:lnSpc>
                <a:spcPts val="4900"/>
              </a:lnSpc>
              <a:buNone/>
            </a:pPr>
            <a:r>
              <a:rPr lang="en-US" sz="4900" kern="0" spc="-148" dirty="0">
                <a:solidFill>
                  <a:srgbClr val="E5E0DF"/>
                </a:solidFill>
                <a:latin typeface="Roboto Mono Medium" pitchFamily="34" charset="0"/>
                <a:ea typeface="Roboto Mono Medium" pitchFamily="34" charset="-122"/>
                <a:cs typeface="Roboto Mono Medium" pitchFamily="34" charset="-120"/>
              </a:rPr>
              <a:t>UPPER</a:t>
            </a:r>
            <a:endParaRPr lang="en-US" sz="4900" dirty="0"/>
          </a:p>
        </p:txBody>
      </p:sp>
      <p:sp>
        <p:nvSpPr>
          <p:cNvPr id="5" name="Text 2"/>
          <p:cNvSpPr/>
          <p:nvPr/>
        </p:nvSpPr>
        <p:spPr>
          <a:xfrm>
            <a:off x="8873490" y="2650688"/>
            <a:ext cx="2369820" cy="296108"/>
          </a:xfrm>
          <a:prstGeom prst="rect">
            <a:avLst/>
          </a:prstGeom>
          <a:noFill/>
          <a:ln/>
        </p:spPr>
        <p:txBody>
          <a:bodyPr wrap="none" lIns="0" tIns="0" rIns="0" bIns="0" rtlCol="0" anchor="t"/>
          <a:lstStyle/>
          <a:p>
            <a:pPr marL="0" indent="0" algn="ctr">
              <a:lnSpc>
                <a:spcPts val="2300"/>
              </a:lnSpc>
              <a:buNone/>
            </a:pPr>
            <a:r>
              <a:rPr lang="en-US" sz="1850" kern="0" spc="-56" dirty="0">
                <a:solidFill>
                  <a:srgbClr val="E5E0DF"/>
                </a:solidFill>
                <a:latin typeface="Roboto Mono Medium" pitchFamily="34" charset="0"/>
                <a:ea typeface="Roboto Mono Medium" pitchFamily="34" charset="-122"/>
                <a:cs typeface="Roboto Mono Medium" pitchFamily="34" charset="-120"/>
              </a:rPr>
              <a:t>Patient Names</a:t>
            </a:r>
            <a:endParaRPr lang="en-US" sz="1850" dirty="0"/>
          </a:p>
        </p:txBody>
      </p:sp>
      <p:sp>
        <p:nvSpPr>
          <p:cNvPr id="6" name="Text 3"/>
          <p:cNvSpPr/>
          <p:nvPr/>
        </p:nvSpPr>
        <p:spPr>
          <a:xfrm>
            <a:off x="6149935" y="3060502"/>
            <a:ext cx="7816929" cy="606504"/>
          </a:xfrm>
          <a:prstGeom prst="rect">
            <a:avLst/>
          </a:prstGeom>
          <a:noFill/>
          <a:ln/>
        </p:spPr>
        <p:txBody>
          <a:bodyPr wrap="square" lIns="0" tIns="0" rIns="0" bIns="0" rtlCol="0" anchor="t"/>
          <a:lstStyle/>
          <a:p>
            <a:pPr marL="0" indent="0" algn="ctr">
              <a:lnSpc>
                <a:spcPts val="2350"/>
              </a:lnSpc>
              <a:buNone/>
            </a:pPr>
            <a:r>
              <a:rPr lang="en-US" sz="1450" kern="0" spc="-15" dirty="0">
                <a:solidFill>
                  <a:srgbClr val="E5E0DF"/>
                </a:solidFill>
                <a:latin typeface="Roboto" pitchFamily="34" charset="0"/>
                <a:ea typeface="Roboto" pitchFamily="34" charset="-122"/>
                <a:cs typeface="Roboto" pitchFamily="34" charset="-120"/>
              </a:rPr>
              <a:t>Retrieve a list of patients whose contact numbers end with "1234" and display their names in uppercase.</a:t>
            </a:r>
            <a:endParaRPr lang="en-US" sz="1450" dirty="0"/>
          </a:p>
        </p:txBody>
      </p:sp>
      <p:sp>
        <p:nvSpPr>
          <p:cNvPr id="7" name="Text 4"/>
          <p:cNvSpPr/>
          <p:nvPr/>
        </p:nvSpPr>
        <p:spPr>
          <a:xfrm>
            <a:off x="6149935" y="4330541"/>
            <a:ext cx="7816929" cy="625554"/>
          </a:xfrm>
          <a:prstGeom prst="rect">
            <a:avLst/>
          </a:prstGeom>
          <a:noFill/>
          <a:ln/>
        </p:spPr>
        <p:txBody>
          <a:bodyPr wrap="none" lIns="0" tIns="0" rIns="0" bIns="0" rtlCol="0" anchor="t"/>
          <a:lstStyle/>
          <a:p>
            <a:pPr marL="0" indent="0" algn="ctr">
              <a:lnSpc>
                <a:spcPts val="4900"/>
              </a:lnSpc>
              <a:buNone/>
            </a:pPr>
            <a:r>
              <a:rPr lang="en-US" sz="4900" kern="0" spc="-148" dirty="0">
                <a:solidFill>
                  <a:srgbClr val="E5E0DF"/>
                </a:solidFill>
                <a:latin typeface="Roboto Mono Medium" pitchFamily="34" charset="0"/>
                <a:ea typeface="Roboto Mono Medium" pitchFamily="34" charset="-122"/>
                <a:cs typeface="Roboto Mono Medium" pitchFamily="34" charset="-120"/>
              </a:rPr>
              <a:t>SQL</a:t>
            </a:r>
            <a:endParaRPr lang="en-US" sz="4900" dirty="0"/>
          </a:p>
        </p:txBody>
      </p:sp>
      <p:sp>
        <p:nvSpPr>
          <p:cNvPr id="8" name="Text 5"/>
          <p:cNvSpPr/>
          <p:nvPr/>
        </p:nvSpPr>
        <p:spPr>
          <a:xfrm>
            <a:off x="8873490" y="5193030"/>
            <a:ext cx="2369820" cy="296108"/>
          </a:xfrm>
          <a:prstGeom prst="rect">
            <a:avLst/>
          </a:prstGeom>
          <a:noFill/>
          <a:ln/>
        </p:spPr>
        <p:txBody>
          <a:bodyPr wrap="none" lIns="0" tIns="0" rIns="0" bIns="0" rtlCol="0" anchor="t"/>
          <a:lstStyle/>
          <a:p>
            <a:pPr marL="0" indent="0" algn="ctr">
              <a:lnSpc>
                <a:spcPts val="2300"/>
              </a:lnSpc>
              <a:buNone/>
            </a:pPr>
            <a:r>
              <a:rPr lang="en-US" sz="1850" kern="0" spc="-56" dirty="0">
                <a:solidFill>
                  <a:srgbClr val="E5E0DF"/>
                </a:solidFill>
                <a:latin typeface="Roboto Mono Medium" pitchFamily="34" charset="0"/>
                <a:ea typeface="Roboto Mono Medium" pitchFamily="34" charset="-122"/>
                <a:cs typeface="Roboto Mono Medium" pitchFamily="34" charset="-120"/>
              </a:rPr>
              <a:t>Query</a:t>
            </a:r>
            <a:endParaRPr lang="en-US" sz="1850" dirty="0"/>
          </a:p>
        </p:txBody>
      </p:sp>
      <p:sp>
        <p:nvSpPr>
          <p:cNvPr id="9" name="Shape 6"/>
          <p:cNvSpPr/>
          <p:nvPr/>
        </p:nvSpPr>
        <p:spPr>
          <a:xfrm>
            <a:off x="6149935" y="5702379"/>
            <a:ext cx="7816929" cy="890826"/>
          </a:xfrm>
          <a:prstGeom prst="roundRect">
            <a:avLst>
              <a:gd name="adj" fmla="val 3192"/>
            </a:avLst>
          </a:prstGeom>
          <a:solidFill>
            <a:srgbClr val="3D4D00"/>
          </a:solidFill>
          <a:ln/>
        </p:spPr>
      </p:sp>
      <p:sp>
        <p:nvSpPr>
          <p:cNvPr id="10" name="Shape 7"/>
          <p:cNvSpPr/>
          <p:nvPr/>
        </p:nvSpPr>
        <p:spPr>
          <a:xfrm>
            <a:off x="6140529" y="5702379"/>
            <a:ext cx="7835741" cy="890826"/>
          </a:xfrm>
          <a:prstGeom prst="roundRect">
            <a:avLst>
              <a:gd name="adj" fmla="val 3192"/>
            </a:avLst>
          </a:prstGeom>
          <a:solidFill>
            <a:srgbClr val="3D4D00"/>
          </a:solidFill>
          <a:ln/>
        </p:spPr>
      </p:sp>
      <p:sp>
        <p:nvSpPr>
          <p:cNvPr id="11" name="Text 8"/>
          <p:cNvSpPr/>
          <p:nvPr/>
        </p:nvSpPr>
        <p:spPr>
          <a:xfrm>
            <a:off x="6330077" y="5844540"/>
            <a:ext cx="7456646" cy="606504"/>
          </a:xfrm>
          <a:prstGeom prst="rect">
            <a:avLst/>
          </a:prstGeom>
          <a:noFill/>
          <a:ln/>
        </p:spPr>
        <p:txBody>
          <a:bodyPr wrap="square" lIns="0" tIns="0" rIns="0" bIns="0" rtlCol="0" anchor="t"/>
          <a:lstStyle/>
          <a:p>
            <a:pPr marL="0" indent="0" algn="ctr">
              <a:lnSpc>
                <a:spcPts val="2350"/>
              </a:lnSpc>
              <a:buNone/>
            </a:pPr>
            <a:r>
              <a:rPr lang="en-US" sz="1450" kern="0" spc="-15" dirty="0">
                <a:solidFill>
                  <a:srgbClr val="E5E0DF"/>
                </a:solidFill>
                <a:highlight>
                  <a:srgbClr val="3D4D00"/>
                </a:highlight>
                <a:latin typeface="Consolas" pitchFamily="34" charset="0"/>
                <a:ea typeface="Consolas" pitchFamily="34" charset="-122"/>
                <a:cs typeface="Consolas" pitchFamily="34" charset="-120"/>
              </a:rPr>
              <a:t>SELECT UPPER(name) AS patient_name FROM patients WHERE contact_number LIKE '%1234';</a:t>
            </a:r>
            <a:endParaRPr lang="en-US" sz="1450" dirty="0"/>
          </a:p>
        </p:txBody>
      </p:sp>
      <p:sp>
        <p:nvSpPr>
          <p:cNvPr id="12" name="Text 9"/>
          <p:cNvSpPr/>
          <p:nvPr/>
        </p:nvSpPr>
        <p:spPr>
          <a:xfrm>
            <a:off x="6149935" y="6806446"/>
            <a:ext cx="7816929" cy="606504"/>
          </a:xfrm>
          <a:prstGeom prst="rect">
            <a:avLst/>
          </a:prstGeom>
          <a:noFill/>
          <a:ln/>
        </p:spPr>
        <p:txBody>
          <a:bodyPr wrap="square" lIns="0" tIns="0" rIns="0" bIns="0" rtlCol="0" anchor="t"/>
          <a:lstStyle/>
          <a:p>
            <a:pPr marL="0" indent="0" algn="l">
              <a:lnSpc>
                <a:spcPts val="2350"/>
              </a:lnSpc>
              <a:buNone/>
            </a:pPr>
            <a:r>
              <a:rPr lang="en-US" sz="1450" kern="0" spc="-15" dirty="0">
                <a:solidFill>
                  <a:srgbClr val="E5E0DF"/>
                </a:solidFill>
                <a:latin typeface="Roboto" pitchFamily="34" charset="0"/>
                <a:ea typeface="Roboto" pitchFamily="34" charset="-122"/>
                <a:cs typeface="Roboto" pitchFamily="34" charset="-120"/>
              </a:rPr>
              <a:t>This query uses the </a:t>
            </a:r>
            <a:r>
              <a:rPr lang="en-US" sz="1450" i="1" kern="0" spc="-15" dirty="0">
                <a:solidFill>
                  <a:srgbClr val="E5E0DF"/>
                </a:solidFill>
                <a:latin typeface="Roboto" pitchFamily="34" charset="0"/>
                <a:ea typeface="Roboto" pitchFamily="34" charset="-122"/>
                <a:cs typeface="Roboto" pitchFamily="34" charset="-120"/>
              </a:rPr>
              <a:t>UPPER()</a:t>
            </a:r>
            <a:r>
              <a:rPr lang="en-US" sz="1450" kern="0" spc="-15" dirty="0">
                <a:solidFill>
                  <a:srgbClr val="E5E0DF"/>
                </a:solidFill>
                <a:latin typeface="Roboto" pitchFamily="34" charset="0"/>
                <a:ea typeface="Roboto" pitchFamily="34" charset="-122"/>
                <a:cs typeface="Roboto" pitchFamily="34" charset="-120"/>
              </a:rPr>
              <a:t> function to display patient names in uppercase and the </a:t>
            </a:r>
            <a:r>
              <a:rPr lang="en-US" sz="1450" i="1" kern="0" spc="-15" dirty="0">
                <a:solidFill>
                  <a:srgbClr val="E5E0DF"/>
                </a:solidFill>
                <a:latin typeface="Roboto" pitchFamily="34" charset="0"/>
                <a:ea typeface="Roboto" pitchFamily="34" charset="-122"/>
                <a:cs typeface="Roboto" pitchFamily="34" charset="-120"/>
              </a:rPr>
              <a:t>LIKE</a:t>
            </a:r>
            <a:r>
              <a:rPr lang="en-US" sz="1450" kern="0" spc="-15" dirty="0">
                <a:solidFill>
                  <a:srgbClr val="E5E0DF"/>
                </a:solidFill>
                <a:latin typeface="Roboto" pitchFamily="34" charset="0"/>
                <a:ea typeface="Roboto" pitchFamily="34" charset="-122"/>
                <a:cs typeface="Roboto" pitchFamily="34" charset="-120"/>
              </a:rPr>
              <a:t> operator to filter patients whose contact numbers end with "1234".</a:t>
            </a:r>
            <a:endParaRPr lang="en-US" sz="1450" dirty="0"/>
          </a:p>
        </p:txBody>
      </p:sp>
      <p:sp>
        <p:nvSpPr>
          <p:cNvPr id="13" name="Rectangle 12">
            <a:extLst>
              <a:ext uri="{FF2B5EF4-FFF2-40B4-BE49-F238E27FC236}">
                <a16:creationId xmlns:a16="http://schemas.microsoft.com/office/drawing/2014/main" id="{5B387FCC-2CAB-8FBE-03FD-0F8F03FA697E}"/>
              </a:ext>
            </a:extLst>
          </p:cNvPr>
          <p:cNvSpPr/>
          <p:nvPr/>
        </p:nvSpPr>
        <p:spPr>
          <a:xfrm>
            <a:off x="12852971" y="7705618"/>
            <a:ext cx="1684962" cy="421240"/>
          </a:xfrm>
          <a:prstGeom prst="rect">
            <a:avLst/>
          </a:prstGeom>
          <a:solidFill>
            <a:srgbClr val="212121"/>
          </a:solidFill>
          <a:ln>
            <a:solidFill>
              <a:srgbClr val="21212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48151" y="352187"/>
            <a:ext cx="4378881" cy="400169"/>
          </a:xfrm>
          <a:prstGeom prst="rect">
            <a:avLst/>
          </a:prstGeom>
          <a:noFill/>
          <a:ln/>
        </p:spPr>
        <p:txBody>
          <a:bodyPr wrap="none" lIns="0" tIns="0" rIns="0" bIns="0" rtlCol="0" anchor="t"/>
          <a:lstStyle/>
          <a:p>
            <a:pPr marL="0" indent="0" algn="l">
              <a:lnSpc>
                <a:spcPts val="3150"/>
              </a:lnSpc>
              <a:buNone/>
            </a:pPr>
            <a:r>
              <a:rPr lang="en-US" sz="2500" kern="0" spc="-76" dirty="0">
                <a:solidFill>
                  <a:srgbClr val="FFFFFF"/>
                </a:solidFill>
                <a:latin typeface="Roboto Mono Medium" pitchFamily="34" charset="0"/>
                <a:ea typeface="Roboto Mono Medium" pitchFamily="34" charset="-122"/>
                <a:cs typeface="Roboto Mono Medium" pitchFamily="34" charset="-120"/>
              </a:rPr>
              <a:t>Subqueries for Filtering</a:t>
            </a:r>
            <a:endParaRPr lang="en-US" sz="2500" dirty="0"/>
          </a:p>
        </p:txBody>
      </p:sp>
      <p:pic>
        <p:nvPicPr>
          <p:cNvPr id="3" name="Image 0" descr="preencoded.png"/>
          <p:cNvPicPr>
            <a:picLocks noChangeAspect="1"/>
          </p:cNvPicPr>
          <p:nvPr/>
        </p:nvPicPr>
        <p:blipFill>
          <a:blip r:embed="rId3"/>
          <a:stretch>
            <a:fillRect/>
          </a:stretch>
        </p:blipFill>
        <p:spPr>
          <a:xfrm>
            <a:off x="448151" y="1008459"/>
            <a:ext cx="13734098" cy="7691080"/>
          </a:xfrm>
          <a:prstGeom prst="rect">
            <a:avLst/>
          </a:prstGeom>
        </p:spPr>
      </p:pic>
      <p:sp>
        <p:nvSpPr>
          <p:cNvPr id="4" name="Text 1"/>
          <p:cNvSpPr/>
          <p:nvPr/>
        </p:nvSpPr>
        <p:spPr>
          <a:xfrm>
            <a:off x="448151" y="8843605"/>
            <a:ext cx="13734098" cy="204907"/>
          </a:xfrm>
          <a:prstGeom prst="rect">
            <a:avLst/>
          </a:prstGeom>
          <a:noFill/>
          <a:ln/>
        </p:spPr>
        <p:txBody>
          <a:bodyPr wrap="none" lIns="0" tIns="0" rIns="0" bIns="0" rtlCol="0" anchor="t"/>
          <a:lstStyle/>
          <a:p>
            <a:pPr marL="0" indent="0" algn="l">
              <a:lnSpc>
                <a:spcPts val="1600"/>
              </a:lnSpc>
              <a:buNone/>
            </a:pPr>
            <a:r>
              <a:rPr lang="en-US" sz="1000" kern="0" spc="-10" dirty="0">
                <a:solidFill>
                  <a:srgbClr val="E5E0DF"/>
                </a:solidFill>
                <a:latin typeface="Roboto" pitchFamily="34" charset="0"/>
                <a:ea typeface="Roboto" pitchFamily="34" charset="-122"/>
                <a:cs typeface="Roboto" pitchFamily="34" charset="-120"/>
              </a:rPr>
              <a:t>Find patients who have only been prescribed "Insulin" in any of their diagnoses.</a:t>
            </a:r>
            <a:endParaRPr lang="en-US" sz="1000" dirty="0"/>
          </a:p>
        </p:txBody>
      </p:sp>
      <p:sp>
        <p:nvSpPr>
          <p:cNvPr id="5" name="Shape 2"/>
          <p:cNvSpPr/>
          <p:nvPr/>
        </p:nvSpPr>
        <p:spPr>
          <a:xfrm>
            <a:off x="448151" y="9192577"/>
            <a:ext cx="13734098" cy="396835"/>
          </a:xfrm>
          <a:prstGeom prst="roundRect">
            <a:avLst>
              <a:gd name="adj" fmla="val 4841"/>
            </a:avLst>
          </a:prstGeom>
          <a:solidFill>
            <a:srgbClr val="3D4D00"/>
          </a:solidFill>
          <a:ln/>
        </p:spPr>
      </p:sp>
      <p:sp>
        <p:nvSpPr>
          <p:cNvPr id="6" name="Shape 3"/>
          <p:cNvSpPr/>
          <p:nvPr/>
        </p:nvSpPr>
        <p:spPr>
          <a:xfrm>
            <a:off x="441841" y="9192577"/>
            <a:ext cx="13746718" cy="396835"/>
          </a:xfrm>
          <a:prstGeom prst="roundRect">
            <a:avLst>
              <a:gd name="adj" fmla="val 4841"/>
            </a:avLst>
          </a:prstGeom>
          <a:solidFill>
            <a:srgbClr val="3D4D00"/>
          </a:solidFill>
          <a:ln/>
        </p:spPr>
      </p:sp>
      <p:sp>
        <p:nvSpPr>
          <p:cNvPr id="7" name="Text 4"/>
          <p:cNvSpPr/>
          <p:nvPr/>
        </p:nvSpPr>
        <p:spPr>
          <a:xfrm>
            <a:off x="569833" y="9288542"/>
            <a:ext cx="13490734" cy="204907"/>
          </a:xfrm>
          <a:prstGeom prst="rect">
            <a:avLst/>
          </a:prstGeom>
          <a:noFill/>
          <a:ln/>
        </p:spPr>
        <p:txBody>
          <a:bodyPr wrap="none" lIns="0" tIns="0" rIns="0" bIns="0" rtlCol="0" anchor="t"/>
          <a:lstStyle/>
          <a:p>
            <a:pPr marL="0" indent="0" algn="l">
              <a:lnSpc>
                <a:spcPts val="1600"/>
              </a:lnSpc>
              <a:buNone/>
            </a:pPr>
            <a:r>
              <a:rPr lang="en-US" sz="1000" kern="0" spc="-10" dirty="0">
                <a:solidFill>
                  <a:srgbClr val="E5E0DF"/>
                </a:solidFill>
                <a:highlight>
                  <a:srgbClr val="3D4D00"/>
                </a:highlight>
                <a:latin typeface="Consolas" pitchFamily="34" charset="0"/>
                <a:ea typeface="Consolas" pitchFamily="34" charset="-122"/>
                <a:cs typeface="Consolas" pitchFamily="34" charset="-120"/>
              </a:rPr>
              <a:t>SELECT p.patient_id, p.name, m.medication_name FROM patients AS p JOIN diagnoses AS d ON p.patient_id = d.patient_id JOIN medications AS m ON d.patient_id = m.medication_id WHERE m.medication_name = 'Insulin';</a:t>
            </a:r>
            <a:endParaRPr lang="en-US" sz="1000" dirty="0"/>
          </a:p>
        </p:txBody>
      </p:sp>
      <p:sp>
        <p:nvSpPr>
          <p:cNvPr id="8" name="Text 5"/>
          <p:cNvSpPr/>
          <p:nvPr/>
        </p:nvSpPr>
        <p:spPr>
          <a:xfrm>
            <a:off x="448151" y="9733478"/>
            <a:ext cx="13734098" cy="204907"/>
          </a:xfrm>
          <a:prstGeom prst="rect">
            <a:avLst/>
          </a:prstGeom>
          <a:noFill/>
          <a:ln/>
        </p:spPr>
        <p:txBody>
          <a:bodyPr wrap="none" lIns="0" tIns="0" rIns="0" bIns="0" rtlCol="0" anchor="t"/>
          <a:lstStyle/>
          <a:p>
            <a:pPr marL="0" indent="0" algn="l">
              <a:lnSpc>
                <a:spcPts val="1600"/>
              </a:lnSpc>
              <a:buNone/>
            </a:pPr>
            <a:r>
              <a:rPr lang="en-US" sz="1000" kern="0" spc="-10" dirty="0">
                <a:solidFill>
                  <a:srgbClr val="E5E0DF"/>
                </a:solidFill>
                <a:latin typeface="Roboto" pitchFamily="34" charset="0"/>
                <a:ea typeface="Roboto" pitchFamily="34" charset="-122"/>
                <a:cs typeface="Roboto" pitchFamily="34" charset="-120"/>
              </a:rPr>
              <a:t>This query retrieves patients who have been prescribed "Insulin".</a:t>
            </a:r>
            <a:endParaRPr lang="en-US" sz="1000" dirty="0"/>
          </a:p>
        </p:txBody>
      </p:sp>
      <p:sp>
        <p:nvSpPr>
          <p:cNvPr id="9" name="Rectangle 8">
            <a:extLst>
              <a:ext uri="{FF2B5EF4-FFF2-40B4-BE49-F238E27FC236}">
                <a16:creationId xmlns:a16="http://schemas.microsoft.com/office/drawing/2014/main" id="{E0EC6A1B-BC5E-C55F-5567-A02049F6736C}"/>
              </a:ext>
            </a:extLst>
          </p:cNvPr>
          <p:cNvSpPr/>
          <p:nvPr/>
        </p:nvSpPr>
        <p:spPr>
          <a:xfrm>
            <a:off x="12904342" y="7746715"/>
            <a:ext cx="1726058" cy="396835"/>
          </a:xfrm>
          <a:prstGeom prst="rect">
            <a:avLst/>
          </a:prstGeom>
          <a:solidFill>
            <a:srgbClr val="212121"/>
          </a:solidFill>
          <a:ln>
            <a:solidFill>
              <a:srgbClr val="21212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1340</Words>
  <Application>Microsoft Office PowerPoint</Application>
  <PresentationFormat>Custom</PresentationFormat>
  <Paragraphs>71</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Roboto</vt:lpstr>
      <vt:lpstr>Roboto Mono Medium</vt:lpstr>
      <vt:lpstr>Arial</vt:lpstr>
      <vt:lpstr>Roboto Bold</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m.niyaz.official02@outlook.com</cp:lastModifiedBy>
  <cp:revision>2</cp:revision>
  <dcterms:created xsi:type="dcterms:W3CDTF">2025-03-26T05:27:43Z</dcterms:created>
  <dcterms:modified xsi:type="dcterms:W3CDTF">2025-03-26T05:44:05Z</dcterms:modified>
</cp:coreProperties>
</file>