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Yazar ve Tarih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Yazar ve Tarih</a:t>
            </a:r>
          </a:p>
        </p:txBody>
      </p:sp>
      <p:sp>
        <p:nvSpPr>
          <p:cNvPr id="12" name="Sunu Başlığı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Sunu Başlığı</a:t>
            </a:r>
          </a:p>
        </p:txBody>
      </p:sp>
      <p:sp>
        <p:nvSpPr>
          <p:cNvPr id="13" name="Gövde Düzeyi Bir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Sunu Alt Başlığı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ayt Başlığı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Slayt Başlığı</a:t>
            </a:r>
          </a:p>
        </p:txBody>
      </p:sp>
      <p:sp>
        <p:nvSpPr>
          <p:cNvPr id="100" name="Slayt Alt Başlığı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Slayt Alt Başlığı</a:t>
            </a:r>
          </a:p>
        </p:txBody>
      </p:sp>
      <p:sp>
        <p:nvSpPr>
          <p:cNvPr id="101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ja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janda Başlığı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Ajanda Başlığı</a:t>
            </a:r>
          </a:p>
        </p:txBody>
      </p:sp>
      <p:sp>
        <p:nvSpPr>
          <p:cNvPr id="109" name="Ajanda Alt Başlığı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Ajanda Alt Başlığı</a:t>
            </a:r>
          </a:p>
        </p:txBody>
      </p:sp>
      <p:sp>
        <p:nvSpPr>
          <p:cNvPr id="110" name="Gövde Düzeyi Bir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Ajanda Konuları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ap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övde Düzeyi Bir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Rapor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üyük V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övde Düzeyi Bir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%100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Veri bilgisi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Veri bilgisi</a:t>
            </a:r>
          </a:p>
        </p:txBody>
      </p:sp>
      <p:sp>
        <p:nvSpPr>
          <p:cNvPr id="128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İsim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İsim</a:t>
            </a:r>
          </a:p>
        </p:txBody>
      </p:sp>
      <p:sp>
        <p:nvSpPr>
          <p:cNvPr id="136" name="Gövde Düzeyi Bir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“Ünlü Alıntı”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ğraf - 3 Yukar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Kızarmış pilav, kaynamış yumurta ve salata ile dolu kâse ve yemek çubukları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Somon balığı çöreği, salata ve humus ile dolu kâse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Maydanozlu tereyağı, kavrulmuş fındık ve rendelenmiş parmesan peyniriyle bir kâse pappardelle makarna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kızarmış pilav, kaynamış yumurta ve salata ile dolu kâse ve yemek çubukları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kadolar ve misket limonları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unu Başlığı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Sunu Başlığı</a:t>
            </a:r>
          </a:p>
        </p:txBody>
      </p:sp>
      <p:sp>
        <p:nvSpPr>
          <p:cNvPr id="23" name="Yazar ve Tarih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Yazar ve Tarih</a:t>
            </a:r>
          </a:p>
        </p:txBody>
      </p:sp>
      <p:sp>
        <p:nvSpPr>
          <p:cNvPr id="24" name="Gövde Düzeyi Bir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Sunu Alt Başlığı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ternatif Başlık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omon balığı çöreği, salata ve humus ile dolu kâse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ayt Başlığı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Slayt Başlığı</a:t>
            </a:r>
          </a:p>
        </p:txBody>
      </p:sp>
      <p:sp>
        <p:nvSpPr>
          <p:cNvPr id="34" name="Gövde Düzeyi Bir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Slayt Alt Başlığı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ayt Numarası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 ve Madde İşaretl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ayt Başlığı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Slayt Başlığı</a:t>
            </a:r>
          </a:p>
        </p:txBody>
      </p:sp>
      <p:sp>
        <p:nvSpPr>
          <p:cNvPr id="43" name="Slayt Alt Başlığı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Slayt Alt Başlığı</a:t>
            </a:r>
          </a:p>
        </p:txBody>
      </p:sp>
      <p:sp>
        <p:nvSpPr>
          <p:cNvPr id="44" name="Gövde Düzeyi Bir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Slayt madde işareti metni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dde İşaretl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övde Düzeyi Bir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Slayt madde işareti metni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, Maddeler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ayt Alt Başlığı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Slayt Alt Başlığı</a:t>
            </a:r>
          </a:p>
        </p:txBody>
      </p:sp>
      <p:sp>
        <p:nvSpPr>
          <p:cNvPr id="61" name="Gövde Düzeyi Bir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Slayt madde işareti metni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Maydanozlu tereyağı, kavrulmuş fındık ve rendelenmiş parmesan peyniriyle bir kâse pappardelle makarna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ayt Başlığı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Slayt Başlığı</a:t>
            </a:r>
          </a:p>
        </p:txBody>
      </p:sp>
      <p:sp>
        <p:nvSpPr>
          <p:cNvPr id="64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, Maddeler ve Küçük Canlı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ayt Alt Başlığı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Slayt Alt Başlığı</a:t>
            </a:r>
          </a:p>
        </p:txBody>
      </p:sp>
      <p:sp>
        <p:nvSpPr>
          <p:cNvPr id="72" name="Gövde Düzeyi Bir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Slayt madde işareti metni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ayt Başlığı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Slayt Başlığı</a:t>
            </a:r>
          </a:p>
        </p:txBody>
      </p:sp>
      <p:sp>
        <p:nvSpPr>
          <p:cNvPr id="74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, Maddeler ve Büyük Canlı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ayt Alt Başlığı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Slayt Alt Başlığı</a:t>
            </a:r>
          </a:p>
        </p:txBody>
      </p:sp>
      <p:sp>
        <p:nvSpPr>
          <p:cNvPr id="82" name="Gövde Düzeyi Bir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Slayt madde işareti metni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ayt Başlığı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Slayt Başlığı</a:t>
            </a:r>
          </a:p>
        </p:txBody>
      </p:sp>
      <p:sp>
        <p:nvSpPr>
          <p:cNvPr id="84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ölü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ölüm Başlığı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Bölüm Başlığı</a:t>
            </a:r>
          </a:p>
        </p:txBody>
      </p:sp>
      <p:sp>
        <p:nvSpPr>
          <p:cNvPr id="92" name="Slayt Numarası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Başlığı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Slayt Başlığı</a:t>
            </a:r>
          </a:p>
        </p:txBody>
      </p:sp>
      <p:sp>
        <p:nvSpPr>
          <p:cNvPr id="3" name="Gövde Düzeyi Bir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Slayt madde işareti metni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ayt Numarası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iyazi Emirhan Yeşi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Niyazi Emirhan Yeşil</a:t>
            </a:r>
          </a:p>
        </p:txBody>
      </p:sp>
      <p:sp>
        <p:nvSpPr>
          <p:cNvPr id="172" name="28V 1A Boost Convert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28V 1A Boost Converter</a:t>
            </a:r>
          </a:p>
        </p:txBody>
      </p:sp>
      <p:sp>
        <p:nvSpPr>
          <p:cNvPr id="173" name="3.3V Input…"/>
          <p:cNvSpPr txBox="1"/>
          <p:nvPr>
            <p:ph type="subTitle" sz="half" idx="1"/>
          </p:nvPr>
        </p:nvSpPr>
        <p:spPr>
          <a:xfrm>
            <a:off x="1201342" y="7223190"/>
            <a:ext cx="21971001" cy="3876625"/>
          </a:xfrm>
          <a:prstGeom prst="rect">
            <a:avLst/>
          </a:prstGeom>
        </p:spPr>
        <p:txBody>
          <a:bodyPr/>
          <a:lstStyle/>
          <a:p>
            <a:pPr/>
            <a:r>
              <a:t>3.3V Input </a:t>
            </a:r>
          </a:p>
          <a:p>
            <a:pPr/>
            <a:r>
              <a:t>28V 1A Output</a:t>
            </a:r>
          </a:p>
          <a:p>
            <a:pPr/>
            <a:r>
              <a:t>200kHz switching frequency</a:t>
            </a:r>
          </a:p>
          <a:p>
            <a:pPr/>
            <a:r>
              <a:t>LT3757 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235" name="4. Inductor selection (L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4. Inductor selection (L)</a:t>
            </a:r>
          </a:p>
        </p:txBody>
      </p:sp>
      <p:sp>
        <p:nvSpPr>
          <p:cNvPr id="236" name="The coil that best meets these criteria was selected as the coil with the product number 7443556450 from Würth Elektronik.…"/>
          <p:cNvSpPr txBox="1"/>
          <p:nvPr>
            <p:ph type="body" sz="half" idx="1"/>
          </p:nvPr>
        </p:nvSpPr>
        <p:spPr>
          <a:xfrm>
            <a:off x="1206500" y="3413426"/>
            <a:ext cx="11832460" cy="909109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SzTx/>
              <a:buNone/>
            </a:pPr>
            <a:r>
              <a:t>The coil that best meets these criteria was selected as the coil with the product number 7443556450 from Würth Elektronik.</a:t>
            </a:r>
            <a:br/>
          </a:p>
          <a:p>
            <a:pPr marL="0" indent="0">
              <a:lnSpc>
                <a:spcPct val="80000"/>
              </a:lnSpc>
              <a:buSzTx/>
              <a:buNone/>
            </a:pPr>
            <a:r>
              <a:t>L = 4.5uH 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t>IL rated = 20.5A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t>Isat = 37A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t>DCRmax= 3.4mohm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t> </a:t>
            </a:r>
          </a:p>
        </p:txBody>
      </p:sp>
      <p:pic>
        <p:nvPicPr>
          <p:cNvPr id="237" name="yapıştırılan-film.png" descr="yapıştırılan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11858" y="2656889"/>
            <a:ext cx="9202329" cy="9325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240" name="5. Output Capacitor Selection (Cou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5. Output Capacitor Selection (Cout)</a:t>
            </a:r>
          </a:p>
        </p:txBody>
      </p:sp>
      <p:sp>
        <p:nvSpPr>
          <p:cNvPr id="241" name="seçildi"/>
          <p:cNvSpPr txBox="1"/>
          <p:nvPr>
            <p:ph type="body" idx="1"/>
          </p:nvPr>
        </p:nvSpPr>
        <p:spPr>
          <a:xfrm>
            <a:off x="1206500" y="3413426"/>
            <a:ext cx="21971000" cy="9091090"/>
          </a:xfrm>
          <a:prstGeom prst="rect">
            <a:avLst/>
          </a:prstGeom>
        </p:spPr>
        <p:txBody>
          <a:bodyPr/>
          <a:lstStyle/>
          <a:p>
            <a:pPr marL="0" indent="0" defTabSz="2218888">
              <a:lnSpc>
                <a:spcPct val="80000"/>
              </a:lnSpc>
              <a:spcBef>
                <a:spcPts val="4000"/>
              </a:spcBef>
              <a:buSzTx/>
              <a:buNone/>
              <a:defRPr sz="4368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num>
                    <m:den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sSub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sSub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marL="0" indent="0" defTabSz="2218888">
              <a:lnSpc>
                <a:spcPct val="80000"/>
              </a:lnSpc>
              <a:spcBef>
                <a:spcPts val="4000"/>
              </a:spcBef>
              <a:buSzTx/>
              <a:buNone/>
              <a:defRPr sz="4368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%</m:t>
                  </m:r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0.001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28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0.028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28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</m:oMath>
              </m:oMathPara>
            </a14:m>
          </a:p>
          <a:p>
            <a:pPr marL="0" indent="0" defTabSz="2218888">
              <a:lnSpc>
                <a:spcPct val="80000"/>
              </a:lnSpc>
              <a:spcBef>
                <a:spcPts val="4000"/>
              </a:spcBef>
              <a:buSzTx/>
              <a:buNone/>
              <a:defRPr sz="4368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num>
                    <m:den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r>
                        <m:rPr>
                          <m:sty m:val="p"/>
                        </m:r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sSub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den>
                  </m:f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0.848</m:t>
                      </m:r>
                    </m:num>
                    <m:den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0.028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200000</m:t>
                      </m:r>
                    </m:den>
                  </m:f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≥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78.76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μ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</m:oMath>
              </m:oMathPara>
            </a14:m>
          </a:p>
          <a:p>
            <a:pPr marL="0" indent="0" defTabSz="2218888">
              <a:lnSpc>
                <a:spcPct val="80000"/>
              </a:lnSpc>
              <a:spcBef>
                <a:spcPts val="4000"/>
              </a:spcBef>
              <a:buSzTx/>
              <a:buNone/>
              <a:defRPr sz="4368"/>
            </a:pPr>
            <a14:m>
              <m:oMath>
                <m:sSub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100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μ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seçildi</a:t>
            </a:r>
          </a:p>
          <a:p>
            <a:pPr marL="0" indent="0" defTabSz="2218888">
              <a:lnSpc>
                <a:spcPct val="80000"/>
              </a:lnSpc>
              <a:spcBef>
                <a:spcPts val="4000"/>
              </a:spcBef>
              <a:buSzTx/>
              <a:buNone/>
              <a:defRPr sz="4368"/>
            </a:pP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f>
                  <m:fPr>
                    <m:ctrlP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e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num>
                  <m:den>
                    <m:f>
                      <m:fPr>
                        <m:ctrl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b>
                          <m:e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  <m:sSub>
                              <m:e>
                                <m: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e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den>
                </m:f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0.028</m:t>
                    </m:r>
                  </m:num>
                  <m:den>
                    <m:f>
                      <m:fPr>
                        <m:ctrl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1.001</m:t>
                        </m:r>
                      </m:num>
                      <m:den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0.882</m:t>
                        </m:r>
                      </m:den>
                    </m:f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2.121</m:t>
                    </m:r>
                  </m:den>
                </m:f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2.63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244" name="5. Output Capacitor Selection (Cou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5. Output Capacitor Selection (Cout)</a:t>
            </a:r>
          </a:p>
        </p:txBody>
      </p:sp>
      <p:sp>
        <p:nvSpPr>
          <p:cNvPr id="245" name="In order to reduce the ESR in the output capacitor, two 39uF 50SVPF39M electrolytic capacitors and two C1210C106K5RAC7800 MLCC capacitors will be used."/>
          <p:cNvSpPr txBox="1"/>
          <p:nvPr>
            <p:ph type="body" idx="1"/>
          </p:nvPr>
        </p:nvSpPr>
        <p:spPr>
          <a:xfrm>
            <a:off x="1206500" y="3413426"/>
            <a:ext cx="21971000" cy="909109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SzTx/>
              <a:buNone/>
            </a:pPr>
            <a:r>
              <a:t>In order to reduce the ESR in the output capacitor, two 39uF 50SVPF39M electrolytic capacitors and two C1210C106K5RAC7800 MLCC capacitors will be used.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222222"/>
                </a:solidFill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222222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248" name="6. Diode selection (D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6. Diode selection (D)</a:t>
            </a:r>
          </a:p>
        </p:txBody>
      </p:sp>
      <p:sp>
        <p:nvSpPr>
          <p:cNvPr id="249" name="Slayt madde işareti metni"/>
          <p:cNvSpPr txBox="1"/>
          <p:nvPr>
            <p:ph type="body" sz="half" idx="1"/>
          </p:nvPr>
        </p:nvSpPr>
        <p:spPr>
          <a:xfrm>
            <a:off x="1206500" y="3413426"/>
            <a:ext cx="8286688" cy="909109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SzTx/>
              <a:buNone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10.606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</m:oMath>
              </m:oMathPara>
            </a14:m>
          </a:p>
          <a:p>
            <a:pPr marL="0" indent="0">
              <a:lnSpc>
                <a:spcPct val="80000"/>
              </a:lnSpc>
              <a:buSzTx/>
              <a:buNone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1.5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15.909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</m:oMath>
              </m:oMathPara>
            </a14:m>
          </a:p>
          <a:p>
            <a:pPr marL="0" indent="0">
              <a:lnSpc>
                <a:spcPct val="80000"/>
              </a:lnSpc>
              <a:buSzTx/>
              <a:buNone/>
            </a:pP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b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∼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28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  <a:r>
              <a:t> </a:t>
            </a:r>
          </a:p>
          <a:p>
            <a:pPr marL="0" indent="0">
              <a:lnSpc>
                <a:spcPct val="80000"/>
              </a:lnSpc>
              <a:buSzTx/>
              <a:buNone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28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1.5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42</m:t>
                  </m:r>
                </m:oMath>
              </m:oMathPara>
            </a14:m>
          </a:p>
          <a:p>
            <a:pPr marL="0" indent="0">
              <a:lnSpc>
                <a:spcPct val="80000"/>
              </a:lnSpc>
              <a:buSzTx/>
              <a:buNone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≥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42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</m:oMath>
              </m:oMathPara>
            </a14:m>
          </a:p>
        </p:txBody>
      </p:sp>
      <p:pic>
        <p:nvPicPr>
          <p:cNvPr id="250" name="yapıştırılan-film.png" descr="yapıştırılan-fil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67399" y="3638973"/>
            <a:ext cx="10957571" cy="4613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253" name="6. Ploss of Diod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6. Ploss of Diode</a:t>
            </a:r>
          </a:p>
        </p:txBody>
      </p:sp>
      <p:sp>
        <p:nvSpPr>
          <p:cNvPr id="254" name="Forward power loss (Pf)…"/>
          <p:cNvSpPr txBox="1"/>
          <p:nvPr>
            <p:ph type="body" sz="half" idx="1"/>
          </p:nvPr>
        </p:nvSpPr>
        <p:spPr>
          <a:xfrm>
            <a:off x="1206500" y="3413426"/>
            <a:ext cx="9107566" cy="9091090"/>
          </a:xfrm>
          <a:prstGeom prst="rect">
            <a:avLst/>
          </a:prstGeom>
        </p:spPr>
        <p:txBody>
          <a:bodyPr/>
          <a:lstStyle/>
          <a:p>
            <a:pPr marL="889000" indent="-889000">
              <a:lnSpc>
                <a:spcPct val="80000"/>
              </a:lnSpc>
              <a:buSzPct val="100000"/>
              <a:buAutoNum type="arabicPeriod" startAt="1"/>
            </a:pPr>
            <a:r>
              <a:t>Forward power loss (Pf)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t>As a result of the calculations made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t>The diode RBQ30NS45B from Rohm company was selected.</a:t>
            </a:r>
          </a:p>
        </p:txBody>
      </p:sp>
      <p:sp>
        <p:nvSpPr>
          <p:cNvPr id="255" name="Denklem"/>
          <p:cNvSpPr txBox="1"/>
          <p:nvPr/>
        </p:nvSpPr>
        <p:spPr>
          <a:xfrm>
            <a:off x="2108287" y="8907957"/>
            <a:ext cx="5366178" cy="6613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sSub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sub>
                  </m:sSub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0.590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</m:oMath>
              </m:oMathPara>
            </a14:m>
            <a:endParaRPr sz="4800"/>
          </a:p>
        </p:txBody>
      </p:sp>
      <p:pic>
        <p:nvPicPr>
          <p:cNvPr id="256" name="Görüntü" descr="Görüntü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4841" y="4329559"/>
            <a:ext cx="5717617" cy="5717618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RBQ30NS45B"/>
          <p:cNvSpPr txBox="1"/>
          <p:nvPr/>
        </p:nvSpPr>
        <p:spPr>
          <a:xfrm>
            <a:off x="14296511" y="10119593"/>
            <a:ext cx="4910228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</a:lvl1pPr>
          </a:lstStyle>
          <a:p>
            <a:pPr/>
            <a:r>
              <a:t>RBQ30NS45B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260" name="7. Switching component selection(Q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7. Switching component selection(Q)</a:t>
            </a:r>
          </a:p>
        </p:txBody>
      </p:sp>
      <p:sp>
        <p:nvSpPr>
          <p:cNvPr id="261" name="The maximum Vds is multiplied by the 1.5 safety factor, and the minimum Vds value that the switching element must have is 42.75V. For this reason, a switching element with a minimum Vds value of 50V has been selected.…"/>
          <p:cNvSpPr txBox="1"/>
          <p:nvPr>
            <p:ph type="body" idx="1"/>
          </p:nvPr>
        </p:nvSpPr>
        <p:spPr>
          <a:xfrm>
            <a:off x="1206500" y="3413426"/>
            <a:ext cx="21971000" cy="9091090"/>
          </a:xfrm>
          <a:prstGeom prst="rect">
            <a:avLst/>
          </a:prstGeom>
        </p:spPr>
        <p:txBody>
          <a:bodyPr/>
          <a:lstStyle/>
          <a:p>
            <a:pPr marL="0" indent="0" defTabSz="1975054">
              <a:lnSpc>
                <a:spcPct val="80000"/>
              </a:lnSpc>
              <a:spcBef>
                <a:spcPts val="3600"/>
              </a:spcBef>
              <a:buSzTx/>
              <a:buNone/>
              <a:defRPr sz="3888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28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0.5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28.5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</m:oMath>
              </m:oMathPara>
            </a14:m>
          </a:p>
          <a:p>
            <a:pPr marL="0" indent="0" defTabSz="1975054">
              <a:lnSpc>
                <a:spcPct val="80000"/>
              </a:lnSpc>
              <a:spcBef>
                <a:spcPts val="3600"/>
              </a:spcBef>
              <a:buSzTx/>
              <a:buNone/>
              <a:defRPr sz="3888"/>
            </a:pPr>
            <a:r>
              <a:t>The maximum Vds is multiplied by the 1.5 safety factor, and the minimum Vds value that the switching element must have is 42.75V. For this reason, a switching element with a minimum Vds value of 50V has been selected.</a:t>
            </a:r>
          </a:p>
          <a:p>
            <a:pPr marL="0" indent="0" defTabSz="1975054">
              <a:lnSpc>
                <a:spcPct val="80000"/>
              </a:lnSpc>
              <a:spcBef>
                <a:spcPts val="3600"/>
              </a:spcBef>
              <a:buSzTx/>
              <a:buNone/>
              <a:defRPr sz="3888"/>
            </a:pPr>
            <a14:m>
              <m:oMath>
                <m:sSub>
                  <m:e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sSub>
                      <m:e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sub>
                </m:sSub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sSub>
                      <m:e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sub>
                </m:sSub>
              </m:oMath>
            </a14:m>
            <a:r>
              <a:t>=10.606A</a:t>
            </a:r>
          </a:p>
          <a:p>
            <a:pPr marL="0" indent="0" defTabSz="1975054">
              <a:lnSpc>
                <a:spcPct val="100000"/>
              </a:lnSpc>
              <a:spcBef>
                <a:spcPts val="3600"/>
              </a:spcBef>
              <a:buSzTx/>
              <a:buNone/>
              <a:defRPr sz="3888"/>
            </a:pPr>
            <a14:m>
              <m:oMath>
                <m:sSub>
                  <m:e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b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</m:t>
                    </m:r>
                    <m:sSub>
                      <m:e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sub>
                </m:sSub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  <a:r>
              <a:t>  The maximum voltage that the gate driver of the LT3757 integrated circuit can provide is 3.3V.</a:t>
            </a:r>
          </a:p>
          <a:p>
            <a:pPr marL="0" indent="0" defTabSz="1975054">
              <a:lnSpc>
                <a:spcPct val="100000"/>
              </a:lnSpc>
              <a:spcBef>
                <a:spcPts val="3600"/>
              </a:spcBef>
              <a:buSzTx/>
              <a:buNone/>
              <a:defRPr sz="3888"/>
            </a:pPr>
            <a14:m>
              <m:oMath>
                <m:sSub>
                  <m:e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  <m:sup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*</m:t>
                </m:r>
                <m:sSub>
                  <m:e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*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*</m:t>
                </m:r>
                <m:sSubSup>
                  <m:e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b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  <m:sup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*</m:t>
                </m:r>
                <m:sSub>
                  <m:e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*</m:t>
                </m:r>
                <m:sSub>
                  <m:e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*</m:t>
                </m:r>
                <m:sSub>
                  <m:e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sub>
                </m:sSub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/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=1.8W</a:t>
            </a:r>
          </a:p>
          <a:p>
            <a:pPr marL="0" indent="0" defTabSz="1975054">
              <a:lnSpc>
                <a:spcPct val="100000"/>
              </a:lnSpc>
              <a:spcBef>
                <a:spcPts val="3600"/>
              </a:spcBef>
              <a:buSzTx/>
              <a:buNone/>
              <a:defRPr sz="3888"/>
            </a:pPr>
            <a:r>
              <a:t>Infineon IPD079N06L3 mosfet was selected as a mosfet suitable for these conditions.</a:t>
            </a:r>
          </a:p>
          <a:p>
            <a:pPr marL="0" indent="0" defTabSz="1975054">
              <a:lnSpc>
                <a:spcPct val="80000"/>
              </a:lnSpc>
              <a:spcBef>
                <a:spcPts val="3600"/>
              </a:spcBef>
              <a:buSzTx/>
              <a:buNone/>
              <a:defRPr sz="3888"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264" name="8. Configuration of power IC’s peripherals (UVLO, RT etc.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8. Configuration of power IC’s peripherals (UVLO, RT etc.)</a:t>
            </a:r>
          </a:p>
        </p:txBody>
      </p:sp>
      <p:sp>
        <p:nvSpPr>
          <p:cNvPr id="265" name="1. Rsense resistor selection…"/>
          <p:cNvSpPr txBox="1"/>
          <p:nvPr>
            <p:ph type="body" idx="1"/>
          </p:nvPr>
        </p:nvSpPr>
        <p:spPr>
          <a:xfrm>
            <a:off x="1206500" y="3430476"/>
            <a:ext cx="21971000" cy="9091090"/>
          </a:xfrm>
          <a:prstGeom prst="rect">
            <a:avLst/>
          </a:prstGeom>
        </p:spPr>
        <p:txBody>
          <a:bodyPr/>
          <a:lstStyle/>
          <a:p>
            <a:pPr marL="0" indent="0" defTabSz="2218888">
              <a:lnSpc>
                <a:spcPct val="80000"/>
              </a:lnSpc>
              <a:spcBef>
                <a:spcPts val="4000"/>
              </a:spcBef>
              <a:buSzTx/>
              <a:buNone/>
              <a:defRPr sz="4368"/>
            </a:pPr>
            <a:r>
              <a:t>1. Rsense resistor selection</a:t>
            </a:r>
          </a:p>
          <a:p>
            <a:pPr marL="0" indent="0" defTabSz="2218888">
              <a:lnSpc>
                <a:spcPct val="80000"/>
              </a:lnSpc>
              <a:spcBef>
                <a:spcPts val="4000"/>
              </a:spcBef>
              <a:buSzTx/>
              <a:buNone/>
              <a:defRPr sz="4368"/>
            </a:pPr>
            <a:r>
              <a:t>Rsense=</a:t>
            </a:r>
            <a14:m>
              <m:oMath>
                <m:f>
                  <m:fPr>
                    <m:ctrlP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80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num>
                  <m:den>
                    <m:sSub>
                      <m:e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den>
                </m:f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6.8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marL="0" indent="0" defTabSz="2218888">
              <a:lnSpc>
                <a:spcPct val="80000"/>
              </a:lnSpc>
              <a:spcBef>
                <a:spcPts val="4000"/>
              </a:spcBef>
              <a:buSzTx/>
              <a:buNone/>
              <a:defRPr sz="4368"/>
            </a:pPr>
            <a:r>
              <a:t>PRsense = </a:t>
            </a:r>
            <a14:m>
              <m:oMath>
                <m:f>
                  <m:fPr>
                    <m:ctrlP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80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sSup>
                      <m:e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sSub>
                      <m:e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den>
                </m:f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933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</m:oMath>
            </a14:m>
          </a:p>
          <a:p>
            <a:pPr marL="0" indent="0" defTabSz="2218888">
              <a:lnSpc>
                <a:spcPct val="80000"/>
              </a:lnSpc>
              <a:spcBef>
                <a:spcPts val="4000"/>
              </a:spcBef>
              <a:buSzTx/>
              <a:buNone/>
              <a:defRPr sz="4368"/>
            </a:pPr>
            <a14:m>
              <m:oMathPara>
                <m:oMathParaPr>
                  <m:jc m:val="left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30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</m:oMath>
              </m:oMathPara>
            </a14:m>
          </a:p>
          <a:p>
            <a:pPr marL="0" indent="0" defTabSz="2218888">
              <a:lnSpc>
                <a:spcPct val="80000"/>
              </a:lnSpc>
              <a:spcBef>
                <a:spcPts val="4000"/>
              </a:spcBef>
              <a:buSzTx/>
              <a:buNone/>
              <a:defRPr sz="4368"/>
            </a:pPr>
            <a:r>
              <a:t>X=</a:t>
            </a:r>
            <a14:m>
              <m:oMath>
                <m:f>
                  <m:fPr>
                    <m:ctrlP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e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num>
                  <m:den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80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  <m:r>
                      <m:rPr>
                        <m:sty m:val="p"/>
                      </m:rP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e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den>
                </m:f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0.44</m:t>
                </m:r>
              </m:oMath>
            </a14:m>
          </a:p>
          <a:p>
            <a:pPr marL="0" indent="0" defTabSz="2218888">
              <a:lnSpc>
                <a:spcPct val="80000"/>
              </a:lnSpc>
              <a:spcBef>
                <a:spcPts val="4000"/>
              </a:spcBef>
              <a:buSzTx/>
              <a:buNone/>
              <a:defRPr sz="4368"/>
            </a:pPr>
            <a:r>
              <a:t>The Vishay Dale WSL25126L800FEA18 6.8mR 2W resistor was selected to meet these conditions.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268" name="8. Configuration of power IC’s peripherals (UVLO, RT etc.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8. Configuration of power IC’s peripherals (UVLO, RT etc.)</a:t>
            </a:r>
          </a:p>
        </p:txBody>
      </p:sp>
      <p:sp>
        <p:nvSpPr>
          <p:cNvPr id="269" name="2. Voltage feedback resistor selection…"/>
          <p:cNvSpPr txBox="1"/>
          <p:nvPr>
            <p:ph type="body" idx="1"/>
          </p:nvPr>
        </p:nvSpPr>
        <p:spPr>
          <a:xfrm>
            <a:off x="1206500" y="3413426"/>
            <a:ext cx="15192450" cy="909109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SzTx/>
              <a:buNone/>
            </a:pPr>
            <a:r>
              <a:t>2. Voltage feedback resistor selection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t>For Rtop = 33k;</a:t>
            </a:r>
          </a:p>
          <a:p>
            <a:pPr marL="0" indent="0">
              <a:lnSpc>
                <a:spcPct val="80000"/>
              </a:lnSpc>
              <a:buSzTx/>
              <a:buNone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den>
                  </m:f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</m:oMath>
              </m:oMathPara>
            </a14:m>
          </a:p>
          <a:p>
            <a:pPr marL="0" indent="0">
              <a:lnSpc>
                <a:spcPct val="80000"/>
              </a:lnSpc>
              <a:buSzTx/>
              <a:buNone/>
            </a:pPr>
            <a:r>
              <a:t>0.1% precision resistors were used as tolerance.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t>Rtop 33k: ERA-3AEB333V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t>Rbot 2k: ERA-3AEB202V</a:t>
            </a:r>
          </a:p>
        </p:txBody>
      </p:sp>
      <p:pic>
        <p:nvPicPr>
          <p:cNvPr id="270" name="yapıştırılan-film.png" descr="yapıştırılan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64304" y="4761693"/>
            <a:ext cx="2704103" cy="5976292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Rtop"/>
          <p:cNvSpPr txBox="1"/>
          <p:nvPr/>
        </p:nvSpPr>
        <p:spPr>
          <a:xfrm>
            <a:off x="17237840" y="5993426"/>
            <a:ext cx="143530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Rtop</a:t>
            </a:r>
          </a:p>
        </p:txBody>
      </p:sp>
      <p:sp>
        <p:nvSpPr>
          <p:cNvPr id="272" name="Rbot"/>
          <p:cNvSpPr txBox="1"/>
          <p:nvPr/>
        </p:nvSpPr>
        <p:spPr>
          <a:xfrm>
            <a:off x="17237840" y="8848470"/>
            <a:ext cx="143530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Rbot</a:t>
            </a:r>
          </a:p>
        </p:txBody>
      </p:sp>
      <p:sp>
        <p:nvSpPr>
          <p:cNvPr id="273" name="Vfb1.6V"/>
          <p:cNvSpPr txBox="1"/>
          <p:nvPr/>
        </p:nvSpPr>
        <p:spPr>
          <a:xfrm>
            <a:off x="15728013" y="7554755"/>
            <a:ext cx="224851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Vfb1.6V</a:t>
            </a:r>
          </a:p>
        </p:txBody>
      </p:sp>
      <p:sp>
        <p:nvSpPr>
          <p:cNvPr id="274" name="Vout"/>
          <p:cNvSpPr txBox="1"/>
          <p:nvPr/>
        </p:nvSpPr>
        <p:spPr>
          <a:xfrm>
            <a:off x="18200304" y="3972092"/>
            <a:ext cx="133411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yapıştırılan-film.png" descr="yapıştırılan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09913" y="4795793"/>
            <a:ext cx="2999054" cy="6628162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278" name="8. Configuration of power IC’s peripherals (UVLO, RT etc.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8. Configuration of power IC’s peripherals (UVLO, RT etc.)</a:t>
            </a:r>
          </a:p>
        </p:txBody>
      </p:sp>
      <p:sp>
        <p:nvSpPr>
          <p:cNvPr id="279" name="3.Under Voltage Lock Out resistor selection…"/>
          <p:cNvSpPr txBox="1"/>
          <p:nvPr>
            <p:ph type="body" idx="1"/>
          </p:nvPr>
        </p:nvSpPr>
        <p:spPr>
          <a:xfrm>
            <a:off x="1206500" y="3413426"/>
            <a:ext cx="15192450" cy="909109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SzTx/>
              <a:buNone/>
            </a:pPr>
            <a:r>
              <a:t>3.Under Voltage Lock Out resistor selection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t>Vuvlo voltage is chosen 2.4V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t>For Rtop = 33k</a:t>
            </a:r>
          </a:p>
          <a:p>
            <a:pPr marL="0" indent="0">
              <a:lnSpc>
                <a:spcPct val="80000"/>
              </a:lnSpc>
              <a:buSzTx/>
              <a:buNone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den>
                  </m:f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33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</m:oMath>
              </m:oMathPara>
            </a14:m>
          </a:p>
          <a:p>
            <a:pPr marL="0" indent="0">
              <a:lnSpc>
                <a:spcPct val="80000"/>
              </a:lnSpc>
              <a:buSzTx/>
              <a:buNone/>
            </a:pPr>
            <a:r>
              <a:t>0.1% tolerance precision resistors were used.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t>Rtop 33k: ERA-3AEB333V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t>Rbot 33k: ERA-3AEB333V</a:t>
            </a:r>
          </a:p>
        </p:txBody>
      </p:sp>
      <p:sp>
        <p:nvSpPr>
          <p:cNvPr id="280" name="Rtop"/>
          <p:cNvSpPr txBox="1"/>
          <p:nvPr/>
        </p:nvSpPr>
        <p:spPr>
          <a:xfrm>
            <a:off x="17237840" y="5993426"/>
            <a:ext cx="143530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Rtop</a:t>
            </a:r>
          </a:p>
        </p:txBody>
      </p:sp>
      <p:sp>
        <p:nvSpPr>
          <p:cNvPr id="281" name="Rbot"/>
          <p:cNvSpPr txBox="1"/>
          <p:nvPr/>
        </p:nvSpPr>
        <p:spPr>
          <a:xfrm>
            <a:off x="17237840" y="8848470"/>
            <a:ext cx="143530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Rbot</a:t>
            </a:r>
          </a:p>
        </p:txBody>
      </p:sp>
      <p:sp>
        <p:nvSpPr>
          <p:cNvPr id="282" name="Vuvlo1.22V"/>
          <p:cNvSpPr txBox="1"/>
          <p:nvPr/>
        </p:nvSpPr>
        <p:spPr>
          <a:xfrm>
            <a:off x="20263387" y="6940945"/>
            <a:ext cx="315193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Vuvlo1.22V</a:t>
            </a:r>
          </a:p>
        </p:txBody>
      </p:sp>
      <p:sp>
        <p:nvSpPr>
          <p:cNvPr id="283" name="Vin"/>
          <p:cNvSpPr txBox="1"/>
          <p:nvPr/>
        </p:nvSpPr>
        <p:spPr>
          <a:xfrm>
            <a:off x="18200304" y="3972092"/>
            <a:ext cx="95006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286" name="8. Configuration of power IC’s peripherals (UVLO, RT etc.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8. Configuration of power IC’s peripherals (UVLO, RT etc.)</a:t>
            </a:r>
          </a:p>
        </p:txBody>
      </p:sp>
      <p:sp>
        <p:nvSpPr>
          <p:cNvPr id="287" name="4.Rt resistor selection…"/>
          <p:cNvSpPr txBox="1"/>
          <p:nvPr>
            <p:ph type="body" idx="1"/>
          </p:nvPr>
        </p:nvSpPr>
        <p:spPr>
          <a:xfrm>
            <a:off x="1206500" y="3413426"/>
            <a:ext cx="15192450" cy="909109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SzTx/>
              <a:buNone/>
            </a:pPr>
            <a:r>
              <a:t>4.Rt resistor selection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t>The Rt resistance value is obtained from the graph on the side taken from the datasheet. According to this graph, a resistor of 68k will allow the IC to operate at a frequency of 200kHz.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t>Rt = 68k : ERA-6AEB683V</a:t>
            </a:r>
          </a:p>
        </p:txBody>
      </p:sp>
      <p:pic>
        <p:nvPicPr>
          <p:cNvPr id="288" name="yapıştırılan-film.png" descr="yapıştırılan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03966" y="4059755"/>
            <a:ext cx="6729387" cy="6950966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Daire"/>
          <p:cNvSpPr/>
          <p:nvPr/>
        </p:nvSpPr>
        <p:spPr>
          <a:xfrm>
            <a:off x="18036105" y="8030329"/>
            <a:ext cx="241456" cy="24691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176" name="Design Step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Design Steps</a:t>
            </a:r>
          </a:p>
        </p:txBody>
      </p:sp>
      <p:sp>
        <p:nvSpPr>
          <p:cNvPr id="177" name="System parameters and design constraints…"/>
          <p:cNvSpPr txBox="1"/>
          <p:nvPr>
            <p:ph type="body" idx="1"/>
          </p:nvPr>
        </p:nvSpPr>
        <p:spPr>
          <a:xfrm>
            <a:off x="1206500" y="3502823"/>
            <a:ext cx="21971000" cy="9001693"/>
          </a:xfrm>
          <a:prstGeom prst="rect">
            <a:avLst/>
          </a:prstGeom>
        </p:spPr>
        <p:txBody>
          <a:bodyPr/>
          <a:lstStyle/>
          <a:p>
            <a:pPr marL="800100" indent="-800100" defTabSz="2194505">
              <a:lnSpc>
                <a:spcPct val="100000"/>
              </a:lnSpc>
              <a:spcBef>
                <a:spcPts val="4000"/>
              </a:spcBef>
              <a:buSzPct val="100000"/>
              <a:buAutoNum type="arabicPeriod" startAt="1"/>
              <a:defRPr sz="4319"/>
            </a:pPr>
            <a:r>
              <a:t>System parameters and design constraints </a:t>
            </a:r>
          </a:p>
          <a:p>
            <a:pPr marL="800100" indent="-800100" defTabSz="2194505">
              <a:lnSpc>
                <a:spcPct val="100000"/>
              </a:lnSpc>
              <a:spcBef>
                <a:spcPts val="4000"/>
              </a:spcBef>
              <a:buSzPct val="100000"/>
              <a:buAutoNum type="arabicPeriod" startAt="1"/>
              <a:defRPr sz="4319"/>
            </a:pPr>
            <a:r>
              <a:t>Examination of working mods of System and Power IC</a:t>
            </a:r>
          </a:p>
          <a:p>
            <a:pPr marL="800100" indent="-800100" defTabSz="2194505">
              <a:lnSpc>
                <a:spcPct val="100000"/>
              </a:lnSpc>
              <a:spcBef>
                <a:spcPts val="4000"/>
              </a:spcBef>
              <a:buSzPct val="100000"/>
              <a:buAutoNum type="arabicPeriod" startAt="1"/>
              <a:defRPr sz="4319"/>
            </a:pPr>
            <a:r>
              <a:t>Duty cycle calculation (Duty)</a:t>
            </a:r>
          </a:p>
          <a:p>
            <a:pPr marL="800100" indent="-800100" defTabSz="2194505">
              <a:lnSpc>
                <a:spcPct val="100000"/>
              </a:lnSpc>
              <a:spcBef>
                <a:spcPts val="4000"/>
              </a:spcBef>
              <a:buSzPct val="100000"/>
              <a:buAutoNum type="arabicPeriod" startAt="1"/>
              <a:defRPr sz="4319"/>
            </a:pPr>
            <a:r>
              <a:t>Inductor selection (L)</a:t>
            </a:r>
          </a:p>
          <a:p>
            <a:pPr marL="800100" indent="-800100" defTabSz="2194505">
              <a:lnSpc>
                <a:spcPct val="100000"/>
              </a:lnSpc>
              <a:spcBef>
                <a:spcPts val="4000"/>
              </a:spcBef>
              <a:buSzPct val="100000"/>
              <a:buAutoNum type="arabicPeriod" startAt="1"/>
              <a:defRPr sz="4319"/>
            </a:pPr>
            <a:r>
              <a:t>Output capacitor selection (C)</a:t>
            </a:r>
          </a:p>
          <a:p>
            <a:pPr marL="800100" indent="-800100" defTabSz="2194505">
              <a:lnSpc>
                <a:spcPct val="100000"/>
              </a:lnSpc>
              <a:spcBef>
                <a:spcPts val="4000"/>
              </a:spcBef>
              <a:buSzPct val="100000"/>
              <a:buAutoNum type="arabicPeriod" startAt="1"/>
              <a:defRPr sz="4319"/>
            </a:pPr>
            <a:r>
              <a:t>Diode selection(D)</a:t>
            </a:r>
          </a:p>
          <a:p>
            <a:pPr marL="800100" indent="-800100" defTabSz="2194505">
              <a:lnSpc>
                <a:spcPct val="100000"/>
              </a:lnSpc>
              <a:spcBef>
                <a:spcPts val="4000"/>
              </a:spcBef>
              <a:buSzPct val="100000"/>
              <a:buAutoNum type="arabicPeriod" startAt="1"/>
              <a:defRPr sz="4319"/>
            </a:pPr>
            <a:r>
              <a:t>Switching component selection(Q)</a:t>
            </a:r>
          </a:p>
          <a:p>
            <a:pPr marL="800100" indent="-800100" defTabSz="2194505">
              <a:lnSpc>
                <a:spcPct val="100000"/>
              </a:lnSpc>
              <a:spcBef>
                <a:spcPts val="4000"/>
              </a:spcBef>
              <a:buSzPct val="100000"/>
              <a:buAutoNum type="arabicPeriod" startAt="1"/>
              <a:defRPr sz="4319"/>
            </a:pPr>
            <a:r>
              <a:t>Configuration of power IC’s peripherals (UVLO, RT etc.)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292" name="8. Configuration of power IC’s peripherals (UVLO, RT etc.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8. Configuration of power IC’s peripherals (UVLO, RT etc.)</a:t>
            </a:r>
          </a:p>
        </p:txBody>
      </p:sp>
      <p:sp>
        <p:nvSpPr>
          <p:cNvPr id="293" name="5.Soft Start (SS) capacitor…"/>
          <p:cNvSpPr txBox="1"/>
          <p:nvPr>
            <p:ph type="body" idx="1"/>
          </p:nvPr>
        </p:nvSpPr>
        <p:spPr>
          <a:xfrm>
            <a:off x="1206500" y="3413426"/>
            <a:ext cx="15192450" cy="909109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SzTx/>
              <a:buNone/>
            </a:pPr>
            <a:r>
              <a:t>5.Soft Start (SS) capacitor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t>To ensure that the system performs an 8ms soft start </a:t>
            </a:r>
          </a:p>
          <a:p>
            <a:pPr marL="0" indent="0">
              <a:lnSpc>
                <a:spcPct val="80000"/>
              </a:lnSpc>
              <a:buSzTx/>
              <a:buNone/>
            </a:pP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*</m:t>
                </m:r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num>
                  <m:den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1.25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den>
                </m:f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64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aproximately 68nF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t>Css = 68nF : C0603C683J1RACTU %5 tolerance was chosen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296" name="8. Configuration of power IC’s peripherals (UVLO, RT etc.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8. Configuration of power IC’s peripherals (UVLO, RT etc.)</a:t>
            </a:r>
          </a:p>
        </p:txBody>
      </p:sp>
      <p:sp>
        <p:nvSpPr>
          <p:cNvPr id="297" name="6. INTVcc capacitor selection…"/>
          <p:cNvSpPr txBox="1"/>
          <p:nvPr>
            <p:ph type="body" idx="1"/>
          </p:nvPr>
        </p:nvSpPr>
        <p:spPr>
          <a:xfrm>
            <a:off x="1206500" y="3413426"/>
            <a:ext cx="15192450" cy="909109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SzTx/>
              <a:buNone/>
            </a:pPr>
            <a:r>
              <a:t>6. INTVcc capacitor selection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t>A capacitor of 4.7uF value specified in the datasheet was preferred. The voltage was selected as 35V.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t>CintVcc = 4.7uF : GRM188R6YA475KE15D was chosen.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300" name="9. Input Capacitor Selec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9. Input Capacitor Selection</a:t>
            </a:r>
          </a:p>
        </p:txBody>
      </p:sp>
      <p:sp>
        <p:nvSpPr>
          <p:cNvPr id="301" name="The input capacitor must have a very low ESR value.  For this design &lt;6mohm.  For this reason, three parallel 56uF EEH-ZV1J560P capacitors were selected."/>
          <p:cNvSpPr txBox="1"/>
          <p:nvPr>
            <p:ph type="body" idx="1"/>
          </p:nvPr>
        </p:nvSpPr>
        <p:spPr>
          <a:xfrm>
            <a:off x="1206500" y="3430476"/>
            <a:ext cx="21971000" cy="909109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SzTx/>
              <a:buNone/>
            </a:pPr>
            <a:r>
              <a:t>The input capacitor must have a very low ESR value. </a:t>
            </a:r>
            <a:br/>
            <a:r>
              <a:t>For this design &lt;6mohm. </a:t>
            </a:r>
            <a:br/>
            <a:r>
              <a:t>For this reason, three parallel 56uF EEH-ZV1J560P capacitors were selected.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304" name="11. Spice Simulation and Design Valid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11. Spice Simulation and Design Validation</a:t>
            </a:r>
          </a:p>
        </p:txBody>
      </p:sp>
      <p:sp>
        <p:nvSpPr>
          <p:cNvPr id="305" name="Spice simulation schematic"/>
          <p:cNvSpPr txBox="1"/>
          <p:nvPr>
            <p:ph type="body" sz="quarter" idx="1"/>
          </p:nvPr>
        </p:nvSpPr>
        <p:spPr>
          <a:xfrm>
            <a:off x="1206500" y="3413426"/>
            <a:ext cx="21971000" cy="1591899"/>
          </a:xfrm>
          <a:prstGeom prst="rect">
            <a:avLst/>
          </a:prstGeom>
        </p:spPr>
        <p:txBody>
          <a:bodyPr/>
          <a:lstStyle>
            <a:lvl1pPr marL="889000" indent="-889000">
              <a:lnSpc>
                <a:spcPct val="80000"/>
              </a:lnSpc>
              <a:buSzPct val="100000"/>
              <a:buAutoNum type="arabicPeriod" startAt="1"/>
            </a:lvl1pPr>
          </a:lstStyle>
          <a:p>
            <a:pPr/>
            <a:r>
              <a:t>Spice simulation schematic</a:t>
            </a:r>
          </a:p>
        </p:txBody>
      </p:sp>
      <p:pic>
        <p:nvPicPr>
          <p:cNvPr id="306" name="yapıştırılan-film.png" descr="yapıştırılan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1078" y="4890546"/>
            <a:ext cx="17114939" cy="7244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309" name="11. Spice Simulation and Design Valid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11. Spice Simulation and Design Validation</a:t>
            </a:r>
          </a:p>
        </p:txBody>
      </p:sp>
      <p:sp>
        <p:nvSpPr>
          <p:cNvPr id="310" name="Output Voltage simulation"/>
          <p:cNvSpPr txBox="1"/>
          <p:nvPr>
            <p:ph type="body" sz="quarter" idx="1"/>
          </p:nvPr>
        </p:nvSpPr>
        <p:spPr>
          <a:xfrm>
            <a:off x="1206500" y="3413426"/>
            <a:ext cx="21971000" cy="1591899"/>
          </a:xfrm>
          <a:prstGeom prst="rect">
            <a:avLst/>
          </a:prstGeom>
        </p:spPr>
        <p:txBody>
          <a:bodyPr/>
          <a:lstStyle>
            <a:lvl1pPr marL="889000" indent="-889000">
              <a:lnSpc>
                <a:spcPct val="80000"/>
              </a:lnSpc>
              <a:buSzPct val="100000"/>
              <a:buAutoNum type="arabicPeriod" startAt="1"/>
            </a:lvl1pPr>
          </a:lstStyle>
          <a:p>
            <a:pPr/>
            <a:r>
              <a:t>Output Voltage simulation</a:t>
            </a:r>
          </a:p>
        </p:txBody>
      </p:sp>
      <p:pic>
        <p:nvPicPr>
          <p:cNvPr id="311" name="yapıştırılan-film.png" descr="yapıştırılan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409" y="4472124"/>
            <a:ext cx="11856324" cy="7541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yapıştırılan-film.png" descr="yapıştırılan-fil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02149" y="4650831"/>
            <a:ext cx="9781750" cy="6221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315" name="12. Schematic Desig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12. Schematic Design</a:t>
            </a:r>
          </a:p>
        </p:txBody>
      </p:sp>
      <p:pic>
        <p:nvPicPr>
          <p:cNvPr id="316" name="yapıştırılan-film.png" descr="yapıştırılan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098" y="3989865"/>
            <a:ext cx="22129031" cy="6804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319" name="13. PCB Layout Desig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13. PCB Layout Design</a:t>
            </a:r>
          </a:p>
        </p:txBody>
      </p:sp>
      <p:sp>
        <p:nvSpPr>
          <p:cNvPr id="320" name="3D Görünüm"/>
          <p:cNvSpPr txBox="1"/>
          <p:nvPr>
            <p:ph type="body" sz="quarter" idx="1"/>
          </p:nvPr>
        </p:nvSpPr>
        <p:spPr>
          <a:xfrm>
            <a:off x="10294298" y="12467123"/>
            <a:ext cx="8426820" cy="9347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SzTx/>
              <a:buNone/>
            </a:lvl1pPr>
          </a:lstStyle>
          <a:p>
            <a:pPr/>
            <a:r>
              <a:t>3D Görünüm</a:t>
            </a:r>
          </a:p>
        </p:txBody>
      </p:sp>
      <p:pic>
        <p:nvPicPr>
          <p:cNvPr id="321" name="yapıştırılan-film.png" descr="yapıştırılan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0742" y="3563082"/>
            <a:ext cx="10807701" cy="864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324" name="13. PCB Layout Desig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13. PCB Layout Design</a:t>
            </a:r>
          </a:p>
        </p:txBody>
      </p:sp>
      <p:sp>
        <p:nvSpPr>
          <p:cNvPr id="325" name="Komponent Yerleşimi"/>
          <p:cNvSpPr txBox="1"/>
          <p:nvPr>
            <p:ph type="body" sz="quarter" idx="1"/>
          </p:nvPr>
        </p:nvSpPr>
        <p:spPr>
          <a:xfrm>
            <a:off x="9134878" y="12552374"/>
            <a:ext cx="8426821" cy="9347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SzTx/>
              <a:buNone/>
            </a:lvl1pPr>
          </a:lstStyle>
          <a:p>
            <a:pPr/>
            <a:r>
              <a:t>Komponent Yerleşimi</a:t>
            </a:r>
          </a:p>
        </p:txBody>
      </p:sp>
      <p:pic>
        <p:nvPicPr>
          <p:cNvPr id="326" name="yapıştırılan-film.png" descr="yapıştırılan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7670800" y="2049846"/>
            <a:ext cx="9042400" cy="11760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329" name="13. PCB Layout Desig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13. PCB Layout Design</a:t>
            </a:r>
          </a:p>
        </p:txBody>
      </p:sp>
      <p:sp>
        <p:nvSpPr>
          <p:cNvPr id="330" name="Top Layer"/>
          <p:cNvSpPr txBox="1"/>
          <p:nvPr>
            <p:ph type="body" sz="quarter" idx="1"/>
          </p:nvPr>
        </p:nvSpPr>
        <p:spPr>
          <a:xfrm>
            <a:off x="10669403" y="12467123"/>
            <a:ext cx="8426821" cy="9347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SzTx/>
              <a:buNone/>
            </a:lvl1pPr>
          </a:lstStyle>
          <a:p>
            <a:pPr/>
            <a:r>
              <a:t>Top Layer</a:t>
            </a:r>
          </a:p>
        </p:txBody>
      </p:sp>
      <p:pic>
        <p:nvPicPr>
          <p:cNvPr id="331" name="yapıştırılan-film.png" descr="yapıştırılan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7669707" y="2005799"/>
            <a:ext cx="9044586" cy="11763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334" name="13. PCB Layout Desig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13. PCB Layout Design</a:t>
            </a:r>
          </a:p>
        </p:txBody>
      </p:sp>
      <p:sp>
        <p:nvSpPr>
          <p:cNvPr id="335" name="Bottom Layer"/>
          <p:cNvSpPr txBox="1"/>
          <p:nvPr>
            <p:ph type="body" sz="quarter" idx="1"/>
          </p:nvPr>
        </p:nvSpPr>
        <p:spPr>
          <a:xfrm>
            <a:off x="10294298" y="12467123"/>
            <a:ext cx="8426820" cy="9347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SzTx/>
              <a:buNone/>
            </a:lvl1pPr>
          </a:lstStyle>
          <a:p>
            <a:pPr/>
            <a:r>
              <a:t>Bottom Layer</a:t>
            </a:r>
          </a:p>
        </p:txBody>
      </p:sp>
      <p:pic>
        <p:nvPicPr>
          <p:cNvPr id="336" name="yapıştırılan-film.png" descr="yapıştırılan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7861411" y="2180670"/>
            <a:ext cx="9042401" cy="11760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180" name="Tasarım Adımları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Tasarım Adımları</a:t>
            </a:r>
          </a:p>
        </p:txBody>
      </p:sp>
      <p:sp>
        <p:nvSpPr>
          <p:cNvPr id="181" name="Input capacitor selection…"/>
          <p:cNvSpPr txBox="1"/>
          <p:nvPr>
            <p:ph type="body" idx="1"/>
          </p:nvPr>
        </p:nvSpPr>
        <p:spPr>
          <a:xfrm>
            <a:off x="1206500" y="3502823"/>
            <a:ext cx="21971000" cy="9001693"/>
          </a:xfrm>
          <a:prstGeom prst="rect">
            <a:avLst/>
          </a:prstGeom>
        </p:spPr>
        <p:txBody>
          <a:bodyPr/>
          <a:lstStyle/>
          <a:p>
            <a:pPr marL="889000" indent="-889000">
              <a:lnSpc>
                <a:spcPct val="40000"/>
              </a:lnSpc>
              <a:buSzPct val="100000"/>
              <a:buAutoNum type="arabicPeriod" startAt="9"/>
            </a:pPr>
            <a:r>
              <a:t>Input capacitor selection</a:t>
            </a:r>
          </a:p>
          <a:p>
            <a:pPr marL="889000" indent="-889000">
              <a:lnSpc>
                <a:spcPct val="40000"/>
              </a:lnSpc>
              <a:buSzPct val="100000"/>
              <a:buAutoNum type="arabicPeriod" startAt="9"/>
            </a:pPr>
            <a:r>
              <a:t>Defining control Loop parameters</a:t>
            </a:r>
          </a:p>
          <a:p>
            <a:pPr marL="889000" indent="-889000">
              <a:lnSpc>
                <a:spcPct val="40000"/>
              </a:lnSpc>
              <a:buSzPct val="100000"/>
              <a:buAutoNum type="arabicPeriod" startAt="9"/>
            </a:pPr>
            <a:r>
              <a:t>Spice Simulation ve design validation</a:t>
            </a:r>
          </a:p>
          <a:p>
            <a:pPr marL="889000" indent="-889000">
              <a:lnSpc>
                <a:spcPct val="40000"/>
              </a:lnSpc>
              <a:buSzPct val="100000"/>
              <a:buAutoNum type="arabicPeriod" startAt="9"/>
            </a:pPr>
            <a:r>
              <a:t>Schematic design</a:t>
            </a:r>
          </a:p>
          <a:p>
            <a:pPr marL="889000" indent="-889000">
              <a:lnSpc>
                <a:spcPct val="40000"/>
              </a:lnSpc>
              <a:buSzPct val="100000"/>
              <a:buAutoNum type="arabicPeriod" startAt="9"/>
            </a:pPr>
            <a:r>
              <a:t>PCB Layout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184" name="1. System parameters and design constrain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1. System parameters and design constraints</a:t>
            </a:r>
          </a:p>
        </p:txBody>
      </p:sp>
      <p:sp>
        <p:nvSpPr>
          <p:cNvPr id="185" name="Input Voltage (Vin) = 3.3V…"/>
          <p:cNvSpPr txBox="1"/>
          <p:nvPr>
            <p:ph type="body" idx="1"/>
          </p:nvPr>
        </p:nvSpPr>
        <p:spPr>
          <a:xfrm>
            <a:off x="1206500" y="3413426"/>
            <a:ext cx="21971000" cy="9091090"/>
          </a:xfrm>
          <a:prstGeom prst="rect">
            <a:avLst/>
          </a:prstGeom>
        </p:spPr>
        <p:txBody>
          <a:bodyPr/>
          <a:lstStyle/>
          <a:p>
            <a:pPr marL="889000" indent="-889000">
              <a:lnSpc>
                <a:spcPct val="80000"/>
              </a:lnSpc>
              <a:buSzPct val="100000"/>
              <a:buAutoNum type="arabicPeriod" startAt="1"/>
            </a:pPr>
            <a:r>
              <a:t>Input Voltage (Vin) = 3.3V</a:t>
            </a:r>
          </a:p>
          <a:p>
            <a:pPr marL="889000" indent="-889000">
              <a:lnSpc>
                <a:spcPct val="80000"/>
              </a:lnSpc>
              <a:buSzPct val="100000"/>
              <a:buAutoNum type="arabicPeriod" startAt="1"/>
            </a:pPr>
            <a:r>
              <a:t>Output Voltage (Vout) = 28V</a:t>
            </a:r>
          </a:p>
          <a:p>
            <a:pPr marL="889000" indent="-889000">
              <a:lnSpc>
                <a:spcPct val="80000"/>
              </a:lnSpc>
              <a:buSzPct val="100000"/>
              <a:buAutoNum type="arabicPeriod" startAt="1"/>
            </a:pPr>
            <a:r>
              <a:t>Output Current (Iout) = 1.0A</a:t>
            </a:r>
          </a:p>
          <a:p>
            <a:pPr marL="889000" indent="-889000">
              <a:lnSpc>
                <a:spcPct val="80000"/>
              </a:lnSpc>
              <a:buSzPct val="100000"/>
              <a:buAutoNum type="arabicPeriod" startAt="1"/>
            </a:pPr>
            <a:r>
              <a:t>Output Power (Pout) = 28W</a:t>
            </a:r>
          </a:p>
          <a:p>
            <a:pPr marL="889000" indent="-889000">
              <a:lnSpc>
                <a:spcPct val="80000"/>
              </a:lnSpc>
              <a:buSzPct val="100000"/>
              <a:buAutoNum type="arabicPeriod" startAt="1"/>
            </a:pPr>
            <a:r>
              <a:t>Switching frequency (fsw) = 200kHz</a:t>
            </a:r>
          </a:p>
          <a:p>
            <a:pPr marL="889000" indent="-889000">
              <a:lnSpc>
                <a:spcPct val="80000"/>
              </a:lnSpc>
              <a:buSzPct val="100000"/>
              <a:buAutoNum type="arabicPeriod" startAt="1"/>
            </a:pPr>
            <a:r>
              <a:t>%dVo/dt: 0.1%</a:t>
            </a:r>
          </a:p>
          <a:p>
            <a:pPr marL="889000" indent="-889000">
              <a:lnSpc>
                <a:spcPct val="80000"/>
              </a:lnSpc>
              <a:buSzPct val="100000"/>
              <a:buAutoNum type="arabicPeriod" startAt="1"/>
            </a:pPr>
            <a:r>
              <a:t>%diL/dt: 25%</a:t>
            </a:r>
          </a:p>
        </p:txBody>
      </p:sp>
      <p:grpSp>
        <p:nvGrpSpPr>
          <p:cNvPr id="194" name="Grupla"/>
          <p:cNvGrpSpPr/>
          <p:nvPr/>
        </p:nvGrpSpPr>
        <p:grpSpPr>
          <a:xfrm>
            <a:off x="13635129" y="4940952"/>
            <a:ext cx="8046450" cy="2017783"/>
            <a:chOff x="0" y="0"/>
            <a:chExt cx="8046449" cy="2017782"/>
          </a:xfrm>
        </p:grpSpPr>
        <p:sp>
          <p:nvSpPr>
            <p:cNvPr id="186" name="Boost…"/>
            <p:cNvSpPr/>
            <p:nvPr/>
          </p:nvSpPr>
          <p:spPr>
            <a:xfrm>
              <a:off x="1758858" y="0"/>
              <a:ext cx="4589342" cy="2017783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4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Boost</a:t>
              </a:r>
            </a:p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4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Converter</a:t>
              </a:r>
            </a:p>
          </p:txBody>
        </p:sp>
        <p:sp>
          <p:nvSpPr>
            <p:cNvPr id="187" name="Çizgi"/>
            <p:cNvSpPr/>
            <p:nvPr/>
          </p:nvSpPr>
          <p:spPr>
            <a:xfrm>
              <a:off x="83886" y="1008891"/>
              <a:ext cx="169876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8" name="3.3V 9.64A"/>
            <p:cNvSpPr txBox="1"/>
            <p:nvPr/>
          </p:nvSpPr>
          <p:spPr>
            <a:xfrm>
              <a:off x="0" y="518075"/>
              <a:ext cx="1599591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3.3V 9.64A</a:t>
              </a:r>
            </a:p>
          </p:txBody>
        </p:sp>
        <p:sp>
          <p:nvSpPr>
            <p:cNvPr id="189" name="Çizgi"/>
            <p:cNvSpPr/>
            <p:nvPr/>
          </p:nvSpPr>
          <p:spPr>
            <a:xfrm>
              <a:off x="6347690" y="978754"/>
              <a:ext cx="169876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0" name="28V 1A"/>
            <p:cNvSpPr txBox="1"/>
            <p:nvPr/>
          </p:nvSpPr>
          <p:spPr>
            <a:xfrm>
              <a:off x="6489660" y="518075"/>
              <a:ext cx="1175919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28V 1A </a:t>
              </a:r>
            </a:p>
          </p:txBody>
        </p:sp>
        <p:sp>
          <p:nvSpPr>
            <p:cNvPr id="191" name="28W"/>
            <p:cNvSpPr txBox="1"/>
            <p:nvPr/>
          </p:nvSpPr>
          <p:spPr>
            <a:xfrm>
              <a:off x="6709878" y="1004144"/>
              <a:ext cx="735484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28W</a:t>
              </a:r>
            </a:p>
          </p:txBody>
        </p:sp>
        <p:sp>
          <p:nvSpPr>
            <p:cNvPr id="192" name="Desired Eff:88%"/>
            <p:cNvSpPr txBox="1"/>
            <p:nvPr/>
          </p:nvSpPr>
          <p:spPr>
            <a:xfrm>
              <a:off x="4199641" y="1637655"/>
              <a:ext cx="1774851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Desired Eff:88%</a:t>
              </a:r>
            </a:p>
          </p:txBody>
        </p:sp>
        <p:sp>
          <p:nvSpPr>
            <p:cNvPr id="193" name="31.81W"/>
            <p:cNvSpPr txBox="1"/>
            <p:nvPr/>
          </p:nvSpPr>
          <p:spPr>
            <a:xfrm>
              <a:off x="105969" y="1004144"/>
              <a:ext cx="1159155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31.81W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197" name="2. Examination of working mods of System and Power IC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2. Examination of working mods of System and Power IC</a:t>
            </a:r>
          </a:p>
        </p:txBody>
      </p:sp>
      <p:sp>
        <p:nvSpPr>
          <p:cNvPr id="198" name="nput Voltage (Vin) = 3.3V…"/>
          <p:cNvSpPr txBox="1"/>
          <p:nvPr>
            <p:ph type="body" idx="1"/>
          </p:nvPr>
        </p:nvSpPr>
        <p:spPr>
          <a:xfrm>
            <a:off x="1206500" y="3413426"/>
            <a:ext cx="21971000" cy="9091090"/>
          </a:xfrm>
          <a:prstGeom prst="rect">
            <a:avLst/>
          </a:prstGeom>
        </p:spPr>
        <p:txBody>
          <a:bodyPr/>
          <a:lstStyle/>
          <a:p>
            <a:pPr marL="889000" indent="-889000">
              <a:lnSpc>
                <a:spcPct val="80000"/>
              </a:lnSpc>
              <a:buSzPct val="100000"/>
              <a:buAutoNum type="arabicPeriod" startAt="1"/>
            </a:pPr>
            <a:r>
              <a:t>nput Voltage (Vin) = 3.3V</a:t>
            </a:r>
          </a:p>
          <a:p>
            <a:pPr marL="889000" indent="-889000">
              <a:lnSpc>
                <a:spcPct val="80000"/>
              </a:lnSpc>
              <a:buSzPct val="100000"/>
              <a:buAutoNum type="arabicPeriod" startAt="1"/>
            </a:pPr>
            <a:r>
              <a:t>Output Voltage (Vout) = 28V</a:t>
            </a:r>
          </a:p>
          <a:p>
            <a:pPr marL="889000" indent="-889000">
              <a:lnSpc>
                <a:spcPct val="80000"/>
              </a:lnSpc>
              <a:buSzPct val="100000"/>
              <a:buAutoNum type="arabicPeriod" startAt="1"/>
            </a:pPr>
            <a:r>
              <a:t>Output Current (Iout) = 1.0A</a:t>
            </a:r>
          </a:p>
          <a:p>
            <a:pPr marL="889000" indent="-889000">
              <a:lnSpc>
                <a:spcPct val="80000"/>
              </a:lnSpc>
              <a:buSzPct val="100000"/>
              <a:buAutoNum type="arabicPeriod" startAt="1"/>
            </a:pPr>
            <a:r>
              <a:t>Output Power (Pout) = 28W</a:t>
            </a:r>
          </a:p>
          <a:p>
            <a:pPr marL="889000" indent="-889000">
              <a:lnSpc>
                <a:spcPct val="80000"/>
              </a:lnSpc>
              <a:buSzPct val="100000"/>
              <a:buAutoNum type="arabicPeriod" startAt="1"/>
            </a:pPr>
            <a:r>
              <a:t>Switching frequency (fsw) = 200kHz</a:t>
            </a:r>
          </a:p>
          <a:p>
            <a:pPr marL="889000" indent="-889000">
              <a:lnSpc>
                <a:spcPct val="80000"/>
              </a:lnSpc>
              <a:buSzPct val="100000"/>
              <a:buAutoNum type="arabicPeriod" startAt="1"/>
            </a:pPr>
            <a:r>
              <a:t>%dVo/dt: 0.1%</a:t>
            </a:r>
          </a:p>
          <a:p>
            <a:pPr marL="889000" indent="-889000">
              <a:lnSpc>
                <a:spcPct val="80000"/>
              </a:lnSpc>
              <a:buSzPct val="100000"/>
              <a:buAutoNum type="arabicPeriod" startAt="1"/>
            </a:pPr>
            <a:r>
              <a:t>%diL/dt: 25%</a:t>
            </a:r>
          </a:p>
        </p:txBody>
      </p:sp>
      <p:grpSp>
        <p:nvGrpSpPr>
          <p:cNvPr id="207" name="Grupla"/>
          <p:cNvGrpSpPr/>
          <p:nvPr/>
        </p:nvGrpSpPr>
        <p:grpSpPr>
          <a:xfrm>
            <a:off x="13635129" y="4940952"/>
            <a:ext cx="8046450" cy="2017783"/>
            <a:chOff x="0" y="0"/>
            <a:chExt cx="8046449" cy="2017782"/>
          </a:xfrm>
        </p:grpSpPr>
        <p:sp>
          <p:nvSpPr>
            <p:cNvPr id="199" name="Boost…"/>
            <p:cNvSpPr/>
            <p:nvPr/>
          </p:nvSpPr>
          <p:spPr>
            <a:xfrm>
              <a:off x="1758858" y="0"/>
              <a:ext cx="4589342" cy="2017783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4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Boost</a:t>
              </a:r>
            </a:p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4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Converter</a:t>
              </a:r>
            </a:p>
          </p:txBody>
        </p:sp>
        <p:sp>
          <p:nvSpPr>
            <p:cNvPr id="200" name="Çizgi"/>
            <p:cNvSpPr/>
            <p:nvPr/>
          </p:nvSpPr>
          <p:spPr>
            <a:xfrm>
              <a:off x="83886" y="1008891"/>
              <a:ext cx="169876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1" name="3.3V 9.64A"/>
            <p:cNvSpPr txBox="1"/>
            <p:nvPr/>
          </p:nvSpPr>
          <p:spPr>
            <a:xfrm>
              <a:off x="0" y="518075"/>
              <a:ext cx="1599591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3.3V 9.64A</a:t>
              </a:r>
            </a:p>
          </p:txBody>
        </p:sp>
        <p:sp>
          <p:nvSpPr>
            <p:cNvPr id="202" name="Çizgi"/>
            <p:cNvSpPr/>
            <p:nvPr/>
          </p:nvSpPr>
          <p:spPr>
            <a:xfrm>
              <a:off x="6347690" y="978754"/>
              <a:ext cx="169876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3" name="28V 1A"/>
            <p:cNvSpPr txBox="1"/>
            <p:nvPr/>
          </p:nvSpPr>
          <p:spPr>
            <a:xfrm>
              <a:off x="6489660" y="518075"/>
              <a:ext cx="1175919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28V 1A </a:t>
              </a:r>
            </a:p>
          </p:txBody>
        </p:sp>
        <p:sp>
          <p:nvSpPr>
            <p:cNvPr id="204" name="28W"/>
            <p:cNvSpPr txBox="1"/>
            <p:nvPr/>
          </p:nvSpPr>
          <p:spPr>
            <a:xfrm>
              <a:off x="6709878" y="1004144"/>
              <a:ext cx="735484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28W</a:t>
              </a:r>
            </a:p>
          </p:txBody>
        </p:sp>
        <p:sp>
          <p:nvSpPr>
            <p:cNvPr id="205" name="Desired  Eff:88%"/>
            <p:cNvSpPr txBox="1"/>
            <p:nvPr/>
          </p:nvSpPr>
          <p:spPr>
            <a:xfrm>
              <a:off x="4199641" y="1637655"/>
              <a:ext cx="1838402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Desired  Eff:88%</a:t>
              </a:r>
            </a:p>
          </p:txBody>
        </p:sp>
        <p:sp>
          <p:nvSpPr>
            <p:cNvPr id="206" name="31.81W"/>
            <p:cNvSpPr txBox="1"/>
            <p:nvPr/>
          </p:nvSpPr>
          <p:spPr>
            <a:xfrm>
              <a:off x="105969" y="1004144"/>
              <a:ext cx="1159155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31.81W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T375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LT3757</a:t>
            </a:r>
          </a:p>
        </p:txBody>
      </p:sp>
      <p:sp>
        <p:nvSpPr>
          <p:cNvPr id="210" name="Boost Controller IC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Boost Controller IC</a:t>
            </a:r>
          </a:p>
        </p:txBody>
      </p:sp>
      <p:sp>
        <p:nvSpPr>
          <p:cNvPr id="211" name="Vin range: 2.9V to 40V…"/>
          <p:cNvSpPr txBox="1"/>
          <p:nvPr>
            <p:ph type="body" sz="half" idx="1"/>
          </p:nvPr>
        </p:nvSpPr>
        <p:spPr>
          <a:xfrm>
            <a:off x="1206500" y="4248504"/>
            <a:ext cx="10819483" cy="8256012"/>
          </a:xfrm>
          <a:prstGeom prst="rect">
            <a:avLst/>
          </a:prstGeom>
        </p:spPr>
        <p:txBody>
          <a:bodyPr/>
          <a:lstStyle/>
          <a:p>
            <a:pPr marL="609600" indent="-609600">
              <a:defRPr sz="4200"/>
            </a:pPr>
            <a:r>
              <a:t>Vin range: 2.9V to 40V</a:t>
            </a:r>
          </a:p>
          <a:p>
            <a:pPr marL="609600" indent="-609600">
              <a:defRPr sz="4200"/>
            </a:pPr>
            <a:r>
              <a:t>Operating frequency: 100kHz-1MHz</a:t>
            </a:r>
          </a:p>
          <a:p>
            <a:pPr marL="609600" indent="-609600">
              <a:defRPr sz="4200"/>
            </a:pPr>
            <a:r>
              <a:t>Current mode control</a:t>
            </a:r>
          </a:p>
          <a:p>
            <a:pPr marL="609600" indent="-609600">
              <a:defRPr sz="4200"/>
            </a:pPr>
            <a:r>
              <a:t>Synchronizable to External Clock</a:t>
            </a:r>
          </a:p>
          <a:p>
            <a:pPr marL="609600" indent="-609600">
              <a:defRPr sz="4200"/>
            </a:pPr>
            <a:r>
              <a:t>UVLO feature at 1.22V with Hysteresis</a:t>
            </a:r>
          </a:p>
          <a:p>
            <a:pPr marL="609600" indent="-609600">
              <a:defRPr sz="4200"/>
            </a:pPr>
            <a:r>
              <a:t>Soft start, Frequency foldback</a:t>
            </a:r>
          </a:p>
        </p:txBody>
      </p:sp>
      <p:pic>
        <p:nvPicPr>
          <p:cNvPr id="212" name="yapıştırılan-film.png" descr="yapıştırılan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8844" y="4910335"/>
            <a:ext cx="4653431" cy="56088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215" name="3. Duty cycle value calculation (ideal Duty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3. Duty cycle value calculation (ideal Duty)</a:t>
            </a:r>
          </a:p>
        </p:txBody>
      </p:sp>
      <p:sp>
        <p:nvSpPr>
          <p:cNvPr id="216" name="(ideal boost converter)…"/>
          <p:cNvSpPr txBox="1"/>
          <p:nvPr>
            <p:ph type="body" idx="1"/>
          </p:nvPr>
        </p:nvSpPr>
        <p:spPr>
          <a:xfrm>
            <a:off x="1206500" y="3413426"/>
            <a:ext cx="21971000" cy="909109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SzTx/>
              <a:buNone/>
              <a:defRPr sz="4200"/>
            </a:pPr>
            <a14:m>
              <m:oMath>
                <m:f>
                  <m:f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num>
                  <m:den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den>
                </m:f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den>
                </m:f>
              </m:oMath>
            </a14:m>
            <a:r>
              <a:t> (ideal boost converter)</a:t>
            </a:r>
          </a:p>
          <a:p>
            <a:pPr marL="0" indent="0">
              <a:lnSpc>
                <a:spcPct val="80000"/>
              </a:lnSpc>
              <a:buSzTx/>
              <a:buNone/>
              <a:defRPr sz="4200"/>
            </a:pPr>
          </a:p>
          <a:p>
            <a:pPr marL="0" indent="0">
              <a:lnSpc>
                <a:spcPct val="80000"/>
              </a:lnSpc>
              <a:buSzTx/>
              <a:buNone/>
              <a:defRPr sz="4200"/>
            </a:pP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den>
                </m:f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28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3.3</m:t>
                    </m:r>
                  </m:num>
                  <m:den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28</m:t>
                    </m:r>
                  </m:den>
                </m:f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0.882</m:t>
                </m:r>
              </m:oMath>
            </a14:m>
            <a:r>
              <a:t>     %88.2 Duty cycle (İdeal duty cycle)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219" name="4. Inductor selection (L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4. Inductor selection (L)</a:t>
            </a:r>
          </a:p>
        </p:txBody>
      </p:sp>
      <p:sp>
        <p:nvSpPr>
          <p:cNvPr id="220" name="Average Inductor Current…"/>
          <p:cNvSpPr txBox="1"/>
          <p:nvPr>
            <p:ph type="body" idx="1"/>
          </p:nvPr>
        </p:nvSpPr>
        <p:spPr>
          <a:xfrm>
            <a:off x="1206500" y="3413426"/>
            <a:ext cx="21971000" cy="9091090"/>
          </a:xfrm>
          <a:prstGeom prst="rect">
            <a:avLst/>
          </a:prstGeom>
        </p:spPr>
        <p:txBody>
          <a:bodyPr/>
          <a:lstStyle/>
          <a:p>
            <a:pPr marL="0" indent="0" defTabSz="1560536">
              <a:lnSpc>
                <a:spcPct val="80000"/>
              </a:lnSpc>
              <a:spcBef>
                <a:spcPts val="2800"/>
              </a:spcBef>
              <a:buSzTx/>
              <a:buNone/>
              <a:defRPr sz="3072"/>
            </a:pPr>
            <a:r>
              <a:t>Average Inductor Current</a:t>
            </a:r>
          </a:p>
          <a:p>
            <a:pPr marL="0" indent="0" defTabSz="1560536">
              <a:lnSpc>
                <a:spcPct val="80000"/>
              </a:lnSpc>
              <a:spcBef>
                <a:spcPts val="2800"/>
              </a:spcBef>
              <a:buSzTx/>
              <a:buNone/>
              <a:defRPr sz="3072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p>
                        <m:e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3.3</m:t>
                      </m:r>
                    </m:num>
                    <m:den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0.8821</m:t>
                      </m:r>
                      <m:sSup>
                        <m:e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8.484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</m:oMath>
              </m:oMathPara>
            </a14:m>
          </a:p>
          <a:p>
            <a:pPr marL="0" indent="0" defTabSz="1560536">
              <a:lnSpc>
                <a:spcPct val="80000"/>
              </a:lnSpc>
              <a:spcBef>
                <a:spcPts val="2800"/>
              </a:spcBef>
              <a:buSzTx/>
              <a:buNone/>
              <a:defRPr sz="3072"/>
            </a:pPr>
            <a14:m>
              <m:oMathPara>
                <m:oMathParaPr>
                  <m:jc m:val="left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%</m:t>
                  </m:r>
                  <m:r>
                    <m:rPr>
                      <m:sty m:val="p"/>
                    </m:rP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sSub>
                    <m:e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0.25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8.484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2.121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</m:oMath>
              </m:oMathPara>
            </a14:m>
          </a:p>
          <a:p>
            <a:pPr marL="0" indent="0" defTabSz="1560536">
              <a:lnSpc>
                <a:spcPct val="80000"/>
              </a:lnSpc>
              <a:spcBef>
                <a:spcPts val="2800"/>
              </a:spcBef>
              <a:buSzTx/>
              <a:buNone/>
              <a:defRPr sz="3072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p"/>
                    </m:rP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8.484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2.121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10.606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</m:oMath>
              </m:oMathPara>
            </a14:m>
          </a:p>
          <a:p>
            <a:pPr marL="0" indent="0" defTabSz="1560536">
              <a:lnSpc>
                <a:spcPct val="80000"/>
              </a:lnSpc>
              <a:spcBef>
                <a:spcPts val="2800"/>
              </a:spcBef>
              <a:buSzTx/>
              <a:buNone/>
              <a:defRPr sz="3072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10.606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1.5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15.909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</m:oMath>
              </m:oMathPara>
            </a14:m>
          </a:p>
          <a:p>
            <a:pPr marL="0" indent="0" defTabSz="1560536">
              <a:lnSpc>
                <a:spcPct val="80000"/>
              </a:lnSpc>
              <a:spcBef>
                <a:spcPts val="2800"/>
              </a:spcBef>
              <a:buSzTx/>
              <a:buNone/>
              <a:defRPr sz="3072"/>
            </a:pPr>
            <a14:m>
              <m:oMathPara>
                <m:oMathParaPr>
                  <m:jc m:val="left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den>
                  </m:f>
                </m:oMath>
              </m:oMathPara>
            </a14:m>
          </a:p>
          <a:p>
            <a:pPr marL="0" indent="0" defTabSz="1560536">
              <a:lnSpc>
                <a:spcPct val="80000"/>
              </a:lnSpc>
              <a:spcBef>
                <a:spcPts val="2800"/>
              </a:spcBef>
              <a:buSzTx/>
              <a:buNone/>
              <a:defRPr sz="307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≥</m:t>
                  </m:r>
                  <m:f>
                    <m:fPr>
                      <m:ctrlP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num>
                    <m:den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e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marL="0" indent="0" defTabSz="1560536">
              <a:lnSpc>
                <a:spcPct val="80000"/>
              </a:lnSpc>
              <a:spcBef>
                <a:spcPts val="2800"/>
              </a:spcBef>
              <a:buSzTx/>
              <a:buNone/>
              <a:defRPr sz="307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≥</m:t>
                  </m:r>
                  <m:f>
                    <m:fPr>
                      <m:ctrlP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3.3</m:t>
                      </m:r>
                    </m:num>
                    <m:den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2.121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200000</m:t>
                      </m:r>
                    </m:den>
                  </m:f>
                </m:oMath>
              </m:oMathPara>
            </a14:m>
          </a:p>
          <a:p>
            <a:pPr marL="0" indent="0" defTabSz="1560536">
              <a:lnSpc>
                <a:spcPct val="80000"/>
              </a:lnSpc>
              <a:spcBef>
                <a:spcPts val="2800"/>
              </a:spcBef>
              <a:buSzTx/>
              <a:buNone/>
              <a:defRPr sz="3072"/>
            </a:pPr>
            <a14:m>
              <m:oMath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3.431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μ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</m:oMath>
            </a14:m>
            <a:r>
              <a:t>     closest commercial inductor value 3.9uH 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28V 1A Boost Conve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28V 1A Boost Converter</a:t>
            </a:r>
          </a:p>
        </p:txBody>
      </p:sp>
      <p:sp>
        <p:nvSpPr>
          <p:cNvPr id="223" name="4. Inductor selection (L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4. Inductor selection (L)</a:t>
            </a:r>
          </a:p>
        </p:txBody>
      </p:sp>
      <p:sp>
        <p:nvSpPr>
          <p:cNvPr id="224" name="boundary condition…"/>
          <p:cNvSpPr txBox="1"/>
          <p:nvPr>
            <p:ph type="body" sz="half" idx="1"/>
          </p:nvPr>
        </p:nvSpPr>
        <p:spPr>
          <a:xfrm>
            <a:off x="1206500" y="3413426"/>
            <a:ext cx="11832460" cy="9091090"/>
          </a:xfrm>
          <a:prstGeom prst="rect">
            <a:avLst/>
          </a:prstGeom>
        </p:spPr>
        <p:txBody>
          <a:bodyPr/>
          <a:lstStyle/>
          <a:p>
            <a:pPr marL="0" indent="0" defTabSz="2365188">
              <a:lnSpc>
                <a:spcPct val="80000"/>
              </a:lnSpc>
              <a:spcBef>
                <a:spcPts val="4300"/>
              </a:spcBef>
              <a:buSzTx/>
              <a:buNone/>
              <a:defRPr sz="4656"/>
            </a:pPr>
            <a14:m>
              <m:oMath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0.0975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boundary condition</a:t>
            </a:r>
          </a:p>
          <a:p>
            <a:pPr marL="0" indent="0" defTabSz="2365188">
              <a:lnSpc>
                <a:spcPct val="80000"/>
              </a:lnSpc>
              <a:spcBef>
                <a:spcPts val="4300"/>
              </a:spcBef>
              <a:buSzTx/>
              <a:buNone/>
              <a:defRPr sz="4656"/>
            </a:pPr>
            <a:r>
              <a:t>The graph in the right side of the page, numerically obtained value of the inductor internal resistance must be equal or less than 0.0975ohm, if not the desired Vout/Vin ration will not be achieved.</a:t>
            </a:r>
          </a:p>
          <a:p>
            <a:pPr marL="0" indent="0" defTabSz="2365188">
              <a:lnSpc>
                <a:spcPct val="80000"/>
              </a:lnSpc>
              <a:spcBef>
                <a:spcPts val="4300"/>
              </a:spcBef>
              <a:buSzTx/>
              <a:buNone/>
              <a:defRPr sz="4656"/>
            </a:pPr>
            <a:r>
              <a:t>A small RL will reduce the duty cycle value and have a positive contribution to efficiency.</a:t>
            </a:r>
          </a:p>
          <a:p>
            <a:pPr marL="0" indent="0" defTabSz="2365188">
              <a:lnSpc>
                <a:spcPct val="80000"/>
              </a:lnSpc>
              <a:spcBef>
                <a:spcPts val="4300"/>
              </a:spcBef>
              <a:buSzTx/>
              <a:buNone/>
              <a:defRPr sz="4656"/>
            </a:pPr>
            <a:r>
              <a:t>By this reason RL value will be selected equal or less than </a:t>
            </a:r>
            <a14:m>
              <m:oMath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0.01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.</a:t>
            </a:r>
            <a:endParaRPr sz="4800"/>
          </a:p>
        </p:txBody>
      </p:sp>
      <p:pic>
        <p:nvPicPr>
          <p:cNvPr id="225" name="yapıştırılan-film.png" descr="yapıştırılan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1063" y="3247270"/>
            <a:ext cx="9182101" cy="942340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Metin"/>
          <p:cNvSpPr txBox="1"/>
          <p:nvPr/>
        </p:nvSpPr>
        <p:spPr>
          <a:xfrm>
            <a:off x="20705184" y="3249829"/>
            <a:ext cx="2558998" cy="623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3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3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0.03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</m:oMath>
              </m:oMathPara>
            </a14:m>
          </a:p>
        </p:txBody>
      </p:sp>
      <p:sp>
        <p:nvSpPr>
          <p:cNvPr id="227" name="Metin"/>
          <p:cNvSpPr txBox="1"/>
          <p:nvPr/>
        </p:nvSpPr>
        <p:spPr>
          <a:xfrm>
            <a:off x="18965656" y="4806510"/>
            <a:ext cx="2558998" cy="623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3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3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0.05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</m:oMath>
              </m:oMathPara>
            </a14:m>
          </a:p>
        </p:txBody>
      </p:sp>
      <p:sp>
        <p:nvSpPr>
          <p:cNvPr id="228" name="Metin"/>
          <p:cNvSpPr txBox="1"/>
          <p:nvPr/>
        </p:nvSpPr>
        <p:spPr>
          <a:xfrm>
            <a:off x="18417528" y="6363190"/>
            <a:ext cx="2558998" cy="623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3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3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0.08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</m:oMath>
              </m:oMathPara>
            </a14:m>
          </a:p>
        </p:txBody>
      </p:sp>
      <p:sp>
        <p:nvSpPr>
          <p:cNvPr id="229" name="Metin"/>
          <p:cNvSpPr txBox="1"/>
          <p:nvPr/>
        </p:nvSpPr>
        <p:spPr>
          <a:xfrm>
            <a:off x="18028254" y="7363884"/>
            <a:ext cx="2988543" cy="623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3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3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0.0975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</m:oMath>
              </m:oMathPara>
            </a14:m>
          </a:p>
        </p:txBody>
      </p:sp>
      <p:sp>
        <p:nvSpPr>
          <p:cNvPr id="230" name="Metin"/>
          <p:cNvSpPr txBox="1"/>
          <p:nvPr/>
        </p:nvSpPr>
        <p:spPr>
          <a:xfrm>
            <a:off x="17360986" y="8064547"/>
            <a:ext cx="2773771" cy="623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3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3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0.128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</m:oMath>
              </m:oMathPara>
            </a14:m>
          </a:p>
        </p:txBody>
      </p:sp>
      <p:sp>
        <p:nvSpPr>
          <p:cNvPr id="231" name="Denklem"/>
          <p:cNvSpPr txBox="1"/>
          <p:nvPr/>
        </p:nvSpPr>
        <p:spPr>
          <a:xfrm>
            <a:off x="16021160" y="2528964"/>
            <a:ext cx="690808" cy="70200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</m:oMath>
              </m:oMathPara>
            </a14:m>
            <a:endParaRPr sz="2600"/>
          </a:p>
        </p:txBody>
      </p:sp>
      <p:sp>
        <p:nvSpPr>
          <p:cNvPr id="232" name="Denklem"/>
          <p:cNvSpPr txBox="1"/>
          <p:nvPr/>
        </p:nvSpPr>
        <p:spPr>
          <a:xfrm>
            <a:off x="22899431" y="7302427"/>
            <a:ext cx="233783" cy="2156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