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62" d="100"/>
          <a:sy n="62" d="100"/>
        </p:scale>
        <p:origin x="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88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47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0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61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34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6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9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1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1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>
            <a:extLst>
              <a:ext uri="{FF2B5EF4-FFF2-40B4-BE49-F238E27FC236}">
                <a16:creationId xmlns:a16="http://schemas.microsoft.com/office/drawing/2014/main" id="{F1423A24-E9DC-4DE9-AEAF-0C304279D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2986" b="337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A2BBE0-CDB6-8C4D-B57C-5FB520544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 fontScale="90000"/>
          </a:bodyPr>
          <a:lstStyle/>
          <a:p>
            <a:r>
              <a:rPr lang="en-US" sz="5800" dirty="0"/>
              <a:t>Timetabling in Academic Institutions problem using genetic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EACD1-8848-C34E-8E42-5C0C60FC9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Florentin Niyongere</a:t>
            </a:r>
          </a:p>
        </p:txBody>
      </p:sp>
    </p:spTree>
    <p:extLst>
      <p:ext uri="{BB962C8B-B14F-4D97-AF65-F5344CB8AC3E}">
        <p14:creationId xmlns:p14="http://schemas.microsoft.com/office/powerpoint/2010/main" val="366437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D1AC-2630-4541-81E5-4013CA20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FD3F-385B-6C47-816A-6C17A8F9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Keep track of the salesman part of the array.</a:t>
            </a:r>
          </a:p>
          <a:p>
            <a:r>
              <a:rPr lang="en-US" sz="2000" dirty="0"/>
              <a:t>Adjust to the modification of the new chromosomes.</a:t>
            </a:r>
          </a:p>
          <a:p>
            <a:endParaRPr lang="en-US" sz="2000" dirty="0"/>
          </a:p>
          <a:p>
            <a:r>
              <a:rPr lang="en-US" sz="2000" dirty="0"/>
              <a:t>Adding another heuristics to the GA.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D41F7-9691-DF42-8095-0AB897CB2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103120"/>
            <a:ext cx="4694440" cy="105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4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149-3E95-C04D-831E-432189AC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D33E-2F5C-C144-87E7-83C848EE7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problem was analyzed though a greedy heuristics, a Hybrid GA and A modified Ant Colony  Algorithm.</a:t>
            </a:r>
          </a:p>
          <a:p>
            <a:endParaRPr lang="en-US" sz="2000" dirty="0"/>
          </a:p>
          <a:p>
            <a:r>
              <a:rPr lang="en-US" sz="2000" dirty="0"/>
              <a:t>The GA was able to perform slightly better than the heuristics</a:t>
            </a:r>
          </a:p>
          <a:p>
            <a:r>
              <a:rPr lang="en-US" sz="2000" dirty="0"/>
              <a:t>Better performance by the Hybrid GA compared to the modified Ant Colony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201B-B166-A444-A851-E95DAAB4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CB4FD-0464-734E-9995-CEA2E6726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287868"/>
            <a:ext cx="9792208" cy="3407862"/>
          </a:xfrm>
        </p:spPr>
        <p:txBody>
          <a:bodyPr>
            <a:normAutofit/>
          </a:bodyPr>
          <a:lstStyle/>
          <a:p>
            <a:r>
              <a:rPr lang="en-US" sz="2400" dirty="0"/>
              <a:t>It is a generalization of the Travelling salesman Problem (TSP)</a:t>
            </a:r>
          </a:p>
          <a:p>
            <a:r>
              <a:rPr lang="en-US" sz="2400" dirty="0"/>
              <a:t>Can also be referred as the vehicle routing problem (VRP)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30B4D-F8A0-C344-A598-4D1103CB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94" y="3508291"/>
            <a:ext cx="1905000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E282A2-57CE-6544-B4C1-F81A4CA65751}"/>
              </a:ext>
            </a:extLst>
          </p:cNvPr>
          <p:cNvSpPr txBox="1"/>
          <p:nvPr/>
        </p:nvSpPr>
        <p:spPr>
          <a:xfrm>
            <a:off x="1224280" y="5506122"/>
            <a:ext cx="289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TSP</a:t>
            </a:r>
          </a:p>
          <a:p>
            <a:pPr algn="ctr"/>
            <a:r>
              <a:rPr lang="en-US" dirty="0"/>
              <a:t>Single Travelling Salesman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FF9954-4F75-214D-8D7D-F62AB1A4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507" y="3508291"/>
            <a:ext cx="1905000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85A61B-D836-8B41-B995-56A31008D037}"/>
              </a:ext>
            </a:extLst>
          </p:cNvPr>
          <p:cNvSpPr txBox="1"/>
          <p:nvPr/>
        </p:nvSpPr>
        <p:spPr>
          <a:xfrm>
            <a:off x="4870477" y="5496976"/>
            <a:ext cx="311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MTSP</a:t>
            </a:r>
          </a:p>
          <a:p>
            <a:pPr algn="ctr"/>
            <a:r>
              <a:rPr lang="en-US" dirty="0"/>
              <a:t>Multiple Travelling Salesman</a:t>
            </a:r>
          </a:p>
        </p:txBody>
      </p:sp>
    </p:spTree>
    <p:extLst>
      <p:ext uri="{BB962C8B-B14F-4D97-AF65-F5344CB8AC3E}">
        <p14:creationId xmlns:p14="http://schemas.microsoft.com/office/powerpoint/2010/main" val="19082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DB32-4E75-814B-94F8-1D567C94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71E6-A168-9B4D-8A3D-D6853625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sz="2400" dirty="0"/>
              <a:t>Crew Scheduling </a:t>
            </a:r>
          </a:p>
          <a:p>
            <a:r>
              <a:rPr lang="en-US" sz="2400" dirty="0"/>
              <a:t>Vehicle Routing</a:t>
            </a:r>
          </a:p>
          <a:p>
            <a:r>
              <a:rPr lang="en-US" sz="2400" dirty="0"/>
              <a:t>Order-picking in warehouse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3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68FA-EEBF-3D40-9875-D2FCD02C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00B5-D26F-684E-B3B6-B8F5F9EC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Simple greedy algorithm</a:t>
            </a:r>
          </a:p>
          <a:p>
            <a:r>
              <a:rPr lang="en-US" sz="2000" dirty="0"/>
              <a:t>Each salesman get to visit the closest unvisited city.</a:t>
            </a:r>
          </a:p>
        </p:txBody>
      </p:sp>
    </p:spTree>
    <p:extLst>
      <p:ext uri="{BB962C8B-B14F-4D97-AF65-F5344CB8AC3E}">
        <p14:creationId xmlns:p14="http://schemas.microsoft.com/office/powerpoint/2010/main" val="398583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8791-ECBE-3748-A405-97322EFA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B661-6CAE-6F4A-B60D-7E081CE9F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of K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divided into two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Example of a chromosome: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cities =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Salesman = 3</a:t>
            </a:r>
          </a:p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4D92A80-07CA-9F4B-90D0-35936DC1F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5" y="4109009"/>
            <a:ext cx="5587832" cy="12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18AE-DA35-914A-800D-70214155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D7C2-B7BE-4644-9D29-C33CCF26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Modified Order Crossover</a:t>
            </a:r>
          </a:p>
          <a:p>
            <a:r>
              <a:rPr lang="en-US" sz="2400" dirty="0"/>
              <a:t>Divide parent into two parts </a:t>
            </a:r>
          </a:p>
          <a:p>
            <a:r>
              <a:rPr lang="en-US" sz="2400" dirty="0"/>
              <a:t>Right part copied </a:t>
            </a:r>
          </a:p>
          <a:p>
            <a:r>
              <a:rPr lang="en-US" sz="2400" dirty="0"/>
              <a:t>Same steps as order crossover.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E431-319B-9F42-A5C8-385FF49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4E3045-B6E0-F24D-9C2D-5CBAC57E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steps mutations </a:t>
            </a:r>
          </a:p>
          <a:p>
            <a:r>
              <a:rPr lang="en-US" sz="2000" dirty="0"/>
              <a:t>Two points randomly selected and replaced or reversed</a:t>
            </a:r>
          </a:p>
          <a:p>
            <a:r>
              <a:rPr lang="en-US" sz="2000" dirty="0"/>
              <a:t>The 2-opt heuristic is used to improve the route which replaces two non-adjacent edges by two other edges.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94341-BEA2-004A-8F75-4FAF4A1FF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67" y="4402502"/>
            <a:ext cx="3459780" cy="624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E106A-BFB2-7540-939A-7F7A95148405}"/>
              </a:ext>
            </a:extLst>
          </p:cNvPr>
          <p:cNvSpPr txBox="1"/>
          <p:nvPr/>
        </p:nvSpPr>
        <p:spPr>
          <a:xfrm>
            <a:off x="4986669" y="4529470"/>
            <a:ext cx="70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04EE7-CB3D-7142-9554-B3FB2ABF1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56" y="4128679"/>
            <a:ext cx="3218183" cy="98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6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B6AF-07AB-3246-B2C0-725D5A85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7B1722-7D1E-4141-9811-97B8C1F6EF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193966"/>
              </p:ext>
            </p:extLst>
          </p:nvPr>
        </p:nvGraphicFramePr>
        <p:xfrm>
          <a:off x="1145249" y="2260009"/>
          <a:ext cx="6312876" cy="2808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304">
                  <a:extLst>
                    <a:ext uri="{9D8B030D-6E8A-4147-A177-3AD203B41FA5}">
                      <a16:colId xmlns:a16="http://schemas.microsoft.com/office/drawing/2014/main" val="4287376408"/>
                    </a:ext>
                  </a:extLst>
                </a:gridCol>
                <a:gridCol w="1614019">
                  <a:extLst>
                    <a:ext uri="{9D8B030D-6E8A-4147-A177-3AD203B41FA5}">
                      <a16:colId xmlns:a16="http://schemas.microsoft.com/office/drawing/2014/main" val="2552305030"/>
                    </a:ext>
                  </a:extLst>
                </a:gridCol>
                <a:gridCol w="1614019">
                  <a:extLst>
                    <a:ext uri="{9D8B030D-6E8A-4147-A177-3AD203B41FA5}">
                      <a16:colId xmlns:a16="http://schemas.microsoft.com/office/drawing/2014/main" val="340094692"/>
                    </a:ext>
                  </a:extLst>
                </a:gridCol>
                <a:gridCol w="1567534">
                  <a:extLst>
                    <a:ext uri="{9D8B030D-6E8A-4147-A177-3AD203B41FA5}">
                      <a16:colId xmlns:a16="http://schemas.microsoft.com/office/drawing/2014/main" val="1231135441"/>
                    </a:ext>
                  </a:extLst>
                </a:gridCol>
              </a:tblGrid>
              <a:tr h="44084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CBKS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effectLst/>
                        </a:rPr>
                        <a:t>GA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MACA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Instance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0248175"/>
                  </a:ext>
                </a:extLst>
              </a:tr>
              <a:tr h="5919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157444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157440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effectLst/>
                        </a:rPr>
                        <a:t>178597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effectLst/>
                        </a:rPr>
                        <a:t>Pr76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9923783"/>
                  </a:ext>
                </a:extLst>
              </a:tr>
              <a:tr h="5919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effectLst/>
                        </a:rPr>
                        <a:t>127839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127842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130953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Pr152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5247377"/>
                  </a:ext>
                </a:extLst>
              </a:tr>
              <a:tr h="5919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effectLst/>
                        </a:rPr>
                        <a:t>166827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166825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effectLst/>
                        </a:rPr>
                        <a:t>167646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effectLst/>
                        </a:rPr>
                        <a:t>Pr226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2247039"/>
                  </a:ext>
                </a:extLst>
              </a:tr>
              <a:tr h="5919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effectLst/>
                        </a:rPr>
                        <a:t>382198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382189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382198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Pr1002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6088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B4BAAB-863E-3A47-8FD0-C2FB27D3ABE5}"/>
              </a:ext>
            </a:extLst>
          </p:cNvPr>
          <p:cNvSpPr txBox="1"/>
          <p:nvPr/>
        </p:nvSpPr>
        <p:spPr>
          <a:xfrm>
            <a:off x="3000016" y="5838763"/>
            <a:ext cx="5873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Problem instances source: https://www.iwr.uni-heidelberg.de/groups/comopt/software/TSPLIB95/XML-TSPLIB/instances/</a:t>
            </a:r>
          </a:p>
        </p:txBody>
      </p:sp>
    </p:spTree>
    <p:extLst>
      <p:ext uri="{BB962C8B-B14F-4D97-AF65-F5344CB8AC3E}">
        <p14:creationId xmlns:p14="http://schemas.microsoft.com/office/powerpoint/2010/main" val="418349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787-F9E3-7A4C-94A5-DDDD0DD2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run.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4AE93D-96B7-714C-86BF-B574C72C4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201" y="2014194"/>
            <a:ext cx="5320248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259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</TotalTime>
  <Words>268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Times New Roman</vt:lpstr>
      <vt:lpstr>Gallery</vt:lpstr>
      <vt:lpstr>Timetabling in Academic Institutions problem using genetic Algorithms </vt:lpstr>
      <vt:lpstr>Description</vt:lpstr>
      <vt:lpstr>Applications</vt:lpstr>
      <vt:lpstr>Heuristics</vt:lpstr>
      <vt:lpstr>Chromosome Structure</vt:lpstr>
      <vt:lpstr>Crossover</vt:lpstr>
      <vt:lpstr>Mutation</vt:lpstr>
      <vt:lpstr>Results</vt:lpstr>
      <vt:lpstr>Example of a run.</vt:lpstr>
      <vt:lpstr>Some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the Multiple Travelling Salesman Problem</dc:title>
  <dc:creator>Ndikumagenge, Scott William</dc:creator>
  <cp:lastModifiedBy>floyoxd niyongere</cp:lastModifiedBy>
  <cp:revision>12</cp:revision>
  <dcterms:created xsi:type="dcterms:W3CDTF">2019-12-06T04:35:07Z</dcterms:created>
  <dcterms:modified xsi:type="dcterms:W3CDTF">2019-12-13T14:10:33Z</dcterms:modified>
</cp:coreProperties>
</file>