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5733F-4DEF-4B63-9E4F-448B52A10C47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12C1-A73C-4B04-A925-4251B6B99A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44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012C1-A73C-4B04-A925-4251B6B99A1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31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EF421-9FC3-7AA1-7321-991A48F43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9E49D-5644-1680-EA59-BEC57F118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9C9E9-14CE-915F-94AF-5B77C46B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03B89-E49E-2653-002A-D17686F9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9F651-3A55-B8BE-7A27-A5AA8AAD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5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07273-9BDC-DB70-B93A-79C60C60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F0A75E-AEC6-4C27-D6F3-65B4C426D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8DF35A-ECEE-D46C-A033-17DC9D32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BB839-4D25-27D6-4C03-1AFC75B3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46726-B970-6244-6D73-328E3CA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43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F142F-A262-D745-8406-077E9F40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81908E-0C04-1B0D-8A10-9C8E6BD9A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25F1B-8246-346F-F28C-B122AC4D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8EBEB-70BF-FD15-12BD-DF4D9DE2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D03A3-C911-5A35-B51A-14E6F269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068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AA4F1-BFFD-82C3-22FB-6E388C94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721B8-6FA5-2C63-BF49-4D781204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0506EB-2B02-C171-5369-241E33CC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EF92B-4993-326D-B05E-91425A0D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EED73-22D0-41DF-C679-37F9C2E4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16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C027D-B259-4F05-65D1-B37CD1CA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78E42-4F0A-3C40-40F0-08343A2C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BB687-194B-DA00-833C-5D144CD8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26178-E62B-C9C1-0D99-5A6E1D77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65C76-797E-8EFC-7006-4810D384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843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666ED-D8BF-FEA9-3035-305A4C80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F37171-A9D9-08A7-C470-3C6EDE33A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CA61D8-334F-A306-5765-2126B8D2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0009AC-B603-3FB3-B2E5-EDE3DE6C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C6A952-8B40-40C0-CC2E-F93DB87E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7F032-6C14-9398-3D54-BEA96F18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75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C9E5C-28F8-0F7B-7BCB-0CD859F3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2F8B01-6B7E-3235-6930-A5D419C9D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B0016A-EDFB-C5D5-1CC5-914DEA612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D9D117-5990-47A0-22E8-6445D5284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FEC4E8-29C4-53FF-54D3-702C996E9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02A5DD-B946-F983-D0C5-A0EF336E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4B273D-57D6-6AEF-DB9D-CEC8DE98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664EA6-A946-10A8-A835-27037E8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53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5D14F-B951-2C90-E22B-5161FA64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FBAEED-D1C0-5647-BFE2-1519C872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A4948A-CE6F-2414-273B-128E8730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30631A-84BA-9AA9-DBB1-D6625869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18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F000E-9F91-2EFF-8887-430B2373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75E274-02DB-FE64-DDD8-2E1BDCC5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3A1F7-5795-DB22-6508-116AED05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24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D962F-0FDC-E9E9-B171-29FC3A79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058EA-6C94-A0BA-20F5-F83AE69C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02998C-C6D2-54F5-DA90-DBAF9A39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93EE2-BD5D-A8E2-F489-A7B5CF17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255889-75D9-CF52-8C8A-F778BC04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80EEAC-B55B-F963-270C-8B953785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196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87C5-56EF-0943-E135-D7933826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80253E-BED5-30B3-0F74-A5DB0F2BA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19BEB1-D6F0-AEFB-BE8D-3E869A4B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EC91F3-14B4-B843-FDE5-6F5068D2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8739DA-685F-DA9C-BDE6-E430943C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B4A372-7858-7B81-7D6F-FD93FC7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885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83B2F7-C2B6-4AB3-ABDF-DE706CB7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9D1303-A39B-2A5B-7A5B-FAAA6395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13367-CCFC-6F3F-9B3B-F0186A750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FCCC-6B0A-4003-903E-EF25734D60D1}" type="datetimeFigureOut">
              <a:rPr lang="es-CO" smtClean="0"/>
              <a:t>20/09/2023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F3435-4CC3-94EC-2B0A-CDEBCB374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3F966-794B-C135-AD14-2913D85D4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AABC-9D5C-4669-B2AF-A8D564C5DD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6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B5D22-2831-81A8-52B0-EF05A5FA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Exposición de Juan Pablo</a:t>
            </a:r>
            <a:br>
              <a:rPr lang="es-CO" dirty="0"/>
            </a:br>
            <a:r>
              <a:rPr lang="es-CO" dirty="0"/>
              <a:t>Bioestadística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14C37-58C7-A9AC-44F1-B00C305DE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Para la mejor profe de la U</a:t>
            </a:r>
          </a:p>
        </p:txBody>
      </p:sp>
    </p:spTree>
    <p:extLst>
      <p:ext uri="{BB962C8B-B14F-4D97-AF65-F5344CB8AC3E}">
        <p14:creationId xmlns:p14="http://schemas.microsoft.com/office/powerpoint/2010/main" val="399476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n 2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A221103-6148-B7EA-E727-F4A4F07C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83" y="1690689"/>
            <a:ext cx="4526555" cy="4603750"/>
          </a:xfrm>
          <a:prstGeom prst="rect">
            <a:avLst/>
          </a:prstGeom>
        </p:spPr>
      </p:pic>
      <p:pic>
        <p:nvPicPr>
          <p:cNvPr id="32" name="Imagen 3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6B944D1-35A9-A5F8-4474-478EE8393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44675"/>
            <a:ext cx="4371975" cy="44497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0BDCBD-95CD-4ECD-2790-7F24DCD0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Analizar el (o los) biplots del método. </a:t>
            </a:r>
            <a:br>
              <a:rPr 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239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9416EA-C414-E830-5AB5-DF296052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>
                <a:effectLst/>
              </a:rPr>
              <a:t>Identificar la presencia de grupos de las observaciones. </a:t>
            </a:r>
            <a:br>
              <a:rPr lang="en-US" sz="3100">
                <a:effectLst/>
              </a:rPr>
            </a:br>
            <a:endParaRPr lang="en-US" sz="3100"/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Marcador de contenido 2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277BAA7-27CF-856A-656F-93753E248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9" r="6012" b="4091"/>
          <a:stretch/>
        </p:blipFill>
        <p:spPr>
          <a:xfrm>
            <a:off x="324951" y="2619784"/>
            <a:ext cx="3693498" cy="3600041"/>
          </a:xfrm>
          <a:prstGeom prst="rect">
            <a:avLst/>
          </a:prstGeom>
        </p:spPr>
      </p:pic>
      <p:pic>
        <p:nvPicPr>
          <p:cNvPr id="15" name="Imagen 1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8E45F2D-A7F2-90DD-6E20-185E1D29C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" r="6193" b="3105"/>
          <a:stretch/>
        </p:blipFill>
        <p:spPr>
          <a:xfrm>
            <a:off x="4326431" y="2619784"/>
            <a:ext cx="3539138" cy="3600041"/>
          </a:xfrm>
          <a:prstGeom prst="rect">
            <a:avLst/>
          </a:prstGeom>
        </p:spPr>
      </p:pic>
      <p:pic>
        <p:nvPicPr>
          <p:cNvPr id="19" name="Imagen 18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A54C746-C200-357C-4C6D-5BA8FE3219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0" r="6975" b="3105"/>
          <a:stretch/>
        </p:blipFill>
        <p:spPr>
          <a:xfrm>
            <a:off x="8160142" y="2619784"/>
            <a:ext cx="3720316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1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932BB5-6B8E-24D8-E2B2-ED0D6178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s-ES" sz="2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Interpretar los resultados teniendo en cuenta el contexto establecido para el conjunto de datos.</a:t>
            </a:r>
            <a:br>
              <a:rPr lang="es-CO" sz="26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CO" sz="26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25BC8-A516-04AD-95F2-E0935AB6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s-E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poblaciones con un mayor nivel de educación superior tienden a experimentar menos problemáticas familiares y de criminalidad</a:t>
            </a:r>
          </a:p>
          <a:p>
            <a:r>
              <a:rPr lang="es-E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 poblaciones más seguras y tranquilas para vivir son las poblaciones de Andes, las poblaciones con un mayor riesgo son las poblaciones de Amazonas y Caribe</a:t>
            </a:r>
            <a:endParaRPr lang="es-CO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quí se refleja una correlación y no una relación de causa-efecto</a:t>
            </a:r>
          </a:p>
        </p:txBody>
      </p:sp>
    </p:spTree>
    <p:extLst>
      <p:ext uri="{BB962C8B-B14F-4D97-AF65-F5344CB8AC3E}">
        <p14:creationId xmlns:p14="http://schemas.microsoft.com/office/powerpoint/2010/main" val="321316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18E16-8BDE-5862-5D9A-7D85AC1D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241" y="2766218"/>
            <a:ext cx="6091518" cy="1325563"/>
          </a:xfrm>
        </p:spPr>
        <p:txBody>
          <a:bodyPr/>
          <a:lstStyle/>
          <a:p>
            <a:r>
              <a:rPr lang="es-CO" dirty="0"/>
              <a:t>Conclusión de mis análisis</a:t>
            </a:r>
          </a:p>
        </p:txBody>
      </p:sp>
    </p:spTree>
    <p:extLst>
      <p:ext uri="{BB962C8B-B14F-4D97-AF65-F5344CB8AC3E}">
        <p14:creationId xmlns:p14="http://schemas.microsoft.com/office/powerpoint/2010/main" val="54990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84E95-430C-7EB8-15AB-D20E162B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641" y="2766218"/>
            <a:ext cx="5024718" cy="1325563"/>
          </a:xfrm>
        </p:spPr>
        <p:txBody>
          <a:bodyPr/>
          <a:lstStyle/>
          <a:p>
            <a:r>
              <a:rPr lang="es-CO" dirty="0"/>
              <a:t>No vivan en Córdoba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1887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D8B6F-5A56-7E55-652D-5DBCC5E0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876" y="2766218"/>
            <a:ext cx="1842247" cy="1325563"/>
          </a:xfrm>
        </p:spPr>
        <p:txBody>
          <a:bodyPr/>
          <a:lstStyle/>
          <a:p>
            <a:r>
              <a:rPr lang="es-CO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61456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B9A3D7-06BC-AA67-FF0E-055AAC711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77" y="585216"/>
            <a:ext cx="10509504" cy="1076914"/>
          </a:xfrm>
        </p:spPr>
        <p:txBody>
          <a:bodyPr anchor="ctr">
            <a:normAutofit fontScale="90000"/>
          </a:bodyPr>
          <a:lstStyle/>
          <a:p>
            <a:pPr marL="342900" lvl="0" indent="-342900" algn="ctr">
              <a:spcBef>
                <a:spcPts val="600"/>
              </a:spcBef>
              <a:spcAft>
                <a:spcPts val="600"/>
              </a:spcAft>
            </a:pPr>
            <a:r>
              <a:rPr lang="es-E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Cree un contexto de investigación donde se analizaría el conjunto de variables que se presentan en la base de datos asignada, defina a que corresponden las variables (a, b, c, d, etc.) y factor, según el contexto establecido.</a:t>
            </a:r>
            <a:br>
              <a:rPr lang="es-E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s-C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quiere analizar cómo se relacionan variables familiares y demográficas con </a:t>
            </a:r>
            <a:r>
              <a:rPr lang="es-ES" sz="1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 riesgo </a:t>
            </a:r>
            <a:r>
              <a:rPr lang="es-E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algunas poblaciones del Amazonas, Andes y Caribe</a:t>
            </a:r>
            <a:br>
              <a:rPr lang="es-C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CO" sz="4000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A31DCC2-CE4A-9DDF-3CCC-45B40D357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668665"/>
              </p:ext>
            </p:extLst>
          </p:nvPr>
        </p:nvGraphicFramePr>
        <p:xfrm>
          <a:off x="990675" y="1737360"/>
          <a:ext cx="10201506" cy="4535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8261">
                  <a:extLst>
                    <a:ext uri="{9D8B030D-6E8A-4147-A177-3AD203B41FA5}">
                      <a16:colId xmlns:a16="http://schemas.microsoft.com/office/drawing/2014/main" val="3687676381"/>
                    </a:ext>
                  </a:extLst>
                </a:gridCol>
                <a:gridCol w="6683245">
                  <a:extLst>
                    <a:ext uri="{9D8B030D-6E8A-4147-A177-3AD203B41FA5}">
                      <a16:colId xmlns:a16="http://schemas.microsoft.com/office/drawing/2014/main" val="3241690641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Variable antigua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Nuevas variables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4120730840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a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Policías por cada 100 habitantes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1757246496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b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Número de habitantes (millones)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1703235564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c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%Abandono parental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3766114437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d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Robos diarios por cada 100000 habitantes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1204757995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e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Pérdidas en robos anuales (millones)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3524594696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f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Homicidios anuales por para 100000 habitantes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4162418581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g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Eliminada por coeficiente KMO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2277666723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h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Tasa de desempleo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1709275569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i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Habitantes por km2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268339303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j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Población con estudios superiores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998277559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k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Tasa de divorcio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6924" marR="126924" marT="0" marB="0"/>
                </a:tc>
                <a:extLst>
                  <a:ext uri="{0D108BD9-81ED-4DB2-BD59-A6C34878D82A}">
                    <a16:rowId xmlns:a16="http://schemas.microsoft.com/office/drawing/2014/main" val="85574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99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E0BD29-F64F-5314-0AB9-FF851940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ES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Realice un análisis descriptivo univariado del conjunto de datos asignado, haga uso de gráficos de dispersión y representación para analizar el comportamiento general y conjunto de las variables.</a:t>
            </a:r>
            <a:br>
              <a:rPr lang="es-CO" sz="1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CO" sz="19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610B67D-89E7-802A-42B2-B87BE9EE5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970103"/>
              </p:ext>
            </p:extLst>
          </p:nvPr>
        </p:nvGraphicFramePr>
        <p:xfrm>
          <a:off x="1568128" y="1737360"/>
          <a:ext cx="9046605" cy="4535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9733">
                  <a:extLst>
                    <a:ext uri="{9D8B030D-6E8A-4147-A177-3AD203B41FA5}">
                      <a16:colId xmlns:a16="http://schemas.microsoft.com/office/drawing/2014/main" val="759341256"/>
                    </a:ext>
                  </a:extLst>
                </a:gridCol>
                <a:gridCol w="871909">
                  <a:extLst>
                    <a:ext uri="{9D8B030D-6E8A-4147-A177-3AD203B41FA5}">
                      <a16:colId xmlns:a16="http://schemas.microsoft.com/office/drawing/2014/main" val="2771069480"/>
                    </a:ext>
                  </a:extLst>
                </a:gridCol>
                <a:gridCol w="928570">
                  <a:extLst>
                    <a:ext uri="{9D8B030D-6E8A-4147-A177-3AD203B41FA5}">
                      <a16:colId xmlns:a16="http://schemas.microsoft.com/office/drawing/2014/main" val="501291602"/>
                    </a:ext>
                  </a:extLst>
                </a:gridCol>
                <a:gridCol w="1033929">
                  <a:extLst>
                    <a:ext uri="{9D8B030D-6E8A-4147-A177-3AD203B41FA5}">
                      <a16:colId xmlns:a16="http://schemas.microsoft.com/office/drawing/2014/main" val="2283999594"/>
                    </a:ext>
                  </a:extLst>
                </a:gridCol>
                <a:gridCol w="1106510">
                  <a:extLst>
                    <a:ext uri="{9D8B030D-6E8A-4147-A177-3AD203B41FA5}">
                      <a16:colId xmlns:a16="http://schemas.microsoft.com/office/drawing/2014/main" val="124986012"/>
                    </a:ext>
                  </a:extLst>
                </a:gridCol>
                <a:gridCol w="1047977">
                  <a:extLst>
                    <a:ext uri="{9D8B030D-6E8A-4147-A177-3AD203B41FA5}">
                      <a16:colId xmlns:a16="http://schemas.microsoft.com/office/drawing/2014/main" val="2986699150"/>
                    </a:ext>
                  </a:extLst>
                </a:gridCol>
                <a:gridCol w="1047977">
                  <a:extLst>
                    <a:ext uri="{9D8B030D-6E8A-4147-A177-3AD203B41FA5}">
                      <a16:colId xmlns:a16="http://schemas.microsoft.com/office/drawing/2014/main" val="3802324635"/>
                    </a:ext>
                  </a:extLst>
                </a:gridCol>
              </a:tblGrid>
              <a:tr h="28044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Variable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Min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Max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Media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Mediana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 cuartil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 cuartil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1538433385"/>
                  </a:ext>
                </a:extLst>
              </a:tr>
              <a:tr h="52220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policías por cada 100 habitantes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0.007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0.268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0.1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0.085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0.048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0.135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3429006845"/>
                  </a:ext>
                </a:extLst>
              </a:tr>
              <a:tr h="52220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Número de habitantes (Millones)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0.183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1.926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0.779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0.62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0.430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0.99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2762595540"/>
                  </a:ext>
                </a:extLst>
              </a:tr>
              <a:tr h="28044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% Abandono parental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0.816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9.079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3.916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3.657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2.647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4.587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1962049924"/>
                  </a:ext>
                </a:extLst>
              </a:tr>
              <a:tr h="52220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Robos diarios por cada 100000 habitantes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0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1.994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0.396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0.241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0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0.544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3035801570"/>
                  </a:ext>
                </a:extLst>
              </a:tr>
              <a:tr h="52220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Pérdidas en robos anuales (Millones)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0.08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429.76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136.82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170.24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22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205.58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455727368"/>
                  </a:ext>
                </a:extLst>
              </a:tr>
              <a:tr h="52220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Homicidios anuales por cada 100000 habitantes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1.585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6.723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4.202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4.554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2.8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5.828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1868938696"/>
                  </a:ext>
                </a:extLst>
              </a:tr>
              <a:tr h="28044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Tasa de desempleo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5.6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8.075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7.114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7.227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6.95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7.35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2607763546"/>
                  </a:ext>
                </a:extLst>
              </a:tr>
              <a:tr h="28044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Habitantes por km2 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9.567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395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141.202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97.35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37.967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261.6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528871751"/>
                  </a:ext>
                </a:extLst>
              </a:tr>
              <a:tr h="52220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Población con estudios superiores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0.760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5.957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3.935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3.95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3.082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5.2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1955013677"/>
                  </a:ext>
                </a:extLst>
              </a:tr>
              <a:tr h="280442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Tasa de divorcios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12.13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30.98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23.40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27.43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16.65</a:t>
                      </a:r>
                      <a:endParaRPr lang="es-CO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29.32</a:t>
                      </a:r>
                      <a:endParaRPr lang="es-C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145" marR="101145" marT="0" marB="0"/>
                </a:tc>
                <a:extLst>
                  <a:ext uri="{0D108BD9-81ED-4DB2-BD59-A6C34878D82A}">
                    <a16:rowId xmlns:a16="http://schemas.microsoft.com/office/drawing/2014/main" val="158937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5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5533524" cy="3510776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83465753-0ECC-390B-5A36-0EE1A7EF5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72" y="662869"/>
            <a:ext cx="3103245" cy="31566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FAF1D8D2-40AC-A97B-9B5D-B8AFAF6DE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6" y="4328887"/>
            <a:ext cx="1842262" cy="187396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, Histograma&#10;&#10;Descripción generada automáticamente">
            <a:extLst>
              <a:ext uri="{FF2B5EF4-FFF2-40B4-BE49-F238E27FC236}">
                <a16:creationId xmlns:a16="http://schemas.microsoft.com/office/drawing/2014/main" id="{2BD03371-8936-4294-5D71-88AEF1818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9" y="4350186"/>
            <a:ext cx="1842262" cy="18739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535BCB44-1E74-3786-5B6D-8559572C2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77" y="807073"/>
            <a:ext cx="5157201" cy="52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6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20BF07-0C44-92D1-F81A-7E45AE79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Realice el análisis de correlación y dependencia entre el conjunto de variables asignado, analice la magnitud y dirección de las correlaciones más importantes a su juicio. Represente gráficamente la matriz de correlación.</a:t>
            </a:r>
            <a:b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CO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0BAB4EB-9A3B-BBEA-AE03-446FB50DF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05637"/>
              </p:ext>
            </p:extLst>
          </p:nvPr>
        </p:nvGraphicFramePr>
        <p:xfrm>
          <a:off x="838200" y="2444574"/>
          <a:ext cx="10515605" cy="3320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625">
                  <a:extLst>
                    <a:ext uri="{9D8B030D-6E8A-4147-A177-3AD203B41FA5}">
                      <a16:colId xmlns:a16="http://schemas.microsoft.com/office/drawing/2014/main" val="2704647023"/>
                    </a:ext>
                  </a:extLst>
                </a:gridCol>
                <a:gridCol w="941109">
                  <a:extLst>
                    <a:ext uri="{9D8B030D-6E8A-4147-A177-3AD203B41FA5}">
                      <a16:colId xmlns:a16="http://schemas.microsoft.com/office/drawing/2014/main" val="3314861199"/>
                    </a:ext>
                  </a:extLst>
                </a:gridCol>
                <a:gridCol w="992883">
                  <a:extLst>
                    <a:ext uri="{9D8B030D-6E8A-4147-A177-3AD203B41FA5}">
                      <a16:colId xmlns:a16="http://schemas.microsoft.com/office/drawing/2014/main" val="1569003863"/>
                    </a:ext>
                  </a:extLst>
                </a:gridCol>
                <a:gridCol w="1297775">
                  <a:extLst>
                    <a:ext uri="{9D8B030D-6E8A-4147-A177-3AD203B41FA5}">
                      <a16:colId xmlns:a16="http://schemas.microsoft.com/office/drawing/2014/main" val="3281115721"/>
                    </a:ext>
                  </a:extLst>
                </a:gridCol>
                <a:gridCol w="1107937">
                  <a:extLst>
                    <a:ext uri="{9D8B030D-6E8A-4147-A177-3AD203B41FA5}">
                      <a16:colId xmlns:a16="http://schemas.microsoft.com/office/drawing/2014/main" val="3222163048"/>
                    </a:ext>
                  </a:extLst>
                </a:gridCol>
                <a:gridCol w="1399406">
                  <a:extLst>
                    <a:ext uri="{9D8B030D-6E8A-4147-A177-3AD203B41FA5}">
                      <a16:colId xmlns:a16="http://schemas.microsoft.com/office/drawing/2014/main" val="634035184"/>
                    </a:ext>
                  </a:extLst>
                </a:gridCol>
                <a:gridCol w="927687">
                  <a:extLst>
                    <a:ext uri="{9D8B030D-6E8A-4147-A177-3AD203B41FA5}">
                      <a16:colId xmlns:a16="http://schemas.microsoft.com/office/drawing/2014/main" val="793412235"/>
                    </a:ext>
                  </a:extLst>
                </a:gridCol>
                <a:gridCol w="921934">
                  <a:extLst>
                    <a:ext uri="{9D8B030D-6E8A-4147-A177-3AD203B41FA5}">
                      <a16:colId xmlns:a16="http://schemas.microsoft.com/office/drawing/2014/main" val="1648771442"/>
                    </a:ext>
                  </a:extLst>
                </a:gridCol>
                <a:gridCol w="1107936">
                  <a:extLst>
                    <a:ext uri="{9D8B030D-6E8A-4147-A177-3AD203B41FA5}">
                      <a16:colId xmlns:a16="http://schemas.microsoft.com/office/drawing/2014/main" val="2051863255"/>
                    </a:ext>
                  </a:extLst>
                </a:gridCol>
                <a:gridCol w="843313">
                  <a:extLst>
                    <a:ext uri="{9D8B030D-6E8A-4147-A177-3AD203B41FA5}">
                      <a16:colId xmlns:a16="http://schemas.microsoft.com/office/drawing/2014/main" val="3043517451"/>
                    </a:ext>
                  </a:extLst>
                </a:gridCol>
              </a:tblGrid>
              <a:tr h="48598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Policías por cada 100 habitantes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Número de habitantes (millones)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%abandono parental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Robos diarios por cada 100000 habitantes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Pérdidas en robos anuales (millones)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Homicidios anuales por cada 100000 habitantes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Tasa de desempleo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Habitantes por km2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Población con estudio superiores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Tasa de divorcios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3187127695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-0.062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0.349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0.758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0.814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0.685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-0.317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0.457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-0.717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0.711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1482863990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-0.249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-0.198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-0.231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-0.351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0.242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0.5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0.024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0.003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453112095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0.576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0.523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0.412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-0.361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0.009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-0.497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0.412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1180894373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0.758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0.723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-0.388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0.282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-0.677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0.718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1889117152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0.816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-0.198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0.388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-0.778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0.748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3042975989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-0.266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0.182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-0.662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0.679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3321462347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0.073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0.385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-0.177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3038144180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-0.374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0.668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408504728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-0.622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2405456189"/>
                  </a:ext>
                </a:extLst>
              </a:tr>
              <a:tr h="2834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 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6985" marR="106985" marT="0" marB="0"/>
                </a:tc>
                <a:extLst>
                  <a:ext uri="{0D108BD9-81ED-4DB2-BD59-A6C34878D82A}">
                    <a16:rowId xmlns:a16="http://schemas.microsoft.com/office/drawing/2014/main" val="469305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8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Gráfico&#10;&#10;Descripción generada automáticamente">
            <a:extLst>
              <a:ext uri="{FF2B5EF4-FFF2-40B4-BE49-F238E27FC236}">
                <a16:creationId xmlns:a16="http://schemas.microsoft.com/office/drawing/2014/main" id="{877013BB-637C-C0F4-7D57-176ECAD1C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06" y="643467"/>
            <a:ext cx="629498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46192D-6AC5-C11F-2D78-3FED8725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3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Aplicar técnicas de reducción de dimensión y eliminación de colinealidad (análisis de componentes principales, análisis de correspondencia o análisis factorial, según sea el caso asignado). Obtener los valores y vectores propios. ¿Qué información se puede extraer de los valores y vectores propios obtenidos? </a:t>
            </a:r>
            <a:br>
              <a:rPr lang="en-US" sz="13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1C89FCA1-D18A-ED7E-EF0E-988251F0A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100828"/>
              </p:ext>
            </p:extLst>
          </p:nvPr>
        </p:nvGraphicFramePr>
        <p:xfrm>
          <a:off x="385572" y="3680239"/>
          <a:ext cx="11420859" cy="1015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675">
                  <a:extLst>
                    <a:ext uri="{9D8B030D-6E8A-4147-A177-3AD203B41FA5}">
                      <a16:colId xmlns:a16="http://schemas.microsoft.com/office/drawing/2014/main" val="698121872"/>
                    </a:ext>
                  </a:extLst>
                </a:gridCol>
                <a:gridCol w="987040">
                  <a:extLst>
                    <a:ext uri="{9D8B030D-6E8A-4147-A177-3AD203B41FA5}">
                      <a16:colId xmlns:a16="http://schemas.microsoft.com/office/drawing/2014/main" val="3783054925"/>
                    </a:ext>
                  </a:extLst>
                </a:gridCol>
                <a:gridCol w="948782">
                  <a:extLst>
                    <a:ext uri="{9D8B030D-6E8A-4147-A177-3AD203B41FA5}">
                      <a16:colId xmlns:a16="http://schemas.microsoft.com/office/drawing/2014/main" val="1090405488"/>
                    </a:ext>
                  </a:extLst>
                </a:gridCol>
                <a:gridCol w="999213">
                  <a:extLst>
                    <a:ext uri="{9D8B030D-6E8A-4147-A177-3AD203B41FA5}">
                      <a16:colId xmlns:a16="http://schemas.microsoft.com/office/drawing/2014/main" val="1280493877"/>
                    </a:ext>
                  </a:extLst>
                </a:gridCol>
                <a:gridCol w="1060076">
                  <a:extLst>
                    <a:ext uri="{9D8B030D-6E8A-4147-A177-3AD203B41FA5}">
                      <a16:colId xmlns:a16="http://schemas.microsoft.com/office/drawing/2014/main" val="1551497881"/>
                    </a:ext>
                  </a:extLst>
                </a:gridCol>
                <a:gridCol w="860094">
                  <a:extLst>
                    <a:ext uri="{9D8B030D-6E8A-4147-A177-3AD203B41FA5}">
                      <a16:colId xmlns:a16="http://schemas.microsoft.com/office/drawing/2014/main" val="1124879668"/>
                    </a:ext>
                  </a:extLst>
                </a:gridCol>
                <a:gridCol w="1060076">
                  <a:extLst>
                    <a:ext uri="{9D8B030D-6E8A-4147-A177-3AD203B41FA5}">
                      <a16:colId xmlns:a16="http://schemas.microsoft.com/office/drawing/2014/main" val="665833605"/>
                    </a:ext>
                  </a:extLst>
                </a:gridCol>
                <a:gridCol w="933131">
                  <a:extLst>
                    <a:ext uri="{9D8B030D-6E8A-4147-A177-3AD203B41FA5}">
                      <a16:colId xmlns:a16="http://schemas.microsoft.com/office/drawing/2014/main" val="4216538074"/>
                    </a:ext>
                  </a:extLst>
                </a:gridCol>
                <a:gridCol w="1162675">
                  <a:extLst>
                    <a:ext uri="{9D8B030D-6E8A-4147-A177-3AD203B41FA5}">
                      <a16:colId xmlns:a16="http://schemas.microsoft.com/office/drawing/2014/main" val="2494121556"/>
                    </a:ext>
                  </a:extLst>
                </a:gridCol>
                <a:gridCol w="969650">
                  <a:extLst>
                    <a:ext uri="{9D8B030D-6E8A-4147-A177-3AD203B41FA5}">
                      <a16:colId xmlns:a16="http://schemas.microsoft.com/office/drawing/2014/main" val="2903134583"/>
                    </a:ext>
                  </a:extLst>
                </a:gridCol>
                <a:gridCol w="804447">
                  <a:extLst>
                    <a:ext uri="{9D8B030D-6E8A-4147-A177-3AD203B41FA5}">
                      <a16:colId xmlns:a16="http://schemas.microsoft.com/office/drawing/2014/main" val="2054208712"/>
                    </a:ext>
                  </a:extLst>
                </a:gridCol>
              </a:tblGrid>
              <a:tr h="70783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</a:rPr>
                        <a:t>Variable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Policías por cada 100 habitantes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Número de habitantes (millones)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%abandono parental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Robos diarios por cada 100000 habitantes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Pérdidas en robos anuales (millones)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Homicidios anuales por cada 100000 habitantes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Tasa de desempleo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Habitantes por km2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100">
                          <a:effectLst/>
                        </a:rPr>
                        <a:t>Población con estudio superiores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Tasa de divorcios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extLst>
                  <a:ext uri="{0D108BD9-81ED-4DB2-BD59-A6C34878D82A}">
                    <a16:rowId xmlns:a16="http://schemas.microsoft.com/office/drawing/2014/main" val="2013005174"/>
                  </a:ext>
                </a:extLst>
              </a:tr>
              <a:tr h="30717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400">
                          <a:effectLst/>
                        </a:rPr>
                        <a:t>Coeficiente KMO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0.87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0.45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0.74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0.9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0.78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0.84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0.57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0.56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0.84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800">
                          <a:effectLst/>
                        </a:rPr>
                        <a:t>0.79</a:t>
                      </a:r>
                      <a:endParaRPr lang="es-CO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123" marR="75123" marT="0" marB="0"/>
                </a:tc>
                <a:extLst>
                  <a:ext uri="{0D108BD9-81ED-4DB2-BD59-A6C34878D82A}">
                    <a16:rowId xmlns:a16="http://schemas.microsoft.com/office/drawing/2014/main" val="27591515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2993AE3-B911-9C49-2067-313C7E1C0F6A}"/>
                  </a:ext>
                </a:extLst>
              </p:cNvPr>
              <p:cNvSpPr txBox="1"/>
              <p:nvPr/>
            </p:nvSpPr>
            <p:spPr>
              <a:xfrm>
                <a:off x="2949388" y="2260121"/>
                <a:ext cx="6096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s-E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Tomando un alfa de 0.05 al calcular la esfericidad de Bartlet obtuve que </a:t>
                </a:r>
                <a:endParaRPr lang="es-C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𝑝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=4.326592</m:t>
                      </m:r>
                      <m:d>
                        <m:dPr>
                          <m:ctrlPr>
                            <a:rPr lang="es-CO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E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−137</m:t>
                              </m:r>
                            </m:sup>
                          </m:sSup>
                        </m:e>
                      </m:d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&lt;</m:t>
                      </m:r>
                      <m:r>
                        <a:rPr lang="es-E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s-C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2993AE3-B911-9C49-2067-313C7E1C0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88" y="2260121"/>
                <a:ext cx="6096000" cy="1077218"/>
              </a:xfrm>
              <a:prstGeom prst="rect">
                <a:avLst/>
              </a:prstGeom>
              <a:blipFill>
                <a:blip r:embed="rId2"/>
                <a:stretch>
                  <a:fillRect t="-3409" r="-8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1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3CE70C7-3C6C-6FC7-06F2-19F8D55B0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259935"/>
              </p:ext>
            </p:extLst>
          </p:nvPr>
        </p:nvGraphicFramePr>
        <p:xfrm>
          <a:off x="838200" y="3755424"/>
          <a:ext cx="10506462" cy="956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035">
                  <a:extLst>
                    <a:ext uri="{9D8B030D-6E8A-4147-A177-3AD203B41FA5}">
                      <a16:colId xmlns:a16="http://schemas.microsoft.com/office/drawing/2014/main" val="382108311"/>
                    </a:ext>
                  </a:extLst>
                </a:gridCol>
                <a:gridCol w="930251">
                  <a:extLst>
                    <a:ext uri="{9D8B030D-6E8A-4147-A177-3AD203B41FA5}">
                      <a16:colId xmlns:a16="http://schemas.microsoft.com/office/drawing/2014/main" val="2257265179"/>
                    </a:ext>
                  </a:extLst>
                </a:gridCol>
                <a:gridCol w="894195">
                  <a:extLst>
                    <a:ext uri="{9D8B030D-6E8A-4147-A177-3AD203B41FA5}">
                      <a16:colId xmlns:a16="http://schemas.microsoft.com/office/drawing/2014/main" val="4197356474"/>
                    </a:ext>
                  </a:extLst>
                </a:gridCol>
                <a:gridCol w="941724">
                  <a:extLst>
                    <a:ext uri="{9D8B030D-6E8A-4147-A177-3AD203B41FA5}">
                      <a16:colId xmlns:a16="http://schemas.microsoft.com/office/drawing/2014/main" val="920730437"/>
                    </a:ext>
                  </a:extLst>
                </a:gridCol>
                <a:gridCol w="999086">
                  <a:extLst>
                    <a:ext uri="{9D8B030D-6E8A-4147-A177-3AD203B41FA5}">
                      <a16:colId xmlns:a16="http://schemas.microsoft.com/office/drawing/2014/main" val="1345635825"/>
                    </a:ext>
                  </a:extLst>
                </a:gridCol>
                <a:gridCol w="810610">
                  <a:extLst>
                    <a:ext uri="{9D8B030D-6E8A-4147-A177-3AD203B41FA5}">
                      <a16:colId xmlns:a16="http://schemas.microsoft.com/office/drawing/2014/main" val="4005627966"/>
                    </a:ext>
                  </a:extLst>
                </a:gridCol>
                <a:gridCol w="999086">
                  <a:extLst>
                    <a:ext uri="{9D8B030D-6E8A-4147-A177-3AD203B41FA5}">
                      <a16:colId xmlns:a16="http://schemas.microsoft.com/office/drawing/2014/main" val="3112406010"/>
                    </a:ext>
                  </a:extLst>
                </a:gridCol>
                <a:gridCol w="879444">
                  <a:extLst>
                    <a:ext uri="{9D8B030D-6E8A-4147-A177-3AD203B41FA5}">
                      <a16:colId xmlns:a16="http://schemas.microsoft.com/office/drawing/2014/main" val="960716063"/>
                    </a:ext>
                  </a:extLst>
                </a:gridCol>
                <a:gridCol w="1095782">
                  <a:extLst>
                    <a:ext uri="{9D8B030D-6E8A-4147-A177-3AD203B41FA5}">
                      <a16:colId xmlns:a16="http://schemas.microsoft.com/office/drawing/2014/main" val="45079115"/>
                    </a:ext>
                  </a:extLst>
                </a:gridCol>
                <a:gridCol w="913862">
                  <a:extLst>
                    <a:ext uri="{9D8B030D-6E8A-4147-A177-3AD203B41FA5}">
                      <a16:colId xmlns:a16="http://schemas.microsoft.com/office/drawing/2014/main" val="3614023361"/>
                    </a:ext>
                  </a:extLst>
                </a:gridCol>
                <a:gridCol w="784387">
                  <a:extLst>
                    <a:ext uri="{9D8B030D-6E8A-4147-A177-3AD203B41FA5}">
                      <a16:colId xmlns:a16="http://schemas.microsoft.com/office/drawing/2014/main" val="803699400"/>
                    </a:ext>
                  </a:extLst>
                </a:gridCol>
              </a:tblGrid>
              <a:tr h="66710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effectLst/>
                        </a:rPr>
                        <a:t>Variable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Policías por cada 100 habitantes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Número de habitantes (millones)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%abandono parental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Robos diarios por cada 100000 habitantes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Pérdidas en robos anuales (millones)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Homicidios anuales por cada 100000 habitantes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Tasa de desempleo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Habitantes por km2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Población con estudio superiores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Tasa de divorcios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extLst>
                  <a:ext uri="{0D108BD9-81ED-4DB2-BD59-A6C34878D82A}">
                    <a16:rowId xmlns:a16="http://schemas.microsoft.com/office/drawing/2014/main" val="181435942"/>
                  </a:ext>
                </a:extLst>
              </a:tr>
              <a:tr h="28949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300">
                          <a:effectLst/>
                        </a:rPr>
                        <a:t>Comunalidad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 dirty="0">
                          <a:effectLst/>
                        </a:rPr>
                        <a:t>0.731</a:t>
                      </a:r>
                      <a:endParaRPr lang="es-CO" sz="1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>
                          <a:effectLst/>
                        </a:rPr>
                        <a:t>0.609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>
                          <a:effectLst/>
                        </a:rPr>
                        <a:t>0.421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>
                          <a:effectLst/>
                        </a:rPr>
                        <a:t>0.777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>
                          <a:effectLst/>
                        </a:rPr>
                        <a:t>0.9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>
                          <a:effectLst/>
                        </a:rPr>
                        <a:t>0.8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>
                          <a:effectLst/>
                        </a:rPr>
                        <a:t>0.394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>
                          <a:effectLst/>
                        </a:rPr>
                        <a:t>0.882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>
                          <a:effectLst/>
                        </a:rPr>
                        <a:t>0.732</a:t>
                      </a:r>
                      <a:endParaRPr lang="es-CO" sz="17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700" dirty="0">
                          <a:effectLst/>
                        </a:rPr>
                        <a:t>0.792</a:t>
                      </a:r>
                      <a:endParaRPr lang="es-CO" sz="17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801" marR="70801" marT="0" marB="0"/>
                </a:tc>
                <a:extLst>
                  <a:ext uri="{0D108BD9-81ED-4DB2-BD59-A6C34878D82A}">
                    <a16:rowId xmlns:a16="http://schemas.microsoft.com/office/drawing/2014/main" val="294441954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C63D97ED-403C-9B9F-DE0D-0D2A8B889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4903032"/>
              </p:ext>
            </p:extLst>
          </p:nvPr>
        </p:nvGraphicFramePr>
        <p:xfrm>
          <a:off x="829057" y="2393722"/>
          <a:ext cx="10515605" cy="1044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6915">
                  <a:extLst>
                    <a:ext uri="{9D8B030D-6E8A-4147-A177-3AD203B41FA5}">
                      <a16:colId xmlns:a16="http://schemas.microsoft.com/office/drawing/2014/main" val="2845400036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2404750248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3907714700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2069733219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3790459142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3125560678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3835092838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3726045720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752354988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2813973688"/>
                    </a:ext>
                  </a:extLst>
                </a:gridCol>
                <a:gridCol w="936869">
                  <a:extLst>
                    <a:ext uri="{9D8B030D-6E8A-4147-A177-3AD203B41FA5}">
                      <a16:colId xmlns:a16="http://schemas.microsoft.com/office/drawing/2014/main" val="3653654406"/>
                    </a:ext>
                  </a:extLst>
                </a:gridCol>
              </a:tblGrid>
              <a:tr h="3701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 dirty="0">
                          <a:effectLst/>
                        </a:rPr>
                        <a:t>Factor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 dirty="0">
                          <a:effectLst/>
                        </a:rPr>
                        <a:t>1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2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3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4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5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6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7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8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9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>
                          <a:effectLst/>
                        </a:rPr>
                        <a:t>10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extLst>
                  <a:ext uri="{0D108BD9-81ED-4DB2-BD59-A6C34878D82A}">
                    <a16:rowId xmlns:a16="http://schemas.microsoft.com/office/drawing/2014/main" val="2407846372"/>
                  </a:ext>
                </a:extLst>
              </a:tr>
              <a:tr h="67399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2000" dirty="0">
                          <a:effectLst/>
                        </a:rPr>
                        <a:t>Valor propio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5.306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1.824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0.890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0.634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0.454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0.293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0.259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0.159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>
                          <a:effectLst/>
                        </a:rPr>
                        <a:t>0.104</a:t>
                      </a:r>
                      <a:endParaRPr lang="es-CO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effectLst/>
                        </a:rPr>
                        <a:t>0.076</a:t>
                      </a:r>
                      <a:endParaRPr lang="es-CO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302" marR="124302" marT="0" marB="0"/>
                </a:tc>
                <a:extLst>
                  <a:ext uri="{0D108BD9-81ED-4DB2-BD59-A6C34878D82A}">
                    <a16:rowId xmlns:a16="http://schemas.microsoft.com/office/drawing/2014/main" val="425729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5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0EC35-A9AB-E2F1-86B7-548D9D48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ES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Determinar vectores propios significativos y la varianza explicada por el modelo de ordenación.</a:t>
            </a:r>
            <a:br>
              <a:rPr lang="es-CO" sz="2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CO" sz="2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5095230-872D-D2E4-9B44-2100EDA7F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934443"/>
              </p:ext>
            </p:extLst>
          </p:nvPr>
        </p:nvGraphicFramePr>
        <p:xfrm>
          <a:off x="841248" y="5628548"/>
          <a:ext cx="10506463" cy="10873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038">
                  <a:extLst>
                    <a:ext uri="{9D8B030D-6E8A-4147-A177-3AD203B41FA5}">
                      <a16:colId xmlns:a16="http://schemas.microsoft.com/office/drawing/2014/main" val="3462508661"/>
                    </a:ext>
                  </a:extLst>
                </a:gridCol>
                <a:gridCol w="925218">
                  <a:extLst>
                    <a:ext uri="{9D8B030D-6E8A-4147-A177-3AD203B41FA5}">
                      <a16:colId xmlns:a16="http://schemas.microsoft.com/office/drawing/2014/main" val="28083740"/>
                    </a:ext>
                  </a:extLst>
                </a:gridCol>
                <a:gridCol w="890780">
                  <a:extLst>
                    <a:ext uri="{9D8B030D-6E8A-4147-A177-3AD203B41FA5}">
                      <a16:colId xmlns:a16="http://schemas.microsoft.com/office/drawing/2014/main" val="268398742"/>
                    </a:ext>
                  </a:extLst>
                </a:gridCol>
                <a:gridCol w="1414994">
                  <a:extLst>
                    <a:ext uri="{9D8B030D-6E8A-4147-A177-3AD203B41FA5}">
                      <a16:colId xmlns:a16="http://schemas.microsoft.com/office/drawing/2014/main" val="2181276932"/>
                    </a:ext>
                  </a:extLst>
                </a:gridCol>
                <a:gridCol w="1210282">
                  <a:extLst>
                    <a:ext uri="{9D8B030D-6E8A-4147-A177-3AD203B41FA5}">
                      <a16:colId xmlns:a16="http://schemas.microsoft.com/office/drawing/2014/main" val="664142072"/>
                    </a:ext>
                  </a:extLst>
                </a:gridCol>
                <a:gridCol w="804686">
                  <a:extLst>
                    <a:ext uri="{9D8B030D-6E8A-4147-A177-3AD203B41FA5}">
                      <a16:colId xmlns:a16="http://schemas.microsoft.com/office/drawing/2014/main" val="1131931601"/>
                    </a:ext>
                  </a:extLst>
                </a:gridCol>
                <a:gridCol w="997919">
                  <a:extLst>
                    <a:ext uri="{9D8B030D-6E8A-4147-A177-3AD203B41FA5}">
                      <a16:colId xmlns:a16="http://schemas.microsoft.com/office/drawing/2014/main" val="3086786646"/>
                    </a:ext>
                  </a:extLst>
                </a:gridCol>
                <a:gridCol w="877388">
                  <a:extLst>
                    <a:ext uri="{9D8B030D-6E8A-4147-A177-3AD203B41FA5}">
                      <a16:colId xmlns:a16="http://schemas.microsoft.com/office/drawing/2014/main" val="1051653701"/>
                    </a:ext>
                  </a:extLst>
                </a:gridCol>
                <a:gridCol w="871649">
                  <a:extLst>
                    <a:ext uri="{9D8B030D-6E8A-4147-A177-3AD203B41FA5}">
                      <a16:colId xmlns:a16="http://schemas.microsoft.com/office/drawing/2014/main" val="606648636"/>
                    </a:ext>
                  </a:extLst>
                </a:gridCol>
                <a:gridCol w="913739">
                  <a:extLst>
                    <a:ext uri="{9D8B030D-6E8A-4147-A177-3AD203B41FA5}">
                      <a16:colId xmlns:a16="http://schemas.microsoft.com/office/drawing/2014/main" val="394910829"/>
                    </a:ext>
                  </a:extLst>
                </a:gridCol>
                <a:gridCol w="758770">
                  <a:extLst>
                    <a:ext uri="{9D8B030D-6E8A-4147-A177-3AD203B41FA5}">
                      <a16:colId xmlns:a16="http://schemas.microsoft.com/office/drawing/2014/main" val="134555467"/>
                    </a:ext>
                  </a:extLst>
                </a:gridCol>
              </a:tblGrid>
              <a:tr h="63181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Variable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Policías por cada 100 habitantes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Número de habitantes (millones)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%abandono parental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 dirty="0">
                          <a:effectLst/>
                        </a:rPr>
                        <a:t>Robos diarios por cada 100000 habitantes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Pérdidas en robos anuales (millones)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Homicidios anuales por cada 100000 habitantes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Tasa de desempleo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Habitantes por km2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000">
                          <a:effectLst/>
                        </a:rPr>
                        <a:t>Población con estudio superiores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00">
                          <a:effectLst/>
                        </a:rPr>
                        <a:t>Tasa de divorcios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extLst>
                  <a:ext uri="{0D108BD9-81ED-4DB2-BD59-A6C34878D82A}">
                    <a16:rowId xmlns:a16="http://schemas.microsoft.com/office/drawing/2014/main" val="2026709817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Factor 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0.852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-0.154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0.545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0.869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0.921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0.818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-0.345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0.473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-0.814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0.841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extLst>
                  <a:ext uri="{0D108BD9-81ED-4DB2-BD59-A6C34878D82A}">
                    <a16:rowId xmlns:a16="http://schemas.microsoft.com/office/drawing/2014/main" val="1405592145"/>
                  </a:ext>
                </a:extLst>
              </a:tr>
              <a:tr h="22774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Factor 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0.659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-0.283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-0.145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-0.222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0.288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0.879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0.257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50" marR="82650" marT="0" marB="0"/>
                </a:tc>
                <a:extLst>
                  <a:ext uri="{0D108BD9-81ED-4DB2-BD59-A6C34878D82A}">
                    <a16:rowId xmlns:a16="http://schemas.microsoft.com/office/drawing/2014/main" val="2561543745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673DD578-9EC1-7E3F-E9D4-59BBFC07D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699531"/>
              </p:ext>
            </p:extLst>
          </p:nvPr>
        </p:nvGraphicFramePr>
        <p:xfrm>
          <a:off x="968025" y="1976344"/>
          <a:ext cx="9942006" cy="3163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6096">
                  <a:extLst>
                    <a:ext uri="{9D8B030D-6E8A-4147-A177-3AD203B41FA5}">
                      <a16:colId xmlns:a16="http://schemas.microsoft.com/office/drawing/2014/main" val="2829980179"/>
                    </a:ext>
                  </a:extLst>
                </a:gridCol>
                <a:gridCol w="2302955">
                  <a:extLst>
                    <a:ext uri="{9D8B030D-6E8A-4147-A177-3AD203B41FA5}">
                      <a16:colId xmlns:a16="http://schemas.microsoft.com/office/drawing/2014/main" val="3311818500"/>
                    </a:ext>
                  </a:extLst>
                </a:gridCol>
                <a:gridCol w="2302955">
                  <a:extLst>
                    <a:ext uri="{9D8B030D-6E8A-4147-A177-3AD203B41FA5}">
                      <a16:colId xmlns:a16="http://schemas.microsoft.com/office/drawing/2014/main" val="4169541296"/>
                    </a:ext>
                  </a:extLst>
                </a:gridCol>
              </a:tblGrid>
              <a:tr h="53949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 dirty="0">
                          <a:effectLst/>
                        </a:rPr>
                        <a:t> </a:t>
                      </a:r>
                      <a:endParaRPr lang="es-CO" sz="4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>
                          <a:effectLst/>
                        </a:rPr>
                        <a:t>Factor 1</a:t>
                      </a:r>
                      <a:endParaRPr lang="es-CO" sz="4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>
                          <a:effectLst/>
                        </a:rPr>
                        <a:t>Factor 2</a:t>
                      </a:r>
                      <a:endParaRPr lang="es-CO" sz="4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extLst>
                  <a:ext uri="{0D108BD9-81ED-4DB2-BD59-A6C34878D82A}">
                    <a16:rowId xmlns:a16="http://schemas.microsoft.com/office/drawing/2014/main" val="1094430493"/>
                  </a:ext>
                </a:extLst>
              </a:tr>
              <a:tr h="539496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>
                          <a:effectLst/>
                        </a:rPr>
                        <a:t>SS loadings</a:t>
                      </a:r>
                      <a:endParaRPr lang="es-CO" sz="4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>
                          <a:effectLst/>
                        </a:rPr>
                        <a:t>5.031</a:t>
                      </a:r>
                      <a:endParaRPr lang="es-CO" sz="4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>
                          <a:effectLst/>
                        </a:rPr>
                        <a:t>1.517</a:t>
                      </a:r>
                      <a:endParaRPr lang="es-CO" sz="4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extLst>
                  <a:ext uri="{0D108BD9-81ED-4DB2-BD59-A6C34878D82A}">
                    <a16:rowId xmlns:a16="http://schemas.microsoft.com/office/drawing/2014/main" val="2323823881"/>
                  </a:ext>
                </a:extLst>
              </a:tr>
              <a:tr h="1042416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 dirty="0">
                          <a:effectLst/>
                        </a:rPr>
                        <a:t>Proporción varianza explicada</a:t>
                      </a:r>
                      <a:endParaRPr lang="es-CO" sz="4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>
                          <a:effectLst/>
                        </a:rPr>
                        <a:t>0.503</a:t>
                      </a:r>
                      <a:endParaRPr lang="es-CO" sz="4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>
                          <a:effectLst/>
                        </a:rPr>
                        <a:t>0.152</a:t>
                      </a:r>
                      <a:endParaRPr lang="es-CO" sz="4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extLst>
                  <a:ext uri="{0D108BD9-81ED-4DB2-BD59-A6C34878D82A}">
                    <a16:rowId xmlns:a16="http://schemas.microsoft.com/office/drawing/2014/main" val="3310481003"/>
                  </a:ext>
                </a:extLst>
              </a:tr>
              <a:tr h="1042416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 dirty="0">
                          <a:effectLst/>
                        </a:rPr>
                        <a:t>Acumulación varianza explicada</a:t>
                      </a:r>
                      <a:endParaRPr lang="es-CO" sz="4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>
                          <a:effectLst/>
                        </a:rPr>
                        <a:t>0.503</a:t>
                      </a:r>
                      <a:endParaRPr lang="es-CO" sz="4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3300" dirty="0">
                          <a:effectLst/>
                        </a:rPr>
                        <a:t>0.655</a:t>
                      </a:r>
                      <a:endParaRPr lang="es-CO" sz="4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314" marR="226314" marT="0" marB="0"/>
                </a:tc>
                <a:extLst>
                  <a:ext uri="{0D108BD9-81ED-4DB2-BD59-A6C34878D82A}">
                    <a16:rowId xmlns:a16="http://schemas.microsoft.com/office/drawing/2014/main" val="242256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007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922</Words>
  <Application>Microsoft Office PowerPoint</Application>
  <PresentationFormat>Panorámica</PresentationFormat>
  <Paragraphs>341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Tema de Office</vt:lpstr>
      <vt:lpstr>Exposición de Juan Pablo Bioestadística 2</vt:lpstr>
      <vt:lpstr>Cree un contexto de investigación donde se analizaría el conjunto de variables que se presentan en la base de datos asignada, defina a que corresponden las variables (a, b, c, d, etc.) y factor, según el contexto establecido.  Se quiere analizar cómo se relacionan variables familiares y demográficas con el riesgo en algunas poblaciones del Amazonas, Andes y Caribe </vt:lpstr>
      <vt:lpstr>Realice un análisis descriptivo univariado del conjunto de datos asignado, haga uso de gráficos de dispersión y representación para analizar el comportamiento general y conjunto de las variables. </vt:lpstr>
      <vt:lpstr>Presentación de PowerPoint</vt:lpstr>
      <vt:lpstr>Realice el análisis de correlación y dependencia entre el conjunto de variables asignado, analice la magnitud y dirección de las correlaciones más importantes a su juicio. Represente gráficamente la matriz de correlación. </vt:lpstr>
      <vt:lpstr>Presentación de PowerPoint</vt:lpstr>
      <vt:lpstr>Aplicar técnicas de reducción de dimensión y eliminación de colinealidad (análisis de componentes principales, análisis de correspondencia o análisis factorial, según sea el caso asignado). Obtener los valores y vectores propios. ¿Qué información se puede extraer de los valores y vectores propios obtenidos?  </vt:lpstr>
      <vt:lpstr>Presentación de PowerPoint</vt:lpstr>
      <vt:lpstr>Determinar vectores propios significativos y la varianza explicada por el modelo de ordenación. </vt:lpstr>
      <vt:lpstr>Analizar el (o los) biplots del método.  </vt:lpstr>
      <vt:lpstr>Identificar la presencia de grupos de las observaciones.  </vt:lpstr>
      <vt:lpstr>Interpretar los resultados teniendo en cuenta el contexto establecido para el conjunto de datos. </vt:lpstr>
      <vt:lpstr>Conclusión de mis análisis</vt:lpstr>
      <vt:lpstr>No vivan en Córdoba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Exposición de Juan Pablo Bioestadística 2</dc:title>
  <dc:creator>JUAN PABLO ESCARRAGA SEPULVEDA</dc:creator>
  <cp:lastModifiedBy>JUAN PABLO ESCARRAGA SEPULVEDA</cp:lastModifiedBy>
  <cp:revision>1</cp:revision>
  <dcterms:created xsi:type="dcterms:W3CDTF">2023-09-21T00:39:34Z</dcterms:created>
  <dcterms:modified xsi:type="dcterms:W3CDTF">2023-09-21T02:57:17Z</dcterms:modified>
</cp:coreProperties>
</file>