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6"/>
  </p:notesMasterIdLst>
  <p:handoutMasterIdLst>
    <p:handoutMasterId r:id="rId47"/>
  </p:handoutMasterIdLst>
  <p:sldIdLst>
    <p:sldId id="256" r:id="rId5"/>
    <p:sldId id="294" r:id="rId6"/>
    <p:sldId id="337" r:id="rId7"/>
    <p:sldId id="338" r:id="rId8"/>
    <p:sldId id="303" r:id="rId9"/>
    <p:sldId id="304" r:id="rId10"/>
    <p:sldId id="298" r:id="rId11"/>
    <p:sldId id="292" r:id="rId12"/>
    <p:sldId id="305" r:id="rId13"/>
    <p:sldId id="306" r:id="rId14"/>
    <p:sldId id="299" r:id="rId15"/>
    <p:sldId id="297" r:id="rId16"/>
    <p:sldId id="309" r:id="rId17"/>
    <p:sldId id="296" r:id="rId18"/>
    <p:sldId id="328" r:id="rId19"/>
    <p:sldId id="329" r:id="rId20"/>
    <p:sldId id="333" r:id="rId21"/>
    <p:sldId id="295" r:id="rId22"/>
    <p:sldId id="339" r:id="rId23"/>
    <p:sldId id="340" r:id="rId24"/>
    <p:sldId id="308" r:id="rId25"/>
    <p:sldId id="341" r:id="rId26"/>
    <p:sldId id="346" r:id="rId27"/>
    <p:sldId id="344" r:id="rId28"/>
    <p:sldId id="349" r:id="rId29"/>
    <p:sldId id="347" r:id="rId30"/>
    <p:sldId id="348" r:id="rId31"/>
    <p:sldId id="350" r:id="rId32"/>
    <p:sldId id="352" r:id="rId33"/>
    <p:sldId id="345" r:id="rId34"/>
    <p:sldId id="331" r:id="rId35"/>
    <p:sldId id="355" r:id="rId36"/>
    <p:sldId id="336" r:id="rId37"/>
    <p:sldId id="300" r:id="rId38"/>
    <p:sldId id="301" r:id="rId39"/>
    <p:sldId id="356" r:id="rId40"/>
    <p:sldId id="302" r:id="rId41"/>
    <p:sldId id="357" r:id="rId42"/>
    <p:sldId id="342" r:id="rId43"/>
    <p:sldId id="335" r:id="rId44"/>
    <p:sldId id="282"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 id="5" name="ni yuxin" initials="ny" lastIdx="2" clrIdx="4">
    <p:extLst>
      <p:ext uri="{19B8F6BF-5375-455C-9EA6-DF929625EA0E}">
        <p15:presenceInfo xmlns:p15="http://schemas.microsoft.com/office/powerpoint/2012/main" userId="adb1b2e226f2db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93A3A"/>
    <a:srgbClr val="E7E6E6"/>
    <a:srgbClr val="DD462F"/>
    <a:srgbClr val="FF9B45"/>
    <a:srgbClr val="FFFFFF"/>
    <a:srgbClr val="D24726"/>
    <a:srgbClr val="5F9DD6"/>
    <a:srgbClr val="404040"/>
    <a:srgbClr val="F8C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30" autoAdjust="0"/>
  </p:normalViewPr>
  <p:slideViewPr>
    <p:cSldViewPr snapToGrid="0">
      <p:cViewPr varScale="1">
        <p:scale>
          <a:sx n="72" d="100"/>
          <a:sy n="72" d="100"/>
        </p:scale>
        <p:origin x="110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_rels/data10.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EC0B7-C008-4E54-B386-0DDE5551B669}" type="doc">
      <dgm:prSet loTypeId="urn:microsoft.com/office/officeart/2005/8/layout/hProcess9" loCatId="process" qsTypeId="urn:microsoft.com/office/officeart/2005/8/quickstyle/simple1" qsCatId="simple" csTypeId="urn:microsoft.com/office/officeart/2005/8/colors/colorful1" csCatId="colorful" phldr="1"/>
      <dgm:spPr/>
    </dgm:pt>
    <dgm:pt modelId="{7470E18C-1EB5-4C71-99C8-07DFBE745DBE}">
      <dgm:prSet phldrT="[文本]"/>
      <dgm:spPr/>
      <dgm:t>
        <a:bodyPr/>
        <a:lstStyle/>
        <a:p>
          <a:r>
            <a:rPr lang="en-US" altLang="zh-CN" dirty="0"/>
            <a:t>Oversampling</a:t>
          </a:r>
          <a:endParaRPr lang="zh-CN" altLang="en-US" dirty="0"/>
        </a:p>
      </dgm:t>
    </dgm:pt>
    <dgm:pt modelId="{02FA6DCD-914A-40C3-933C-BD4B8FDCF4B0}" type="parTrans" cxnId="{D17F046B-4790-4C6D-AEF8-2EDBDA587750}">
      <dgm:prSet/>
      <dgm:spPr/>
      <dgm:t>
        <a:bodyPr/>
        <a:lstStyle/>
        <a:p>
          <a:endParaRPr lang="zh-CN" altLang="en-US"/>
        </a:p>
      </dgm:t>
    </dgm:pt>
    <dgm:pt modelId="{4BA67306-A08D-4AF4-BCFF-A558A4D20C75}" type="sibTrans" cxnId="{D17F046B-4790-4C6D-AEF8-2EDBDA587750}">
      <dgm:prSet/>
      <dgm:spPr/>
      <dgm:t>
        <a:bodyPr/>
        <a:lstStyle/>
        <a:p>
          <a:endParaRPr lang="zh-CN" altLang="en-US"/>
        </a:p>
      </dgm:t>
    </dgm:pt>
    <dgm:pt modelId="{DA7E31A7-A691-447F-BABB-C534001425D3}" type="pres">
      <dgm:prSet presAssocID="{2A9EC0B7-C008-4E54-B386-0DDE5551B669}" presName="CompostProcess" presStyleCnt="0">
        <dgm:presLayoutVars>
          <dgm:dir/>
          <dgm:resizeHandles val="exact"/>
        </dgm:presLayoutVars>
      </dgm:prSet>
      <dgm:spPr/>
    </dgm:pt>
    <dgm:pt modelId="{1E7A9E00-C627-48EF-9E9C-57C1E0AB7F23}" type="pres">
      <dgm:prSet presAssocID="{2A9EC0B7-C008-4E54-B386-0DDE5551B669}" presName="arrow" presStyleLbl="bgShp" presStyleIdx="0" presStyleCnt="1"/>
      <dgm:spPr/>
    </dgm:pt>
    <dgm:pt modelId="{36E05BC5-2DFC-42FA-B053-13653A00182C}" type="pres">
      <dgm:prSet presAssocID="{2A9EC0B7-C008-4E54-B386-0DDE5551B669}" presName="linearProcess" presStyleCnt="0"/>
      <dgm:spPr/>
    </dgm:pt>
    <dgm:pt modelId="{724F8860-9EA2-4A9E-AA8A-0332B828FB34}" type="pres">
      <dgm:prSet presAssocID="{7470E18C-1EB5-4C71-99C8-07DFBE745DBE}" presName="textNode" presStyleLbl="node1" presStyleIdx="0" presStyleCnt="1" custLinFactNeighborX="-3898" custLinFactNeighborY="-989">
        <dgm:presLayoutVars>
          <dgm:bulletEnabled val="1"/>
        </dgm:presLayoutVars>
      </dgm:prSet>
      <dgm:spPr/>
    </dgm:pt>
  </dgm:ptLst>
  <dgm:cxnLst>
    <dgm:cxn modelId="{D17F046B-4790-4C6D-AEF8-2EDBDA587750}" srcId="{2A9EC0B7-C008-4E54-B386-0DDE5551B669}" destId="{7470E18C-1EB5-4C71-99C8-07DFBE745DBE}" srcOrd="0" destOrd="0" parTransId="{02FA6DCD-914A-40C3-933C-BD4B8FDCF4B0}" sibTransId="{4BA67306-A08D-4AF4-BCFF-A558A4D20C75}"/>
    <dgm:cxn modelId="{88D5E8BE-6FD9-4AA0-ACD8-27150219B70A}" type="presOf" srcId="{7470E18C-1EB5-4C71-99C8-07DFBE745DBE}" destId="{724F8860-9EA2-4A9E-AA8A-0332B828FB34}" srcOrd="0" destOrd="0" presId="urn:microsoft.com/office/officeart/2005/8/layout/hProcess9"/>
    <dgm:cxn modelId="{B5B5AFD5-68DD-4C83-AB14-27FC6EBF25DF}" type="presOf" srcId="{2A9EC0B7-C008-4E54-B386-0DDE5551B669}" destId="{DA7E31A7-A691-447F-BABB-C534001425D3}" srcOrd="0" destOrd="0" presId="urn:microsoft.com/office/officeart/2005/8/layout/hProcess9"/>
    <dgm:cxn modelId="{0757DBC0-94BC-462A-95EC-F3B31386EE3A}" type="presParOf" srcId="{DA7E31A7-A691-447F-BABB-C534001425D3}" destId="{1E7A9E00-C627-48EF-9E9C-57C1E0AB7F23}" srcOrd="0" destOrd="0" presId="urn:microsoft.com/office/officeart/2005/8/layout/hProcess9"/>
    <dgm:cxn modelId="{7CF57CF6-10AD-41E3-96A1-3D1DC29B805F}" type="presParOf" srcId="{DA7E31A7-A691-447F-BABB-C534001425D3}" destId="{36E05BC5-2DFC-42FA-B053-13653A00182C}" srcOrd="1" destOrd="0" presId="urn:microsoft.com/office/officeart/2005/8/layout/hProcess9"/>
    <dgm:cxn modelId="{8C3080C5-9F50-4314-B20E-00BF138331E0}" type="presParOf" srcId="{36E05BC5-2DFC-42FA-B053-13653A00182C}" destId="{724F8860-9EA2-4A9E-AA8A-0332B828FB34}" srcOrd="0"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9B549F-2ABD-4020-9F4D-81C1190B7594}" type="doc">
      <dgm:prSet loTypeId="urn:microsoft.com/office/officeart/2005/8/layout/vList3" loCatId="list" qsTypeId="urn:microsoft.com/office/officeart/2005/8/quickstyle/simple3" qsCatId="simple" csTypeId="urn:microsoft.com/office/officeart/2005/8/colors/colorful5" csCatId="colorful" phldr="1"/>
      <dgm:spPr/>
      <dgm:t>
        <a:bodyPr/>
        <a:lstStyle/>
        <a:p>
          <a:endParaRPr lang="zh-CN" altLang="en-US"/>
        </a:p>
      </dgm:t>
    </dgm:pt>
    <dgm:pt modelId="{8A9D7C1F-7361-489A-8828-D3D2F409A878}">
      <dgm:prSet phldrT="[文本]"/>
      <dgm:spPr/>
      <dgm:t>
        <a:bodyPr/>
        <a:lstStyle/>
        <a:p>
          <a:pPr algn="l">
            <a:buFont typeface="+mj-lt"/>
            <a:buAutoNum type="arabicPeriod"/>
          </a:pPr>
          <a:r>
            <a:rPr lang="en-US" dirty="0"/>
            <a:t>Metrics should be chosen carefully, different metrics will lead to choose different model.</a:t>
          </a:r>
          <a:endParaRPr lang="zh-CN" altLang="en-US" dirty="0"/>
        </a:p>
      </dgm:t>
    </dgm:pt>
    <dgm:pt modelId="{174D5DFC-8467-419A-8BC6-6E2F16F9F214}" type="parTrans" cxnId="{A07D195F-4F70-4053-A03B-B0C45BE874AB}">
      <dgm:prSet/>
      <dgm:spPr/>
      <dgm:t>
        <a:bodyPr/>
        <a:lstStyle/>
        <a:p>
          <a:endParaRPr lang="zh-CN" altLang="en-US"/>
        </a:p>
      </dgm:t>
    </dgm:pt>
    <dgm:pt modelId="{6B1DA899-8898-43FC-A4F4-F51716ADE384}" type="sibTrans" cxnId="{A07D195F-4F70-4053-A03B-B0C45BE874AB}">
      <dgm:prSet/>
      <dgm:spPr/>
      <dgm:t>
        <a:bodyPr/>
        <a:lstStyle/>
        <a:p>
          <a:endParaRPr lang="zh-CN" altLang="en-US"/>
        </a:p>
      </dgm:t>
    </dgm:pt>
    <dgm:pt modelId="{9764F8A8-8647-4617-816E-3FBED6988138}">
      <dgm:prSet phldrT="[文本]"/>
      <dgm:spPr/>
      <dgm:t>
        <a:bodyPr/>
        <a:lstStyle/>
        <a:p>
          <a:pPr algn="l">
            <a:buFont typeface="+mj-lt"/>
            <a:buAutoNum type="arabicPeriod"/>
          </a:pPr>
          <a:r>
            <a:rPr lang="en-US" dirty="0"/>
            <a:t>voting with all models is the best model in binary  and multi-class classification </a:t>
          </a:r>
          <a:endParaRPr lang="zh-CN" altLang="en-US" dirty="0"/>
        </a:p>
      </dgm:t>
    </dgm:pt>
    <dgm:pt modelId="{2663A8CF-1474-4C62-9FB1-6372BD92FFE7}" type="parTrans" cxnId="{73AEC80F-3376-463B-91D1-2C8C7F953EA4}">
      <dgm:prSet/>
      <dgm:spPr/>
      <dgm:t>
        <a:bodyPr/>
        <a:lstStyle/>
        <a:p>
          <a:endParaRPr lang="zh-CN" altLang="en-US"/>
        </a:p>
      </dgm:t>
    </dgm:pt>
    <dgm:pt modelId="{B8A51370-4F8A-4CCF-B42C-D153992FA29B}" type="sibTrans" cxnId="{73AEC80F-3376-463B-91D1-2C8C7F953EA4}">
      <dgm:prSet/>
      <dgm:spPr/>
      <dgm:t>
        <a:bodyPr/>
        <a:lstStyle/>
        <a:p>
          <a:endParaRPr lang="zh-CN" altLang="en-US"/>
        </a:p>
      </dgm:t>
    </dgm:pt>
    <dgm:pt modelId="{DA8B028B-CCFE-4866-B273-85B514BCFB26}">
      <dgm:prSet phldrT="[文本]"/>
      <dgm:spPr/>
      <dgm:t>
        <a:bodyPr/>
        <a:lstStyle/>
        <a:p>
          <a:pPr algn="l"/>
          <a:r>
            <a:rPr lang="en-US" altLang="en-US" dirty="0"/>
            <a:t>X1, X2, and X178 is top 3 features for model to predict whether a patient has epileptic seizures,</a:t>
          </a:r>
          <a:r>
            <a:rPr lang="en-US" dirty="0"/>
            <a:t> the specific range of features like X2 and X164 will suggest seizure activity</a:t>
          </a:r>
          <a:endParaRPr lang="zh-CN" altLang="en-US" dirty="0"/>
        </a:p>
      </dgm:t>
    </dgm:pt>
    <dgm:pt modelId="{A2FC8814-0791-4E66-B5C1-A289D0CEF9CB}" type="parTrans" cxnId="{1BBCF1DD-F898-4899-B522-B04EF633F918}">
      <dgm:prSet/>
      <dgm:spPr/>
      <dgm:t>
        <a:bodyPr/>
        <a:lstStyle/>
        <a:p>
          <a:endParaRPr lang="zh-CN" altLang="en-US"/>
        </a:p>
      </dgm:t>
    </dgm:pt>
    <dgm:pt modelId="{3B9D61A5-C427-42AA-B1A5-CCE5D594C0F1}" type="sibTrans" cxnId="{1BBCF1DD-F898-4899-B522-B04EF633F918}">
      <dgm:prSet/>
      <dgm:spPr/>
      <dgm:t>
        <a:bodyPr/>
        <a:lstStyle/>
        <a:p>
          <a:endParaRPr lang="zh-CN" altLang="en-US"/>
        </a:p>
      </dgm:t>
    </dgm:pt>
    <dgm:pt modelId="{9217BCB3-A3B5-4AED-89C9-64C082DA2234}">
      <dgm:prSet/>
      <dgm:spPr/>
      <dgm:t>
        <a:bodyPr/>
        <a:lstStyle/>
        <a:p>
          <a:pPr algn="l"/>
          <a:r>
            <a:rPr lang="en-US" dirty="0"/>
            <a:t>For multi-class classification, X1 X12 and X173 are considered the top 3 important features. Different important features of different class are selected </a:t>
          </a:r>
          <a:endParaRPr lang="zh-CN" altLang="en-US" dirty="0"/>
        </a:p>
      </dgm:t>
    </dgm:pt>
    <dgm:pt modelId="{CAFD2721-DA28-4F57-B1BB-F675F4CE94E4}" type="parTrans" cxnId="{04BA3F03-C0E8-4DA5-83AB-AB10CD245373}">
      <dgm:prSet/>
      <dgm:spPr/>
      <dgm:t>
        <a:bodyPr/>
        <a:lstStyle/>
        <a:p>
          <a:endParaRPr lang="zh-CN" altLang="en-US"/>
        </a:p>
      </dgm:t>
    </dgm:pt>
    <dgm:pt modelId="{6F0A425E-F4EB-4BF0-A672-E9BB19B895EE}" type="sibTrans" cxnId="{04BA3F03-C0E8-4DA5-83AB-AB10CD245373}">
      <dgm:prSet/>
      <dgm:spPr/>
      <dgm:t>
        <a:bodyPr/>
        <a:lstStyle/>
        <a:p>
          <a:endParaRPr lang="zh-CN" altLang="en-US"/>
        </a:p>
      </dgm:t>
    </dgm:pt>
    <dgm:pt modelId="{74061DEF-4026-482A-AC30-3CC9DA4B6894}" type="pres">
      <dgm:prSet presAssocID="{649B549F-2ABD-4020-9F4D-81C1190B7594}" presName="linearFlow" presStyleCnt="0">
        <dgm:presLayoutVars>
          <dgm:dir/>
          <dgm:resizeHandles val="exact"/>
        </dgm:presLayoutVars>
      </dgm:prSet>
      <dgm:spPr/>
    </dgm:pt>
    <dgm:pt modelId="{428A3260-B702-4418-B9C7-E7F48D053E63}" type="pres">
      <dgm:prSet presAssocID="{8A9D7C1F-7361-489A-8828-D3D2F409A878}" presName="composite" presStyleCnt="0"/>
      <dgm:spPr/>
    </dgm:pt>
    <dgm:pt modelId="{335BA0A5-9321-4B40-8F3E-D700E2716326}" type="pres">
      <dgm:prSet presAssocID="{8A9D7C1F-7361-489A-8828-D3D2F409A878}"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警告"/>
        </a:ext>
      </dgm:extLst>
    </dgm:pt>
    <dgm:pt modelId="{2C163358-C97E-4674-9574-B24CD049A379}" type="pres">
      <dgm:prSet presAssocID="{8A9D7C1F-7361-489A-8828-D3D2F409A878}" presName="txShp" presStyleLbl="node1" presStyleIdx="0" presStyleCnt="4">
        <dgm:presLayoutVars>
          <dgm:bulletEnabled val="1"/>
        </dgm:presLayoutVars>
      </dgm:prSet>
      <dgm:spPr/>
    </dgm:pt>
    <dgm:pt modelId="{14A67059-A3B9-4F16-977E-E321D6CAA65E}" type="pres">
      <dgm:prSet presAssocID="{6B1DA899-8898-43FC-A4F4-F51716ADE384}" presName="spacing" presStyleCnt="0"/>
      <dgm:spPr/>
    </dgm:pt>
    <dgm:pt modelId="{4879A905-DCAE-424E-89E1-22461EE2E967}" type="pres">
      <dgm:prSet presAssocID="{9764F8A8-8647-4617-816E-3FBED6988138}" presName="composite" presStyleCnt="0"/>
      <dgm:spPr/>
    </dgm:pt>
    <dgm:pt modelId="{F5AB41BA-0DB8-4C16-8A29-FBEE3832668D}" type="pres">
      <dgm:prSet presAssocID="{9764F8A8-8647-4617-816E-3FBED6988138}" presName="imgShp"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放大镜"/>
        </a:ext>
      </dgm:extLst>
    </dgm:pt>
    <dgm:pt modelId="{CFD80B87-2766-4A24-9E97-5D05316E79C5}" type="pres">
      <dgm:prSet presAssocID="{9764F8A8-8647-4617-816E-3FBED6988138}" presName="txShp" presStyleLbl="node1" presStyleIdx="1" presStyleCnt="4">
        <dgm:presLayoutVars>
          <dgm:bulletEnabled val="1"/>
        </dgm:presLayoutVars>
      </dgm:prSet>
      <dgm:spPr/>
    </dgm:pt>
    <dgm:pt modelId="{54102555-8EC0-41F6-8FBF-ABC23810CFA8}" type="pres">
      <dgm:prSet presAssocID="{B8A51370-4F8A-4CCF-B42C-D153992FA29B}" presName="spacing" presStyleCnt="0"/>
      <dgm:spPr/>
    </dgm:pt>
    <dgm:pt modelId="{9BE00C85-6A2D-4C6A-B174-139AAFCF7101}" type="pres">
      <dgm:prSet presAssocID="{DA8B028B-CCFE-4866-B273-85B514BCFB26}" presName="composite" presStyleCnt="0"/>
      <dgm:spPr/>
    </dgm:pt>
    <dgm:pt modelId="{69A4073F-F7D2-454F-9682-68DBBC364864}" type="pres">
      <dgm:prSet presAssocID="{DA8B028B-CCFE-4866-B273-85B514BCFB26}" presName="imgShp"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研究"/>
        </a:ext>
      </dgm:extLst>
    </dgm:pt>
    <dgm:pt modelId="{7EC64CF2-4297-4B16-B824-0F0D37F5C4E1}" type="pres">
      <dgm:prSet presAssocID="{DA8B028B-CCFE-4866-B273-85B514BCFB26}" presName="txShp" presStyleLbl="node1" presStyleIdx="2" presStyleCnt="4">
        <dgm:presLayoutVars>
          <dgm:bulletEnabled val="1"/>
        </dgm:presLayoutVars>
      </dgm:prSet>
      <dgm:spPr/>
    </dgm:pt>
    <dgm:pt modelId="{3ADF5759-1594-4E48-AD43-0AFD10923223}" type="pres">
      <dgm:prSet presAssocID="{3B9D61A5-C427-42AA-B1A5-CCE5D594C0F1}" presName="spacing" presStyleCnt="0"/>
      <dgm:spPr/>
    </dgm:pt>
    <dgm:pt modelId="{9DE56D8F-8F62-4F20-A1A4-049429F085C6}" type="pres">
      <dgm:prSet presAssocID="{9217BCB3-A3B5-4AED-89C9-64C082DA2234}" presName="composite" presStyleCnt="0"/>
      <dgm:spPr/>
    </dgm:pt>
    <dgm:pt modelId="{1804DD7B-D05D-4262-8836-DF74D3AD328E}" type="pres">
      <dgm:prSet presAssocID="{9217BCB3-A3B5-4AED-89C9-64C082DA2234}" presName="imgShp"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靶心"/>
        </a:ext>
      </dgm:extLst>
    </dgm:pt>
    <dgm:pt modelId="{11A3A60B-C360-4DB7-9BD0-7AE18B88A5FA}" type="pres">
      <dgm:prSet presAssocID="{9217BCB3-A3B5-4AED-89C9-64C082DA2234}" presName="txShp" presStyleLbl="node1" presStyleIdx="3" presStyleCnt="4">
        <dgm:presLayoutVars>
          <dgm:bulletEnabled val="1"/>
        </dgm:presLayoutVars>
      </dgm:prSet>
      <dgm:spPr/>
    </dgm:pt>
  </dgm:ptLst>
  <dgm:cxnLst>
    <dgm:cxn modelId="{04BA3F03-C0E8-4DA5-83AB-AB10CD245373}" srcId="{649B549F-2ABD-4020-9F4D-81C1190B7594}" destId="{9217BCB3-A3B5-4AED-89C9-64C082DA2234}" srcOrd="3" destOrd="0" parTransId="{CAFD2721-DA28-4F57-B1BB-F675F4CE94E4}" sibTransId="{6F0A425E-F4EB-4BF0-A672-E9BB19B895EE}"/>
    <dgm:cxn modelId="{73AEC80F-3376-463B-91D1-2C8C7F953EA4}" srcId="{649B549F-2ABD-4020-9F4D-81C1190B7594}" destId="{9764F8A8-8647-4617-816E-3FBED6988138}" srcOrd="1" destOrd="0" parTransId="{2663A8CF-1474-4C62-9FB1-6372BD92FFE7}" sibTransId="{B8A51370-4F8A-4CCF-B42C-D153992FA29B}"/>
    <dgm:cxn modelId="{2935C832-F076-4242-805E-B9F54269C0A4}" type="presOf" srcId="{9217BCB3-A3B5-4AED-89C9-64C082DA2234}" destId="{11A3A60B-C360-4DB7-9BD0-7AE18B88A5FA}" srcOrd="0" destOrd="0" presId="urn:microsoft.com/office/officeart/2005/8/layout/vList3"/>
    <dgm:cxn modelId="{A07D195F-4F70-4053-A03B-B0C45BE874AB}" srcId="{649B549F-2ABD-4020-9F4D-81C1190B7594}" destId="{8A9D7C1F-7361-489A-8828-D3D2F409A878}" srcOrd="0" destOrd="0" parTransId="{174D5DFC-8467-419A-8BC6-6E2F16F9F214}" sibTransId="{6B1DA899-8898-43FC-A4F4-F51716ADE384}"/>
    <dgm:cxn modelId="{36D5BB63-498F-4A6F-AA3D-A1E47E6FC0EE}" type="presOf" srcId="{8A9D7C1F-7361-489A-8828-D3D2F409A878}" destId="{2C163358-C97E-4674-9574-B24CD049A379}" srcOrd="0" destOrd="0" presId="urn:microsoft.com/office/officeart/2005/8/layout/vList3"/>
    <dgm:cxn modelId="{D84ED659-B324-4448-BA49-7FABB7D99004}" type="presOf" srcId="{9764F8A8-8647-4617-816E-3FBED6988138}" destId="{CFD80B87-2766-4A24-9E97-5D05316E79C5}" srcOrd="0" destOrd="0" presId="urn:microsoft.com/office/officeart/2005/8/layout/vList3"/>
    <dgm:cxn modelId="{D3820FCA-8AFC-4950-AD3D-16E8A39C542A}" type="presOf" srcId="{649B549F-2ABD-4020-9F4D-81C1190B7594}" destId="{74061DEF-4026-482A-AC30-3CC9DA4B6894}" srcOrd="0" destOrd="0" presId="urn:microsoft.com/office/officeart/2005/8/layout/vList3"/>
    <dgm:cxn modelId="{1BBCF1DD-F898-4899-B522-B04EF633F918}" srcId="{649B549F-2ABD-4020-9F4D-81C1190B7594}" destId="{DA8B028B-CCFE-4866-B273-85B514BCFB26}" srcOrd="2" destOrd="0" parTransId="{A2FC8814-0791-4E66-B5C1-A289D0CEF9CB}" sibTransId="{3B9D61A5-C427-42AA-B1A5-CCE5D594C0F1}"/>
    <dgm:cxn modelId="{64A2CFFD-56A2-4B84-BF5F-E82F4276736B}" type="presOf" srcId="{DA8B028B-CCFE-4866-B273-85B514BCFB26}" destId="{7EC64CF2-4297-4B16-B824-0F0D37F5C4E1}" srcOrd="0" destOrd="0" presId="urn:microsoft.com/office/officeart/2005/8/layout/vList3"/>
    <dgm:cxn modelId="{91B24D18-D13E-4801-AE50-47E6F1DF3C35}" type="presParOf" srcId="{74061DEF-4026-482A-AC30-3CC9DA4B6894}" destId="{428A3260-B702-4418-B9C7-E7F48D053E63}" srcOrd="0" destOrd="0" presId="urn:microsoft.com/office/officeart/2005/8/layout/vList3"/>
    <dgm:cxn modelId="{A48BE74B-9C44-4FD7-8CFE-A6EC6A87FD49}" type="presParOf" srcId="{428A3260-B702-4418-B9C7-E7F48D053E63}" destId="{335BA0A5-9321-4B40-8F3E-D700E2716326}" srcOrd="0" destOrd="0" presId="urn:microsoft.com/office/officeart/2005/8/layout/vList3"/>
    <dgm:cxn modelId="{421F7285-9E0A-470C-BA18-4B4340836B05}" type="presParOf" srcId="{428A3260-B702-4418-B9C7-E7F48D053E63}" destId="{2C163358-C97E-4674-9574-B24CD049A379}" srcOrd="1" destOrd="0" presId="urn:microsoft.com/office/officeart/2005/8/layout/vList3"/>
    <dgm:cxn modelId="{7918E082-905F-475D-AB64-A0BF133911A9}" type="presParOf" srcId="{74061DEF-4026-482A-AC30-3CC9DA4B6894}" destId="{14A67059-A3B9-4F16-977E-E321D6CAA65E}" srcOrd="1" destOrd="0" presId="urn:microsoft.com/office/officeart/2005/8/layout/vList3"/>
    <dgm:cxn modelId="{B80BB9E7-AA66-4364-8584-E80A8B596872}" type="presParOf" srcId="{74061DEF-4026-482A-AC30-3CC9DA4B6894}" destId="{4879A905-DCAE-424E-89E1-22461EE2E967}" srcOrd="2" destOrd="0" presId="urn:microsoft.com/office/officeart/2005/8/layout/vList3"/>
    <dgm:cxn modelId="{C357BFCB-9847-4CFE-833A-C8A5EF2D72AF}" type="presParOf" srcId="{4879A905-DCAE-424E-89E1-22461EE2E967}" destId="{F5AB41BA-0DB8-4C16-8A29-FBEE3832668D}" srcOrd="0" destOrd="0" presId="urn:microsoft.com/office/officeart/2005/8/layout/vList3"/>
    <dgm:cxn modelId="{890021C1-A88F-4D73-AE34-38DAEA4B820D}" type="presParOf" srcId="{4879A905-DCAE-424E-89E1-22461EE2E967}" destId="{CFD80B87-2766-4A24-9E97-5D05316E79C5}" srcOrd="1" destOrd="0" presId="urn:microsoft.com/office/officeart/2005/8/layout/vList3"/>
    <dgm:cxn modelId="{96F9934E-68C2-4517-9FA9-FC7DCBADB1AA}" type="presParOf" srcId="{74061DEF-4026-482A-AC30-3CC9DA4B6894}" destId="{54102555-8EC0-41F6-8FBF-ABC23810CFA8}" srcOrd="3" destOrd="0" presId="urn:microsoft.com/office/officeart/2005/8/layout/vList3"/>
    <dgm:cxn modelId="{33BA488A-8799-4984-80BB-46511576630D}" type="presParOf" srcId="{74061DEF-4026-482A-AC30-3CC9DA4B6894}" destId="{9BE00C85-6A2D-4C6A-B174-139AAFCF7101}" srcOrd="4" destOrd="0" presId="urn:microsoft.com/office/officeart/2005/8/layout/vList3"/>
    <dgm:cxn modelId="{20ABA4EA-0543-4CB6-A3B5-048EF844BF8B}" type="presParOf" srcId="{9BE00C85-6A2D-4C6A-B174-139AAFCF7101}" destId="{69A4073F-F7D2-454F-9682-68DBBC364864}" srcOrd="0" destOrd="0" presId="urn:microsoft.com/office/officeart/2005/8/layout/vList3"/>
    <dgm:cxn modelId="{7A93E5DD-D888-4A00-9D09-D56FA6F8F19C}" type="presParOf" srcId="{9BE00C85-6A2D-4C6A-B174-139AAFCF7101}" destId="{7EC64CF2-4297-4B16-B824-0F0D37F5C4E1}" srcOrd="1" destOrd="0" presId="urn:microsoft.com/office/officeart/2005/8/layout/vList3"/>
    <dgm:cxn modelId="{1969622F-BC39-42B4-8474-8F1B9A3313E0}" type="presParOf" srcId="{74061DEF-4026-482A-AC30-3CC9DA4B6894}" destId="{3ADF5759-1594-4E48-AD43-0AFD10923223}" srcOrd="5" destOrd="0" presId="urn:microsoft.com/office/officeart/2005/8/layout/vList3"/>
    <dgm:cxn modelId="{BA1F703A-45FC-4E2A-80BE-F897CBC57477}" type="presParOf" srcId="{74061DEF-4026-482A-AC30-3CC9DA4B6894}" destId="{9DE56D8F-8F62-4F20-A1A4-049429F085C6}" srcOrd="6" destOrd="0" presId="urn:microsoft.com/office/officeart/2005/8/layout/vList3"/>
    <dgm:cxn modelId="{AD8FF863-2CE9-4D31-A3FD-99EC49A18FB2}" type="presParOf" srcId="{9DE56D8F-8F62-4F20-A1A4-049429F085C6}" destId="{1804DD7B-D05D-4262-8836-DF74D3AD328E}" srcOrd="0" destOrd="0" presId="urn:microsoft.com/office/officeart/2005/8/layout/vList3"/>
    <dgm:cxn modelId="{D14557C7-4F3F-40BF-A7D3-6CF541B8C1E3}" type="presParOf" srcId="{9DE56D8F-8F62-4F20-A1A4-049429F085C6}" destId="{11A3A60B-C360-4DB7-9BD0-7AE18B88A5F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B7A7E8-5740-4B5C-9578-91DB3429A44E}"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14F6767C-5AAB-4C9E-A858-3628DBD09D0B}">
      <dgm:prSet phldrT="[文本]"/>
      <dgm:spPr/>
      <dgm:t>
        <a:bodyPr/>
        <a:lstStyle/>
        <a:p>
          <a:r>
            <a:rPr lang="en-US" altLang="zh-CN" dirty="0"/>
            <a:t>Limitation</a:t>
          </a:r>
          <a:endParaRPr lang="zh-CN" altLang="en-US" dirty="0"/>
        </a:p>
      </dgm:t>
    </dgm:pt>
    <dgm:pt modelId="{A78B9407-BB62-4C0F-9D69-D78CDEBFDECA}" type="parTrans" cxnId="{E02D2DEB-E8E7-404B-B325-4F5A894F09FE}">
      <dgm:prSet/>
      <dgm:spPr/>
      <dgm:t>
        <a:bodyPr/>
        <a:lstStyle/>
        <a:p>
          <a:endParaRPr lang="zh-CN" altLang="en-US"/>
        </a:p>
      </dgm:t>
    </dgm:pt>
    <dgm:pt modelId="{7EFCDDF1-2EDC-4075-94C4-FFB22DEF7070}" type="sibTrans" cxnId="{E02D2DEB-E8E7-404B-B325-4F5A894F09FE}">
      <dgm:prSet/>
      <dgm:spPr/>
      <dgm:t>
        <a:bodyPr/>
        <a:lstStyle/>
        <a:p>
          <a:endParaRPr lang="zh-CN" altLang="en-US"/>
        </a:p>
      </dgm:t>
    </dgm:pt>
    <dgm:pt modelId="{8AA9FB74-DCD1-4191-8E4E-42CAD2B1175D}">
      <dgm:prSet phldrT="[文本]" custT="1"/>
      <dgm:spPr/>
      <dgm:t>
        <a:bodyPr/>
        <a:lstStyle/>
        <a:p>
          <a:r>
            <a:rPr lang="en-US" altLang="zh-CN" sz="1600" dirty="0"/>
            <a:t>Threshold was selected based on the imbalanced sample. If the unbiased degree of the sample cannot reflect the true distribution of the whole population, we need to re-select our  threshold again</a:t>
          </a:r>
          <a:endParaRPr lang="zh-CN" altLang="en-US" sz="1600" dirty="0"/>
        </a:p>
      </dgm:t>
    </dgm:pt>
    <dgm:pt modelId="{CBBAA2EB-913C-4078-86D0-BEB3A333BC7D}" type="parTrans" cxnId="{C2AD9DCF-F97F-495B-8DC4-3FD725C62197}">
      <dgm:prSet/>
      <dgm:spPr/>
      <dgm:t>
        <a:bodyPr/>
        <a:lstStyle/>
        <a:p>
          <a:endParaRPr lang="zh-CN" altLang="en-US"/>
        </a:p>
      </dgm:t>
    </dgm:pt>
    <dgm:pt modelId="{DA006BF3-85D4-4E35-A741-6A7BE892DC8A}" type="sibTrans" cxnId="{C2AD9DCF-F97F-495B-8DC4-3FD725C62197}">
      <dgm:prSet/>
      <dgm:spPr/>
      <dgm:t>
        <a:bodyPr/>
        <a:lstStyle/>
        <a:p>
          <a:endParaRPr lang="zh-CN" altLang="en-US"/>
        </a:p>
      </dgm:t>
    </dgm:pt>
    <dgm:pt modelId="{D61EB0C7-6EF3-4B8A-A7F5-21DD8C31E654}">
      <dgm:prSet phldrT="[文本]"/>
      <dgm:spPr/>
      <dgm:t>
        <a:bodyPr/>
        <a:lstStyle/>
        <a:p>
          <a:r>
            <a:rPr lang="en-US" altLang="zh-CN" dirty="0"/>
            <a:t>Future work</a:t>
          </a:r>
          <a:endParaRPr lang="zh-CN" altLang="en-US" dirty="0"/>
        </a:p>
      </dgm:t>
    </dgm:pt>
    <dgm:pt modelId="{2C69CC87-3F50-460A-AD25-3D56D631EE7D}" type="parTrans" cxnId="{0F9DFEBB-04BC-4B3C-8CFA-74621D7AAD33}">
      <dgm:prSet/>
      <dgm:spPr/>
      <dgm:t>
        <a:bodyPr/>
        <a:lstStyle/>
        <a:p>
          <a:endParaRPr lang="zh-CN" altLang="en-US"/>
        </a:p>
      </dgm:t>
    </dgm:pt>
    <dgm:pt modelId="{8E6F30B1-CBF0-4938-BC3F-F47E9EC35873}" type="sibTrans" cxnId="{0F9DFEBB-04BC-4B3C-8CFA-74621D7AAD33}">
      <dgm:prSet/>
      <dgm:spPr/>
      <dgm:t>
        <a:bodyPr/>
        <a:lstStyle/>
        <a:p>
          <a:endParaRPr lang="zh-CN" altLang="en-US"/>
        </a:p>
      </dgm:t>
    </dgm:pt>
    <dgm:pt modelId="{CD3B9682-46C6-4A7D-A7E0-58DB187CB0FB}">
      <dgm:prSet phldrT="[文本]"/>
      <dgm:spPr/>
      <dgm:t>
        <a:bodyPr/>
        <a:lstStyle/>
        <a:p>
          <a:r>
            <a:rPr lang="en-US" altLang="zh-CN" dirty="0"/>
            <a:t>Select the top20 feature importance and use them to predict and evaluate the model performance</a:t>
          </a:r>
          <a:endParaRPr lang="zh-CN" altLang="en-US" dirty="0"/>
        </a:p>
      </dgm:t>
    </dgm:pt>
    <dgm:pt modelId="{6A3FA772-4809-44BA-9982-8BF74002B315}" type="parTrans" cxnId="{79275E4F-C36C-4B0C-ACFC-BF53DCBCF408}">
      <dgm:prSet/>
      <dgm:spPr/>
      <dgm:t>
        <a:bodyPr/>
        <a:lstStyle/>
        <a:p>
          <a:endParaRPr lang="zh-CN" altLang="en-US"/>
        </a:p>
      </dgm:t>
    </dgm:pt>
    <dgm:pt modelId="{3F440D39-537F-4A81-ACD3-8925E9C06BA7}" type="sibTrans" cxnId="{79275E4F-C36C-4B0C-ACFC-BF53DCBCF408}">
      <dgm:prSet/>
      <dgm:spPr/>
      <dgm:t>
        <a:bodyPr/>
        <a:lstStyle/>
        <a:p>
          <a:endParaRPr lang="zh-CN" altLang="en-US"/>
        </a:p>
      </dgm:t>
    </dgm:pt>
    <dgm:pt modelId="{7D8A88F9-9BAA-47F9-AC65-8019F9114397}">
      <dgm:prSet phldrT="[文本]"/>
      <dgm:spPr/>
      <dgm:t>
        <a:bodyPr/>
        <a:lstStyle/>
        <a:p>
          <a:r>
            <a:rPr lang="en-US" dirty="0"/>
            <a:t>Fine-tune the model for multi-class classification to generate best model for predicting.</a:t>
          </a:r>
          <a:endParaRPr lang="zh-CN" altLang="en-US" dirty="0"/>
        </a:p>
      </dgm:t>
    </dgm:pt>
    <dgm:pt modelId="{1DA3882E-D953-426A-AE16-5A42FFE6B35A}" type="parTrans" cxnId="{4273A595-CEC0-49B6-93EF-F6F2282F29A6}">
      <dgm:prSet/>
      <dgm:spPr/>
      <dgm:t>
        <a:bodyPr/>
        <a:lstStyle/>
        <a:p>
          <a:endParaRPr lang="zh-CN" altLang="en-US"/>
        </a:p>
      </dgm:t>
    </dgm:pt>
    <dgm:pt modelId="{8E693111-953E-456F-9E0A-03EA55880B83}" type="sibTrans" cxnId="{4273A595-CEC0-49B6-93EF-F6F2282F29A6}">
      <dgm:prSet/>
      <dgm:spPr/>
      <dgm:t>
        <a:bodyPr/>
        <a:lstStyle/>
        <a:p>
          <a:endParaRPr lang="zh-CN" altLang="en-US"/>
        </a:p>
      </dgm:t>
    </dgm:pt>
    <dgm:pt modelId="{F807396E-5EDB-44F6-B0F5-144E34905F27}">
      <dgm:prSet phldrT="[文本]" custT="1"/>
      <dgm:spPr/>
      <dgm:t>
        <a:bodyPr/>
        <a:lstStyle/>
        <a:p>
          <a:r>
            <a:rPr lang="en-US" altLang="zh-CN" sz="1600" dirty="0"/>
            <a:t>The model of Multi-class classification is used directly from binary classification</a:t>
          </a:r>
          <a:endParaRPr lang="zh-CN" altLang="en-US" sz="1600" dirty="0"/>
        </a:p>
      </dgm:t>
    </dgm:pt>
    <dgm:pt modelId="{7E8DCA0D-8424-4E48-8231-4E23D5410BE8}" type="parTrans" cxnId="{2558DC3E-BB75-43FE-847D-439C9902E8FE}">
      <dgm:prSet/>
      <dgm:spPr/>
      <dgm:t>
        <a:bodyPr/>
        <a:lstStyle/>
        <a:p>
          <a:endParaRPr lang="zh-CN" altLang="en-US"/>
        </a:p>
      </dgm:t>
    </dgm:pt>
    <dgm:pt modelId="{B6678ECF-E798-4616-807B-0C8379167256}" type="sibTrans" cxnId="{2558DC3E-BB75-43FE-847D-439C9902E8FE}">
      <dgm:prSet/>
      <dgm:spPr/>
      <dgm:t>
        <a:bodyPr/>
        <a:lstStyle/>
        <a:p>
          <a:endParaRPr lang="zh-CN" altLang="en-US"/>
        </a:p>
      </dgm:t>
    </dgm:pt>
    <dgm:pt modelId="{5434B16D-614F-4D54-A142-A7A00DF611F8}">
      <dgm:prSet phldrT="[文本]" custT="1"/>
      <dgm:spPr/>
      <dgm:t>
        <a:bodyPr/>
        <a:lstStyle/>
        <a:p>
          <a:r>
            <a:rPr lang="en-US" altLang="zh-CN" sz="1600" dirty="0"/>
            <a:t>The feature importance about multi-class classification may be not right since the performance of model is not high</a:t>
          </a:r>
          <a:endParaRPr lang="zh-CN" altLang="en-US" sz="1600" dirty="0"/>
        </a:p>
      </dgm:t>
    </dgm:pt>
    <dgm:pt modelId="{10A50879-A0C6-4B95-B6AC-697A273BCAAF}" type="parTrans" cxnId="{B6840E24-5F74-4ECE-832D-4A1BB8CD4325}">
      <dgm:prSet/>
      <dgm:spPr/>
      <dgm:t>
        <a:bodyPr/>
        <a:lstStyle/>
        <a:p>
          <a:endParaRPr lang="zh-CN" altLang="en-US"/>
        </a:p>
      </dgm:t>
    </dgm:pt>
    <dgm:pt modelId="{88ADCC10-8E0D-4D42-A364-ADC4DD6F14E2}" type="sibTrans" cxnId="{B6840E24-5F74-4ECE-832D-4A1BB8CD4325}">
      <dgm:prSet/>
      <dgm:spPr/>
      <dgm:t>
        <a:bodyPr/>
        <a:lstStyle/>
        <a:p>
          <a:endParaRPr lang="zh-CN" altLang="en-US"/>
        </a:p>
      </dgm:t>
    </dgm:pt>
    <dgm:pt modelId="{1E5A46B7-1F7A-4420-A99C-4810081E6BF2}">
      <dgm:prSet phldrT="[文本]"/>
      <dgm:spPr/>
      <dgm:t>
        <a:bodyPr/>
        <a:lstStyle/>
        <a:p>
          <a:r>
            <a:rPr lang="en-US" altLang="zh-CN" dirty="0"/>
            <a:t>Find more accurate model to distinguish label 2 and 3 in multi-class classification</a:t>
          </a:r>
          <a:endParaRPr lang="zh-CN" altLang="en-US" dirty="0"/>
        </a:p>
      </dgm:t>
    </dgm:pt>
    <dgm:pt modelId="{80FB256D-7C7B-487F-A146-F9E7821FBAF5}" type="parTrans" cxnId="{35A9E131-30FF-469C-A8BA-5BECEE4F41BF}">
      <dgm:prSet/>
      <dgm:spPr/>
      <dgm:t>
        <a:bodyPr/>
        <a:lstStyle/>
        <a:p>
          <a:endParaRPr lang="zh-CN" altLang="en-US"/>
        </a:p>
      </dgm:t>
    </dgm:pt>
    <dgm:pt modelId="{7766E8B1-37C6-45F4-8675-9C3AE3C66D33}" type="sibTrans" cxnId="{35A9E131-30FF-469C-A8BA-5BECEE4F41BF}">
      <dgm:prSet/>
      <dgm:spPr/>
      <dgm:t>
        <a:bodyPr/>
        <a:lstStyle/>
        <a:p>
          <a:endParaRPr lang="zh-CN" altLang="en-US"/>
        </a:p>
      </dgm:t>
    </dgm:pt>
    <dgm:pt modelId="{A305EA6C-8A29-4BFA-AA0C-F5C082DC9AB7}" type="pres">
      <dgm:prSet presAssocID="{07B7A7E8-5740-4B5C-9578-91DB3429A44E}" presName="Name0" presStyleCnt="0">
        <dgm:presLayoutVars>
          <dgm:dir/>
          <dgm:animLvl val="lvl"/>
          <dgm:resizeHandles val="exact"/>
        </dgm:presLayoutVars>
      </dgm:prSet>
      <dgm:spPr/>
    </dgm:pt>
    <dgm:pt modelId="{F02CB639-BC81-47B9-8D5C-905A727A92AB}" type="pres">
      <dgm:prSet presAssocID="{14F6767C-5AAB-4C9E-A858-3628DBD09D0B}" presName="linNode" presStyleCnt="0"/>
      <dgm:spPr/>
    </dgm:pt>
    <dgm:pt modelId="{35B562C1-74E6-4E49-B239-C3D258DA6620}" type="pres">
      <dgm:prSet presAssocID="{14F6767C-5AAB-4C9E-A858-3628DBD09D0B}" presName="parentText" presStyleLbl="node1" presStyleIdx="0" presStyleCnt="2" custScaleX="67604">
        <dgm:presLayoutVars>
          <dgm:chMax val="1"/>
          <dgm:bulletEnabled val="1"/>
        </dgm:presLayoutVars>
      </dgm:prSet>
      <dgm:spPr/>
    </dgm:pt>
    <dgm:pt modelId="{E484E89E-08FB-491D-AFFB-A757B1057B34}" type="pres">
      <dgm:prSet presAssocID="{14F6767C-5AAB-4C9E-A858-3628DBD09D0B}" presName="descendantText" presStyleLbl="alignAccFollowNode1" presStyleIdx="0" presStyleCnt="2">
        <dgm:presLayoutVars>
          <dgm:bulletEnabled val="1"/>
        </dgm:presLayoutVars>
      </dgm:prSet>
      <dgm:spPr/>
    </dgm:pt>
    <dgm:pt modelId="{6CBCC5D7-ED40-4EB2-867C-1DD91153A683}" type="pres">
      <dgm:prSet presAssocID="{7EFCDDF1-2EDC-4075-94C4-FFB22DEF7070}" presName="sp" presStyleCnt="0"/>
      <dgm:spPr/>
    </dgm:pt>
    <dgm:pt modelId="{6F731116-71C3-4A52-86F7-6DE5D13FCF40}" type="pres">
      <dgm:prSet presAssocID="{D61EB0C7-6EF3-4B8A-A7F5-21DD8C31E654}" presName="linNode" presStyleCnt="0"/>
      <dgm:spPr/>
    </dgm:pt>
    <dgm:pt modelId="{86A478FA-22A0-436E-BC44-43CBC8B750BB}" type="pres">
      <dgm:prSet presAssocID="{D61EB0C7-6EF3-4B8A-A7F5-21DD8C31E654}" presName="parentText" presStyleLbl="node1" presStyleIdx="1" presStyleCnt="2" custScaleX="66910">
        <dgm:presLayoutVars>
          <dgm:chMax val="1"/>
          <dgm:bulletEnabled val="1"/>
        </dgm:presLayoutVars>
      </dgm:prSet>
      <dgm:spPr/>
    </dgm:pt>
    <dgm:pt modelId="{8EEA4E6F-AA8B-463C-A5B2-19E961C638A6}" type="pres">
      <dgm:prSet presAssocID="{D61EB0C7-6EF3-4B8A-A7F5-21DD8C31E654}" presName="descendantText" presStyleLbl="alignAccFollowNode1" presStyleIdx="1" presStyleCnt="2">
        <dgm:presLayoutVars>
          <dgm:bulletEnabled val="1"/>
        </dgm:presLayoutVars>
      </dgm:prSet>
      <dgm:spPr/>
    </dgm:pt>
  </dgm:ptLst>
  <dgm:cxnLst>
    <dgm:cxn modelId="{0A58031D-3544-4CA5-BA3B-A7701C49323B}" type="presOf" srcId="{14F6767C-5AAB-4C9E-A858-3628DBD09D0B}" destId="{35B562C1-74E6-4E49-B239-C3D258DA6620}" srcOrd="0" destOrd="0" presId="urn:microsoft.com/office/officeart/2005/8/layout/vList5"/>
    <dgm:cxn modelId="{B6840E24-5F74-4ECE-832D-4A1BB8CD4325}" srcId="{14F6767C-5AAB-4C9E-A858-3628DBD09D0B}" destId="{5434B16D-614F-4D54-A142-A7A00DF611F8}" srcOrd="2" destOrd="0" parTransId="{10A50879-A0C6-4B95-B6AC-697A273BCAAF}" sibTransId="{88ADCC10-8E0D-4D42-A364-ADC4DD6F14E2}"/>
    <dgm:cxn modelId="{35A9E131-30FF-469C-A8BA-5BECEE4F41BF}" srcId="{D61EB0C7-6EF3-4B8A-A7F5-21DD8C31E654}" destId="{1E5A46B7-1F7A-4420-A99C-4810081E6BF2}" srcOrd="2" destOrd="0" parTransId="{80FB256D-7C7B-487F-A146-F9E7821FBAF5}" sibTransId="{7766E8B1-37C6-45F4-8675-9C3AE3C66D33}"/>
    <dgm:cxn modelId="{2558DC3E-BB75-43FE-847D-439C9902E8FE}" srcId="{14F6767C-5AAB-4C9E-A858-3628DBD09D0B}" destId="{F807396E-5EDB-44F6-B0F5-144E34905F27}" srcOrd="1" destOrd="0" parTransId="{7E8DCA0D-8424-4E48-8231-4E23D5410BE8}" sibTransId="{B6678ECF-E798-4616-807B-0C8379167256}"/>
    <dgm:cxn modelId="{15176340-020B-4A1B-BA41-AC8E62A4F629}" type="presOf" srcId="{7D8A88F9-9BAA-47F9-AC65-8019F9114397}" destId="{8EEA4E6F-AA8B-463C-A5B2-19E961C638A6}" srcOrd="0" destOrd="1" presId="urn:microsoft.com/office/officeart/2005/8/layout/vList5"/>
    <dgm:cxn modelId="{5FCE2D64-5138-4DC2-92E0-F66261381721}" type="presOf" srcId="{5434B16D-614F-4D54-A142-A7A00DF611F8}" destId="{E484E89E-08FB-491D-AFFB-A757B1057B34}" srcOrd="0" destOrd="2" presId="urn:microsoft.com/office/officeart/2005/8/layout/vList5"/>
    <dgm:cxn modelId="{79275E4F-C36C-4B0C-ACFC-BF53DCBCF408}" srcId="{D61EB0C7-6EF3-4B8A-A7F5-21DD8C31E654}" destId="{CD3B9682-46C6-4A7D-A7E0-58DB187CB0FB}" srcOrd="0" destOrd="0" parTransId="{6A3FA772-4809-44BA-9982-8BF74002B315}" sibTransId="{3F440D39-537F-4A81-ACD3-8925E9C06BA7}"/>
    <dgm:cxn modelId="{B81FAA56-F26A-44D5-A849-B5D7A7981AD3}" type="presOf" srcId="{D61EB0C7-6EF3-4B8A-A7F5-21DD8C31E654}" destId="{86A478FA-22A0-436E-BC44-43CBC8B750BB}" srcOrd="0" destOrd="0" presId="urn:microsoft.com/office/officeart/2005/8/layout/vList5"/>
    <dgm:cxn modelId="{4273A595-CEC0-49B6-93EF-F6F2282F29A6}" srcId="{D61EB0C7-6EF3-4B8A-A7F5-21DD8C31E654}" destId="{7D8A88F9-9BAA-47F9-AC65-8019F9114397}" srcOrd="1" destOrd="0" parTransId="{1DA3882E-D953-426A-AE16-5A42FFE6B35A}" sibTransId="{8E693111-953E-456F-9E0A-03EA55880B83}"/>
    <dgm:cxn modelId="{51CEB095-0C2C-4DFE-A617-7447A33D08B1}" type="presOf" srcId="{1E5A46B7-1F7A-4420-A99C-4810081E6BF2}" destId="{8EEA4E6F-AA8B-463C-A5B2-19E961C638A6}" srcOrd="0" destOrd="2" presId="urn:microsoft.com/office/officeart/2005/8/layout/vList5"/>
    <dgm:cxn modelId="{7FA912A2-4CBE-46FF-BF28-D56AA59594C5}" type="presOf" srcId="{F807396E-5EDB-44F6-B0F5-144E34905F27}" destId="{E484E89E-08FB-491D-AFFB-A757B1057B34}" srcOrd="0" destOrd="1" presId="urn:microsoft.com/office/officeart/2005/8/layout/vList5"/>
    <dgm:cxn modelId="{4FAA5FAD-7105-451E-8590-D50A046FC4DF}" type="presOf" srcId="{CD3B9682-46C6-4A7D-A7E0-58DB187CB0FB}" destId="{8EEA4E6F-AA8B-463C-A5B2-19E961C638A6}" srcOrd="0" destOrd="0" presId="urn:microsoft.com/office/officeart/2005/8/layout/vList5"/>
    <dgm:cxn modelId="{0F9DFEBB-04BC-4B3C-8CFA-74621D7AAD33}" srcId="{07B7A7E8-5740-4B5C-9578-91DB3429A44E}" destId="{D61EB0C7-6EF3-4B8A-A7F5-21DD8C31E654}" srcOrd="1" destOrd="0" parTransId="{2C69CC87-3F50-460A-AD25-3D56D631EE7D}" sibTransId="{8E6F30B1-CBF0-4938-BC3F-F47E9EC35873}"/>
    <dgm:cxn modelId="{C2AD9DCF-F97F-495B-8DC4-3FD725C62197}" srcId="{14F6767C-5AAB-4C9E-A858-3628DBD09D0B}" destId="{8AA9FB74-DCD1-4191-8E4E-42CAD2B1175D}" srcOrd="0" destOrd="0" parTransId="{CBBAA2EB-913C-4078-86D0-BEB3A333BC7D}" sibTransId="{DA006BF3-85D4-4E35-A741-6A7BE892DC8A}"/>
    <dgm:cxn modelId="{79A31AD5-F080-4504-9D56-2EE14DCFCE3C}" type="presOf" srcId="{07B7A7E8-5740-4B5C-9578-91DB3429A44E}" destId="{A305EA6C-8A29-4BFA-AA0C-F5C082DC9AB7}" srcOrd="0" destOrd="0" presId="urn:microsoft.com/office/officeart/2005/8/layout/vList5"/>
    <dgm:cxn modelId="{E02D2DEB-E8E7-404B-B325-4F5A894F09FE}" srcId="{07B7A7E8-5740-4B5C-9578-91DB3429A44E}" destId="{14F6767C-5AAB-4C9E-A858-3628DBD09D0B}" srcOrd="0" destOrd="0" parTransId="{A78B9407-BB62-4C0F-9D69-D78CDEBFDECA}" sibTransId="{7EFCDDF1-2EDC-4075-94C4-FFB22DEF7070}"/>
    <dgm:cxn modelId="{C3E1DBF5-4034-4D88-A9C2-01B00395229C}" type="presOf" srcId="{8AA9FB74-DCD1-4191-8E4E-42CAD2B1175D}" destId="{E484E89E-08FB-491D-AFFB-A757B1057B34}" srcOrd="0" destOrd="0" presId="urn:microsoft.com/office/officeart/2005/8/layout/vList5"/>
    <dgm:cxn modelId="{6E9E8A09-A733-4A60-A957-C3AF838DF4C7}" type="presParOf" srcId="{A305EA6C-8A29-4BFA-AA0C-F5C082DC9AB7}" destId="{F02CB639-BC81-47B9-8D5C-905A727A92AB}" srcOrd="0" destOrd="0" presId="urn:microsoft.com/office/officeart/2005/8/layout/vList5"/>
    <dgm:cxn modelId="{A8C968CB-4DC3-40EC-A0CF-19B23BAACBBE}" type="presParOf" srcId="{F02CB639-BC81-47B9-8D5C-905A727A92AB}" destId="{35B562C1-74E6-4E49-B239-C3D258DA6620}" srcOrd="0" destOrd="0" presId="urn:microsoft.com/office/officeart/2005/8/layout/vList5"/>
    <dgm:cxn modelId="{46F437E1-B4A0-49FC-8F48-052B169DEAED}" type="presParOf" srcId="{F02CB639-BC81-47B9-8D5C-905A727A92AB}" destId="{E484E89E-08FB-491D-AFFB-A757B1057B34}" srcOrd="1" destOrd="0" presId="urn:microsoft.com/office/officeart/2005/8/layout/vList5"/>
    <dgm:cxn modelId="{0B158D29-108C-4911-951E-C30F6A505B1D}" type="presParOf" srcId="{A305EA6C-8A29-4BFA-AA0C-F5C082DC9AB7}" destId="{6CBCC5D7-ED40-4EB2-867C-1DD91153A683}" srcOrd="1" destOrd="0" presId="urn:microsoft.com/office/officeart/2005/8/layout/vList5"/>
    <dgm:cxn modelId="{FE90FBF0-CFB0-439F-83E6-1C535AD79EAA}" type="presParOf" srcId="{A305EA6C-8A29-4BFA-AA0C-F5C082DC9AB7}" destId="{6F731116-71C3-4A52-86F7-6DE5D13FCF40}" srcOrd="2" destOrd="0" presId="urn:microsoft.com/office/officeart/2005/8/layout/vList5"/>
    <dgm:cxn modelId="{02002309-AA34-491E-9B9F-FAE92047FA0E}" type="presParOf" srcId="{6F731116-71C3-4A52-86F7-6DE5D13FCF40}" destId="{86A478FA-22A0-436E-BC44-43CBC8B750BB}" srcOrd="0" destOrd="0" presId="urn:microsoft.com/office/officeart/2005/8/layout/vList5"/>
    <dgm:cxn modelId="{DE4B70BD-1C38-4873-8C05-3E8BE10A64FD}" type="presParOf" srcId="{6F731116-71C3-4A52-86F7-6DE5D13FCF40}" destId="{8EEA4E6F-AA8B-463C-A5B2-19E961C638A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9EC0B7-C008-4E54-B386-0DDE5551B669}" type="doc">
      <dgm:prSet loTypeId="urn:microsoft.com/office/officeart/2005/8/layout/hProcess9" loCatId="process" qsTypeId="urn:microsoft.com/office/officeart/2005/8/quickstyle/simple1" qsCatId="simple" csTypeId="urn:microsoft.com/office/officeart/2005/8/colors/colorful1" csCatId="colorful" phldr="1"/>
      <dgm:spPr/>
    </dgm:pt>
    <dgm:pt modelId="{7470E18C-1EB5-4C71-99C8-07DFBE745DBE}">
      <dgm:prSet phldrT="[文本]"/>
      <dgm:spPr/>
      <dgm:t>
        <a:bodyPr/>
        <a:lstStyle/>
        <a:p>
          <a:r>
            <a:rPr lang="en-US" altLang="zh-CN" dirty="0"/>
            <a:t>Stay Same</a:t>
          </a:r>
          <a:endParaRPr lang="zh-CN" altLang="en-US" dirty="0"/>
        </a:p>
      </dgm:t>
    </dgm:pt>
    <dgm:pt modelId="{02FA6DCD-914A-40C3-933C-BD4B8FDCF4B0}" type="parTrans" cxnId="{D17F046B-4790-4C6D-AEF8-2EDBDA587750}">
      <dgm:prSet/>
      <dgm:spPr/>
      <dgm:t>
        <a:bodyPr/>
        <a:lstStyle/>
        <a:p>
          <a:endParaRPr lang="zh-CN" altLang="en-US"/>
        </a:p>
      </dgm:t>
    </dgm:pt>
    <dgm:pt modelId="{4BA67306-A08D-4AF4-BCFF-A558A4D20C75}" type="sibTrans" cxnId="{D17F046B-4790-4C6D-AEF8-2EDBDA587750}">
      <dgm:prSet/>
      <dgm:spPr/>
      <dgm:t>
        <a:bodyPr/>
        <a:lstStyle/>
        <a:p>
          <a:endParaRPr lang="zh-CN" altLang="en-US"/>
        </a:p>
      </dgm:t>
    </dgm:pt>
    <dgm:pt modelId="{DA7E31A7-A691-447F-BABB-C534001425D3}" type="pres">
      <dgm:prSet presAssocID="{2A9EC0B7-C008-4E54-B386-0DDE5551B669}" presName="CompostProcess" presStyleCnt="0">
        <dgm:presLayoutVars>
          <dgm:dir/>
          <dgm:resizeHandles val="exact"/>
        </dgm:presLayoutVars>
      </dgm:prSet>
      <dgm:spPr/>
    </dgm:pt>
    <dgm:pt modelId="{1E7A9E00-C627-48EF-9E9C-57C1E0AB7F23}" type="pres">
      <dgm:prSet presAssocID="{2A9EC0B7-C008-4E54-B386-0DDE5551B669}" presName="arrow" presStyleLbl="bgShp" presStyleIdx="0" presStyleCnt="1"/>
      <dgm:spPr/>
    </dgm:pt>
    <dgm:pt modelId="{36E05BC5-2DFC-42FA-B053-13653A00182C}" type="pres">
      <dgm:prSet presAssocID="{2A9EC0B7-C008-4E54-B386-0DDE5551B669}" presName="linearProcess" presStyleCnt="0"/>
      <dgm:spPr/>
    </dgm:pt>
    <dgm:pt modelId="{724F8860-9EA2-4A9E-AA8A-0332B828FB34}" type="pres">
      <dgm:prSet presAssocID="{7470E18C-1EB5-4C71-99C8-07DFBE745DBE}" presName="textNode" presStyleLbl="node1" presStyleIdx="0" presStyleCnt="1" custLinFactNeighborX="-5391" custLinFactNeighborY="-989">
        <dgm:presLayoutVars>
          <dgm:bulletEnabled val="1"/>
        </dgm:presLayoutVars>
      </dgm:prSet>
      <dgm:spPr/>
    </dgm:pt>
  </dgm:ptLst>
  <dgm:cxnLst>
    <dgm:cxn modelId="{D17F046B-4790-4C6D-AEF8-2EDBDA587750}" srcId="{2A9EC0B7-C008-4E54-B386-0DDE5551B669}" destId="{7470E18C-1EB5-4C71-99C8-07DFBE745DBE}" srcOrd="0" destOrd="0" parTransId="{02FA6DCD-914A-40C3-933C-BD4B8FDCF4B0}" sibTransId="{4BA67306-A08D-4AF4-BCFF-A558A4D20C75}"/>
    <dgm:cxn modelId="{88D5E8BE-6FD9-4AA0-ACD8-27150219B70A}" type="presOf" srcId="{7470E18C-1EB5-4C71-99C8-07DFBE745DBE}" destId="{724F8860-9EA2-4A9E-AA8A-0332B828FB34}" srcOrd="0" destOrd="0" presId="urn:microsoft.com/office/officeart/2005/8/layout/hProcess9"/>
    <dgm:cxn modelId="{B5B5AFD5-68DD-4C83-AB14-27FC6EBF25DF}" type="presOf" srcId="{2A9EC0B7-C008-4E54-B386-0DDE5551B669}" destId="{DA7E31A7-A691-447F-BABB-C534001425D3}" srcOrd="0" destOrd="0" presId="urn:microsoft.com/office/officeart/2005/8/layout/hProcess9"/>
    <dgm:cxn modelId="{0757DBC0-94BC-462A-95EC-F3B31386EE3A}" type="presParOf" srcId="{DA7E31A7-A691-447F-BABB-C534001425D3}" destId="{1E7A9E00-C627-48EF-9E9C-57C1E0AB7F23}" srcOrd="0" destOrd="0" presId="urn:microsoft.com/office/officeart/2005/8/layout/hProcess9"/>
    <dgm:cxn modelId="{7CF57CF6-10AD-41E3-96A1-3D1DC29B805F}" type="presParOf" srcId="{DA7E31A7-A691-447F-BABB-C534001425D3}" destId="{36E05BC5-2DFC-42FA-B053-13653A00182C}" srcOrd="1" destOrd="0" presId="urn:microsoft.com/office/officeart/2005/8/layout/hProcess9"/>
    <dgm:cxn modelId="{8C3080C5-9F50-4314-B20E-00BF138331E0}" type="presParOf" srcId="{36E05BC5-2DFC-42FA-B053-13653A00182C}" destId="{724F8860-9EA2-4A9E-AA8A-0332B828FB34}" srcOrd="0" destOrd="0" presId="urn:microsoft.com/office/officeart/2005/8/layout/hProcess9"/>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666E89-0CCB-4E2D-8BD4-091AB250D21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BF8D577D-4BE2-4837-9481-3B29C37F7136}">
      <dgm:prSet phldrT="[文本]"/>
      <dgm:spPr/>
      <dgm:t>
        <a:bodyPr/>
        <a:lstStyle/>
        <a:p>
          <a:pPr algn="ctr"/>
          <a:r>
            <a:rPr lang="en-US" altLang="zh-CN" dirty="0"/>
            <a:t>Predict Epileptic Seizure in imbalanced data</a:t>
          </a:r>
          <a:endParaRPr lang="zh-CN" altLang="en-US" dirty="0"/>
        </a:p>
      </dgm:t>
    </dgm:pt>
    <dgm:pt modelId="{0D70BD95-69DB-4943-83EA-3D98F8AD277D}" type="parTrans" cxnId="{465BDED4-7EE8-4872-8640-BCA61505E857}">
      <dgm:prSet/>
      <dgm:spPr/>
      <dgm:t>
        <a:bodyPr/>
        <a:lstStyle/>
        <a:p>
          <a:endParaRPr lang="zh-CN" altLang="en-US"/>
        </a:p>
      </dgm:t>
    </dgm:pt>
    <dgm:pt modelId="{A07D3E8D-F5C6-4EDA-A8EA-241AFB4C9395}" type="sibTrans" cxnId="{465BDED4-7EE8-4872-8640-BCA61505E857}">
      <dgm:prSet/>
      <dgm:spPr/>
      <dgm:t>
        <a:bodyPr/>
        <a:lstStyle/>
        <a:p>
          <a:endParaRPr lang="zh-CN" altLang="en-US"/>
        </a:p>
      </dgm:t>
    </dgm:pt>
    <dgm:pt modelId="{19E640F6-E3A4-4109-856F-8A40B3C018A6}">
      <dgm:prSet phldrT="[文本]"/>
      <dgm:spPr/>
      <dgm:t>
        <a:bodyPr/>
        <a:lstStyle/>
        <a:p>
          <a:pPr algn="r"/>
          <a:r>
            <a:rPr lang="en-US" altLang="zh-CN" dirty="0"/>
            <a:t>Focus more on performance towards patient</a:t>
          </a:r>
          <a:endParaRPr lang="zh-CN" altLang="en-US" dirty="0"/>
        </a:p>
      </dgm:t>
    </dgm:pt>
    <dgm:pt modelId="{94344E69-D249-4B00-AA76-520FC3FB1F7B}" type="parTrans" cxnId="{7F79F1C3-4AE2-45D1-8A77-002189879F2D}">
      <dgm:prSet/>
      <dgm:spPr/>
      <dgm:t>
        <a:bodyPr/>
        <a:lstStyle/>
        <a:p>
          <a:endParaRPr lang="zh-CN" altLang="en-US"/>
        </a:p>
      </dgm:t>
    </dgm:pt>
    <dgm:pt modelId="{B4DDEFB5-8068-4845-B7A0-1792F66A85B9}" type="sibTrans" cxnId="{7F79F1C3-4AE2-45D1-8A77-002189879F2D}">
      <dgm:prSet/>
      <dgm:spPr/>
      <dgm:t>
        <a:bodyPr/>
        <a:lstStyle/>
        <a:p>
          <a:endParaRPr lang="zh-CN" altLang="en-US"/>
        </a:p>
      </dgm:t>
    </dgm:pt>
    <dgm:pt modelId="{E4BCCBCC-00C2-48C2-AC69-A377BED5B3A5}">
      <dgm:prSet phldrT="[文本]"/>
      <dgm:spPr/>
      <dgm:t>
        <a:bodyPr/>
        <a:lstStyle/>
        <a:p>
          <a:pPr algn="ctr"/>
          <a:r>
            <a:rPr lang="en-US" altLang="zh-CN" dirty="0"/>
            <a:t>F1 Score in patient</a:t>
          </a:r>
          <a:endParaRPr lang="zh-CN" altLang="en-US" dirty="0"/>
        </a:p>
      </dgm:t>
    </dgm:pt>
    <dgm:pt modelId="{710D12E7-175C-44A6-90D0-82DD080E9DE7}" type="parTrans" cxnId="{CCA13445-888E-421E-AD97-2A4621F01C9D}">
      <dgm:prSet/>
      <dgm:spPr/>
      <dgm:t>
        <a:bodyPr/>
        <a:lstStyle/>
        <a:p>
          <a:endParaRPr lang="zh-CN" altLang="en-US"/>
        </a:p>
      </dgm:t>
    </dgm:pt>
    <dgm:pt modelId="{0DE850CF-0A5A-4FCC-A7A4-6E2BAC0A01F8}" type="sibTrans" cxnId="{CCA13445-888E-421E-AD97-2A4621F01C9D}">
      <dgm:prSet/>
      <dgm:spPr/>
      <dgm:t>
        <a:bodyPr/>
        <a:lstStyle/>
        <a:p>
          <a:endParaRPr lang="zh-CN" altLang="en-US"/>
        </a:p>
      </dgm:t>
    </dgm:pt>
    <dgm:pt modelId="{6EB268E6-004C-474D-BE75-EA3EA440A07C}" type="pres">
      <dgm:prSet presAssocID="{9A666E89-0CCB-4E2D-8BD4-091AB250D215}" presName="outerComposite" presStyleCnt="0">
        <dgm:presLayoutVars>
          <dgm:chMax val="5"/>
          <dgm:dir/>
          <dgm:resizeHandles val="exact"/>
        </dgm:presLayoutVars>
      </dgm:prSet>
      <dgm:spPr/>
    </dgm:pt>
    <dgm:pt modelId="{17AD4AD6-8D1B-43D1-AF6D-1EBDEBE8202B}" type="pres">
      <dgm:prSet presAssocID="{9A666E89-0CCB-4E2D-8BD4-091AB250D215}" presName="dummyMaxCanvas" presStyleCnt="0">
        <dgm:presLayoutVars/>
      </dgm:prSet>
      <dgm:spPr/>
    </dgm:pt>
    <dgm:pt modelId="{C6D3EF23-409B-4C02-A73B-24FE238C28D6}" type="pres">
      <dgm:prSet presAssocID="{9A666E89-0CCB-4E2D-8BD4-091AB250D215}" presName="ThreeNodes_1" presStyleLbl="node1" presStyleIdx="0" presStyleCnt="3">
        <dgm:presLayoutVars>
          <dgm:bulletEnabled val="1"/>
        </dgm:presLayoutVars>
      </dgm:prSet>
      <dgm:spPr/>
    </dgm:pt>
    <dgm:pt modelId="{D650DBA6-A86B-46D2-97AB-0843D2E2350B}" type="pres">
      <dgm:prSet presAssocID="{9A666E89-0CCB-4E2D-8BD4-091AB250D215}" presName="ThreeNodes_2" presStyleLbl="node1" presStyleIdx="1" presStyleCnt="3">
        <dgm:presLayoutVars>
          <dgm:bulletEnabled val="1"/>
        </dgm:presLayoutVars>
      </dgm:prSet>
      <dgm:spPr/>
    </dgm:pt>
    <dgm:pt modelId="{08AA348F-C4BD-4070-AE35-5D4F84DB951C}" type="pres">
      <dgm:prSet presAssocID="{9A666E89-0CCB-4E2D-8BD4-091AB250D215}" presName="ThreeNodes_3" presStyleLbl="node1" presStyleIdx="2" presStyleCnt="3" custLinFactNeighborX="-350" custLinFactNeighborY="-1943">
        <dgm:presLayoutVars>
          <dgm:bulletEnabled val="1"/>
        </dgm:presLayoutVars>
      </dgm:prSet>
      <dgm:spPr/>
    </dgm:pt>
    <dgm:pt modelId="{B620E59E-47D5-499D-806A-7C48C2AB85C1}" type="pres">
      <dgm:prSet presAssocID="{9A666E89-0CCB-4E2D-8BD4-091AB250D215}" presName="ThreeConn_1-2" presStyleLbl="fgAccFollowNode1" presStyleIdx="0" presStyleCnt="2">
        <dgm:presLayoutVars>
          <dgm:bulletEnabled val="1"/>
        </dgm:presLayoutVars>
      </dgm:prSet>
      <dgm:spPr/>
    </dgm:pt>
    <dgm:pt modelId="{1F379DBF-BCA3-4268-9149-586E25A31242}" type="pres">
      <dgm:prSet presAssocID="{9A666E89-0CCB-4E2D-8BD4-091AB250D215}" presName="ThreeConn_2-3" presStyleLbl="fgAccFollowNode1" presStyleIdx="1" presStyleCnt="2">
        <dgm:presLayoutVars>
          <dgm:bulletEnabled val="1"/>
        </dgm:presLayoutVars>
      </dgm:prSet>
      <dgm:spPr/>
    </dgm:pt>
    <dgm:pt modelId="{949BE757-1C65-4F75-BE53-17E0397DA3F8}" type="pres">
      <dgm:prSet presAssocID="{9A666E89-0CCB-4E2D-8BD4-091AB250D215}" presName="ThreeNodes_1_text" presStyleLbl="node1" presStyleIdx="2" presStyleCnt="3">
        <dgm:presLayoutVars>
          <dgm:bulletEnabled val="1"/>
        </dgm:presLayoutVars>
      </dgm:prSet>
      <dgm:spPr/>
    </dgm:pt>
    <dgm:pt modelId="{26EC4004-9808-4E61-873C-FEA2C6288DD4}" type="pres">
      <dgm:prSet presAssocID="{9A666E89-0CCB-4E2D-8BD4-091AB250D215}" presName="ThreeNodes_2_text" presStyleLbl="node1" presStyleIdx="2" presStyleCnt="3">
        <dgm:presLayoutVars>
          <dgm:bulletEnabled val="1"/>
        </dgm:presLayoutVars>
      </dgm:prSet>
      <dgm:spPr/>
    </dgm:pt>
    <dgm:pt modelId="{9A3BD2D3-4765-4186-98B7-8E9014689155}" type="pres">
      <dgm:prSet presAssocID="{9A666E89-0CCB-4E2D-8BD4-091AB250D215}" presName="ThreeNodes_3_text" presStyleLbl="node1" presStyleIdx="2" presStyleCnt="3">
        <dgm:presLayoutVars>
          <dgm:bulletEnabled val="1"/>
        </dgm:presLayoutVars>
      </dgm:prSet>
      <dgm:spPr/>
    </dgm:pt>
  </dgm:ptLst>
  <dgm:cxnLst>
    <dgm:cxn modelId="{DD564E10-D840-4056-AA69-EAB3A78B1BEB}" type="presOf" srcId="{E4BCCBCC-00C2-48C2-AC69-A377BED5B3A5}" destId="{08AA348F-C4BD-4070-AE35-5D4F84DB951C}" srcOrd="0" destOrd="0" presId="urn:microsoft.com/office/officeart/2005/8/layout/vProcess5"/>
    <dgm:cxn modelId="{2AA24D22-A824-4480-98FD-6C1E18BB56BA}" type="presOf" srcId="{B4DDEFB5-8068-4845-B7A0-1792F66A85B9}" destId="{1F379DBF-BCA3-4268-9149-586E25A31242}" srcOrd="0" destOrd="0" presId="urn:microsoft.com/office/officeart/2005/8/layout/vProcess5"/>
    <dgm:cxn modelId="{5412F83D-012A-4670-93D3-1BD84FE6E9CB}" type="presOf" srcId="{19E640F6-E3A4-4109-856F-8A40B3C018A6}" destId="{26EC4004-9808-4E61-873C-FEA2C6288DD4}" srcOrd="1" destOrd="0" presId="urn:microsoft.com/office/officeart/2005/8/layout/vProcess5"/>
    <dgm:cxn modelId="{CCA13445-888E-421E-AD97-2A4621F01C9D}" srcId="{9A666E89-0CCB-4E2D-8BD4-091AB250D215}" destId="{E4BCCBCC-00C2-48C2-AC69-A377BED5B3A5}" srcOrd="2" destOrd="0" parTransId="{710D12E7-175C-44A6-90D0-82DD080E9DE7}" sibTransId="{0DE850CF-0A5A-4FCC-A7A4-6E2BAC0A01F8}"/>
    <dgm:cxn modelId="{1918244B-5C1B-4EC1-8681-A86FF769162F}" type="presOf" srcId="{19E640F6-E3A4-4109-856F-8A40B3C018A6}" destId="{D650DBA6-A86B-46D2-97AB-0843D2E2350B}" srcOrd="0" destOrd="0" presId="urn:microsoft.com/office/officeart/2005/8/layout/vProcess5"/>
    <dgm:cxn modelId="{887BEF54-558E-4187-8B9B-FD3B0A41127F}" type="presOf" srcId="{E4BCCBCC-00C2-48C2-AC69-A377BED5B3A5}" destId="{9A3BD2D3-4765-4186-98B7-8E9014689155}" srcOrd="1" destOrd="0" presId="urn:microsoft.com/office/officeart/2005/8/layout/vProcess5"/>
    <dgm:cxn modelId="{FCCAEA59-EEF8-4588-9323-FC955B903B80}" type="presOf" srcId="{BF8D577D-4BE2-4837-9481-3B29C37F7136}" destId="{949BE757-1C65-4F75-BE53-17E0397DA3F8}" srcOrd="1" destOrd="0" presId="urn:microsoft.com/office/officeart/2005/8/layout/vProcess5"/>
    <dgm:cxn modelId="{BC0289A6-9BDE-4682-8ECF-2BA589D1FAE1}" type="presOf" srcId="{BF8D577D-4BE2-4837-9481-3B29C37F7136}" destId="{C6D3EF23-409B-4C02-A73B-24FE238C28D6}" srcOrd="0" destOrd="0" presId="urn:microsoft.com/office/officeart/2005/8/layout/vProcess5"/>
    <dgm:cxn modelId="{7F79F1C3-4AE2-45D1-8A77-002189879F2D}" srcId="{9A666E89-0CCB-4E2D-8BD4-091AB250D215}" destId="{19E640F6-E3A4-4109-856F-8A40B3C018A6}" srcOrd="1" destOrd="0" parTransId="{94344E69-D249-4B00-AA76-520FC3FB1F7B}" sibTransId="{B4DDEFB5-8068-4845-B7A0-1792F66A85B9}"/>
    <dgm:cxn modelId="{465BDED4-7EE8-4872-8640-BCA61505E857}" srcId="{9A666E89-0CCB-4E2D-8BD4-091AB250D215}" destId="{BF8D577D-4BE2-4837-9481-3B29C37F7136}" srcOrd="0" destOrd="0" parTransId="{0D70BD95-69DB-4943-83EA-3D98F8AD277D}" sibTransId="{A07D3E8D-F5C6-4EDA-A8EA-241AFB4C9395}"/>
    <dgm:cxn modelId="{D9D768DF-9F10-4820-B331-E2B921BAD158}" type="presOf" srcId="{9A666E89-0CCB-4E2D-8BD4-091AB250D215}" destId="{6EB268E6-004C-474D-BE75-EA3EA440A07C}" srcOrd="0" destOrd="0" presId="urn:microsoft.com/office/officeart/2005/8/layout/vProcess5"/>
    <dgm:cxn modelId="{0A9D8FF1-25C2-4984-B1AF-85E4F3115420}" type="presOf" srcId="{A07D3E8D-F5C6-4EDA-A8EA-241AFB4C9395}" destId="{B620E59E-47D5-499D-806A-7C48C2AB85C1}" srcOrd="0" destOrd="0" presId="urn:microsoft.com/office/officeart/2005/8/layout/vProcess5"/>
    <dgm:cxn modelId="{8B35E6AE-7AB0-45D6-81C9-2530931F7266}" type="presParOf" srcId="{6EB268E6-004C-474D-BE75-EA3EA440A07C}" destId="{17AD4AD6-8D1B-43D1-AF6D-1EBDEBE8202B}" srcOrd="0" destOrd="0" presId="urn:microsoft.com/office/officeart/2005/8/layout/vProcess5"/>
    <dgm:cxn modelId="{DA508A56-BBC1-479E-A3F5-688FD3CDF963}" type="presParOf" srcId="{6EB268E6-004C-474D-BE75-EA3EA440A07C}" destId="{C6D3EF23-409B-4C02-A73B-24FE238C28D6}" srcOrd="1" destOrd="0" presId="urn:microsoft.com/office/officeart/2005/8/layout/vProcess5"/>
    <dgm:cxn modelId="{D4E2A8EA-E48C-4B75-930D-8AD14382FA34}" type="presParOf" srcId="{6EB268E6-004C-474D-BE75-EA3EA440A07C}" destId="{D650DBA6-A86B-46D2-97AB-0843D2E2350B}" srcOrd="2" destOrd="0" presId="urn:microsoft.com/office/officeart/2005/8/layout/vProcess5"/>
    <dgm:cxn modelId="{ABE4735D-7D13-4BB6-A9BE-8A2A8F212440}" type="presParOf" srcId="{6EB268E6-004C-474D-BE75-EA3EA440A07C}" destId="{08AA348F-C4BD-4070-AE35-5D4F84DB951C}" srcOrd="3" destOrd="0" presId="urn:microsoft.com/office/officeart/2005/8/layout/vProcess5"/>
    <dgm:cxn modelId="{C066DE0A-B750-4C46-A8E1-3379FF8528D0}" type="presParOf" srcId="{6EB268E6-004C-474D-BE75-EA3EA440A07C}" destId="{B620E59E-47D5-499D-806A-7C48C2AB85C1}" srcOrd="4" destOrd="0" presId="urn:microsoft.com/office/officeart/2005/8/layout/vProcess5"/>
    <dgm:cxn modelId="{2509FF04-F099-4C1B-A931-903DB163985D}" type="presParOf" srcId="{6EB268E6-004C-474D-BE75-EA3EA440A07C}" destId="{1F379DBF-BCA3-4268-9149-586E25A31242}" srcOrd="5" destOrd="0" presId="urn:microsoft.com/office/officeart/2005/8/layout/vProcess5"/>
    <dgm:cxn modelId="{A0D94952-7BF6-415D-9F99-CDA915FF8BD5}" type="presParOf" srcId="{6EB268E6-004C-474D-BE75-EA3EA440A07C}" destId="{949BE757-1C65-4F75-BE53-17E0397DA3F8}" srcOrd="6" destOrd="0" presId="urn:microsoft.com/office/officeart/2005/8/layout/vProcess5"/>
    <dgm:cxn modelId="{A88F7597-1663-439A-96F3-7A5E0935B95C}" type="presParOf" srcId="{6EB268E6-004C-474D-BE75-EA3EA440A07C}" destId="{26EC4004-9808-4E61-873C-FEA2C6288DD4}" srcOrd="7" destOrd="0" presId="urn:microsoft.com/office/officeart/2005/8/layout/vProcess5"/>
    <dgm:cxn modelId="{B7BC3E58-0472-4A1F-B699-2DEEF08362AC}" type="presParOf" srcId="{6EB268E6-004C-474D-BE75-EA3EA440A07C}" destId="{9A3BD2D3-4765-4186-98B7-8E901468915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46C640-29FD-4765-A9C7-D91576C82064}" type="doc">
      <dgm:prSet loTypeId="urn:microsoft.com/office/officeart/2005/8/layout/arrow5" loCatId="relationship" qsTypeId="urn:microsoft.com/office/officeart/2005/8/quickstyle/simple1" qsCatId="simple" csTypeId="urn:microsoft.com/office/officeart/2005/8/colors/colorful5" csCatId="colorful" phldr="1"/>
      <dgm:spPr/>
      <dgm:t>
        <a:bodyPr/>
        <a:lstStyle/>
        <a:p>
          <a:endParaRPr lang="zh-CN" altLang="en-US"/>
        </a:p>
      </dgm:t>
    </dgm:pt>
    <dgm:pt modelId="{CA8639BD-CA43-41B5-8871-C1A44E4ABD8B}">
      <dgm:prSet phldrT="[文本]"/>
      <dgm:spPr/>
      <dgm:t>
        <a:bodyPr/>
        <a:lstStyle/>
        <a:p>
          <a:r>
            <a:rPr lang="en-US" altLang="zh-CN" dirty="0"/>
            <a:t>Better F1</a:t>
          </a:r>
          <a:endParaRPr lang="zh-CN" altLang="en-US" dirty="0"/>
        </a:p>
      </dgm:t>
    </dgm:pt>
    <dgm:pt modelId="{BCDA2CC3-56C3-46C7-A5AB-029098CAB31A}" type="parTrans" cxnId="{955E2AEA-9B20-4CFF-BBA4-0BF831B31D75}">
      <dgm:prSet/>
      <dgm:spPr/>
      <dgm:t>
        <a:bodyPr/>
        <a:lstStyle/>
        <a:p>
          <a:endParaRPr lang="zh-CN" altLang="en-US"/>
        </a:p>
      </dgm:t>
    </dgm:pt>
    <dgm:pt modelId="{0B88B844-08D6-40C2-982D-40DA503B7A6F}" type="sibTrans" cxnId="{955E2AEA-9B20-4CFF-BBA4-0BF831B31D75}">
      <dgm:prSet/>
      <dgm:spPr/>
      <dgm:t>
        <a:bodyPr/>
        <a:lstStyle/>
        <a:p>
          <a:endParaRPr lang="zh-CN" altLang="en-US"/>
        </a:p>
      </dgm:t>
    </dgm:pt>
    <dgm:pt modelId="{4676385D-74D1-4ACC-BA1A-1E710A331A65}">
      <dgm:prSet phldrT="[文本]"/>
      <dgm:spPr/>
      <dgm:t>
        <a:bodyPr/>
        <a:lstStyle/>
        <a:p>
          <a:r>
            <a:rPr lang="en-US" altLang="zh-CN" dirty="0"/>
            <a:t>Better AUC</a:t>
          </a:r>
          <a:endParaRPr lang="zh-CN" altLang="en-US" dirty="0"/>
        </a:p>
      </dgm:t>
    </dgm:pt>
    <dgm:pt modelId="{972FAE5B-57F3-4D92-A96C-93DE09675D81}" type="parTrans" cxnId="{2FF7AEC2-541E-4F01-93BD-55A371697AFE}">
      <dgm:prSet/>
      <dgm:spPr/>
      <dgm:t>
        <a:bodyPr/>
        <a:lstStyle/>
        <a:p>
          <a:endParaRPr lang="zh-CN" altLang="en-US"/>
        </a:p>
      </dgm:t>
    </dgm:pt>
    <dgm:pt modelId="{494E6173-8018-41C3-9BD2-53092DA5867D}" type="sibTrans" cxnId="{2FF7AEC2-541E-4F01-93BD-55A371697AFE}">
      <dgm:prSet/>
      <dgm:spPr/>
      <dgm:t>
        <a:bodyPr/>
        <a:lstStyle/>
        <a:p>
          <a:endParaRPr lang="zh-CN" altLang="en-US"/>
        </a:p>
      </dgm:t>
    </dgm:pt>
    <dgm:pt modelId="{BF0CD949-B3AF-42B4-8A50-903DBCAD5DBD}" type="pres">
      <dgm:prSet presAssocID="{5046C640-29FD-4765-A9C7-D91576C82064}" presName="diagram" presStyleCnt="0">
        <dgm:presLayoutVars>
          <dgm:dir/>
          <dgm:resizeHandles val="exact"/>
        </dgm:presLayoutVars>
      </dgm:prSet>
      <dgm:spPr/>
    </dgm:pt>
    <dgm:pt modelId="{2880198F-D7B7-4765-BA82-A801C1F0483B}" type="pres">
      <dgm:prSet presAssocID="{CA8639BD-CA43-41B5-8871-C1A44E4ABD8B}" presName="arrow" presStyleLbl="node1" presStyleIdx="0" presStyleCnt="2">
        <dgm:presLayoutVars>
          <dgm:bulletEnabled val="1"/>
        </dgm:presLayoutVars>
      </dgm:prSet>
      <dgm:spPr/>
    </dgm:pt>
    <dgm:pt modelId="{F62C14E5-AB65-4EF6-9140-F1B34354069C}" type="pres">
      <dgm:prSet presAssocID="{4676385D-74D1-4ACC-BA1A-1E710A331A65}" presName="arrow" presStyleLbl="node1" presStyleIdx="1" presStyleCnt="2">
        <dgm:presLayoutVars>
          <dgm:bulletEnabled val="1"/>
        </dgm:presLayoutVars>
      </dgm:prSet>
      <dgm:spPr/>
    </dgm:pt>
  </dgm:ptLst>
  <dgm:cxnLst>
    <dgm:cxn modelId="{1D74B91C-9FB4-48CA-9F98-2BD26A860597}" type="presOf" srcId="{CA8639BD-CA43-41B5-8871-C1A44E4ABD8B}" destId="{2880198F-D7B7-4765-BA82-A801C1F0483B}" srcOrd="0" destOrd="0" presId="urn:microsoft.com/office/officeart/2005/8/layout/arrow5"/>
    <dgm:cxn modelId="{39363C36-ECBD-49ED-935C-76E085F521D7}" type="presOf" srcId="{4676385D-74D1-4ACC-BA1A-1E710A331A65}" destId="{F62C14E5-AB65-4EF6-9140-F1B34354069C}" srcOrd="0" destOrd="0" presId="urn:microsoft.com/office/officeart/2005/8/layout/arrow5"/>
    <dgm:cxn modelId="{0F6EE73E-A8B5-47E5-98EC-E7F30FF460F2}" type="presOf" srcId="{5046C640-29FD-4765-A9C7-D91576C82064}" destId="{BF0CD949-B3AF-42B4-8A50-903DBCAD5DBD}" srcOrd="0" destOrd="0" presId="urn:microsoft.com/office/officeart/2005/8/layout/arrow5"/>
    <dgm:cxn modelId="{2FF7AEC2-541E-4F01-93BD-55A371697AFE}" srcId="{5046C640-29FD-4765-A9C7-D91576C82064}" destId="{4676385D-74D1-4ACC-BA1A-1E710A331A65}" srcOrd="1" destOrd="0" parTransId="{972FAE5B-57F3-4D92-A96C-93DE09675D81}" sibTransId="{494E6173-8018-41C3-9BD2-53092DA5867D}"/>
    <dgm:cxn modelId="{955E2AEA-9B20-4CFF-BBA4-0BF831B31D75}" srcId="{5046C640-29FD-4765-A9C7-D91576C82064}" destId="{CA8639BD-CA43-41B5-8871-C1A44E4ABD8B}" srcOrd="0" destOrd="0" parTransId="{BCDA2CC3-56C3-46C7-A5AB-029098CAB31A}" sibTransId="{0B88B844-08D6-40C2-982D-40DA503B7A6F}"/>
    <dgm:cxn modelId="{D2D1E0DB-884B-46BE-8940-11148121B668}" type="presParOf" srcId="{BF0CD949-B3AF-42B4-8A50-903DBCAD5DBD}" destId="{2880198F-D7B7-4765-BA82-A801C1F0483B}" srcOrd="0" destOrd="0" presId="urn:microsoft.com/office/officeart/2005/8/layout/arrow5"/>
    <dgm:cxn modelId="{08105517-2F41-4708-B7EC-32E8F74FAEA2}" type="presParOf" srcId="{BF0CD949-B3AF-42B4-8A50-903DBCAD5DBD}" destId="{F62C14E5-AB65-4EF6-9140-F1B34354069C}" srcOrd="1" destOrd="0" presId="urn:microsoft.com/office/officeart/2005/8/layout/arrow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AA5211-BD8D-4F11-B23F-738622AF6968}" type="doc">
      <dgm:prSet loTypeId="urn:microsoft.com/office/officeart/2005/8/layout/equation2" loCatId="process" qsTypeId="urn:microsoft.com/office/officeart/2005/8/quickstyle/simple1" qsCatId="simple" csTypeId="urn:microsoft.com/office/officeart/2005/8/colors/colorful5" csCatId="colorful" phldr="1"/>
      <dgm:spPr/>
    </dgm:pt>
    <dgm:pt modelId="{3F1839A7-2C1E-4634-BE03-0389E8B8EA25}">
      <dgm:prSet phldrT="[文本]"/>
      <dgm:spPr/>
      <dgm:t>
        <a:bodyPr/>
        <a:lstStyle/>
        <a:p>
          <a:r>
            <a:rPr lang="en-US" altLang="zh-CN" dirty="0"/>
            <a:t>Find model based on PR AUC</a:t>
          </a:r>
          <a:endParaRPr lang="zh-CN" altLang="en-US" dirty="0"/>
        </a:p>
      </dgm:t>
    </dgm:pt>
    <dgm:pt modelId="{6134CB57-34C0-4EFB-8096-9F6BFCC2482E}" type="parTrans" cxnId="{6A941504-445D-47F6-AD0A-E3D01E00FE05}">
      <dgm:prSet/>
      <dgm:spPr/>
      <dgm:t>
        <a:bodyPr/>
        <a:lstStyle/>
        <a:p>
          <a:endParaRPr lang="zh-CN" altLang="en-US"/>
        </a:p>
      </dgm:t>
    </dgm:pt>
    <dgm:pt modelId="{02F82C60-10E0-43AD-8520-2FA24C177B67}" type="sibTrans" cxnId="{6A941504-445D-47F6-AD0A-E3D01E00FE05}">
      <dgm:prSet/>
      <dgm:spPr/>
      <dgm:t>
        <a:bodyPr/>
        <a:lstStyle/>
        <a:p>
          <a:endParaRPr lang="zh-CN" altLang="en-US"/>
        </a:p>
      </dgm:t>
    </dgm:pt>
    <dgm:pt modelId="{E7712236-ECB3-4824-B2C6-55E47EA8ABD6}">
      <dgm:prSet phldrT="[文本]"/>
      <dgm:spPr/>
      <dgm:t>
        <a:bodyPr/>
        <a:lstStyle/>
        <a:p>
          <a:r>
            <a:rPr lang="en-US" altLang="zh-CN" dirty="0"/>
            <a:t>Find The Best Threshold based on PR Curve</a:t>
          </a:r>
          <a:endParaRPr lang="zh-CN" altLang="en-US" dirty="0"/>
        </a:p>
      </dgm:t>
    </dgm:pt>
    <dgm:pt modelId="{9D6EEE8B-0A0A-48AC-814F-4139BF802125}" type="parTrans" cxnId="{F3BE7253-41EF-4E05-9639-16D43D6F39AE}">
      <dgm:prSet/>
      <dgm:spPr/>
      <dgm:t>
        <a:bodyPr/>
        <a:lstStyle/>
        <a:p>
          <a:endParaRPr lang="zh-CN" altLang="en-US"/>
        </a:p>
      </dgm:t>
    </dgm:pt>
    <dgm:pt modelId="{46ABEF1D-2765-4E3E-B7BB-567F48C239B8}" type="sibTrans" cxnId="{F3BE7253-41EF-4E05-9639-16D43D6F39AE}">
      <dgm:prSet/>
      <dgm:spPr/>
      <dgm:t>
        <a:bodyPr/>
        <a:lstStyle/>
        <a:p>
          <a:endParaRPr lang="zh-CN" altLang="en-US"/>
        </a:p>
      </dgm:t>
    </dgm:pt>
    <dgm:pt modelId="{747D44E1-2EB6-48E7-AFBF-2CE938B115EA}">
      <dgm:prSet phldrT="[文本]"/>
      <dgm:spPr/>
      <dgm:t>
        <a:bodyPr/>
        <a:lstStyle/>
        <a:p>
          <a:r>
            <a:rPr lang="en-US" altLang="zh-CN" dirty="0"/>
            <a:t>Best model</a:t>
          </a:r>
          <a:endParaRPr lang="zh-CN" altLang="en-US" dirty="0"/>
        </a:p>
      </dgm:t>
    </dgm:pt>
    <dgm:pt modelId="{E4101438-C0DE-4B8E-8978-722873FF9911}" type="parTrans" cxnId="{0C2FC194-3251-469B-BA1A-3EFD1CEAD254}">
      <dgm:prSet/>
      <dgm:spPr/>
      <dgm:t>
        <a:bodyPr/>
        <a:lstStyle/>
        <a:p>
          <a:endParaRPr lang="zh-CN" altLang="en-US"/>
        </a:p>
      </dgm:t>
    </dgm:pt>
    <dgm:pt modelId="{7D28919C-9DAC-4A1E-BA5A-76C98134FFD9}" type="sibTrans" cxnId="{0C2FC194-3251-469B-BA1A-3EFD1CEAD254}">
      <dgm:prSet/>
      <dgm:spPr/>
      <dgm:t>
        <a:bodyPr/>
        <a:lstStyle/>
        <a:p>
          <a:endParaRPr lang="zh-CN" altLang="en-US"/>
        </a:p>
      </dgm:t>
    </dgm:pt>
    <dgm:pt modelId="{A2038CCD-A433-4521-85A2-FAF6E186DD4C}" type="pres">
      <dgm:prSet presAssocID="{EEAA5211-BD8D-4F11-B23F-738622AF6968}" presName="Name0" presStyleCnt="0">
        <dgm:presLayoutVars>
          <dgm:dir/>
          <dgm:resizeHandles val="exact"/>
        </dgm:presLayoutVars>
      </dgm:prSet>
      <dgm:spPr/>
    </dgm:pt>
    <dgm:pt modelId="{B15A4A31-3084-4484-B04A-C8D5D85C9A26}" type="pres">
      <dgm:prSet presAssocID="{EEAA5211-BD8D-4F11-B23F-738622AF6968}" presName="vNodes" presStyleCnt="0"/>
      <dgm:spPr/>
    </dgm:pt>
    <dgm:pt modelId="{EA0E35F3-15F9-4C82-8AC3-2009E3F9A213}" type="pres">
      <dgm:prSet presAssocID="{3F1839A7-2C1E-4634-BE03-0389E8B8EA25}" presName="node" presStyleLbl="node1" presStyleIdx="0" presStyleCnt="3">
        <dgm:presLayoutVars>
          <dgm:bulletEnabled val="1"/>
        </dgm:presLayoutVars>
      </dgm:prSet>
      <dgm:spPr/>
    </dgm:pt>
    <dgm:pt modelId="{BE0D2978-DF41-4F8D-88CB-ADF46FFF5EEE}" type="pres">
      <dgm:prSet presAssocID="{02F82C60-10E0-43AD-8520-2FA24C177B67}" presName="spacerT" presStyleCnt="0"/>
      <dgm:spPr/>
    </dgm:pt>
    <dgm:pt modelId="{5A4079B2-71E1-4E53-AF39-AE4FE697EEA4}" type="pres">
      <dgm:prSet presAssocID="{02F82C60-10E0-43AD-8520-2FA24C177B67}" presName="sibTrans" presStyleLbl="sibTrans2D1" presStyleIdx="0" presStyleCnt="2"/>
      <dgm:spPr/>
    </dgm:pt>
    <dgm:pt modelId="{910815EF-9386-41B0-BDCF-19CD012CA1D3}" type="pres">
      <dgm:prSet presAssocID="{02F82C60-10E0-43AD-8520-2FA24C177B67}" presName="spacerB" presStyleCnt="0"/>
      <dgm:spPr/>
    </dgm:pt>
    <dgm:pt modelId="{C0B8B5AD-6E98-43E0-B046-32B9E0C357A3}" type="pres">
      <dgm:prSet presAssocID="{E7712236-ECB3-4824-B2C6-55E47EA8ABD6}" presName="node" presStyleLbl="node1" presStyleIdx="1" presStyleCnt="3">
        <dgm:presLayoutVars>
          <dgm:bulletEnabled val="1"/>
        </dgm:presLayoutVars>
      </dgm:prSet>
      <dgm:spPr/>
    </dgm:pt>
    <dgm:pt modelId="{2611C10B-A2C2-4895-A05A-C0FC0E00D54D}" type="pres">
      <dgm:prSet presAssocID="{EEAA5211-BD8D-4F11-B23F-738622AF6968}" presName="sibTransLast" presStyleLbl="sibTrans2D1" presStyleIdx="1" presStyleCnt="2"/>
      <dgm:spPr/>
    </dgm:pt>
    <dgm:pt modelId="{1571AEDA-ADA5-4E08-979C-1B4623D18D94}" type="pres">
      <dgm:prSet presAssocID="{EEAA5211-BD8D-4F11-B23F-738622AF6968}" presName="connectorText" presStyleLbl="sibTrans2D1" presStyleIdx="1" presStyleCnt="2"/>
      <dgm:spPr/>
    </dgm:pt>
    <dgm:pt modelId="{4CF149DC-7BE4-42A8-BE53-FA1F263D95F7}" type="pres">
      <dgm:prSet presAssocID="{EEAA5211-BD8D-4F11-B23F-738622AF6968}" presName="lastNode" presStyleLbl="node1" presStyleIdx="2" presStyleCnt="3">
        <dgm:presLayoutVars>
          <dgm:bulletEnabled val="1"/>
        </dgm:presLayoutVars>
      </dgm:prSet>
      <dgm:spPr/>
    </dgm:pt>
  </dgm:ptLst>
  <dgm:cxnLst>
    <dgm:cxn modelId="{6A941504-445D-47F6-AD0A-E3D01E00FE05}" srcId="{EEAA5211-BD8D-4F11-B23F-738622AF6968}" destId="{3F1839A7-2C1E-4634-BE03-0389E8B8EA25}" srcOrd="0" destOrd="0" parTransId="{6134CB57-34C0-4EFB-8096-9F6BFCC2482E}" sibTransId="{02F82C60-10E0-43AD-8520-2FA24C177B67}"/>
    <dgm:cxn modelId="{A38AAB0E-43C9-47A7-B5A1-12F255D2B466}" type="presOf" srcId="{3F1839A7-2C1E-4634-BE03-0389E8B8EA25}" destId="{EA0E35F3-15F9-4C82-8AC3-2009E3F9A213}" srcOrd="0" destOrd="0" presId="urn:microsoft.com/office/officeart/2005/8/layout/equation2"/>
    <dgm:cxn modelId="{3FB1CD5D-2EFD-4EDA-AE61-39540D65DA4F}" type="presOf" srcId="{46ABEF1D-2765-4E3E-B7BB-567F48C239B8}" destId="{1571AEDA-ADA5-4E08-979C-1B4623D18D94}" srcOrd="1" destOrd="0" presId="urn:microsoft.com/office/officeart/2005/8/layout/equation2"/>
    <dgm:cxn modelId="{9A774A52-06BC-4E38-85E0-CE9C640289A3}" type="presOf" srcId="{02F82C60-10E0-43AD-8520-2FA24C177B67}" destId="{5A4079B2-71E1-4E53-AF39-AE4FE697EEA4}" srcOrd="0" destOrd="0" presId="urn:microsoft.com/office/officeart/2005/8/layout/equation2"/>
    <dgm:cxn modelId="{F3BE7253-41EF-4E05-9639-16D43D6F39AE}" srcId="{EEAA5211-BD8D-4F11-B23F-738622AF6968}" destId="{E7712236-ECB3-4824-B2C6-55E47EA8ABD6}" srcOrd="1" destOrd="0" parTransId="{9D6EEE8B-0A0A-48AC-814F-4139BF802125}" sibTransId="{46ABEF1D-2765-4E3E-B7BB-567F48C239B8}"/>
    <dgm:cxn modelId="{CB70DD8D-DB85-46EB-B342-B1DCEF3F2D6D}" type="presOf" srcId="{747D44E1-2EB6-48E7-AFBF-2CE938B115EA}" destId="{4CF149DC-7BE4-42A8-BE53-FA1F263D95F7}" srcOrd="0" destOrd="0" presId="urn:microsoft.com/office/officeart/2005/8/layout/equation2"/>
    <dgm:cxn modelId="{0C2FC194-3251-469B-BA1A-3EFD1CEAD254}" srcId="{EEAA5211-BD8D-4F11-B23F-738622AF6968}" destId="{747D44E1-2EB6-48E7-AFBF-2CE938B115EA}" srcOrd="2" destOrd="0" parTransId="{E4101438-C0DE-4B8E-8978-722873FF9911}" sibTransId="{7D28919C-9DAC-4A1E-BA5A-76C98134FFD9}"/>
    <dgm:cxn modelId="{461CBEB8-DCA5-47AE-B508-A234655C9A96}" type="presOf" srcId="{E7712236-ECB3-4824-B2C6-55E47EA8ABD6}" destId="{C0B8B5AD-6E98-43E0-B046-32B9E0C357A3}" srcOrd="0" destOrd="0" presId="urn:microsoft.com/office/officeart/2005/8/layout/equation2"/>
    <dgm:cxn modelId="{8D85CFE3-B2F0-4D39-AAC1-DBB6729FA43E}" type="presOf" srcId="{EEAA5211-BD8D-4F11-B23F-738622AF6968}" destId="{A2038CCD-A433-4521-85A2-FAF6E186DD4C}" srcOrd="0" destOrd="0" presId="urn:microsoft.com/office/officeart/2005/8/layout/equation2"/>
    <dgm:cxn modelId="{69F9ABEC-5CB1-4354-AFAC-69DF8E647CA8}" type="presOf" srcId="{46ABEF1D-2765-4E3E-B7BB-567F48C239B8}" destId="{2611C10B-A2C2-4895-A05A-C0FC0E00D54D}" srcOrd="0" destOrd="0" presId="urn:microsoft.com/office/officeart/2005/8/layout/equation2"/>
    <dgm:cxn modelId="{039CEE80-BC63-47CD-838A-7D12B6E1DCC4}" type="presParOf" srcId="{A2038CCD-A433-4521-85A2-FAF6E186DD4C}" destId="{B15A4A31-3084-4484-B04A-C8D5D85C9A26}" srcOrd="0" destOrd="0" presId="urn:microsoft.com/office/officeart/2005/8/layout/equation2"/>
    <dgm:cxn modelId="{1D5BCB24-2D2B-4A70-BF30-BCF2C5074238}" type="presParOf" srcId="{B15A4A31-3084-4484-B04A-C8D5D85C9A26}" destId="{EA0E35F3-15F9-4C82-8AC3-2009E3F9A213}" srcOrd="0" destOrd="0" presId="urn:microsoft.com/office/officeart/2005/8/layout/equation2"/>
    <dgm:cxn modelId="{A06D55CF-BF3C-4ADB-B9BD-274C2EFF7A62}" type="presParOf" srcId="{B15A4A31-3084-4484-B04A-C8D5D85C9A26}" destId="{BE0D2978-DF41-4F8D-88CB-ADF46FFF5EEE}" srcOrd="1" destOrd="0" presId="urn:microsoft.com/office/officeart/2005/8/layout/equation2"/>
    <dgm:cxn modelId="{E617B993-55CE-4D2F-8FEF-346F50F02CEC}" type="presParOf" srcId="{B15A4A31-3084-4484-B04A-C8D5D85C9A26}" destId="{5A4079B2-71E1-4E53-AF39-AE4FE697EEA4}" srcOrd="2" destOrd="0" presId="urn:microsoft.com/office/officeart/2005/8/layout/equation2"/>
    <dgm:cxn modelId="{81D709D5-196B-48D6-8005-E866B2F76077}" type="presParOf" srcId="{B15A4A31-3084-4484-B04A-C8D5D85C9A26}" destId="{910815EF-9386-41B0-BDCF-19CD012CA1D3}" srcOrd="3" destOrd="0" presId="urn:microsoft.com/office/officeart/2005/8/layout/equation2"/>
    <dgm:cxn modelId="{9908CDB2-F69C-444D-8048-45CF3C58574B}" type="presParOf" srcId="{B15A4A31-3084-4484-B04A-C8D5D85C9A26}" destId="{C0B8B5AD-6E98-43E0-B046-32B9E0C357A3}" srcOrd="4" destOrd="0" presId="urn:microsoft.com/office/officeart/2005/8/layout/equation2"/>
    <dgm:cxn modelId="{45446D45-6475-4704-B836-CDEEC778AD5A}" type="presParOf" srcId="{A2038CCD-A433-4521-85A2-FAF6E186DD4C}" destId="{2611C10B-A2C2-4895-A05A-C0FC0E00D54D}" srcOrd="1" destOrd="0" presId="urn:microsoft.com/office/officeart/2005/8/layout/equation2"/>
    <dgm:cxn modelId="{D2086EA7-630E-4546-8318-8E8529682050}" type="presParOf" srcId="{2611C10B-A2C2-4895-A05A-C0FC0E00D54D}" destId="{1571AEDA-ADA5-4E08-979C-1B4623D18D94}" srcOrd="0" destOrd="0" presId="urn:microsoft.com/office/officeart/2005/8/layout/equation2"/>
    <dgm:cxn modelId="{CCCE3167-EFD4-4CF5-BEB9-7BA05AF56297}" type="presParOf" srcId="{A2038CCD-A433-4521-85A2-FAF6E186DD4C}" destId="{4CF149DC-7BE4-42A8-BE53-FA1F263D95F7}"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CB4E2D-DC2F-46CC-9E7D-4230B4A6C056}"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zh-CN" altLang="en-US"/>
        </a:p>
      </dgm:t>
    </dgm:pt>
    <dgm:pt modelId="{C631D918-171D-48D0-A7E6-951E7E892F0A}">
      <dgm:prSet phldrT="[文本]"/>
      <dgm:spPr/>
      <dgm:t>
        <a:bodyPr/>
        <a:lstStyle/>
        <a:p>
          <a:r>
            <a:rPr lang="en-US" altLang="zh-CN" dirty="0"/>
            <a:t>First Compare PR AUC</a:t>
          </a:r>
          <a:endParaRPr lang="zh-CN" altLang="en-US" dirty="0"/>
        </a:p>
      </dgm:t>
    </dgm:pt>
    <dgm:pt modelId="{D30FEF70-8821-4660-839C-C1447659F5F0}" type="parTrans" cxnId="{176AD49C-16B4-42F3-9CE9-D3976FAB585A}">
      <dgm:prSet/>
      <dgm:spPr/>
      <dgm:t>
        <a:bodyPr/>
        <a:lstStyle/>
        <a:p>
          <a:endParaRPr lang="zh-CN" altLang="en-US"/>
        </a:p>
      </dgm:t>
    </dgm:pt>
    <dgm:pt modelId="{A57170CC-9891-4BFA-A99D-E5AD49D9BC7E}" type="sibTrans" cxnId="{176AD49C-16B4-42F3-9CE9-D3976FAB585A}">
      <dgm:prSet/>
      <dgm:spPr/>
      <dgm:t>
        <a:bodyPr/>
        <a:lstStyle/>
        <a:p>
          <a:endParaRPr lang="zh-CN" altLang="en-US"/>
        </a:p>
      </dgm:t>
    </dgm:pt>
    <dgm:pt modelId="{12A561D1-9B45-4B2C-83B8-4A4FEC17807C}">
      <dgm:prSet phldrT="[文本]"/>
      <dgm:spPr/>
      <dgm:t>
        <a:bodyPr/>
        <a:lstStyle/>
        <a:p>
          <a:pPr algn="ctr"/>
          <a:r>
            <a:rPr lang="en-US" altLang="zh-CN" dirty="0"/>
            <a:t>Then compare F1 score under best threshold</a:t>
          </a:r>
          <a:endParaRPr lang="zh-CN" altLang="en-US" dirty="0"/>
        </a:p>
      </dgm:t>
    </dgm:pt>
    <dgm:pt modelId="{28E39B51-F89B-4DF9-82DB-CC1F3BF47676}" type="parTrans" cxnId="{D83077E0-38AC-4EC3-BFBF-0F5B94A3C3DB}">
      <dgm:prSet/>
      <dgm:spPr/>
      <dgm:t>
        <a:bodyPr/>
        <a:lstStyle/>
        <a:p>
          <a:endParaRPr lang="zh-CN" altLang="en-US"/>
        </a:p>
      </dgm:t>
    </dgm:pt>
    <dgm:pt modelId="{1CF7A67A-B29C-454B-8AF4-26996B909283}" type="sibTrans" cxnId="{D83077E0-38AC-4EC3-BFBF-0F5B94A3C3DB}">
      <dgm:prSet/>
      <dgm:spPr/>
      <dgm:t>
        <a:bodyPr/>
        <a:lstStyle/>
        <a:p>
          <a:endParaRPr lang="zh-CN" altLang="en-US"/>
        </a:p>
      </dgm:t>
    </dgm:pt>
    <dgm:pt modelId="{150C313D-2A52-4434-B103-23B7E771BBEE}">
      <dgm:prSet phldrT="[文本]"/>
      <dgm:spPr/>
      <dgm:t>
        <a:bodyPr/>
        <a:lstStyle/>
        <a:p>
          <a:r>
            <a:rPr lang="en-US" altLang="zh-CN" dirty="0"/>
            <a:t>Finally compare recall</a:t>
          </a:r>
          <a:endParaRPr lang="zh-CN" altLang="en-US" dirty="0"/>
        </a:p>
      </dgm:t>
    </dgm:pt>
    <dgm:pt modelId="{B7070517-F0A4-4195-B146-5C0854AF7E89}" type="parTrans" cxnId="{D402E617-C021-4208-942C-A45831CF3C22}">
      <dgm:prSet/>
      <dgm:spPr/>
      <dgm:t>
        <a:bodyPr/>
        <a:lstStyle/>
        <a:p>
          <a:endParaRPr lang="zh-CN" altLang="en-US"/>
        </a:p>
      </dgm:t>
    </dgm:pt>
    <dgm:pt modelId="{673009DA-202E-427A-AA4D-BED1BE088F96}" type="sibTrans" cxnId="{D402E617-C021-4208-942C-A45831CF3C22}">
      <dgm:prSet/>
      <dgm:spPr/>
      <dgm:t>
        <a:bodyPr/>
        <a:lstStyle/>
        <a:p>
          <a:endParaRPr lang="zh-CN" altLang="en-US"/>
        </a:p>
      </dgm:t>
    </dgm:pt>
    <dgm:pt modelId="{50896912-C44F-4F92-A9F0-DD3BAF60AAC6}" type="pres">
      <dgm:prSet presAssocID="{27CB4E2D-DC2F-46CC-9E7D-4230B4A6C056}" presName="outerComposite" presStyleCnt="0">
        <dgm:presLayoutVars>
          <dgm:chMax val="5"/>
          <dgm:dir/>
          <dgm:resizeHandles val="exact"/>
        </dgm:presLayoutVars>
      </dgm:prSet>
      <dgm:spPr/>
    </dgm:pt>
    <dgm:pt modelId="{D2F5F60D-DE86-400D-AB40-9BC3FF4D683C}" type="pres">
      <dgm:prSet presAssocID="{27CB4E2D-DC2F-46CC-9E7D-4230B4A6C056}" presName="dummyMaxCanvas" presStyleCnt="0">
        <dgm:presLayoutVars/>
      </dgm:prSet>
      <dgm:spPr/>
    </dgm:pt>
    <dgm:pt modelId="{8020B122-638D-4287-A60E-FDB7BD821582}" type="pres">
      <dgm:prSet presAssocID="{27CB4E2D-DC2F-46CC-9E7D-4230B4A6C056}" presName="ThreeNodes_1" presStyleLbl="node1" presStyleIdx="0" presStyleCnt="3">
        <dgm:presLayoutVars>
          <dgm:bulletEnabled val="1"/>
        </dgm:presLayoutVars>
      </dgm:prSet>
      <dgm:spPr/>
    </dgm:pt>
    <dgm:pt modelId="{0C55FC69-48B5-4009-8C9E-694237273195}" type="pres">
      <dgm:prSet presAssocID="{27CB4E2D-DC2F-46CC-9E7D-4230B4A6C056}" presName="ThreeNodes_2" presStyleLbl="node1" presStyleIdx="1" presStyleCnt="3">
        <dgm:presLayoutVars>
          <dgm:bulletEnabled val="1"/>
        </dgm:presLayoutVars>
      </dgm:prSet>
      <dgm:spPr/>
    </dgm:pt>
    <dgm:pt modelId="{E1352389-44AF-49B6-817D-760300D79998}" type="pres">
      <dgm:prSet presAssocID="{27CB4E2D-DC2F-46CC-9E7D-4230B4A6C056}" presName="ThreeNodes_3" presStyleLbl="node1" presStyleIdx="2" presStyleCnt="3">
        <dgm:presLayoutVars>
          <dgm:bulletEnabled val="1"/>
        </dgm:presLayoutVars>
      </dgm:prSet>
      <dgm:spPr/>
    </dgm:pt>
    <dgm:pt modelId="{B39FE8AB-C9A8-4526-8DF8-2A19CC79BE12}" type="pres">
      <dgm:prSet presAssocID="{27CB4E2D-DC2F-46CC-9E7D-4230B4A6C056}" presName="ThreeConn_1-2" presStyleLbl="fgAccFollowNode1" presStyleIdx="0" presStyleCnt="2">
        <dgm:presLayoutVars>
          <dgm:bulletEnabled val="1"/>
        </dgm:presLayoutVars>
      </dgm:prSet>
      <dgm:spPr/>
    </dgm:pt>
    <dgm:pt modelId="{25A204CE-6594-494D-91A5-E98C545A1963}" type="pres">
      <dgm:prSet presAssocID="{27CB4E2D-DC2F-46CC-9E7D-4230B4A6C056}" presName="ThreeConn_2-3" presStyleLbl="fgAccFollowNode1" presStyleIdx="1" presStyleCnt="2">
        <dgm:presLayoutVars>
          <dgm:bulletEnabled val="1"/>
        </dgm:presLayoutVars>
      </dgm:prSet>
      <dgm:spPr/>
    </dgm:pt>
    <dgm:pt modelId="{606DB151-224E-42D2-BDF4-EA2CFA32777D}" type="pres">
      <dgm:prSet presAssocID="{27CB4E2D-DC2F-46CC-9E7D-4230B4A6C056}" presName="ThreeNodes_1_text" presStyleLbl="node1" presStyleIdx="2" presStyleCnt="3">
        <dgm:presLayoutVars>
          <dgm:bulletEnabled val="1"/>
        </dgm:presLayoutVars>
      </dgm:prSet>
      <dgm:spPr/>
    </dgm:pt>
    <dgm:pt modelId="{F428B417-ECB3-42E1-B80A-AB6181764827}" type="pres">
      <dgm:prSet presAssocID="{27CB4E2D-DC2F-46CC-9E7D-4230B4A6C056}" presName="ThreeNodes_2_text" presStyleLbl="node1" presStyleIdx="2" presStyleCnt="3">
        <dgm:presLayoutVars>
          <dgm:bulletEnabled val="1"/>
        </dgm:presLayoutVars>
      </dgm:prSet>
      <dgm:spPr/>
    </dgm:pt>
    <dgm:pt modelId="{D32F2A0F-A169-4F2F-B2B6-AB07ACF17D0D}" type="pres">
      <dgm:prSet presAssocID="{27CB4E2D-DC2F-46CC-9E7D-4230B4A6C056}" presName="ThreeNodes_3_text" presStyleLbl="node1" presStyleIdx="2" presStyleCnt="3">
        <dgm:presLayoutVars>
          <dgm:bulletEnabled val="1"/>
        </dgm:presLayoutVars>
      </dgm:prSet>
      <dgm:spPr/>
    </dgm:pt>
  </dgm:ptLst>
  <dgm:cxnLst>
    <dgm:cxn modelId="{EF02DB11-F37A-48EA-BAD5-548353348392}" type="presOf" srcId="{27CB4E2D-DC2F-46CC-9E7D-4230B4A6C056}" destId="{50896912-C44F-4F92-A9F0-DD3BAF60AAC6}" srcOrd="0" destOrd="0" presId="urn:microsoft.com/office/officeart/2005/8/layout/vProcess5"/>
    <dgm:cxn modelId="{D402E617-C021-4208-942C-A45831CF3C22}" srcId="{27CB4E2D-DC2F-46CC-9E7D-4230B4A6C056}" destId="{150C313D-2A52-4434-B103-23B7E771BBEE}" srcOrd="2" destOrd="0" parTransId="{B7070517-F0A4-4195-B146-5C0854AF7E89}" sibTransId="{673009DA-202E-427A-AA4D-BED1BE088F96}"/>
    <dgm:cxn modelId="{93F8756C-ECA1-47C2-BBAF-927BA50E756F}" type="presOf" srcId="{150C313D-2A52-4434-B103-23B7E771BBEE}" destId="{D32F2A0F-A169-4F2F-B2B6-AB07ACF17D0D}" srcOrd="1" destOrd="0" presId="urn:microsoft.com/office/officeart/2005/8/layout/vProcess5"/>
    <dgm:cxn modelId="{62D4AF71-2161-4F78-9CDC-7A7CAACFFF92}" type="presOf" srcId="{150C313D-2A52-4434-B103-23B7E771BBEE}" destId="{E1352389-44AF-49B6-817D-760300D79998}" srcOrd="0" destOrd="0" presId="urn:microsoft.com/office/officeart/2005/8/layout/vProcess5"/>
    <dgm:cxn modelId="{7C30D97B-58EB-4264-82B1-A034DAF45693}" type="presOf" srcId="{C631D918-171D-48D0-A7E6-951E7E892F0A}" destId="{606DB151-224E-42D2-BDF4-EA2CFA32777D}" srcOrd="1" destOrd="0" presId="urn:microsoft.com/office/officeart/2005/8/layout/vProcess5"/>
    <dgm:cxn modelId="{5A438D7F-AB27-400A-A990-6C5F4DC9CBC4}" type="presOf" srcId="{12A561D1-9B45-4B2C-83B8-4A4FEC17807C}" destId="{0C55FC69-48B5-4009-8C9E-694237273195}" srcOrd="0" destOrd="0" presId="urn:microsoft.com/office/officeart/2005/8/layout/vProcess5"/>
    <dgm:cxn modelId="{176AD49C-16B4-42F3-9CE9-D3976FAB585A}" srcId="{27CB4E2D-DC2F-46CC-9E7D-4230B4A6C056}" destId="{C631D918-171D-48D0-A7E6-951E7E892F0A}" srcOrd="0" destOrd="0" parTransId="{D30FEF70-8821-4660-839C-C1447659F5F0}" sibTransId="{A57170CC-9891-4BFA-A99D-E5AD49D9BC7E}"/>
    <dgm:cxn modelId="{4E7A96A9-1902-4157-8F4D-8255895DABDF}" type="presOf" srcId="{12A561D1-9B45-4B2C-83B8-4A4FEC17807C}" destId="{F428B417-ECB3-42E1-B80A-AB6181764827}" srcOrd="1" destOrd="0" presId="urn:microsoft.com/office/officeart/2005/8/layout/vProcess5"/>
    <dgm:cxn modelId="{D83077E0-38AC-4EC3-BFBF-0F5B94A3C3DB}" srcId="{27CB4E2D-DC2F-46CC-9E7D-4230B4A6C056}" destId="{12A561D1-9B45-4B2C-83B8-4A4FEC17807C}" srcOrd="1" destOrd="0" parTransId="{28E39B51-F89B-4DF9-82DB-CC1F3BF47676}" sibTransId="{1CF7A67A-B29C-454B-8AF4-26996B909283}"/>
    <dgm:cxn modelId="{D17E00E7-4933-49D4-B241-87811A2B676F}" type="presOf" srcId="{A57170CC-9891-4BFA-A99D-E5AD49D9BC7E}" destId="{B39FE8AB-C9A8-4526-8DF8-2A19CC79BE12}" srcOrd="0" destOrd="0" presId="urn:microsoft.com/office/officeart/2005/8/layout/vProcess5"/>
    <dgm:cxn modelId="{E65D79E8-3984-4EF6-ABBE-410E7795E591}" type="presOf" srcId="{1CF7A67A-B29C-454B-8AF4-26996B909283}" destId="{25A204CE-6594-494D-91A5-E98C545A1963}" srcOrd="0" destOrd="0" presId="urn:microsoft.com/office/officeart/2005/8/layout/vProcess5"/>
    <dgm:cxn modelId="{019052F3-6FC4-4592-8A8A-2597F4517E93}" type="presOf" srcId="{C631D918-171D-48D0-A7E6-951E7E892F0A}" destId="{8020B122-638D-4287-A60E-FDB7BD821582}" srcOrd="0" destOrd="0" presId="urn:microsoft.com/office/officeart/2005/8/layout/vProcess5"/>
    <dgm:cxn modelId="{43884157-0913-423E-891F-40B74281AD87}" type="presParOf" srcId="{50896912-C44F-4F92-A9F0-DD3BAF60AAC6}" destId="{D2F5F60D-DE86-400D-AB40-9BC3FF4D683C}" srcOrd="0" destOrd="0" presId="urn:microsoft.com/office/officeart/2005/8/layout/vProcess5"/>
    <dgm:cxn modelId="{8ECD973F-EA36-4DFD-9078-5705AA4DF559}" type="presParOf" srcId="{50896912-C44F-4F92-A9F0-DD3BAF60AAC6}" destId="{8020B122-638D-4287-A60E-FDB7BD821582}" srcOrd="1" destOrd="0" presId="urn:microsoft.com/office/officeart/2005/8/layout/vProcess5"/>
    <dgm:cxn modelId="{C5E3F328-9689-48C2-B9FA-2F98F53881C0}" type="presParOf" srcId="{50896912-C44F-4F92-A9F0-DD3BAF60AAC6}" destId="{0C55FC69-48B5-4009-8C9E-694237273195}" srcOrd="2" destOrd="0" presId="urn:microsoft.com/office/officeart/2005/8/layout/vProcess5"/>
    <dgm:cxn modelId="{CBC061E9-27A3-4A71-98BA-68C3358C7236}" type="presParOf" srcId="{50896912-C44F-4F92-A9F0-DD3BAF60AAC6}" destId="{E1352389-44AF-49B6-817D-760300D79998}" srcOrd="3" destOrd="0" presId="urn:microsoft.com/office/officeart/2005/8/layout/vProcess5"/>
    <dgm:cxn modelId="{D3852D85-AE0F-4F4C-BC82-E81BF55B4EAA}" type="presParOf" srcId="{50896912-C44F-4F92-A9F0-DD3BAF60AAC6}" destId="{B39FE8AB-C9A8-4526-8DF8-2A19CC79BE12}" srcOrd="4" destOrd="0" presId="urn:microsoft.com/office/officeart/2005/8/layout/vProcess5"/>
    <dgm:cxn modelId="{A2188DDC-97EA-449C-9227-6D259C8CE8E8}" type="presParOf" srcId="{50896912-C44F-4F92-A9F0-DD3BAF60AAC6}" destId="{25A204CE-6594-494D-91A5-E98C545A1963}" srcOrd="5" destOrd="0" presId="urn:microsoft.com/office/officeart/2005/8/layout/vProcess5"/>
    <dgm:cxn modelId="{FA24C078-1926-43C7-9BBD-7A1FEEFA56F7}" type="presParOf" srcId="{50896912-C44F-4F92-A9F0-DD3BAF60AAC6}" destId="{606DB151-224E-42D2-BDF4-EA2CFA32777D}" srcOrd="6" destOrd="0" presId="urn:microsoft.com/office/officeart/2005/8/layout/vProcess5"/>
    <dgm:cxn modelId="{586FD938-8BC3-4554-BEAE-68BBD23506AC}" type="presParOf" srcId="{50896912-C44F-4F92-A9F0-DD3BAF60AAC6}" destId="{F428B417-ECB3-42E1-B80A-AB6181764827}" srcOrd="7" destOrd="0" presId="urn:microsoft.com/office/officeart/2005/8/layout/vProcess5"/>
    <dgm:cxn modelId="{0E646493-E441-42BE-B2DE-D1A9B2C4C680}" type="presParOf" srcId="{50896912-C44F-4F92-A9F0-DD3BAF60AAC6}" destId="{D32F2A0F-A169-4F2F-B2B6-AB07ACF17D0D}"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F4C46E-2DEE-4590-B3DF-3C249A01CFA1}" type="doc">
      <dgm:prSet loTypeId="urn:microsoft.com/office/officeart/2005/8/layout/hProcess9" loCatId="process" qsTypeId="urn:microsoft.com/office/officeart/2005/8/quickstyle/simple1" qsCatId="simple" csTypeId="urn:microsoft.com/office/officeart/2005/8/colors/colorful1" csCatId="colorful" phldr="1"/>
      <dgm:spPr/>
    </dgm:pt>
    <dgm:pt modelId="{D013B39C-DA4B-40EC-BC90-F229B71B1154}">
      <dgm:prSet phldrT="[文本]"/>
      <dgm:spPr/>
      <dgm:t>
        <a:bodyPr/>
        <a:lstStyle/>
        <a:p>
          <a:r>
            <a:rPr lang="en-US" altLang="zh-CN" dirty="0"/>
            <a:t>[4</a:t>
          </a:r>
          <a:r>
            <a:rPr lang="zh-CN" altLang="en-US" dirty="0"/>
            <a:t>，</a:t>
          </a:r>
          <a:r>
            <a:rPr lang="en-US" altLang="zh-CN" dirty="0"/>
            <a:t>8</a:t>
          </a:r>
          <a:r>
            <a:rPr lang="zh-CN" altLang="en-US" dirty="0"/>
            <a:t>，</a:t>
          </a:r>
          <a:r>
            <a:rPr lang="en-US" altLang="zh-CN" dirty="0"/>
            <a:t>1</a:t>
          </a:r>
          <a:r>
            <a:rPr lang="zh-CN" altLang="en-US" dirty="0"/>
            <a:t>，</a:t>
          </a:r>
          <a:r>
            <a:rPr lang="en-US" altLang="zh-CN" dirty="0"/>
            <a:t>2</a:t>
          </a:r>
          <a:r>
            <a:rPr lang="zh-CN" altLang="en-US" dirty="0"/>
            <a:t>，</a:t>
          </a:r>
          <a:r>
            <a:rPr lang="en-US" altLang="zh-CN" dirty="0"/>
            <a:t>4]</a:t>
          </a:r>
          <a:endParaRPr lang="zh-CN" altLang="en-US" dirty="0"/>
        </a:p>
      </dgm:t>
    </dgm:pt>
    <dgm:pt modelId="{DD68F404-A13A-4F68-A461-91A34C625F43}" type="parTrans" cxnId="{ADD7823F-D949-451A-8ED8-12C505D8B0FF}">
      <dgm:prSet/>
      <dgm:spPr/>
      <dgm:t>
        <a:bodyPr/>
        <a:lstStyle/>
        <a:p>
          <a:endParaRPr lang="zh-CN" altLang="en-US"/>
        </a:p>
      </dgm:t>
    </dgm:pt>
    <dgm:pt modelId="{AF0DD7E5-B38F-46D4-AF10-D1946ECA1EA3}" type="sibTrans" cxnId="{ADD7823F-D949-451A-8ED8-12C505D8B0FF}">
      <dgm:prSet/>
      <dgm:spPr/>
      <dgm:t>
        <a:bodyPr/>
        <a:lstStyle/>
        <a:p>
          <a:endParaRPr lang="zh-CN" altLang="en-US"/>
        </a:p>
      </dgm:t>
    </dgm:pt>
    <dgm:pt modelId="{D243790D-B401-4A22-9652-57F7FDC38813}" type="pres">
      <dgm:prSet presAssocID="{33F4C46E-2DEE-4590-B3DF-3C249A01CFA1}" presName="CompostProcess" presStyleCnt="0">
        <dgm:presLayoutVars>
          <dgm:dir/>
          <dgm:resizeHandles val="exact"/>
        </dgm:presLayoutVars>
      </dgm:prSet>
      <dgm:spPr/>
    </dgm:pt>
    <dgm:pt modelId="{720EAF42-49F2-4664-BE1B-961819AA919A}" type="pres">
      <dgm:prSet presAssocID="{33F4C46E-2DEE-4590-B3DF-3C249A01CFA1}" presName="arrow" presStyleLbl="bgShp" presStyleIdx="0" presStyleCnt="1"/>
      <dgm:spPr/>
    </dgm:pt>
    <dgm:pt modelId="{7F2E6B52-DAF7-4DE7-8715-89B65DDB2A8F}" type="pres">
      <dgm:prSet presAssocID="{33F4C46E-2DEE-4590-B3DF-3C249A01CFA1}" presName="linearProcess" presStyleCnt="0"/>
      <dgm:spPr/>
    </dgm:pt>
    <dgm:pt modelId="{03B393D3-8025-4A4A-B3C7-E8EF374AD0B9}" type="pres">
      <dgm:prSet presAssocID="{D013B39C-DA4B-40EC-BC90-F229B71B1154}" presName="textNode" presStyleLbl="node1" presStyleIdx="0" presStyleCnt="1" custLinFactNeighborX="-16594" custLinFactNeighborY="0">
        <dgm:presLayoutVars>
          <dgm:bulletEnabled val="1"/>
        </dgm:presLayoutVars>
      </dgm:prSet>
      <dgm:spPr/>
    </dgm:pt>
  </dgm:ptLst>
  <dgm:cxnLst>
    <dgm:cxn modelId="{ADD7823F-D949-451A-8ED8-12C505D8B0FF}" srcId="{33F4C46E-2DEE-4590-B3DF-3C249A01CFA1}" destId="{D013B39C-DA4B-40EC-BC90-F229B71B1154}" srcOrd="0" destOrd="0" parTransId="{DD68F404-A13A-4F68-A461-91A34C625F43}" sibTransId="{AF0DD7E5-B38F-46D4-AF10-D1946ECA1EA3}"/>
    <dgm:cxn modelId="{88AD84D7-D098-47F3-8A32-E97F548B9798}" type="presOf" srcId="{33F4C46E-2DEE-4590-B3DF-3C249A01CFA1}" destId="{D243790D-B401-4A22-9652-57F7FDC38813}" srcOrd="0" destOrd="0" presId="urn:microsoft.com/office/officeart/2005/8/layout/hProcess9"/>
    <dgm:cxn modelId="{4575C0F7-0629-404D-B5E0-7C1721043FE9}" type="presOf" srcId="{D013B39C-DA4B-40EC-BC90-F229B71B1154}" destId="{03B393D3-8025-4A4A-B3C7-E8EF374AD0B9}" srcOrd="0" destOrd="0" presId="urn:microsoft.com/office/officeart/2005/8/layout/hProcess9"/>
    <dgm:cxn modelId="{92BD28BF-E968-427C-87FB-84FF8251513B}" type="presParOf" srcId="{D243790D-B401-4A22-9652-57F7FDC38813}" destId="{720EAF42-49F2-4664-BE1B-961819AA919A}" srcOrd="0" destOrd="0" presId="urn:microsoft.com/office/officeart/2005/8/layout/hProcess9"/>
    <dgm:cxn modelId="{FC9D4409-9B76-4E37-B567-DBB23293926E}" type="presParOf" srcId="{D243790D-B401-4A22-9652-57F7FDC38813}" destId="{7F2E6B52-DAF7-4DE7-8715-89B65DDB2A8F}" srcOrd="1" destOrd="0" presId="urn:microsoft.com/office/officeart/2005/8/layout/hProcess9"/>
    <dgm:cxn modelId="{BA494F21-F3C0-4CA6-900D-B47D00D510A2}" type="presParOf" srcId="{7F2E6B52-DAF7-4DE7-8715-89B65DDB2A8F}" destId="{03B393D3-8025-4A4A-B3C7-E8EF374AD0B9}"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F4C46E-2DEE-4590-B3DF-3C249A01CFA1}" type="doc">
      <dgm:prSet loTypeId="urn:microsoft.com/office/officeart/2005/8/layout/hProcess9" loCatId="process" qsTypeId="urn:microsoft.com/office/officeart/2005/8/quickstyle/simple1" qsCatId="simple" csTypeId="urn:microsoft.com/office/officeart/2005/8/colors/colorful1" csCatId="colorful" phldr="1"/>
      <dgm:spPr/>
    </dgm:pt>
    <dgm:pt modelId="{D013B39C-DA4B-40EC-BC90-F229B71B1154}">
      <dgm:prSet phldrT="[文本]"/>
      <dgm:spPr/>
      <dgm:t>
        <a:bodyPr/>
        <a:lstStyle/>
        <a:p>
          <a:r>
            <a:rPr lang="en-US" altLang="zh-CN" dirty="0"/>
            <a:t>[4</a:t>
          </a:r>
          <a:r>
            <a:rPr lang="zh-CN" altLang="en-US" dirty="0"/>
            <a:t>，</a:t>
          </a:r>
          <a:r>
            <a:rPr lang="en-US" altLang="zh-CN" dirty="0"/>
            <a:t>8</a:t>
          </a:r>
          <a:r>
            <a:rPr lang="zh-CN" altLang="en-US" dirty="0"/>
            <a:t>，</a:t>
          </a:r>
          <a:r>
            <a:rPr lang="en-US" altLang="zh-CN" dirty="0"/>
            <a:t>1</a:t>
          </a:r>
          <a:r>
            <a:rPr lang="zh-CN" altLang="en-US" dirty="0"/>
            <a:t>，</a:t>
          </a:r>
          <a:r>
            <a:rPr lang="en-US" altLang="zh-CN" dirty="0"/>
            <a:t>2</a:t>
          </a:r>
          <a:r>
            <a:rPr lang="zh-CN" altLang="en-US" dirty="0"/>
            <a:t>，</a:t>
          </a:r>
          <a:r>
            <a:rPr lang="en-US" altLang="zh-CN" dirty="0"/>
            <a:t>4]</a:t>
          </a:r>
          <a:endParaRPr lang="zh-CN" altLang="en-US" dirty="0"/>
        </a:p>
      </dgm:t>
    </dgm:pt>
    <dgm:pt modelId="{DD68F404-A13A-4F68-A461-91A34C625F43}" type="parTrans" cxnId="{ADD7823F-D949-451A-8ED8-12C505D8B0FF}">
      <dgm:prSet/>
      <dgm:spPr/>
      <dgm:t>
        <a:bodyPr/>
        <a:lstStyle/>
        <a:p>
          <a:endParaRPr lang="zh-CN" altLang="en-US"/>
        </a:p>
      </dgm:t>
    </dgm:pt>
    <dgm:pt modelId="{AF0DD7E5-B38F-46D4-AF10-D1946ECA1EA3}" type="sibTrans" cxnId="{ADD7823F-D949-451A-8ED8-12C505D8B0FF}">
      <dgm:prSet/>
      <dgm:spPr/>
      <dgm:t>
        <a:bodyPr/>
        <a:lstStyle/>
        <a:p>
          <a:endParaRPr lang="zh-CN" altLang="en-US"/>
        </a:p>
      </dgm:t>
    </dgm:pt>
    <dgm:pt modelId="{D243790D-B401-4A22-9652-57F7FDC38813}" type="pres">
      <dgm:prSet presAssocID="{33F4C46E-2DEE-4590-B3DF-3C249A01CFA1}" presName="CompostProcess" presStyleCnt="0">
        <dgm:presLayoutVars>
          <dgm:dir/>
          <dgm:resizeHandles val="exact"/>
        </dgm:presLayoutVars>
      </dgm:prSet>
      <dgm:spPr/>
    </dgm:pt>
    <dgm:pt modelId="{720EAF42-49F2-4664-BE1B-961819AA919A}" type="pres">
      <dgm:prSet presAssocID="{33F4C46E-2DEE-4590-B3DF-3C249A01CFA1}" presName="arrow" presStyleLbl="bgShp" presStyleIdx="0" presStyleCnt="1"/>
      <dgm:spPr/>
    </dgm:pt>
    <dgm:pt modelId="{7F2E6B52-DAF7-4DE7-8715-89B65DDB2A8F}" type="pres">
      <dgm:prSet presAssocID="{33F4C46E-2DEE-4590-B3DF-3C249A01CFA1}" presName="linearProcess" presStyleCnt="0"/>
      <dgm:spPr/>
    </dgm:pt>
    <dgm:pt modelId="{03B393D3-8025-4A4A-B3C7-E8EF374AD0B9}" type="pres">
      <dgm:prSet presAssocID="{D013B39C-DA4B-40EC-BC90-F229B71B1154}" presName="textNode" presStyleLbl="node1" presStyleIdx="0" presStyleCnt="1" custLinFactNeighborX="-16594" custLinFactNeighborY="0">
        <dgm:presLayoutVars>
          <dgm:bulletEnabled val="1"/>
        </dgm:presLayoutVars>
      </dgm:prSet>
      <dgm:spPr/>
    </dgm:pt>
  </dgm:ptLst>
  <dgm:cxnLst>
    <dgm:cxn modelId="{ADD7823F-D949-451A-8ED8-12C505D8B0FF}" srcId="{33F4C46E-2DEE-4590-B3DF-3C249A01CFA1}" destId="{D013B39C-DA4B-40EC-BC90-F229B71B1154}" srcOrd="0" destOrd="0" parTransId="{DD68F404-A13A-4F68-A461-91A34C625F43}" sibTransId="{AF0DD7E5-B38F-46D4-AF10-D1946ECA1EA3}"/>
    <dgm:cxn modelId="{88AD84D7-D098-47F3-8A32-E97F548B9798}" type="presOf" srcId="{33F4C46E-2DEE-4590-B3DF-3C249A01CFA1}" destId="{D243790D-B401-4A22-9652-57F7FDC38813}" srcOrd="0" destOrd="0" presId="urn:microsoft.com/office/officeart/2005/8/layout/hProcess9"/>
    <dgm:cxn modelId="{4575C0F7-0629-404D-B5E0-7C1721043FE9}" type="presOf" srcId="{D013B39C-DA4B-40EC-BC90-F229B71B1154}" destId="{03B393D3-8025-4A4A-B3C7-E8EF374AD0B9}" srcOrd="0" destOrd="0" presId="urn:microsoft.com/office/officeart/2005/8/layout/hProcess9"/>
    <dgm:cxn modelId="{92BD28BF-E968-427C-87FB-84FF8251513B}" type="presParOf" srcId="{D243790D-B401-4A22-9652-57F7FDC38813}" destId="{720EAF42-49F2-4664-BE1B-961819AA919A}" srcOrd="0" destOrd="0" presId="urn:microsoft.com/office/officeart/2005/8/layout/hProcess9"/>
    <dgm:cxn modelId="{FC9D4409-9B76-4E37-B567-DBB23293926E}" type="presParOf" srcId="{D243790D-B401-4A22-9652-57F7FDC38813}" destId="{7F2E6B52-DAF7-4DE7-8715-89B65DDB2A8F}" srcOrd="1" destOrd="0" presId="urn:microsoft.com/office/officeart/2005/8/layout/hProcess9"/>
    <dgm:cxn modelId="{BA494F21-F3C0-4CA6-900D-B47D00D510A2}" type="presParOf" srcId="{7F2E6B52-DAF7-4DE7-8715-89B65DDB2A8F}" destId="{03B393D3-8025-4A4A-B3C7-E8EF374AD0B9}"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F4C46E-2DEE-4590-B3DF-3C249A01CFA1}" type="doc">
      <dgm:prSet loTypeId="urn:microsoft.com/office/officeart/2005/8/layout/hProcess9" loCatId="process" qsTypeId="urn:microsoft.com/office/officeart/2005/8/quickstyle/simple1" qsCatId="simple" csTypeId="urn:microsoft.com/office/officeart/2005/8/colors/colorful1" csCatId="colorful" phldr="1"/>
      <dgm:spPr/>
    </dgm:pt>
    <dgm:pt modelId="{D013B39C-DA4B-40EC-BC90-F229B71B1154}">
      <dgm:prSet phldrT="[文本]"/>
      <dgm:spPr/>
      <dgm:t>
        <a:bodyPr/>
        <a:lstStyle/>
        <a:p>
          <a:r>
            <a:rPr lang="en-US" altLang="zh-CN" dirty="0"/>
            <a:t>[4</a:t>
          </a:r>
          <a:r>
            <a:rPr lang="zh-CN" altLang="en-US" dirty="0"/>
            <a:t>，</a:t>
          </a:r>
          <a:r>
            <a:rPr lang="en-US" altLang="zh-CN" dirty="0"/>
            <a:t>8</a:t>
          </a:r>
          <a:r>
            <a:rPr lang="zh-CN" altLang="en-US" dirty="0"/>
            <a:t>，</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9</a:t>
          </a:r>
          <a:r>
            <a:rPr lang="zh-CN" altLang="en-US" dirty="0"/>
            <a:t>，</a:t>
          </a:r>
          <a:r>
            <a:rPr lang="en-US" altLang="zh-CN" dirty="0"/>
            <a:t>11]</a:t>
          </a:r>
          <a:endParaRPr lang="zh-CN" altLang="en-US" dirty="0"/>
        </a:p>
      </dgm:t>
    </dgm:pt>
    <dgm:pt modelId="{DD68F404-A13A-4F68-A461-91A34C625F43}" type="parTrans" cxnId="{ADD7823F-D949-451A-8ED8-12C505D8B0FF}">
      <dgm:prSet/>
      <dgm:spPr/>
      <dgm:t>
        <a:bodyPr/>
        <a:lstStyle/>
        <a:p>
          <a:endParaRPr lang="zh-CN" altLang="en-US"/>
        </a:p>
      </dgm:t>
    </dgm:pt>
    <dgm:pt modelId="{AF0DD7E5-B38F-46D4-AF10-D1946ECA1EA3}" type="sibTrans" cxnId="{ADD7823F-D949-451A-8ED8-12C505D8B0FF}">
      <dgm:prSet/>
      <dgm:spPr/>
      <dgm:t>
        <a:bodyPr/>
        <a:lstStyle/>
        <a:p>
          <a:endParaRPr lang="zh-CN" altLang="en-US"/>
        </a:p>
      </dgm:t>
    </dgm:pt>
    <dgm:pt modelId="{D243790D-B401-4A22-9652-57F7FDC38813}" type="pres">
      <dgm:prSet presAssocID="{33F4C46E-2DEE-4590-B3DF-3C249A01CFA1}" presName="CompostProcess" presStyleCnt="0">
        <dgm:presLayoutVars>
          <dgm:dir/>
          <dgm:resizeHandles val="exact"/>
        </dgm:presLayoutVars>
      </dgm:prSet>
      <dgm:spPr/>
    </dgm:pt>
    <dgm:pt modelId="{720EAF42-49F2-4664-BE1B-961819AA919A}" type="pres">
      <dgm:prSet presAssocID="{33F4C46E-2DEE-4590-B3DF-3C249A01CFA1}" presName="arrow" presStyleLbl="bgShp" presStyleIdx="0" presStyleCnt="1"/>
      <dgm:spPr/>
    </dgm:pt>
    <dgm:pt modelId="{7F2E6B52-DAF7-4DE7-8715-89B65DDB2A8F}" type="pres">
      <dgm:prSet presAssocID="{33F4C46E-2DEE-4590-B3DF-3C249A01CFA1}" presName="linearProcess" presStyleCnt="0"/>
      <dgm:spPr/>
    </dgm:pt>
    <dgm:pt modelId="{03B393D3-8025-4A4A-B3C7-E8EF374AD0B9}" type="pres">
      <dgm:prSet presAssocID="{D013B39C-DA4B-40EC-BC90-F229B71B1154}" presName="textNode" presStyleLbl="node1" presStyleIdx="0" presStyleCnt="1" custLinFactNeighborX="-16594" custLinFactNeighborY="0">
        <dgm:presLayoutVars>
          <dgm:bulletEnabled val="1"/>
        </dgm:presLayoutVars>
      </dgm:prSet>
      <dgm:spPr/>
    </dgm:pt>
  </dgm:ptLst>
  <dgm:cxnLst>
    <dgm:cxn modelId="{ADD7823F-D949-451A-8ED8-12C505D8B0FF}" srcId="{33F4C46E-2DEE-4590-B3DF-3C249A01CFA1}" destId="{D013B39C-DA4B-40EC-BC90-F229B71B1154}" srcOrd="0" destOrd="0" parTransId="{DD68F404-A13A-4F68-A461-91A34C625F43}" sibTransId="{AF0DD7E5-B38F-46D4-AF10-D1946ECA1EA3}"/>
    <dgm:cxn modelId="{88AD84D7-D098-47F3-8A32-E97F548B9798}" type="presOf" srcId="{33F4C46E-2DEE-4590-B3DF-3C249A01CFA1}" destId="{D243790D-B401-4A22-9652-57F7FDC38813}" srcOrd="0" destOrd="0" presId="urn:microsoft.com/office/officeart/2005/8/layout/hProcess9"/>
    <dgm:cxn modelId="{4575C0F7-0629-404D-B5E0-7C1721043FE9}" type="presOf" srcId="{D013B39C-DA4B-40EC-BC90-F229B71B1154}" destId="{03B393D3-8025-4A4A-B3C7-E8EF374AD0B9}" srcOrd="0" destOrd="0" presId="urn:microsoft.com/office/officeart/2005/8/layout/hProcess9"/>
    <dgm:cxn modelId="{92BD28BF-E968-427C-87FB-84FF8251513B}" type="presParOf" srcId="{D243790D-B401-4A22-9652-57F7FDC38813}" destId="{720EAF42-49F2-4664-BE1B-961819AA919A}" srcOrd="0" destOrd="0" presId="urn:microsoft.com/office/officeart/2005/8/layout/hProcess9"/>
    <dgm:cxn modelId="{FC9D4409-9B76-4E37-B567-DBB23293926E}" type="presParOf" srcId="{D243790D-B401-4A22-9652-57F7FDC38813}" destId="{7F2E6B52-DAF7-4DE7-8715-89B65DDB2A8F}" srcOrd="1" destOrd="0" presId="urn:microsoft.com/office/officeart/2005/8/layout/hProcess9"/>
    <dgm:cxn modelId="{BA494F21-F3C0-4CA6-900D-B47D00D510A2}" type="presParOf" srcId="{7F2E6B52-DAF7-4DE7-8715-89B65DDB2A8F}" destId="{03B393D3-8025-4A4A-B3C7-E8EF374AD0B9}" srcOrd="0"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A9E00-C627-48EF-9E9C-57C1E0AB7F23}">
      <dsp:nvSpPr>
        <dsp:cNvPr id="0" name=""/>
        <dsp:cNvSpPr/>
      </dsp:nvSpPr>
      <dsp:spPr>
        <a:xfrm>
          <a:off x="196734" y="0"/>
          <a:ext cx="2229657" cy="128349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8860-9EA2-4A9E-AA8A-0332B828FB34}">
      <dsp:nvSpPr>
        <dsp:cNvPr id="0" name=""/>
        <dsp:cNvSpPr/>
      </dsp:nvSpPr>
      <dsp:spPr>
        <a:xfrm>
          <a:off x="361657" y="379969"/>
          <a:ext cx="1762412" cy="5133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Oversampling</a:t>
          </a:r>
          <a:endParaRPr lang="zh-CN" altLang="en-US" sz="2000" kern="1200" dirty="0"/>
        </a:p>
      </dsp:txBody>
      <dsp:txXfrm>
        <a:off x="386719" y="405031"/>
        <a:ext cx="1712288" cy="4632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63358-C97E-4674-9574-B24CD049A379}">
      <dsp:nvSpPr>
        <dsp:cNvPr id="0" name=""/>
        <dsp:cNvSpPr/>
      </dsp:nvSpPr>
      <dsp:spPr>
        <a:xfrm rot="10800000">
          <a:off x="2082284" y="2767"/>
          <a:ext cx="7169499" cy="1105731"/>
        </a:xfrm>
        <a:prstGeom prst="homePlat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7597" tIns="72390" rIns="135128" bIns="7239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a:t>Metrics should be chosen carefully, different metrics will lead to choose different model.</a:t>
          </a:r>
          <a:endParaRPr lang="zh-CN" altLang="en-US" sz="1900" kern="1200" dirty="0"/>
        </a:p>
      </dsp:txBody>
      <dsp:txXfrm rot="10800000">
        <a:off x="2358717" y="2767"/>
        <a:ext cx="6893066" cy="1105731"/>
      </dsp:txXfrm>
    </dsp:sp>
    <dsp:sp modelId="{335BA0A5-9321-4B40-8F3E-D700E2716326}">
      <dsp:nvSpPr>
        <dsp:cNvPr id="0" name=""/>
        <dsp:cNvSpPr/>
      </dsp:nvSpPr>
      <dsp:spPr>
        <a:xfrm>
          <a:off x="1529418" y="2767"/>
          <a:ext cx="1105731" cy="110573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CFD80B87-2766-4A24-9E97-5D05316E79C5}">
      <dsp:nvSpPr>
        <dsp:cNvPr id="0" name=""/>
        <dsp:cNvSpPr/>
      </dsp:nvSpPr>
      <dsp:spPr>
        <a:xfrm rot="10800000">
          <a:off x="2082284" y="1438567"/>
          <a:ext cx="7169499" cy="1105731"/>
        </a:xfrm>
        <a:prstGeom prst="homePlate">
          <a:avLst/>
        </a:prstGeom>
        <a:gradFill rotWithShape="0">
          <a:gsLst>
            <a:gs pos="0">
              <a:schemeClr val="accent5">
                <a:hueOff val="-2451115"/>
                <a:satOff val="-3409"/>
                <a:lumOff val="-1307"/>
                <a:alphaOff val="0"/>
                <a:lumMod val="110000"/>
                <a:satMod val="105000"/>
                <a:tint val="67000"/>
              </a:schemeClr>
            </a:gs>
            <a:gs pos="50000">
              <a:schemeClr val="accent5">
                <a:hueOff val="-2451115"/>
                <a:satOff val="-3409"/>
                <a:lumOff val="-1307"/>
                <a:alphaOff val="0"/>
                <a:lumMod val="105000"/>
                <a:satMod val="103000"/>
                <a:tint val="73000"/>
              </a:schemeClr>
            </a:gs>
            <a:gs pos="100000">
              <a:schemeClr val="accent5">
                <a:hueOff val="-2451115"/>
                <a:satOff val="-3409"/>
                <a:lumOff val="-13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7597" tIns="72390" rIns="135128" bIns="72390" numCol="1" spcCol="1270" anchor="ctr" anchorCtr="0">
          <a:noAutofit/>
        </a:bodyPr>
        <a:lstStyle/>
        <a:p>
          <a:pPr marL="0" lvl="0" indent="0" algn="l" defTabSz="844550">
            <a:lnSpc>
              <a:spcPct val="90000"/>
            </a:lnSpc>
            <a:spcBef>
              <a:spcPct val="0"/>
            </a:spcBef>
            <a:spcAft>
              <a:spcPct val="35000"/>
            </a:spcAft>
            <a:buFont typeface="+mj-lt"/>
            <a:buNone/>
          </a:pPr>
          <a:r>
            <a:rPr lang="en-US" sz="1900" kern="1200" dirty="0"/>
            <a:t>voting with all models is the best model in binary  and multi-class classification </a:t>
          </a:r>
          <a:endParaRPr lang="zh-CN" altLang="en-US" sz="1900" kern="1200" dirty="0"/>
        </a:p>
      </dsp:txBody>
      <dsp:txXfrm rot="10800000">
        <a:off x="2358717" y="1438567"/>
        <a:ext cx="6893066" cy="1105731"/>
      </dsp:txXfrm>
    </dsp:sp>
    <dsp:sp modelId="{F5AB41BA-0DB8-4C16-8A29-FBEE3832668D}">
      <dsp:nvSpPr>
        <dsp:cNvPr id="0" name=""/>
        <dsp:cNvSpPr/>
      </dsp:nvSpPr>
      <dsp:spPr>
        <a:xfrm>
          <a:off x="1529418" y="1438567"/>
          <a:ext cx="1105731" cy="110573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7EC64CF2-4297-4B16-B824-0F0D37F5C4E1}">
      <dsp:nvSpPr>
        <dsp:cNvPr id="0" name=""/>
        <dsp:cNvSpPr/>
      </dsp:nvSpPr>
      <dsp:spPr>
        <a:xfrm rot="10800000">
          <a:off x="2082284" y="2874368"/>
          <a:ext cx="7169499" cy="1105731"/>
        </a:xfrm>
        <a:prstGeom prst="homePlate">
          <a:avLst/>
        </a:prstGeom>
        <a:gradFill rotWithShape="0">
          <a:gsLst>
            <a:gs pos="0">
              <a:schemeClr val="accent5">
                <a:hueOff val="-4902230"/>
                <a:satOff val="-6819"/>
                <a:lumOff val="-2615"/>
                <a:alphaOff val="0"/>
                <a:lumMod val="110000"/>
                <a:satMod val="105000"/>
                <a:tint val="67000"/>
              </a:schemeClr>
            </a:gs>
            <a:gs pos="50000">
              <a:schemeClr val="accent5">
                <a:hueOff val="-4902230"/>
                <a:satOff val="-6819"/>
                <a:lumOff val="-2615"/>
                <a:alphaOff val="0"/>
                <a:lumMod val="105000"/>
                <a:satMod val="103000"/>
                <a:tint val="73000"/>
              </a:schemeClr>
            </a:gs>
            <a:gs pos="100000">
              <a:schemeClr val="accent5">
                <a:hueOff val="-4902230"/>
                <a:satOff val="-6819"/>
                <a:lumOff val="-261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7597" tIns="72390" rIns="135128" bIns="72390" numCol="1" spcCol="1270" anchor="ctr" anchorCtr="0">
          <a:noAutofit/>
        </a:bodyPr>
        <a:lstStyle/>
        <a:p>
          <a:pPr marL="0" lvl="0" indent="0" algn="l" defTabSz="844550">
            <a:lnSpc>
              <a:spcPct val="90000"/>
            </a:lnSpc>
            <a:spcBef>
              <a:spcPct val="0"/>
            </a:spcBef>
            <a:spcAft>
              <a:spcPct val="35000"/>
            </a:spcAft>
            <a:buNone/>
          </a:pPr>
          <a:r>
            <a:rPr lang="en-US" altLang="en-US" sz="1900" kern="1200" dirty="0"/>
            <a:t>X1, X2, and X178 is top 3 features for model to predict whether a patient has epileptic seizures,</a:t>
          </a:r>
          <a:r>
            <a:rPr lang="en-US" sz="1900" kern="1200" dirty="0"/>
            <a:t> the specific range of features like X2 and X164 will suggest seizure activity</a:t>
          </a:r>
          <a:endParaRPr lang="zh-CN" altLang="en-US" sz="1900" kern="1200" dirty="0"/>
        </a:p>
      </dsp:txBody>
      <dsp:txXfrm rot="10800000">
        <a:off x="2358717" y="2874368"/>
        <a:ext cx="6893066" cy="1105731"/>
      </dsp:txXfrm>
    </dsp:sp>
    <dsp:sp modelId="{69A4073F-F7D2-454F-9682-68DBBC364864}">
      <dsp:nvSpPr>
        <dsp:cNvPr id="0" name=""/>
        <dsp:cNvSpPr/>
      </dsp:nvSpPr>
      <dsp:spPr>
        <a:xfrm>
          <a:off x="1529418" y="2874368"/>
          <a:ext cx="1105731" cy="1105731"/>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1A3A60B-C360-4DB7-9BD0-7AE18B88A5FA}">
      <dsp:nvSpPr>
        <dsp:cNvPr id="0" name=""/>
        <dsp:cNvSpPr/>
      </dsp:nvSpPr>
      <dsp:spPr>
        <a:xfrm rot="10800000">
          <a:off x="2082284" y="4310168"/>
          <a:ext cx="7169499" cy="1105731"/>
        </a:xfrm>
        <a:prstGeom prst="homePlate">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7597" tIns="72390" rIns="135128" bIns="72390" numCol="1" spcCol="1270" anchor="ctr" anchorCtr="0">
          <a:noAutofit/>
        </a:bodyPr>
        <a:lstStyle/>
        <a:p>
          <a:pPr marL="0" lvl="0" indent="0" algn="l" defTabSz="844550">
            <a:lnSpc>
              <a:spcPct val="90000"/>
            </a:lnSpc>
            <a:spcBef>
              <a:spcPct val="0"/>
            </a:spcBef>
            <a:spcAft>
              <a:spcPct val="35000"/>
            </a:spcAft>
            <a:buNone/>
          </a:pPr>
          <a:r>
            <a:rPr lang="en-US" sz="1900" kern="1200" dirty="0"/>
            <a:t>For multi-class classification, X1 X12 and X173 are considered the top 3 important features. Different important features of different class are selected </a:t>
          </a:r>
          <a:endParaRPr lang="zh-CN" altLang="en-US" sz="1900" kern="1200" dirty="0"/>
        </a:p>
      </dsp:txBody>
      <dsp:txXfrm rot="10800000">
        <a:off x="2358717" y="4310168"/>
        <a:ext cx="6893066" cy="1105731"/>
      </dsp:txXfrm>
    </dsp:sp>
    <dsp:sp modelId="{1804DD7B-D05D-4262-8836-DF74D3AD328E}">
      <dsp:nvSpPr>
        <dsp:cNvPr id="0" name=""/>
        <dsp:cNvSpPr/>
      </dsp:nvSpPr>
      <dsp:spPr>
        <a:xfrm>
          <a:off x="1529418" y="4310168"/>
          <a:ext cx="1105731" cy="1105731"/>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E89E-08FB-491D-AFFB-A757B1057B34}">
      <dsp:nvSpPr>
        <dsp:cNvPr id="0" name=""/>
        <dsp:cNvSpPr/>
      </dsp:nvSpPr>
      <dsp:spPr>
        <a:xfrm rot="5400000">
          <a:off x="5450077" y="-2028809"/>
          <a:ext cx="2111964" cy="6697706"/>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a:t>Threshold was selected based on the imbalanced sample. If the unbiased degree of the sample cannot reflect the true distribution of the whole population, we need to re-select our  threshold again</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a:t>The model of Multi-class classification is used directly from binary classification</a:t>
          </a:r>
          <a:endParaRPr lang="zh-CN" altLang="en-US" sz="1600" kern="1200" dirty="0"/>
        </a:p>
        <a:p>
          <a:pPr marL="171450" lvl="1" indent="-171450" algn="l" defTabSz="711200">
            <a:lnSpc>
              <a:spcPct val="90000"/>
            </a:lnSpc>
            <a:spcBef>
              <a:spcPct val="0"/>
            </a:spcBef>
            <a:spcAft>
              <a:spcPct val="15000"/>
            </a:spcAft>
            <a:buChar char="•"/>
          </a:pPr>
          <a:r>
            <a:rPr lang="en-US" altLang="zh-CN" sz="1600" kern="1200" dirty="0"/>
            <a:t>The feature importance about multi-class classification may be not right since the performance of model is not high</a:t>
          </a:r>
          <a:endParaRPr lang="zh-CN" altLang="en-US" sz="1600" kern="1200" dirty="0"/>
        </a:p>
      </dsp:txBody>
      <dsp:txXfrm rot="-5400000">
        <a:off x="3157206" y="367160"/>
        <a:ext cx="6594608" cy="1905768"/>
      </dsp:txXfrm>
    </dsp:sp>
    <dsp:sp modelId="{35B562C1-74E6-4E49-B239-C3D258DA6620}">
      <dsp:nvSpPr>
        <dsp:cNvPr id="0" name=""/>
        <dsp:cNvSpPr/>
      </dsp:nvSpPr>
      <dsp:spPr>
        <a:xfrm>
          <a:off x="610253" y="66"/>
          <a:ext cx="2546953" cy="26399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t>Limitation</a:t>
          </a:r>
          <a:endParaRPr lang="zh-CN" altLang="en-US" sz="3600" kern="1200" dirty="0"/>
        </a:p>
      </dsp:txBody>
      <dsp:txXfrm>
        <a:off x="734585" y="124398"/>
        <a:ext cx="2298289" cy="2391291"/>
      </dsp:txXfrm>
    </dsp:sp>
    <dsp:sp modelId="{8EEA4E6F-AA8B-463C-A5B2-19E961C638A6}">
      <dsp:nvSpPr>
        <dsp:cNvPr id="0" name=""/>
        <dsp:cNvSpPr/>
      </dsp:nvSpPr>
      <dsp:spPr>
        <a:xfrm rot="5400000">
          <a:off x="5423931" y="743144"/>
          <a:ext cx="2111964" cy="6697706"/>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altLang="zh-CN" sz="1900" kern="1200" dirty="0"/>
            <a:t>Select the top20 feature importance and use them to predict and evaluate the model performance</a:t>
          </a:r>
          <a:endParaRPr lang="zh-CN" altLang="en-US" sz="1900" kern="1200" dirty="0"/>
        </a:p>
        <a:p>
          <a:pPr marL="171450" lvl="1" indent="-171450" algn="l" defTabSz="844550">
            <a:lnSpc>
              <a:spcPct val="90000"/>
            </a:lnSpc>
            <a:spcBef>
              <a:spcPct val="0"/>
            </a:spcBef>
            <a:spcAft>
              <a:spcPct val="15000"/>
            </a:spcAft>
            <a:buChar char="•"/>
          </a:pPr>
          <a:r>
            <a:rPr lang="en-US" sz="1900" kern="1200" dirty="0"/>
            <a:t>Fine-tune the model for multi-class classification to generate best model for predicting.</a:t>
          </a:r>
          <a:endParaRPr lang="zh-CN" altLang="en-US" sz="1900" kern="1200" dirty="0"/>
        </a:p>
        <a:p>
          <a:pPr marL="171450" lvl="1" indent="-171450" algn="l" defTabSz="844550">
            <a:lnSpc>
              <a:spcPct val="90000"/>
            </a:lnSpc>
            <a:spcBef>
              <a:spcPct val="0"/>
            </a:spcBef>
            <a:spcAft>
              <a:spcPct val="15000"/>
            </a:spcAft>
            <a:buChar char="•"/>
          </a:pPr>
          <a:r>
            <a:rPr lang="en-US" altLang="zh-CN" sz="1900" kern="1200" dirty="0"/>
            <a:t>Find more accurate model to distinguish label 2 and 3 in multi-class classification</a:t>
          </a:r>
          <a:endParaRPr lang="zh-CN" altLang="en-US" sz="1900" kern="1200" dirty="0"/>
        </a:p>
      </dsp:txBody>
      <dsp:txXfrm rot="-5400000">
        <a:off x="3131060" y="3139113"/>
        <a:ext cx="6594608" cy="1905768"/>
      </dsp:txXfrm>
    </dsp:sp>
    <dsp:sp modelId="{86A478FA-22A0-436E-BC44-43CBC8B750BB}">
      <dsp:nvSpPr>
        <dsp:cNvPr id="0" name=""/>
        <dsp:cNvSpPr/>
      </dsp:nvSpPr>
      <dsp:spPr>
        <a:xfrm>
          <a:off x="610253" y="2772019"/>
          <a:ext cx="2520807" cy="263995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t>Future work</a:t>
          </a:r>
          <a:endParaRPr lang="zh-CN" altLang="en-US" sz="3600" kern="1200" dirty="0"/>
        </a:p>
      </dsp:txBody>
      <dsp:txXfrm>
        <a:off x="733309" y="2895075"/>
        <a:ext cx="2274695" cy="2393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A9E00-C627-48EF-9E9C-57C1E0AB7F23}">
      <dsp:nvSpPr>
        <dsp:cNvPr id="0" name=""/>
        <dsp:cNvSpPr/>
      </dsp:nvSpPr>
      <dsp:spPr>
        <a:xfrm>
          <a:off x="196734" y="0"/>
          <a:ext cx="2229657" cy="128349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8860-9EA2-4A9E-AA8A-0332B828FB34}">
      <dsp:nvSpPr>
        <dsp:cNvPr id="0" name=""/>
        <dsp:cNvSpPr/>
      </dsp:nvSpPr>
      <dsp:spPr>
        <a:xfrm>
          <a:off x="557831" y="379969"/>
          <a:ext cx="1360746" cy="5133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Stay Same</a:t>
          </a:r>
          <a:endParaRPr lang="zh-CN" altLang="en-US" sz="2000" kern="1200" dirty="0"/>
        </a:p>
      </dsp:txBody>
      <dsp:txXfrm>
        <a:off x="582893" y="405031"/>
        <a:ext cx="1310622" cy="463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3EF23-409B-4C02-A73B-24FE238C28D6}">
      <dsp:nvSpPr>
        <dsp:cNvPr id="0" name=""/>
        <dsp:cNvSpPr/>
      </dsp:nvSpPr>
      <dsp:spPr>
        <a:xfrm>
          <a:off x="0" y="0"/>
          <a:ext cx="8713724" cy="104597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Predict Epileptic Seizure in imbalanced data</a:t>
          </a:r>
          <a:endParaRPr lang="zh-CN" altLang="en-US" sz="2800" kern="1200" dirty="0"/>
        </a:p>
      </dsp:txBody>
      <dsp:txXfrm>
        <a:off x="30635" y="30635"/>
        <a:ext cx="7585039" cy="984701"/>
      </dsp:txXfrm>
    </dsp:sp>
    <dsp:sp modelId="{D650DBA6-A86B-46D2-97AB-0843D2E2350B}">
      <dsp:nvSpPr>
        <dsp:cNvPr id="0" name=""/>
        <dsp:cNvSpPr/>
      </dsp:nvSpPr>
      <dsp:spPr>
        <a:xfrm>
          <a:off x="768857" y="1220300"/>
          <a:ext cx="8713724" cy="10459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r" defTabSz="1244600">
            <a:lnSpc>
              <a:spcPct val="90000"/>
            </a:lnSpc>
            <a:spcBef>
              <a:spcPct val="0"/>
            </a:spcBef>
            <a:spcAft>
              <a:spcPct val="35000"/>
            </a:spcAft>
            <a:buNone/>
          </a:pPr>
          <a:r>
            <a:rPr lang="en-US" altLang="zh-CN" sz="2800" kern="1200" dirty="0"/>
            <a:t>Focus more on performance towards patient</a:t>
          </a:r>
          <a:endParaRPr lang="zh-CN" altLang="en-US" sz="2800" kern="1200" dirty="0"/>
        </a:p>
      </dsp:txBody>
      <dsp:txXfrm>
        <a:off x="799492" y="1250935"/>
        <a:ext cx="7203714" cy="984701"/>
      </dsp:txXfrm>
    </dsp:sp>
    <dsp:sp modelId="{08AA348F-C4BD-4070-AE35-5D4F84DB951C}">
      <dsp:nvSpPr>
        <dsp:cNvPr id="0" name=""/>
        <dsp:cNvSpPr/>
      </dsp:nvSpPr>
      <dsp:spPr>
        <a:xfrm>
          <a:off x="1507217" y="2420277"/>
          <a:ext cx="8713724" cy="10459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F1 Score in patient</a:t>
          </a:r>
          <a:endParaRPr lang="zh-CN" altLang="en-US" sz="2800" kern="1200" dirty="0"/>
        </a:p>
      </dsp:txBody>
      <dsp:txXfrm>
        <a:off x="1537852" y="2450912"/>
        <a:ext cx="7203714" cy="984701"/>
      </dsp:txXfrm>
    </dsp:sp>
    <dsp:sp modelId="{B620E59E-47D5-499D-806A-7C48C2AB85C1}">
      <dsp:nvSpPr>
        <dsp:cNvPr id="0" name=""/>
        <dsp:cNvSpPr/>
      </dsp:nvSpPr>
      <dsp:spPr>
        <a:xfrm>
          <a:off x="8033842" y="793195"/>
          <a:ext cx="679881" cy="67988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8186815" y="793195"/>
        <a:ext cx="373935" cy="511610"/>
      </dsp:txXfrm>
    </dsp:sp>
    <dsp:sp modelId="{1F379DBF-BCA3-4268-9149-586E25A31242}">
      <dsp:nvSpPr>
        <dsp:cNvPr id="0" name=""/>
        <dsp:cNvSpPr/>
      </dsp:nvSpPr>
      <dsp:spPr>
        <a:xfrm>
          <a:off x="8802700" y="2006522"/>
          <a:ext cx="679881" cy="67988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8955673" y="2006522"/>
        <a:ext cx="373935" cy="5116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0198F-D7B7-4765-BA82-A801C1F0483B}">
      <dsp:nvSpPr>
        <dsp:cNvPr id="0" name=""/>
        <dsp:cNvSpPr/>
      </dsp:nvSpPr>
      <dsp:spPr>
        <a:xfrm rot="16200000">
          <a:off x="192" y="97835"/>
          <a:ext cx="1209815" cy="1209815"/>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Better F1</a:t>
          </a:r>
          <a:endParaRPr lang="zh-CN" altLang="en-US" sz="1300" kern="1200" dirty="0"/>
        </a:p>
      </dsp:txBody>
      <dsp:txXfrm rot="5400000">
        <a:off x="192" y="400289"/>
        <a:ext cx="998097" cy="604907"/>
      </dsp:txXfrm>
    </dsp:sp>
    <dsp:sp modelId="{F62C14E5-AB65-4EF6-9140-F1B34354069C}">
      <dsp:nvSpPr>
        <dsp:cNvPr id="0" name=""/>
        <dsp:cNvSpPr/>
      </dsp:nvSpPr>
      <dsp:spPr>
        <a:xfrm rot="5400000">
          <a:off x="1280144" y="97835"/>
          <a:ext cx="1209815" cy="1209815"/>
        </a:xfrm>
        <a:prstGeom prst="downArrow">
          <a:avLst>
            <a:gd name="adj1" fmla="val 50000"/>
            <a:gd name="adj2" fmla="val 35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Better AUC</a:t>
          </a:r>
          <a:endParaRPr lang="zh-CN" altLang="en-US" sz="1300" kern="1200" dirty="0"/>
        </a:p>
      </dsp:txBody>
      <dsp:txXfrm rot="-5400000">
        <a:off x="1491862" y="400289"/>
        <a:ext cx="998097" cy="604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E35F3-15F9-4C82-8AC3-2009E3F9A213}">
      <dsp:nvSpPr>
        <dsp:cNvPr id="0" name=""/>
        <dsp:cNvSpPr/>
      </dsp:nvSpPr>
      <dsp:spPr>
        <a:xfrm>
          <a:off x="943774" y="960"/>
          <a:ext cx="1124645" cy="112464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Find model based on PR AUC</a:t>
          </a:r>
          <a:endParaRPr lang="zh-CN" altLang="en-US" sz="1000" kern="1200" dirty="0"/>
        </a:p>
      </dsp:txBody>
      <dsp:txXfrm>
        <a:off x="1108474" y="165660"/>
        <a:ext cx="795245" cy="795245"/>
      </dsp:txXfrm>
    </dsp:sp>
    <dsp:sp modelId="{5A4079B2-71E1-4E53-AF39-AE4FE697EEA4}">
      <dsp:nvSpPr>
        <dsp:cNvPr id="0" name=""/>
        <dsp:cNvSpPr/>
      </dsp:nvSpPr>
      <dsp:spPr>
        <a:xfrm>
          <a:off x="1179950" y="1216927"/>
          <a:ext cx="652294" cy="652294"/>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1266412" y="1466364"/>
        <a:ext cx="479370" cy="153420"/>
      </dsp:txXfrm>
    </dsp:sp>
    <dsp:sp modelId="{C0B8B5AD-6E98-43E0-B046-32B9E0C357A3}">
      <dsp:nvSpPr>
        <dsp:cNvPr id="0" name=""/>
        <dsp:cNvSpPr/>
      </dsp:nvSpPr>
      <dsp:spPr>
        <a:xfrm>
          <a:off x="943774" y="1960543"/>
          <a:ext cx="1124645" cy="1124645"/>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altLang="zh-CN" sz="1000" kern="1200" dirty="0"/>
            <a:t>Find The Best Threshold based on PR Curve</a:t>
          </a:r>
          <a:endParaRPr lang="zh-CN" altLang="en-US" sz="1000" kern="1200" dirty="0"/>
        </a:p>
      </dsp:txBody>
      <dsp:txXfrm>
        <a:off x="1108474" y="2125243"/>
        <a:ext cx="795245" cy="795245"/>
      </dsp:txXfrm>
    </dsp:sp>
    <dsp:sp modelId="{2611C10B-A2C2-4895-A05A-C0FC0E00D54D}">
      <dsp:nvSpPr>
        <dsp:cNvPr id="0" name=""/>
        <dsp:cNvSpPr/>
      </dsp:nvSpPr>
      <dsp:spPr>
        <a:xfrm>
          <a:off x="2237117" y="1333890"/>
          <a:ext cx="357637" cy="418368"/>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2237117" y="1417564"/>
        <a:ext cx="250346" cy="251020"/>
      </dsp:txXfrm>
    </dsp:sp>
    <dsp:sp modelId="{4CF149DC-7BE4-42A8-BE53-FA1F263D95F7}">
      <dsp:nvSpPr>
        <dsp:cNvPr id="0" name=""/>
        <dsp:cNvSpPr/>
      </dsp:nvSpPr>
      <dsp:spPr>
        <a:xfrm>
          <a:off x="2743208" y="418428"/>
          <a:ext cx="2249291" cy="2249291"/>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Best model</a:t>
          </a:r>
          <a:endParaRPr lang="zh-CN" altLang="en-US" sz="4100" kern="1200" dirty="0"/>
        </a:p>
      </dsp:txBody>
      <dsp:txXfrm>
        <a:off x="3072609" y="747829"/>
        <a:ext cx="1590489" cy="1590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0B122-638D-4287-A60E-FDB7BD821582}">
      <dsp:nvSpPr>
        <dsp:cNvPr id="0" name=""/>
        <dsp:cNvSpPr/>
      </dsp:nvSpPr>
      <dsp:spPr>
        <a:xfrm>
          <a:off x="0" y="0"/>
          <a:ext cx="4343908" cy="87223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t>First Compare PR AUC</a:t>
          </a:r>
          <a:endParaRPr lang="zh-CN" altLang="en-US" sz="2100" kern="1200" dirty="0"/>
        </a:p>
      </dsp:txBody>
      <dsp:txXfrm>
        <a:off x="25547" y="25547"/>
        <a:ext cx="3402696" cy="821142"/>
      </dsp:txXfrm>
    </dsp:sp>
    <dsp:sp modelId="{0C55FC69-48B5-4009-8C9E-694237273195}">
      <dsp:nvSpPr>
        <dsp:cNvPr id="0" name=""/>
        <dsp:cNvSpPr/>
      </dsp:nvSpPr>
      <dsp:spPr>
        <a:xfrm>
          <a:off x="383285" y="1017608"/>
          <a:ext cx="4343908" cy="872236"/>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Then compare F1 score under best threshold</a:t>
          </a:r>
          <a:endParaRPr lang="zh-CN" altLang="en-US" sz="2100" kern="1200" dirty="0"/>
        </a:p>
      </dsp:txBody>
      <dsp:txXfrm>
        <a:off x="408832" y="1043155"/>
        <a:ext cx="3342574" cy="821142"/>
      </dsp:txXfrm>
    </dsp:sp>
    <dsp:sp modelId="{E1352389-44AF-49B6-817D-760300D79998}">
      <dsp:nvSpPr>
        <dsp:cNvPr id="0" name=""/>
        <dsp:cNvSpPr/>
      </dsp:nvSpPr>
      <dsp:spPr>
        <a:xfrm>
          <a:off x="766571" y="2035217"/>
          <a:ext cx="4343908" cy="872236"/>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t>Finally compare recall</a:t>
          </a:r>
          <a:endParaRPr lang="zh-CN" altLang="en-US" sz="2100" kern="1200" dirty="0"/>
        </a:p>
      </dsp:txBody>
      <dsp:txXfrm>
        <a:off x="792118" y="2060764"/>
        <a:ext cx="3342574" cy="821142"/>
      </dsp:txXfrm>
    </dsp:sp>
    <dsp:sp modelId="{B39FE8AB-C9A8-4526-8DF8-2A19CC79BE12}">
      <dsp:nvSpPr>
        <dsp:cNvPr id="0" name=""/>
        <dsp:cNvSpPr/>
      </dsp:nvSpPr>
      <dsp:spPr>
        <a:xfrm>
          <a:off x="3776954" y="661445"/>
          <a:ext cx="566953" cy="56695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3904518" y="661445"/>
        <a:ext cx="311825" cy="426632"/>
      </dsp:txXfrm>
    </dsp:sp>
    <dsp:sp modelId="{25A204CE-6594-494D-91A5-E98C545A1963}">
      <dsp:nvSpPr>
        <dsp:cNvPr id="0" name=""/>
        <dsp:cNvSpPr/>
      </dsp:nvSpPr>
      <dsp:spPr>
        <a:xfrm>
          <a:off x="4160240" y="1673239"/>
          <a:ext cx="566953" cy="56695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4287804" y="1673239"/>
        <a:ext cx="311825" cy="4266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EAF42-49F2-4664-BE1B-961819AA919A}">
      <dsp:nvSpPr>
        <dsp:cNvPr id="0" name=""/>
        <dsp:cNvSpPr/>
      </dsp:nvSpPr>
      <dsp:spPr>
        <a:xfrm>
          <a:off x="301751" y="0"/>
          <a:ext cx="3419856" cy="108881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393D3-8025-4A4A-B3C7-E8EF374AD0B9}">
      <dsp:nvSpPr>
        <dsp:cNvPr id="0" name=""/>
        <dsp:cNvSpPr/>
      </dsp:nvSpPr>
      <dsp:spPr>
        <a:xfrm>
          <a:off x="1032054" y="326643"/>
          <a:ext cx="1471041" cy="4355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a:t>
          </a:r>
          <a:r>
            <a:rPr lang="en-US" altLang="zh-CN" sz="1400" kern="1200" dirty="0"/>
            <a:t>8</a:t>
          </a:r>
          <a:r>
            <a:rPr lang="zh-CN" altLang="en-US" sz="1400" kern="1200" dirty="0"/>
            <a:t>，</a:t>
          </a:r>
          <a:r>
            <a:rPr lang="en-US" altLang="zh-CN" sz="1400" kern="1200" dirty="0"/>
            <a:t>1</a:t>
          </a:r>
          <a:r>
            <a:rPr lang="zh-CN" altLang="en-US" sz="1400" kern="1200" dirty="0"/>
            <a:t>，</a:t>
          </a:r>
          <a:r>
            <a:rPr lang="en-US" altLang="zh-CN" sz="1400" kern="1200" dirty="0"/>
            <a:t>2</a:t>
          </a:r>
          <a:r>
            <a:rPr lang="zh-CN" altLang="en-US" sz="1400" kern="1200" dirty="0"/>
            <a:t>，</a:t>
          </a:r>
          <a:r>
            <a:rPr lang="en-US" altLang="zh-CN" sz="1400" kern="1200" dirty="0"/>
            <a:t>4]</a:t>
          </a:r>
          <a:endParaRPr lang="zh-CN" altLang="en-US" sz="1400" kern="1200" dirty="0"/>
        </a:p>
      </dsp:txBody>
      <dsp:txXfrm>
        <a:off x="1053315" y="347904"/>
        <a:ext cx="1428519" cy="3930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EAF42-49F2-4664-BE1B-961819AA919A}">
      <dsp:nvSpPr>
        <dsp:cNvPr id="0" name=""/>
        <dsp:cNvSpPr/>
      </dsp:nvSpPr>
      <dsp:spPr>
        <a:xfrm>
          <a:off x="301751" y="0"/>
          <a:ext cx="3419856" cy="108881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393D3-8025-4A4A-B3C7-E8EF374AD0B9}">
      <dsp:nvSpPr>
        <dsp:cNvPr id="0" name=""/>
        <dsp:cNvSpPr/>
      </dsp:nvSpPr>
      <dsp:spPr>
        <a:xfrm>
          <a:off x="1032054" y="326643"/>
          <a:ext cx="1471041" cy="4355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a:t>
          </a:r>
          <a:r>
            <a:rPr lang="en-US" altLang="zh-CN" sz="1400" kern="1200" dirty="0"/>
            <a:t>8</a:t>
          </a:r>
          <a:r>
            <a:rPr lang="zh-CN" altLang="en-US" sz="1400" kern="1200" dirty="0"/>
            <a:t>，</a:t>
          </a:r>
          <a:r>
            <a:rPr lang="en-US" altLang="zh-CN" sz="1400" kern="1200" dirty="0"/>
            <a:t>1</a:t>
          </a:r>
          <a:r>
            <a:rPr lang="zh-CN" altLang="en-US" sz="1400" kern="1200" dirty="0"/>
            <a:t>，</a:t>
          </a:r>
          <a:r>
            <a:rPr lang="en-US" altLang="zh-CN" sz="1400" kern="1200" dirty="0"/>
            <a:t>2</a:t>
          </a:r>
          <a:r>
            <a:rPr lang="zh-CN" altLang="en-US" sz="1400" kern="1200" dirty="0"/>
            <a:t>，</a:t>
          </a:r>
          <a:r>
            <a:rPr lang="en-US" altLang="zh-CN" sz="1400" kern="1200" dirty="0"/>
            <a:t>4]</a:t>
          </a:r>
          <a:endParaRPr lang="zh-CN" altLang="en-US" sz="1400" kern="1200" dirty="0"/>
        </a:p>
      </dsp:txBody>
      <dsp:txXfrm>
        <a:off x="1053315" y="347904"/>
        <a:ext cx="1428519" cy="3930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EAF42-49F2-4664-BE1B-961819AA919A}">
      <dsp:nvSpPr>
        <dsp:cNvPr id="0" name=""/>
        <dsp:cNvSpPr/>
      </dsp:nvSpPr>
      <dsp:spPr>
        <a:xfrm>
          <a:off x="301751" y="0"/>
          <a:ext cx="3419856" cy="108881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393D3-8025-4A4A-B3C7-E8EF374AD0B9}">
      <dsp:nvSpPr>
        <dsp:cNvPr id="0" name=""/>
        <dsp:cNvSpPr/>
      </dsp:nvSpPr>
      <dsp:spPr>
        <a:xfrm>
          <a:off x="621784" y="326643"/>
          <a:ext cx="2087118" cy="4355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a:t>
          </a:r>
          <a:r>
            <a:rPr lang="en-US" altLang="zh-CN" sz="1400" kern="1200" dirty="0"/>
            <a:t>8</a:t>
          </a:r>
          <a:r>
            <a:rPr lang="zh-CN" altLang="en-US" sz="1400" kern="1200" dirty="0"/>
            <a:t>，</a:t>
          </a:r>
          <a:r>
            <a:rPr lang="en-US" altLang="zh-CN" sz="1400" kern="1200" dirty="0"/>
            <a:t>1</a:t>
          </a:r>
          <a:r>
            <a:rPr lang="zh-CN" altLang="en-US" sz="1400" kern="1200" dirty="0"/>
            <a:t>，</a:t>
          </a:r>
          <a:r>
            <a:rPr lang="en-US" altLang="zh-CN" sz="1400" kern="1200" dirty="0"/>
            <a:t>2</a:t>
          </a:r>
          <a:r>
            <a:rPr lang="zh-CN" altLang="en-US" sz="1400" kern="1200" dirty="0"/>
            <a:t>，</a:t>
          </a:r>
          <a:r>
            <a:rPr lang="en-US" altLang="zh-CN" sz="1400" kern="1200" dirty="0"/>
            <a:t>4</a:t>
          </a:r>
          <a:r>
            <a:rPr lang="zh-CN" altLang="en-US" sz="1400" kern="1200" dirty="0"/>
            <a:t>，</a:t>
          </a:r>
          <a:r>
            <a:rPr lang="en-US" altLang="zh-CN" sz="1400" kern="1200" dirty="0"/>
            <a:t>9</a:t>
          </a:r>
          <a:r>
            <a:rPr lang="zh-CN" altLang="en-US" sz="1400" kern="1200" dirty="0"/>
            <a:t>，</a:t>
          </a:r>
          <a:r>
            <a:rPr lang="en-US" altLang="zh-CN" sz="1400" kern="1200" dirty="0"/>
            <a:t>11]</a:t>
          </a:r>
          <a:endParaRPr lang="zh-CN" altLang="en-US" sz="1400" kern="1200" dirty="0"/>
        </a:p>
      </dsp:txBody>
      <dsp:txXfrm>
        <a:off x="643045" y="347904"/>
        <a:ext cx="2044596" cy="39300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DCC1CE-327E-4905-BC7C-3C0AE3B60D6C}" type="datetime1">
              <a:rPr lang="zh-CN" altLang="en-US" smtClean="0">
                <a:latin typeface="Microsoft YaHei UI" panose="020B0503020204020204" pitchFamily="34" charset="-122"/>
                <a:ea typeface="Microsoft YaHei UI" panose="020B0503020204020204" pitchFamily="34" charset="-122"/>
              </a:rPr>
              <a:t>2021/2/15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6F2ECAB-FF34-48C3-94CF-D49698A33E3C}" type="datetime1">
              <a:rPr lang="zh-CN" altLang="en-US" smtClean="0"/>
              <a:pPr/>
              <a:t>2021/2/15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altLang="zh-CN" smtClean="0"/>
              <a:pPr/>
              <a:t>‹#›</a:t>
            </a:fld>
            <a:endParaRPr lang="zh-CN" alt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en-US" altLang="zh-CN" noProof="0" dirty="0">
                <a:latin typeface="Microsoft YaHei UI" panose="020B0503020204020204" pitchFamily="34" charset="-122"/>
                <a:ea typeface="Microsoft YaHei UI" panose="020B0503020204020204" pitchFamily="34" charset="-122"/>
              </a:rPr>
              <a:t>Hello, this is Ni Yuxin and my BS 6200 project is about epileptic-seizure classification</a:t>
            </a:r>
            <a:endParaRPr lang="zh-CN" altLang="en-US" noProof="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Five labels data are split into to 80% train and 20% test data too, since the original data is totally balanced, oversampling here is no need here.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10</a:t>
            </a:fld>
            <a:endParaRPr lang="zh-CN" altLang="en-US"/>
          </a:p>
        </p:txBody>
      </p:sp>
    </p:spTree>
    <p:extLst>
      <p:ext uri="{BB962C8B-B14F-4D97-AF65-F5344CB8AC3E}">
        <p14:creationId xmlns:p14="http://schemas.microsoft.com/office/powerpoint/2010/main" val="334043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 part is introduction</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11</a:t>
            </a:fld>
            <a:endParaRPr lang="zh-CN" altLang="en-US"/>
          </a:p>
        </p:txBody>
      </p:sp>
    </p:spTree>
    <p:extLst>
      <p:ext uri="{BB962C8B-B14F-4D97-AF65-F5344CB8AC3E}">
        <p14:creationId xmlns:p14="http://schemas.microsoft.com/office/powerpoint/2010/main" val="1930857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let’s see our goal in binary classification. Here our purpose is to predict epileptic seizure in the imbalanced dataset, and we want to predict seizure as more accurate as possible. So more specifically we should focused more on the F1 score in the seizure data to evaluate the model performance.</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12</a:t>
            </a:fld>
            <a:endParaRPr lang="zh-CN" altLang="en-US"/>
          </a:p>
        </p:txBody>
      </p:sp>
    </p:spTree>
    <p:extLst>
      <p:ext uri="{BB962C8B-B14F-4D97-AF65-F5344CB8AC3E}">
        <p14:creationId xmlns:p14="http://schemas.microsoft.com/office/powerpoint/2010/main" val="3533183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a:t>
            </a:r>
            <a:r>
              <a:rPr lang="zh-CN" altLang="en-US" dirty="0"/>
              <a:t> </a:t>
            </a:r>
            <a:r>
              <a:rPr lang="en-US" altLang="zh-CN" dirty="0"/>
              <a:t>ROC AUC performance that I first use as metrics. In Valid Data set. The KNN is the best and Voting classifier with all models are the second. And in test dataset. Voting with all model is the best model and </a:t>
            </a:r>
            <a:r>
              <a:rPr lang="en-US" altLang="zh-CN" dirty="0" err="1"/>
              <a:t>XGBoost</a:t>
            </a:r>
            <a:r>
              <a:rPr lang="en-US" altLang="zh-CN" dirty="0"/>
              <a:t> is the second model. In this case, Voting with all models may be the best model.</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13</a:t>
            </a:fld>
            <a:endParaRPr lang="zh-CN" altLang="en-US"/>
          </a:p>
        </p:txBody>
      </p:sp>
    </p:spTree>
    <p:extLst>
      <p:ext uri="{BB962C8B-B14F-4D97-AF65-F5344CB8AC3E}">
        <p14:creationId xmlns:p14="http://schemas.microsoft.com/office/powerpoint/2010/main" val="4245002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if we take a look at the confusion matrix about </a:t>
            </a:r>
            <a:r>
              <a:rPr lang="en-US" altLang="zh-CN" dirty="0" err="1"/>
              <a:t>XGBoost</a:t>
            </a:r>
            <a:r>
              <a:rPr lang="en-US" altLang="zh-CN" dirty="0"/>
              <a:t> and Voting classifier with all models. We could see based on confusion matrix, there is no doubt that </a:t>
            </a:r>
            <a:r>
              <a:rPr lang="en-US" altLang="zh-CN" dirty="0" err="1"/>
              <a:t>XGBoost</a:t>
            </a:r>
            <a:r>
              <a:rPr lang="en-US" altLang="zh-CN" dirty="0"/>
              <a:t> should be the best model, it only misclassified 59 cases and voting is 65. But AUC in Voting is better. Then after checking the definition about these metrics. F1 score is calculated in specific threshold. Here is 0.5, This threshold may not the best. And ROC is generated by different threshold, it can be considered as a global performance of model in  all the threshold.  So ROC AUC maybe better than F1 score</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14</a:t>
            </a:fld>
            <a:endParaRPr lang="zh-CN" altLang="en-US"/>
          </a:p>
        </p:txBody>
      </p:sp>
    </p:spTree>
    <p:extLst>
      <p:ext uri="{BB962C8B-B14F-4D97-AF65-F5344CB8AC3E}">
        <p14:creationId xmlns:p14="http://schemas.microsoft.com/office/powerpoint/2010/main" val="100983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Although ROC is a global value, it still contains drawbacks especially when the data is imbalanced. Here are some review about ROC AUC proposed by these reference. First, ROC AUC does not have any bias towards models that perform well on the minority class at the expense of majority class. And ROC curve will become unreliable and optimistic to the model when It is used to predict minority class.</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15</a:t>
            </a:fld>
            <a:endParaRPr lang="zh-CN" altLang="en-US"/>
          </a:p>
        </p:txBody>
      </p:sp>
    </p:spTree>
    <p:extLst>
      <p:ext uri="{BB962C8B-B14F-4D97-AF65-F5344CB8AC3E}">
        <p14:creationId xmlns:p14="http://schemas.microsoft.com/office/powerpoint/2010/main" val="3654673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shows more detail, Davis who first introduced PRAUC shows the difference performance between ROC AUC and PR AUC in same model .Here PR curve is generated by the minority class precision and recall in different threshold, and pr </a:t>
            </a:r>
            <a:r>
              <a:rPr lang="en-US" altLang="zh-CN" dirty="0" err="1"/>
              <a:t>auc</a:t>
            </a:r>
            <a:r>
              <a:rPr lang="en-US" altLang="zh-CN" dirty="0"/>
              <a:t> is the area under the PR curve, if the curve of the model is closer to the right up corner means the performance is better. From the left ROC AUC, curves look totally good, and the point A is very close to the left up corner, shows that the model is pretty good. However, in PR curve, the ability for model to predict minority class is actually bad. We can see precision is only 0.05 and recall is 0.8, then the F1 score is only 9.4%. Actually, this model is very poor to predict. So ROC AUC may not </a:t>
            </a:r>
            <a:r>
              <a:rPr lang="en-US" altLang="zh-CN" dirty="0" err="1"/>
              <a:t>sutilable</a:t>
            </a:r>
            <a:r>
              <a:rPr lang="en-US" altLang="zh-CN" dirty="0"/>
              <a:t>.  since PR AUC is draw by the performance of minority class and also is a global value, it is more suitable as the metrics when the data is imbalanced, which is the situation we met in this binary dataset.</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16</a:t>
            </a:fld>
            <a:endParaRPr lang="zh-CN" altLang="en-US"/>
          </a:p>
        </p:txBody>
      </p:sp>
    </p:spTree>
    <p:extLst>
      <p:ext uri="{BB962C8B-B14F-4D97-AF65-F5344CB8AC3E}">
        <p14:creationId xmlns:p14="http://schemas.microsoft.com/office/powerpoint/2010/main" val="266077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my metrics changed from ROC AUC to PR AUC. Best mode will be chosen first compared by PR AUC, and if PR AUCs in two model are same, then focus on F1 Score in best threshold, and finally compare recall. Here best threshold means the threshold that make the </a:t>
            </a:r>
            <a:r>
              <a:rPr lang="en-US" altLang="zh-CN" dirty="0" err="1"/>
              <a:t>the</a:t>
            </a:r>
            <a:r>
              <a:rPr lang="en-US" altLang="zh-CN" dirty="0"/>
              <a:t> F1 score in seizure largest.  As for Multi-class classification, because all the label data are totally balanced, ROC AUC is still chosen as the first metrics, and then F1 score will be compared if ROC AUC of two models are same.</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17</a:t>
            </a:fld>
            <a:endParaRPr lang="zh-CN" altLang="en-US"/>
          </a:p>
        </p:txBody>
      </p:sp>
    </p:spTree>
    <p:extLst>
      <p:ext uri="{BB962C8B-B14F-4D97-AF65-F5344CB8AC3E}">
        <p14:creationId xmlns:p14="http://schemas.microsoft.com/office/powerpoint/2010/main" val="409220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 part is introduction</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18</a:t>
            </a:fld>
            <a:endParaRPr lang="zh-CN" altLang="en-US"/>
          </a:p>
        </p:txBody>
      </p:sp>
    </p:spTree>
    <p:extLst>
      <p:ext uri="{BB962C8B-B14F-4D97-AF65-F5344CB8AC3E}">
        <p14:creationId xmlns:p14="http://schemas.microsoft.com/office/powerpoint/2010/main" val="1032646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 used Dummy classifier, KNN, SVM, 4-layer DNN built by </a:t>
            </a:r>
            <a:r>
              <a:rPr lang="en-US" altLang="zh-CN" dirty="0" err="1"/>
              <a:t>Tensorflow</a:t>
            </a:r>
            <a:r>
              <a:rPr lang="en-US" altLang="zh-CN" dirty="0"/>
              <a:t>, </a:t>
            </a:r>
            <a:r>
              <a:rPr lang="en-US" altLang="zh-CN" dirty="0" err="1"/>
              <a:t>Logisitc</a:t>
            </a:r>
            <a:r>
              <a:rPr lang="en-US" altLang="zh-CN" dirty="0"/>
              <a:t> regression, Decision Tree, </a:t>
            </a:r>
            <a:r>
              <a:rPr lang="en-US" altLang="zh-CN" dirty="0" err="1"/>
              <a:t>Nayev</a:t>
            </a:r>
            <a:r>
              <a:rPr lang="en-US" altLang="zh-CN" dirty="0"/>
              <a:t> Bayes, and </a:t>
            </a:r>
            <a:r>
              <a:rPr lang="en-US" altLang="zh-CN" dirty="0" err="1"/>
              <a:t>Muilti</a:t>
            </a:r>
            <a:r>
              <a:rPr lang="en-US" altLang="zh-CN" dirty="0"/>
              <a:t> layer-perceptron in spelean package, the base model confusion matrix under the best threshold are shown here. The performance of these models will be discussed later.</a:t>
            </a:r>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19</a:t>
            </a:fld>
            <a:endParaRPr lang="zh-CN" altLang="en-US"/>
          </a:p>
        </p:txBody>
      </p:sp>
    </p:spTree>
    <p:extLst>
      <p:ext uri="{BB962C8B-B14F-4D97-AF65-F5344CB8AC3E}">
        <p14:creationId xmlns:p14="http://schemas.microsoft.com/office/powerpoint/2010/main" val="86716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 part is introduction</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483200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ensemble learning, random forest ,</a:t>
            </a:r>
            <a:r>
              <a:rPr lang="en-US" altLang="zh-CN" dirty="0" err="1"/>
              <a:t>XGBoost</a:t>
            </a:r>
            <a:r>
              <a:rPr lang="en-US" altLang="zh-CN" dirty="0"/>
              <a:t> are also used.</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20</a:t>
            </a:fld>
            <a:endParaRPr lang="zh-CN" altLang="en-US"/>
          </a:p>
        </p:txBody>
      </p:sp>
    </p:spTree>
    <p:extLst>
      <p:ext uri="{BB962C8B-B14F-4D97-AF65-F5344CB8AC3E}">
        <p14:creationId xmlns:p14="http://schemas.microsoft.com/office/powerpoint/2010/main" val="1642398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ensemble model used is voting classifier.  First, voting with all base model was carried out and here I delete Dummy classifier and </a:t>
            </a:r>
            <a:r>
              <a:rPr lang="en-US" altLang="zh-CN" dirty="0" err="1"/>
              <a:t>Logisitic</a:t>
            </a:r>
            <a:r>
              <a:rPr lang="en-US" altLang="zh-CN" dirty="0"/>
              <a:t> regression since the performance of them is not good. 4-layer-DNN is also deleted because it  is not applicable here. Weight is calculated by PR AUC in test data divided by (1 minus it again ), because this method can transform big value to much bigger. Then the model can pay much attention on the better model. Then the weight is 4,8,1,2,4 for those fine model, respectively.</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21</a:t>
            </a:fld>
            <a:endParaRPr lang="zh-CN" altLang="en-US"/>
          </a:p>
        </p:txBody>
      </p:sp>
    </p:spTree>
    <p:extLst>
      <p:ext uri="{BB962C8B-B14F-4D97-AF65-F5344CB8AC3E}">
        <p14:creationId xmlns:p14="http://schemas.microsoft.com/office/powerpoint/2010/main" val="50941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other voting classifier is combine all the models together. And the weight here is 4,8,1,2,4,9,11.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22</a:t>
            </a:fld>
            <a:endParaRPr lang="zh-CN" altLang="en-US"/>
          </a:p>
        </p:txBody>
      </p:sp>
    </p:spTree>
    <p:extLst>
      <p:ext uri="{BB962C8B-B14F-4D97-AF65-F5344CB8AC3E}">
        <p14:creationId xmlns:p14="http://schemas.microsoft.com/office/powerpoint/2010/main" val="1941218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the result can be seen here.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23</a:t>
            </a:fld>
            <a:endParaRPr lang="zh-CN" altLang="en-US"/>
          </a:p>
        </p:txBody>
      </p:sp>
    </p:spTree>
    <p:extLst>
      <p:ext uri="{BB962C8B-B14F-4D97-AF65-F5344CB8AC3E}">
        <p14:creationId xmlns:p14="http://schemas.microsoft.com/office/powerpoint/2010/main" val="2275823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more than half of the models are fine tuned by 5-fold cross validation and best hyperparameter were chosen.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24</a:t>
            </a:fld>
            <a:endParaRPr lang="zh-CN" altLang="en-US"/>
          </a:p>
        </p:txBody>
      </p:sp>
    </p:spTree>
    <p:extLst>
      <p:ext uri="{BB962C8B-B14F-4D97-AF65-F5344CB8AC3E}">
        <p14:creationId xmlns:p14="http://schemas.microsoft.com/office/powerpoint/2010/main" val="1912684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best threshold are chosen in PR Curve to make the patient F1 score largest. Here we could see, except KNN, the threshold of other models are all larger than 0.5,</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25</a:t>
            </a:fld>
            <a:endParaRPr lang="zh-CN" altLang="en-US"/>
          </a:p>
        </p:txBody>
      </p:sp>
    </p:spTree>
    <p:extLst>
      <p:ext uri="{BB962C8B-B14F-4D97-AF65-F5344CB8AC3E}">
        <p14:creationId xmlns:p14="http://schemas.microsoft.com/office/powerpoint/2010/main" val="2367356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Average weighted F1 score shows that in the best threshold, all the F1 score is larger than the f1 score in 0.5 threshold, which may indicate in the imbalanced data, threshold should be set a little bit higher than 0.5 and then performance of the model can become better.</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26</a:t>
            </a:fld>
            <a:endParaRPr lang="zh-CN" altLang="en-US"/>
          </a:p>
        </p:txBody>
      </p:sp>
    </p:spTree>
    <p:extLst>
      <p:ext uri="{BB962C8B-B14F-4D97-AF65-F5344CB8AC3E}">
        <p14:creationId xmlns:p14="http://schemas.microsoft.com/office/powerpoint/2010/main" val="2373214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base models, SVM has the largest PR AUC, ROC AUC, and its f1 score in patient is 0.932, the average weighted F1 score is about 0.9722</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27</a:t>
            </a:fld>
            <a:endParaRPr lang="zh-CN" altLang="en-US"/>
          </a:p>
        </p:txBody>
      </p:sp>
    </p:spTree>
    <p:extLst>
      <p:ext uri="{BB962C8B-B14F-4D97-AF65-F5344CB8AC3E}">
        <p14:creationId xmlns:p14="http://schemas.microsoft.com/office/powerpoint/2010/main" val="728993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ensemble models, all the models are better than base model if we only compare PRAUC. The F1 score in Random Forest seems lower than SVM.</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28</a:t>
            </a:fld>
            <a:endParaRPr lang="zh-CN" altLang="en-US"/>
          </a:p>
        </p:txBody>
      </p:sp>
    </p:spTree>
    <p:extLst>
      <p:ext uri="{BB962C8B-B14F-4D97-AF65-F5344CB8AC3E}">
        <p14:creationId xmlns:p14="http://schemas.microsoft.com/office/powerpoint/2010/main" val="3672273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Voting classifier with only base models are better than all base models and random forest, but not good at </a:t>
            </a:r>
            <a:r>
              <a:rPr lang="en-US" altLang="zh-CN" dirty="0" err="1"/>
              <a:t>XGBoost</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29</a:t>
            </a:fld>
            <a:endParaRPr lang="zh-CN" altLang="en-US"/>
          </a:p>
        </p:txBody>
      </p:sp>
    </p:spTree>
    <p:extLst>
      <p:ext uri="{BB962C8B-B14F-4D97-AF65-F5344CB8AC3E}">
        <p14:creationId xmlns:p14="http://schemas.microsoft.com/office/powerpoint/2010/main" val="227240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Nunito"/>
              </a:rPr>
              <a:t>A seizure is an abnormal electrical discharge of a group of brain cells.</a:t>
            </a:r>
            <a:r>
              <a:rPr lang="en-US" altLang="zh-CN" dirty="0">
                <a:solidFill>
                  <a:srgbClr val="2E2E2E"/>
                </a:solidFill>
                <a:latin typeface="NexusSerif"/>
              </a:rPr>
              <a:t> Epilepsy impacts approximately 50 million people worldwide .Further study shows seizure will cause damage to the brain. In this case, machine learning method could be use to predict help hospitals to provide therapy.</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4158970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Globally, we could find out that voting with all models has the largest PRAUC, about 0.98878, but still F1 score in </a:t>
            </a:r>
            <a:r>
              <a:rPr lang="en-US" altLang="zh-CN" dirty="0" err="1"/>
              <a:t>XGBoost</a:t>
            </a:r>
            <a:r>
              <a:rPr lang="en-US" altLang="zh-CN" dirty="0"/>
              <a:t> is the best one, the patient F1 score is about 0.9444</a:t>
            </a:r>
            <a:r>
              <a:rPr lang="zh-CN" altLang="en-US" dirty="0"/>
              <a:t>， </a:t>
            </a:r>
            <a:r>
              <a:rPr lang="en-US" altLang="zh-CN" dirty="0"/>
              <a:t>while voting with all models are only 0.9419</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30</a:t>
            </a:fld>
            <a:endParaRPr lang="zh-CN" altLang="en-US"/>
          </a:p>
        </p:txBody>
      </p:sp>
    </p:spTree>
    <p:extLst>
      <p:ext uri="{BB962C8B-B14F-4D97-AF65-F5344CB8AC3E}">
        <p14:creationId xmlns:p14="http://schemas.microsoft.com/office/powerpoint/2010/main" val="2766065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is the PR Curve of models in the table. The joint point between the pr curve and dashed line is the point that F1 score is largest. We can see logistic regression is not good for predicting seizure, but other models are all good enough. The right side graph shows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why f1 score in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XGBoost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is larger than voting classifier with all models. The Blue line is voting classifier with all model and gray line is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XGboost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we could see in the red circle. </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XGboost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is more close right up corner, and the joint point is in that circle. However, in other places, voting classifier is better. So globally ,Voting was chosen as the best model.</a:t>
            </a:r>
            <a:endParaRPr lang="en-US" altLang="zh-CN"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31</a:t>
            </a:fld>
            <a:endParaRPr lang="zh-CN" altLang="en-US"/>
          </a:p>
        </p:txBody>
      </p:sp>
    </p:spTree>
    <p:extLst>
      <p:ext uri="{BB962C8B-B14F-4D97-AF65-F5344CB8AC3E}">
        <p14:creationId xmlns:p14="http://schemas.microsoft.com/office/powerpoint/2010/main" val="831676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Multi-class classification was also carried out by ensemble models, these four models are the model I fine-tuned in binary classification and used here directly . We could see voting with base models are the worst model based on ROC AUC. And voting with all models is the best, with largest f1 score and AUC, while </a:t>
            </a:r>
            <a:r>
              <a:rPr lang="en-US" altLang="zh-CN" dirty="0" err="1"/>
              <a:t>XGBoost</a:t>
            </a:r>
            <a:r>
              <a:rPr lang="en-US" altLang="zh-CN" dirty="0"/>
              <a:t> is the second one. But all the metric values are much lower compared to the binary classification.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32</a:t>
            </a:fld>
            <a:endParaRPr lang="zh-CN" altLang="en-US"/>
          </a:p>
        </p:txBody>
      </p:sp>
    </p:spTree>
    <p:extLst>
      <p:ext uri="{BB962C8B-B14F-4D97-AF65-F5344CB8AC3E}">
        <p14:creationId xmlns:p14="http://schemas.microsoft.com/office/powerpoint/2010/main" val="2137920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reason is that we could see in red and green rectangle, label 2 and label3, label 4 and label 5, are similar with each other, especially label2 and label3, none of these models can distinguish them will.</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33</a:t>
            </a:fld>
            <a:endParaRPr lang="zh-CN" altLang="en-US"/>
          </a:p>
        </p:txBody>
      </p:sp>
    </p:spTree>
    <p:extLst>
      <p:ext uri="{BB962C8B-B14F-4D97-AF65-F5344CB8AC3E}">
        <p14:creationId xmlns:p14="http://schemas.microsoft.com/office/powerpoint/2010/main" val="1357293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 part is introduction</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34</a:t>
            </a:fld>
            <a:endParaRPr lang="zh-CN" altLang="en-US"/>
          </a:p>
        </p:txBody>
      </p:sp>
    </p:spTree>
    <p:extLst>
      <p:ext uri="{BB962C8B-B14F-4D97-AF65-F5344CB8AC3E}">
        <p14:creationId xmlns:p14="http://schemas.microsoft.com/office/powerpoint/2010/main" val="23941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Arial" panose="020B0604020202020204" pitchFamily="34" charset="0"/>
                <a:ea typeface="等线" panose="02010600030101010101" pitchFamily="2" charset="-122"/>
                <a:cs typeface="Times New Roman" panose="02020603050405020304" pitchFamily="18" charset="0"/>
              </a:rPr>
              <a:t>To better understanding the result and interpret the model, feature importance based on </a:t>
            </a:r>
            <a:r>
              <a:rPr lang="en-US" altLang="zh-CN" sz="1800" dirty="0" err="1">
                <a:effectLst/>
                <a:latin typeface="Arial" panose="020B0604020202020204" pitchFamily="34" charset="0"/>
                <a:ea typeface="等线" panose="02010600030101010101" pitchFamily="2" charset="-122"/>
                <a:cs typeface="Times New Roman" panose="02020603050405020304" pitchFamily="18" charset="0"/>
              </a:rPr>
              <a:t>shap</a:t>
            </a:r>
            <a:r>
              <a:rPr lang="en-US" altLang="zh-CN" sz="1800" dirty="0">
                <a:effectLst/>
                <a:latin typeface="Arial" panose="020B0604020202020204" pitchFamily="34" charset="0"/>
                <a:ea typeface="等线" panose="02010600030101010101" pitchFamily="2" charset="-122"/>
                <a:cs typeface="Times New Roman" panose="02020603050405020304" pitchFamily="18" charset="0"/>
              </a:rPr>
              <a:t> is also carried out. Here is the f</a:t>
            </a:r>
            <a:r>
              <a:rPr lang="en-US" altLang="zh-CN" dirty="0"/>
              <a:t>eature importance in binary classification. From the left </a:t>
            </a:r>
            <a:r>
              <a:rPr lang="en-US" altLang="zh-CN" dirty="0" err="1"/>
              <a:t>pragh</a:t>
            </a:r>
            <a:r>
              <a:rPr lang="en-US" altLang="zh-CN" dirty="0"/>
              <a:t>, X1, X2, X178 are considered as the most important features to recognize seizure activity. And here the red point means feature value is large and blue point means small feature value</a:t>
            </a:r>
            <a:r>
              <a:rPr lang="zh-CN" altLang="en-US" dirty="0"/>
              <a:t>。 </a:t>
            </a:r>
            <a:r>
              <a:rPr lang="en-US" altLang="zh-CN" dirty="0"/>
              <a:t>We could also see that large value of X1 X2 X178 , small value of X164, X126, X51  will have large percentage to have seizure activity EEG.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35</a:t>
            </a:fld>
            <a:endParaRPr lang="zh-CN" altLang="en-US"/>
          </a:p>
        </p:txBody>
      </p:sp>
    </p:spTree>
    <p:extLst>
      <p:ext uri="{BB962C8B-B14F-4D97-AF65-F5344CB8AC3E}">
        <p14:creationId xmlns:p14="http://schemas.microsoft.com/office/powerpoint/2010/main" val="1141761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More detail, the relationship between feature importance and the feature values is shown in two right side graphs, here I choose two representative feature X2 and X164. first we could see that their shape is totally opposite with each other. And although higher value of X2 will cause seizure, but more specifically in the range  from 1 to 2.5, the probability to have seizure is largest, the same as for X164, the largest probability to have seizure is in range from -2.5 to -1, and then we transform back to their true value, after that we could have the method to decide whether a patient has seizure quantitively  when we only see the value of these features.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36</a:t>
            </a:fld>
            <a:endParaRPr lang="zh-CN" altLang="en-US"/>
          </a:p>
        </p:txBody>
      </p:sp>
    </p:spTree>
    <p:extLst>
      <p:ext uri="{BB962C8B-B14F-4D97-AF65-F5344CB8AC3E}">
        <p14:creationId xmlns:p14="http://schemas.microsoft.com/office/powerpoint/2010/main" val="4219380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Feature importance in multi-class is also shown in left graph, we can see that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X1,X12 and X173 are considered the top 3 important features.  And as for label 2, X33, X22, X156 is the most important features, small value of X156 large value of X22 will lead to the EEG in label 2.</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37</a:t>
            </a:fld>
            <a:endParaRPr lang="zh-CN" altLang="en-US"/>
          </a:p>
        </p:txBody>
      </p:sp>
    </p:spTree>
    <p:extLst>
      <p:ext uri="{BB962C8B-B14F-4D97-AF65-F5344CB8AC3E}">
        <p14:creationId xmlns:p14="http://schemas.microsoft.com/office/powerpoint/2010/main" val="1301606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Other top important features can also be known . For </a:t>
            </a:r>
            <a:r>
              <a:rPr lang="en-US" altLang="zh-CN" dirty="0" err="1"/>
              <a:t>eample</a:t>
            </a:r>
            <a:r>
              <a:rPr lang="en-US" altLang="zh-CN" dirty="0"/>
              <a:t> Label 3 is X49, X170 ,X171.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38</a:t>
            </a:fld>
            <a:endParaRPr lang="zh-CN" altLang="en-US"/>
          </a:p>
        </p:txBody>
      </p:sp>
    </p:spTree>
    <p:extLst>
      <p:ext uri="{BB962C8B-B14F-4D97-AF65-F5344CB8AC3E}">
        <p14:creationId xmlns:p14="http://schemas.microsoft.com/office/powerpoint/2010/main" val="3833219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en-US" altLang="zh-CN" noProof="0" dirty="0">
                <a:latin typeface="Microsoft YaHei UI" panose="020B0503020204020204" pitchFamily="34" charset="-122"/>
                <a:ea typeface="Microsoft YaHei UI" panose="020B0503020204020204" pitchFamily="34" charset="-122"/>
              </a:rPr>
              <a:t>That’s all. Thank you !</a:t>
            </a:r>
            <a:endParaRPr lang="zh-CN" alt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41</a:t>
            </a:fld>
            <a:endParaRPr lang="zh-CN" altLang="en-US"/>
          </a:p>
        </p:txBody>
      </p:sp>
    </p:spTree>
    <p:extLst>
      <p:ext uri="{BB962C8B-B14F-4D97-AF65-F5344CB8AC3E}">
        <p14:creationId xmlns:p14="http://schemas.microsoft.com/office/powerpoint/2010/main" val="342178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the EEG distribution, the left side graphs is the distribution of our dataset. It is clear that EEG in </a:t>
            </a:r>
            <a:r>
              <a:rPr lang="en-US" altLang="zh-CN" sz="1800" dirty="0">
                <a:effectLst/>
                <a:latin typeface="Arial" panose="020B0604020202020204" pitchFamily="34" charset="0"/>
                <a:ea typeface="等线" panose="02010600030101010101" pitchFamily="2" charset="-122"/>
                <a:cs typeface="Times New Roman" panose="02020603050405020304" pitchFamily="18" charset="0"/>
              </a:rPr>
              <a:t>seizure activity is very different compare to others, the vibration of EEG in patient is very severe.  To the right side graph , is the mean value distribution of the EEG,  The EEG in the type 2 ,3,4,5 which consider as no seizure have a small range, type 2 3 5 are mainly located in the range -10 to 0. and type 4 are in range from -15 to -10. The type 1 which is a seizure has a large range from -30 to 20.</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4</a:t>
            </a:fld>
            <a:endParaRPr lang="zh-CN" altLang="en-US"/>
          </a:p>
        </p:txBody>
      </p:sp>
    </p:spTree>
    <p:extLst>
      <p:ext uri="{BB962C8B-B14F-4D97-AF65-F5344CB8AC3E}">
        <p14:creationId xmlns:p14="http://schemas.microsoft.com/office/powerpoint/2010/main" val="2334519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label distribution in our data set, for five labels data, the data </a:t>
            </a:r>
            <a:r>
              <a:rPr lang="en-US" altLang="zh-CN" dirty="0" err="1"/>
              <a:t>iis</a:t>
            </a:r>
            <a:r>
              <a:rPr lang="en-US" altLang="zh-CN" dirty="0"/>
              <a:t> totally balanced, there are 2300 cases in each label. Then we split these data to two part, one data has seizure and the other are not. It can be seen that this data is high imbalanced and the number of seizure activity data is much lower.</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5</a:t>
            </a:fld>
            <a:endParaRPr lang="zh-CN" altLang="en-US"/>
          </a:p>
        </p:txBody>
      </p:sp>
    </p:spTree>
    <p:extLst>
      <p:ext uri="{BB962C8B-B14F-4D97-AF65-F5344CB8AC3E}">
        <p14:creationId xmlns:p14="http://schemas.microsoft.com/office/powerpoint/2010/main" val="227592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PCA visualization is also carried out to see the data distribution about the binary dataset.  We could see that positive data is much more divergent in the graph, and negative data is more convergent. Which shows the difference between those two label, however, when we combine them together ,  overlapping area can be seen, which shows seizure EEGs are similar with EEG in other people at some extent.</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6</a:t>
            </a:fld>
            <a:endParaRPr lang="zh-CN" altLang="en-US"/>
          </a:p>
        </p:txBody>
      </p:sp>
    </p:spTree>
    <p:extLst>
      <p:ext uri="{BB962C8B-B14F-4D97-AF65-F5344CB8AC3E}">
        <p14:creationId xmlns:p14="http://schemas.microsoft.com/office/powerpoint/2010/main" val="134284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7</a:t>
            </a:fld>
            <a:endParaRPr lang="zh-CN" altLang="en-US"/>
          </a:p>
        </p:txBody>
      </p:sp>
    </p:spTree>
    <p:extLst>
      <p:ext uri="{BB962C8B-B14F-4D97-AF65-F5344CB8AC3E}">
        <p14:creationId xmlns:p14="http://schemas.microsoft.com/office/powerpoint/2010/main" val="144969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data didn’t have any missing value, then we could normalized the data directly. The z-score normalization method was chosen , the EEG here is random sampled. We could see that  the EEG value become smaller.</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8</a:t>
            </a:fld>
            <a:endParaRPr lang="zh-CN" altLang="en-US"/>
          </a:p>
        </p:txBody>
      </p:sp>
    </p:spTree>
    <p:extLst>
      <p:ext uri="{BB962C8B-B14F-4D97-AF65-F5344CB8AC3E}">
        <p14:creationId xmlns:p14="http://schemas.microsoft.com/office/powerpoint/2010/main" val="64779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the splitting and oversampling are also carried out, here is the binary distribution data.  first the data was split into 80% train data and 20% test data. And then the test data stay same while train data was oversampled by ADASYN. After oversampling ,the imbalance characteristic is eliminated in train data. </a:t>
            </a: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pPr/>
              <a:t>9</a:t>
            </a:fld>
            <a:endParaRPr lang="zh-CN" altLang="en-US"/>
          </a:p>
        </p:txBody>
      </p:sp>
    </p:spTree>
    <p:extLst>
      <p:ext uri="{BB962C8B-B14F-4D97-AF65-F5344CB8AC3E}">
        <p14:creationId xmlns:p14="http://schemas.microsoft.com/office/powerpoint/2010/main" val="126373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矩形 3">
            <a:extLst>
              <a:ext uri="{FF2B5EF4-FFF2-40B4-BE49-F238E27FC236}">
                <a16:creationId xmlns:a16="http://schemas.microsoft.com/office/drawing/2014/main" id="{E3B3F875-0B4E-4B5B-BC9F-CD1E4629609A}"/>
              </a:ext>
            </a:extLst>
          </p:cNvPr>
          <p:cNvSpPr/>
          <p:nvPr userDrawn="1"/>
        </p:nvSpPr>
        <p:spPr bwMode="auto">
          <a:xfrm>
            <a:off x="-1" y="0"/>
            <a:ext cx="50345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矩形 5">
            <a:extLst>
              <a:ext uri="{FF2B5EF4-FFF2-40B4-BE49-F238E27FC236}">
                <a16:creationId xmlns:a16="http://schemas.microsoft.com/office/drawing/2014/main" id="{2CEE58D3-894C-4103-9F57-4E86885E911B}"/>
              </a:ext>
            </a:extLst>
          </p:cNvPr>
          <p:cNvSpPr/>
          <p:nvPr userDrawn="1"/>
        </p:nvSpPr>
        <p:spPr bwMode="auto">
          <a:xfrm rot="5400000" flipV="1">
            <a:off x="1227080" y="-1227081"/>
            <a:ext cx="1827382" cy="42815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8" name="矩形 7">
            <a:extLst>
              <a:ext uri="{FF2B5EF4-FFF2-40B4-BE49-F238E27FC236}">
                <a16:creationId xmlns:a16="http://schemas.microsoft.com/office/drawing/2014/main" id="{A4869B83-4225-49CE-832E-010D02DCDEF6}"/>
              </a:ext>
            </a:extLst>
          </p:cNvPr>
          <p:cNvSpPr/>
          <p:nvPr userDrawn="1"/>
        </p:nvSpPr>
        <p:spPr bwMode="auto">
          <a:xfrm rot="5400000">
            <a:off x="1371901" y="3861106"/>
            <a:ext cx="1624987" cy="4368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9" name="组合 8">
            <a:extLst>
              <a:ext uri="{FF2B5EF4-FFF2-40B4-BE49-F238E27FC236}">
                <a16:creationId xmlns:a16="http://schemas.microsoft.com/office/drawing/2014/main" id="{30819145-35AC-4E60-91E6-F7DFED4B46A8}"/>
              </a:ext>
            </a:extLst>
          </p:cNvPr>
          <p:cNvGrpSpPr/>
          <p:nvPr userDrawn="1"/>
        </p:nvGrpSpPr>
        <p:grpSpPr>
          <a:xfrm>
            <a:off x="0" y="1070223"/>
            <a:ext cx="2754050" cy="4646991"/>
            <a:chOff x="0" y="1111187"/>
            <a:chExt cx="2754050" cy="4646991"/>
          </a:xfrm>
        </p:grpSpPr>
        <p:sp>
          <p:nvSpPr>
            <p:cNvPr id="10" name="椭圆 9">
              <a:extLst>
                <a:ext uri="{FF2B5EF4-FFF2-40B4-BE49-F238E27FC236}">
                  <a16:creationId xmlns:a16="http://schemas.microsoft.com/office/drawing/2014/main" id="{4E5681EB-76A8-4E22-BBBB-25ACC8A3A1F8}"/>
                </a:ext>
              </a:extLst>
            </p:cNvPr>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38C87627-B4A2-4B71-986D-389872AF0991}"/>
                </a:ext>
              </a:extLst>
            </p:cNvPr>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9A71F1F-D621-4EDF-BD99-C8ACBBEE00D1}"/>
                </a:ext>
              </a:extLst>
            </p:cNvPr>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0888A0D-24C7-4BAC-A55E-DF89FD3E99E1}"/>
                </a:ext>
              </a:extLst>
            </p:cNvPr>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a:extLst>
                <a:ext uri="{FF2B5EF4-FFF2-40B4-BE49-F238E27FC236}">
                  <a16:creationId xmlns:a16="http://schemas.microsoft.com/office/drawing/2014/main" id="{26CE6FBA-A558-4E6E-A598-8C9E84039AD7}"/>
                </a:ext>
              </a:extLst>
            </p:cNvPr>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任意多边形 38">
            <a:extLst>
              <a:ext uri="{FF2B5EF4-FFF2-40B4-BE49-F238E27FC236}">
                <a16:creationId xmlns:a16="http://schemas.microsoft.com/office/drawing/2014/main" id="{92B58550-F041-40FE-859C-26303F242BD0}"/>
              </a:ext>
            </a:extLst>
          </p:cNvPr>
          <p:cNvSpPr/>
          <p:nvPr userDrawn="1"/>
        </p:nvSpPr>
        <p:spPr>
          <a:xfrm rot="16200000">
            <a:off x="523838" y="1926403"/>
            <a:ext cx="6858003" cy="3005184"/>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028" name="Picture 4" descr="Image result for Epileptic Seizure">
            <a:extLst>
              <a:ext uri="{FF2B5EF4-FFF2-40B4-BE49-F238E27FC236}">
                <a16:creationId xmlns:a16="http://schemas.microsoft.com/office/drawing/2014/main" id="{C39AA0BD-BBBD-4BE0-9F1F-F07539647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82" y="1501713"/>
            <a:ext cx="4492469" cy="3611945"/>
          </a:xfrm>
          <a:prstGeom prst="rect">
            <a:avLst/>
          </a:prstGeom>
          <a:noFill/>
          <a:extLst>
            <a:ext uri="{909E8E84-426E-40DD-AFC4-6F175D3DCCD1}">
              <a14:hiddenFill xmlns:a14="http://schemas.microsoft.com/office/drawing/2010/main">
                <a:solidFill>
                  <a:srgbClr val="FFFFFF"/>
                </a:solidFill>
              </a14:hiddenFill>
            </a:ext>
          </a:extLst>
        </p:spPr>
      </p:pic>
      <p:sp>
        <p:nvSpPr>
          <p:cNvPr id="16" name="任意多边形 43">
            <a:extLst>
              <a:ext uri="{FF2B5EF4-FFF2-40B4-BE49-F238E27FC236}">
                <a16:creationId xmlns:a16="http://schemas.microsoft.com/office/drawing/2014/main" id="{8A729C3C-4A44-4060-AC8F-2777A1414715}"/>
              </a:ext>
            </a:extLst>
          </p:cNvPr>
          <p:cNvSpPr/>
          <p:nvPr userDrawn="1"/>
        </p:nvSpPr>
        <p:spPr>
          <a:xfrm rot="16200000">
            <a:off x="3823616" y="-1510390"/>
            <a:ext cx="6858004" cy="987876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gradFill flip="none" rotWithShape="1">
            <a:gsLst>
              <a:gs pos="25000">
                <a:schemeClr val="bg1"/>
              </a:gs>
              <a:gs pos="100000">
                <a:srgbClr val="DFDFDF">
                  <a:lumMod val="52000"/>
                  <a:lumOff val="48000"/>
                </a:srgbClr>
              </a:gs>
            </a:gsLst>
            <a:lin ang="2700000" scaled="1"/>
            <a:tileRect/>
          </a:gradFill>
          <a:ln>
            <a:noFill/>
          </a:ln>
          <a:effectLst>
            <a:outerShdw blurRad="25400" dist="25400" dir="10800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pic>
        <p:nvPicPr>
          <p:cNvPr id="17" name="图片 16">
            <a:extLst>
              <a:ext uri="{FF2B5EF4-FFF2-40B4-BE49-F238E27FC236}">
                <a16:creationId xmlns:a16="http://schemas.microsoft.com/office/drawing/2014/main" id="{F7C1255E-5BB2-4B05-A54E-EDB2CB02CD3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71728"/>
          <a:stretch/>
        </p:blipFill>
        <p:spPr>
          <a:xfrm>
            <a:off x="7562367" y="913692"/>
            <a:ext cx="601379" cy="766319"/>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12" name="直接连接符​ 11"/>
          <p:cNvCxnSpPr/>
          <p:nvPr userDrawn="1"/>
        </p:nvCxnSpPr>
        <p:spPr>
          <a:xfrm>
            <a:off x="604434" y="1196392"/>
            <a:ext cx="10983132"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2" name="日期占位符 1">
            <a:extLst>
              <a:ext uri="{FF2B5EF4-FFF2-40B4-BE49-F238E27FC236}">
                <a16:creationId xmlns:a16="http://schemas.microsoft.com/office/drawing/2014/main" id="{F4C2166C-BD26-47C2-81A1-44756CE69F5C}"/>
              </a:ext>
            </a:extLst>
          </p:cNvPr>
          <p:cNvSpPr>
            <a:spLocks noGrp="1"/>
          </p:cNvSpPr>
          <p:nvPr>
            <p:ph type="dt" sz="half" idx="10"/>
          </p:nvPr>
        </p:nvSpPr>
        <p:spPr/>
        <p:txBody>
          <a:bodyPr/>
          <a:lstStyle/>
          <a:p>
            <a:fld id="{03B070BE-7F39-4CFE-B298-8B89566852DF}" type="datetime1">
              <a:rPr lang="zh-CN" altLang="en-US" smtClean="0"/>
              <a:t>2021/2/15</a:t>
            </a:fld>
            <a:endParaRPr lang="zh-CN" altLang="en-US"/>
          </a:p>
        </p:txBody>
      </p:sp>
      <p:sp>
        <p:nvSpPr>
          <p:cNvPr id="5" name="页脚占位符 4">
            <a:extLst>
              <a:ext uri="{FF2B5EF4-FFF2-40B4-BE49-F238E27FC236}">
                <a16:creationId xmlns:a16="http://schemas.microsoft.com/office/drawing/2014/main" id="{03667A1F-6346-4148-8EA5-AE2DD4F1B8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170B9C-1E64-4257-B5BB-AC2B901F432E}"/>
              </a:ext>
            </a:extLst>
          </p:cNvPr>
          <p:cNvSpPr>
            <a:spLocks noGrp="1"/>
          </p:cNvSpPr>
          <p:nvPr>
            <p:ph type="sldNum" sz="quarter" idx="12"/>
          </p:nvPr>
        </p:nvSpPr>
        <p:spPr/>
        <p:txBody>
          <a:bodyPr/>
          <a:lstStyle/>
          <a:p>
            <a:fld id="{9860EDB8-5305-433F-BE41-D7A86D811DB3}" type="slidenum">
              <a:rPr lang="en-US" altLang="zh-CN" smtClean="0"/>
              <a:pPr/>
              <a:t>‹#›</a:t>
            </a:fld>
            <a:endParaRPr lang="zh-CN" alt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矩形 9"/>
          <p:cNvSpPr/>
          <p:nvPr userDrawn="1"/>
        </p:nvSpPr>
        <p:spPr bwMode="blackWhite">
          <a:xfrm>
            <a:off x="254950" y="262784"/>
            <a:ext cx="11682101" cy="207264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solidFill>
                <a:srgbClr val="D24726"/>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3B070BE-7F39-4CFE-B298-8B89566852DF}" type="datetime1">
              <a:rPr lang="zh-CN" altLang="en-US" smtClean="0"/>
              <a:t>2021/2/15</a:t>
            </a:fld>
            <a:endParaRPr lang="zh-CN" altLang="en-US"/>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9.png"/><Relationship Id="rId7" Type="http://schemas.openxmlformats.org/officeDocument/2006/relationships/diagramQuickStyle" Target="../diagrams/quickStyle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png"/><Relationship Id="rId9" Type="http://schemas.microsoft.com/office/2007/relationships/diagramDrawing" Target="../diagrams/drawing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image" Target="../media/image360.png"/><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5" Type="http://schemas.openxmlformats.org/officeDocument/2006/relationships/image" Target="../media/image37.png"/><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image" Target="../media/image13.png"/><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15.png"/><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image" Target="../media/image14.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94197" y="2235200"/>
            <a:ext cx="6634579" cy="2387600"/>
          </a:xfrm>
        </p:spPr>
        <p:txBody>
          <a:bodyPr rtlCol="0" anchor="ctr" anchorCtr="0">
            <a:noAutofit/>
          </a:bodyPr>
          <a:lstStyle/>
          <a:p>
            <a:pPr marL="0" indent="0" algn="ctr" rtl="0">
              <a:buNone/>
            </a:pPr>
            <a:r>
              <a:rPr lang="en-US" altLang="zh-CN" dirty="0">
                <a:solidFill>
                  <a:schemeClr val="bg2">
                    <a:lumMod val="50000"/>
                  </a:schemeClr>
                </a:solidFill>
              </a:rPr>
              <a:t>BS6200 Project</a:t>
            </a:r>
            <a:br>
              <a:rPr lang="en-US" altLang="zh-CN" dirty="0">
                <a:solidFill>
                  <a:schemeClr val="bg2">
                    <a:lumMod val="50000"/>
                  </a:schemeClr>
                </a:solidFill>
              </a:rPr>
            </a:br>
            <a:br>
              <a:rPr lang="en-US" altLang="zh-CN" dirty="0">
                <a:solidFill>
                  <a:schemeClr val="bg2">
                    <a:lumMod val="50000"/>
                  </a:schemeClr>
                </a:solidFill>
              </a:rPr>
            </a:br>
            <a:r>
              <a:rPr lang="en-US" altLang="zh-CN" dirty="0">
                <a:solidFill>
                  <a:schemeClr val="bg2">
                    <a:lumMod val="50000"/>
                  </a:schemeClr>
                </a:solidFill>
              </a:rPr>
              <a:t>Epileptic-Seizure Classification</a:t>
            </a:r>
            <a:endParaRPr lang="zh-CN" altLang="en-US" dirty="0">
              <a:solidFill>
                <a:schemeClr val="bg2">
                  <a:lumMod val="50000"/>
                </a:schemeClr>
              </a:solidFill>
            </a:endParaRPr>
          </a:p>
        </p:txBody>
      </p:sp>
      <p:sp>
        <p:nvSpPr>
          <p:cNvPr id="5" name="文本框 4">
            <a:extLst>
              <a:ext uri="{FF2B5EF4-FFF2-40B4-BE49-F238E27FC236}">
                <a16:creationId xmlns:a16="http://schemas.microsoft.com/office/drawing/2014/main" id="{9B76ADD5-7F16-40FC-A4E6-BB5DBBF5F2BE}"/>
              </a:ext>
            </a:extLst>
          </p:cNvPr>
          <p:cNvSpPr txBox="1"/>
          <p:nvPr/>
        </p:nvSpPr>
        <p:spPr>
          <a:xfrm>
            <a:off x="7341831" y="5044438"/>
            <a:ext cx="3835154" cy="369332"/>
          </a:xfrm>
          <a:prstGeom prst="rect">
            <a:avLst/>
          </a:prstGeom>
          <a:noFill/>
        </p:spPr>
        <p:txBody>
          <a:bodyPr wrap="square" rtlCol="0">
            <a:spAutoFit/>
          </a:bodyPr>
          <a:lstStyle/>
          <a:p>
            <a:r>
              <a:rPr lang="en-US" altLang="zh-CN" b="1" dirty="0">
                <a:solidFill>
                  <a:schemeClr val="bg2">
                    <a:lumMod val="50000"/>
                  </a:schemeClr>
                </a:solidFill>
              </a:rPr>
              <a:t>NI YUXIN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5CAFBB31-3D10-4C52-9D6F-12CE37B71D91}"/>
              </a:ext>
            </a:extLst>
          </p:cNvPr>
          <p:cNvSpPr>
            <a:spLocks noGrp="1"/>
          </p:cNvSpPr>
          <p:nvPr>
            <p:ph type="title"/>
          </p:nvPr>
        </p:nvSpPr>
        <p:spPr>
          <a:xfrm>
            <a:off x="520700" y="447675"/>
            <a:ext cx="6877050" cy="639763"/>
          </a:xfrm>
        </p:spPr>
        <p:txBody>
          <a:bodyPr/>
          <a:lstStyle/>
          <a:p>
            <a:r>
              <a:rPr lang="en-US" altLang="zh-CN" dirty="0"/>
              <a:t>Split data and oversampling</a:t>
            </a:r>
            <a:endParaRPr lang="zh-CN" altLang="en-US" dirty="0"/>
          </a:p>
        </p:txBody>
      </p:sp>
      <p:pic>
        <p:nvPicPr>
          <p:cNvPr id="14338" name="Picture 2">
            <a:extLst>
              <a:ext uri="{FF2B5EF4-FFF2-40B4-BE49-F238E27FC236}">
                <a16:creationId xmlns:a16="http://schemas.microsoft.com/office/drawing/2014/main" id="{D2F8FC13-1BA2-4D78-A610-D46785B7E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520" y="2399664"/>
            <a:ext cx="4656552"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7478827-2897-4E50-B932-CE294FAE7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2399664"/>
            <a:ext cx="4788966" cy="2880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46849A0-7A3B-4C73-BFE6-A8D172781FA3}"/>
              </a:ext>
            </a:extLst>
          </p:cNvPr>
          <p:cNvSpPr txBox="1"/>
          <p:nvPr/>
        </p:nvSpPr>
        <p:spPr>
          <a:xfrm>
            <a:off x="2792386" y="5344233"/>
            <a:ext cx="1277371" cy="369332"/>
          </a:xfrm>
          <a:prstGeom prst="rect">
            <a:avLst/>
          </a:prstGeom>
          <a:noFill/>
        </p:spPr>
        <p:txBody>
          <a:bodyPr wrap="square" rtlCol="0">
            <a:spAutoFit/>
          </a:bodyPr>
          <a:lstStyle/>
          <a:p>
            <a:r>
              <a:rPr lang="en-US" altLang="zh-CN" dirty="0"/>
              <a:t>Train Data</a:t>
            </a:r>
            <a:endParaRPr lang="zh-CN" altLang="en-US" dirty="0"/>
          </a:p>
        </p:txBody>
      </p:sp>
      <p:sp>
        <p:nvSpPr>
          <p:cNvPr id="6" name="文本框 5">
            <a:extLst>
              <a:ext uri="{FF2B5EF4-FFF2-40B4-BE49-F238E27FC236}">
                <a16:creationId xmlns:a16="http://schemas.microsoft.com/office/drawing/2014/main" id="{123B6961-02D4-4507-942F-2CA13D1BF82D}"/>
              </a:ext>
            </a:extLst>
          </p:cNvPr>
          <p:cNvSpPr txBox="1"/>
          <p:nvPr/>
        </p:nvSpPr>
        <p:spPr>
          <a:xfrm>
            <a:off x="8647873" y="5344233"/>
            <a:ext cx="1156181" cy="369332"/>
          </a:xfrm>
          <a:prstGeom prst="rect">
            <a:avLst/>
          </a:prstGeom>
          <a:noFill/>
        </p:spPr>
        <p:txBody>
          <a:bodyPr wrap="square" rtlCol="0">
            <a:spAutoFit/>
          </a:bodyPr>
          <a:lstStyle/>
          <a:p>
            <a:r>
              <a:rPr lang="en-US" altLang="zh-CN" dirty="0"/>
              <a:t>Test Data</a:t>
            </a:r>
            <a:endParaRPr lang="zh-CN" altLang="en-US" dirty="0"/>
          </a:p>
        </p:txBody>
      </p:sp>
    </p:spTree>
    <p:extLst>
      <p:ext uri="{BB962C8B-B14F-4D97-AF65-F5344CB8AC3E}">
        <p14:creationId xmlns:p14="http://schemas.microsoft.com/office/powerpoint/2010/main" val="273493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81DEBF-1FF7-42EA-9597-B5F64B33166C}"/>
              </a:ext>
            </a:extLst>
          </p:cNvPr>
          <p:cNvSpPr/>
          <p:nvPr/>
        </p:nvSpPr>
        <p:spPr bwMode="blackWhite">
          <a:xfrm>
            <a:off x="254950" y="262784"/>
            <a:ext cx="11682101" cy="2072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solidFill>
                <a:srgbClr val="D24726"/>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670C33FE-D93A-4970-BC43-A521DB09EF9B}"/>
              </a:ext>
            </a:extLst>
          </p:cNvPr>
          <p:cNvSpPr txBox="1"/>
          <p:nvPr/>
        </p:nvSpPr>
        <p:spPr>
          <a:xfrm>
            <a:off x="1611774" y="791273"/>
            <a:ext cx="6094070" cy="1015663"/>
          </a:xfrm>
          <a:prstGeom prst="rect">
            <a:avLst/>
          </a:prstGeom>
          <a:noFill/>
        </p:spPr>
        <p:txBody>
          <a:bodyPr wrap="square">
            <a:spAutoFit/>
          </a:bodyPr>
          <a:lstStyle/>
          <a:p>
            <a:r>
              <a:rPr lang="en-US" altLang="zh-CN" sz="6000" b="1" dirty="0">
                <a:solidFill>
                  <a:schemeClr val="bg1"/>
                </a:solidFill>
                <a:cs typeface="Segoe UI Light" panose="020B0502040204020203" pitchFamily="34" charset="0"/>
              </a:rPr>
              <a:t>Content</a:t>
            </a:r>
            <a:endParaRPr lang="zh-CN" altLang="en-US" sz="6000" b="1" dirty="0">
              <a:solidFill>
                <a:schemeClr val="bg1"/>
              </a:solidFill>
            </a:endParaRPr>
          </a:p>
        </p:txBody>
      </p:sp>
      <p:pic>
        <p:nvPicPr>
          <p:cNvPr id="2050" name="Picture 2" descr="Image result for Epileptic Seizure">
            <a:extLst>
              <a:ext uri="{FF2B5EF4-FFF2-40B4-BE49-F238E27FC236}">
                <a16:creationId xmlns:a16="http://schemas.microsoft.com/office/drawing/2014/main" id="{C926BA8F-09EE-426B-B0D2-E63ABD819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0" y="2574919"/>
            <a:ext cx="5193745" cy="389530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3232FC3-47A2-4627-B1F4-4083C7D81849}"/>
              </a:ext>
            </a:extLst>
          </p:cNvPr>
          <p:cNvSpPr txBox="1"/>
          <p:nvPr/>
        </p:nvSpPr>
        <p:spPr>
          <a:xfrm>
            <a:off x="6743307" y="2814413"/>
            <a:ext cx="3866984" cy="3416320"/>
          </a:xfrm>
          <a:prstGeom prst="rect">
            <a:avLst/>
          </a:prstGeom>
          <a:noFill/>
        </p:spPr>
        <p:txBody>
          <a:bodyPr wrap="square" rtlCol="0">
            <a:spAutoFit/>
          </a:bodyPr>
          <a:lstStyle/>
          <a:p>
            <a:r>
              <a:rPr lang="en-US" altLang="zh-CN" sz="2400" dirty="0"/>
              <a:t>Introduction</a:t>
            </a:r>
          </a:p>
          <a:p>
            <a:endParaRPr lang="en-US" altLang="zh-CN" sz="2400" dirty="0"/>
          </a:p>
          <a:p>
            <a:r>
              <a:rPr lang="en-US" altLang="zh-CN" sz="2400" dirty="0"/>
              <a:t>Preprocessing</a:t>
            </a:r>
          </a:p>
          <a:p>
            <a:endParaRPr lang="en-US" altLang="zh-CN" sz="2400" dirty="0"/>
          </a:p>
          <a:p>
            <a:r>
              <a:rPr lang="en-US" altLang="zh-CN" sz="2400" b="1" dirty="0"/>
              <a:t>Metrics Selection</a:t>
            </a:r>
          </a:p>
          <a:p>
            <a:endParaRPr lang="en-US" altLang="zh-CN" sz="2400" dirty="0"/>
          </a:p>
          <a:p>
            <a:r>
              <a:rPr lang="en-US" altLang="zh-CN" sz="2400" dirty="0"/>
              <a:t>Model evaluation</a:t>
            </a:r>
          </a:p>
          <a:p>
            <a:endParaRPr lang="en-US" altLang="zh-CN" sz="2400" dirty="0"/>
          </a:p>
          <a:p>
            <a:r>
              <a:rPr lang="en-US" altLang="zh-CN" sz="2400" dirty="0"/>
              <a:t>Summary and Analysis </a:t>
            </a:r>
            <a:endParaRPr lang="zh-CN" altLang="en-US" sz="2400" dirty="0"/>
          </a:p>
        </p:txBody>
      </p:sp>
    </p:spTree>
    <p:extLst>
      <p:ext uri="{BB962C8B-B14F-4D97-AF65-F5344CB8AC3E}">
        <p14:creationId xmlns:p14="http://schemas.microsoft.com/office/powerpoint/2010/main" val="3735061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FF293-B24A-4A4D-A3EE-8ABD972613C0}"/>
              </a:ext>
            </a:extLst>
          </p:cNvPr>
          <p:cNvSpPr>
            <a:spLocks noGrp="1"/>
          </p:cNvSpPr>
          <p:nvPr>
            <p:ph type="title"/>
          </p:nvPr>
        </p:nvSpPr>
        <p:spPr/>
        <p:txBody>
          <a:bodyPr/>
          <a:lstStyle/>
          <a:p>
            <a:r>
              <a:rPr lang="en-US" altLang="zh-CN" dirty="0"/>
              <a:t>Goal Statement in binary classification</a:t>
            </a:r>
            <a:endParaRPr lang="zh-CN" altLang="en-US" dirty="0"/>
          </a:p>
        </p:txBody>
      </p:sp>
      <p:graphicFrame>
        <p:nvGraphicFramePr>
          <p:cNvPr id="4" name="图示 3">
            <a:extLst>
              <a:ext uri="{FF2B5EF4-FFF2-40B4-BE49-F238E27FC236}">
                <a16:creationId xmlns:a16="http://schemas.microsoft.com/office/drawing/2014/main" id="{21906A2A-988F-4781-B925-EFA9EEC2618F}"/>
              </a:ext>
            </a:extLst>
          </p:cNvPr>
          <p:cNvGraphicFramePr/>
          <p:nvPr>
            <p:extLst>
              <p:ext uri="{D42A27DB-BD31-4B8C-83A1-F6EECF244321}">
                <p14:modId xmlns:p14="http://schemas.microsoft.com/office/powerpoint/2010/main" val="3979735929"/>
              </p:ext>
            </p:extLst>
          </p:nvPr>
        </p:nvGraphicFramePr>
        <p:xfrm>
          <a:off x="843280" y="1999827"/>
          <a:ext cx="10251440" cy="3486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7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ED17F-DC83-492F-B527-430A3CE51B32}"/>
              </a:ext>
            </a:extLst>
          </p:cNvPr>
          <p:cNvSpPr>
            <a:spLocks noGrp="1"/>
          </p:cNvSpPr>
          <p:nvPr>
            <p:ph type="title"/>
          </p:nvPr>
        </p:nvSpPr>
        <p:spPr/>
        <p:txBody>
          <a:bodyPr/>
          <a:lstStyle/>
          <a:p>
            <a:r>
              <a:rPr lang="en-US" altLang="zh-CN" dirty="0"/>
              <a:t>ROC AUC Performance</a:t>
            </a:r>
            <a:endParaRPr lang="zh-CN" altLang="en-US" dirty="0"/>
          </a:p>
        </p:txBody>
      </p:sp>
      <p:pic>
        <p:nvPicPr>
          <p:cNvPr id="28674" name="Picture 2">
            <a:extLst>
              <a:ext uri="{FF2B5EF4-FFF2-40B4-BE49-F238E27FC236}">
                <a16:creationId xmlns:a16="http://schemas.microsoft.com/office/drawing/2014/main" id="{944CD90E-B973-44CD-9FA1-EAD1CFF8D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970" y="1592579"/>
            <a:ext cx="7053515" cy="459486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B8BFEB9-6AB0-4850-ABF0-95F304D1B84E}"/>
              </a:ext>
            </a:extLst>
          </p:cNvPr>
          <p:cNvSpPr/>
          <p:nvPr/>
        </p:nvSpPr>
        <p:spPr>
          <a:xfrm>
            <a:off x="5648960" y="4632960"/>
            <a:ext cx="1391920" cy="37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5EDF85F-2113-4757-91FC-5AC8BB898B2E}"/>
              </a:ext>
            </a:extLst>
          </p:cNvPr>
          <p:cNvSpPr/>
          <p:nvPr/>
        </p:nvSpPr>
        <p:spPr>
          <a:xfrm>
            <a:off x="5648960" y="5334000"/>
            <a:ext cx="1391920" cy="37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ADACA5B-F12C-4441-BD6F-DF15322E4130}"/>
              </a:ext>
            </a:extLst>
          </p:cNvPr>
          <p:cNvSpPr txBox="1"/>
          <p:nvPr/>
        </p:nvSpPr>
        <p:spPr>
          <a:xfrm>
            <a:off x="8046720" y="3012440"/>
            <a:ext cx="3769360" cy="1754326"/>
          </a:xfrm>
          <a:prstGeom prst="rect">
            <a:avLst/>
          </a:prstGeom>
          <a:noFill/>
        </p:spPr>
        <p:txBody>
          <a:bodyPr wrap="square" rtlCol="0">
            <a:spAutoFit/>
          </a:bodyPr>
          <a:lstStyle/>
          <a:p>
            <a:r>
              <a:rPr lang="en-US" altLang="zh-CN" dirty="0"/>
              <a:t>KNN, Decision Tree ,Random Forest and </a:t>
            </a:r>
            <a:r>
              <a:rPr lang="en-US" altLang="zh-CN" dirty="0" err="1"/>
              <a:t>XGBoost</a:t>
            </a:r>
            <a:r>
              <a:rPr lang="en-US" altLang="zh-CN" dirty="0"/>
              <a:t> are fined tuned by 5-fold cross validation</a:t>
            </a:r>
          </a:p>
          <a:p>
            <a:endParaRPr lang="en-US" altLang="zh-CN" dirty="0"/>
          </a:p>
          <a:p>
            <a:r>
              <a:rPr lang="en-US" altLang="zh-CN" dirty="0"/>
              <a:t>Voting by all models is the best model and </a:t>
            </a:r>
            <a:r>
              <a:rPr lang="en-US" altLang="zh-CN" dirty="0" err="1"/>
              <a:t>XGBoost</a:t>
            </a:r>
            <a:r>
              <a:rPr lang="en-US" altLang="zh-CN" dirty="0"/>
              <a:t> is the second</a:t>
            </a:r>
            <a:endParaRPr lang="zh-CN" altLang="en-US" dirty="0"/>
          </a:p>
        </p:txBody>
      </p:sp>
      <p:sp>
        <p:nvSpPr>
          <p:cNvPr id="7" name="矩形 6">
            <a:extLst>
              <a:ext uri="{FF2B5EF4-FFF2-40B4-BE49-F238E27FC236}">
                <a16:creationId xmlns:a16="http://schemas.microsoft.com/office/drawing/2014/main" id="{715EDD4C-E9F6-46F0-A7A6-16D977F60B38}"/>
              </a:ext>
            </a:extLst>
          </p:cNvPr>
          <p:cNvSpPr/>
          <p:nvPr/>
        </p:nvSpPr>
        <p:spPr>
          <a:xfrm>
            <a:off x="4104640" y="2204720"/>
            <a:ext cx="1442720" cy="37592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8DF6CE2-9BF5-4C12-B36D-F588225F9500}"/>
              </a:ext>
            </a:extLst>
          </p:cNvPr>
          <p:cNvSpPr/>
          <p:nvPr/>
        </p:nvSpPr>
        <p:spPr>
          <a:xfrm>
            <a:off x="4104640" y="5334000"/>
            <a:ext cx="1442720" cy="37592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365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224EF-9C74-40D6-84CE-AC949D47BE02}"/>
              </a:ext>
            </a:extLst>
          </p:cNvPr>
          <p:cNvSpPr>
            <a:spLocks noGrp="1"/>
          </p:cNvSpPr>
          <p:nvPr>
            <p:ph type="title"/>
          </p:nvPr>
        </p:nvSpPr>
        <p:spPr>
          <a:xfrm>
            <a:off x="521207" y="448056"/>
            <a:ext cx="2486153" cy="640080"/>
          </a:xfrm>
        </p:spPr>
        <p:txBody>
          <a:bodyPr>
            <a:normAutofit/>
          </a:bodyPr>
          <a:lstStyle/>
          <a:p>
            <a:r>
              <a:rPr lang="en-US" altLang="zh-CN" dirty="0"/>
              <a:t>F1 VS AUC</a:t>
            </a:r>
            <a:endParaRPr lang="zh-CN" altLang="en-US" dirty="0"/>
          </a:p>
        </p:txBody>
      </p:sp>
      <p:pic>
        <p:nvPicPr>
          <p:cNvPr id="27650" name="Picture 2">
            <a:extLst>
              <a:ext uri="{FF2B5EF4-FFF2-40B4-BE49-F238E27FC236}">
                <a16:creationId xmlns:a16="http://schemas.microsoft.com/office/drawing/2014/main" id="{1C8074F9-2E00-4B46-BE2C-05E54A5B5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487" y="2185986"/>
            <a:ext cx="37814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a:extLst>
              <a:ext uri="{FF2B5EF4-FFF2-40B4-BE49-F238E27FC236}">
                <a16:creationId xmlns:a16="http://schemas.microsoft.com/office/drawing/2014/main" id="{0EE8D6DA-1169-4A6A-895A-91CD7B3AC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269" y="2185987"/>
            <a:ext cx="3781425" cy="24860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8A12D49-02B8-4759-9AB0-E35BEFFEFF91}"/>
              </a:ext>
            </a:extLst>
          </p:cNvPr>
          <p:cNvSpPr txBox="1"/>
          <p:nvPr/>
        </p:nvSpPr>
        <p:spPr>
          <a:xfrm>
            <a:off x="1843250" y="1578648"/>
            <a:ext cx="1340167" cy="369332"/>
          </a:xfrm>
          <a:prstGeom prst="rect">
            <a:avLst/>
          </a:prstGeom>
          <a:noFill/>
        </p:spPr>
        <p:txBody>
          <a:bodyPr wrap="square">
            <a:spAutoFit/>
          </a:bodyPr>
          <a:lstStyle/>
          <a:p>
            <a:r>
              <a:rPr lang="en-US" altLang="zh-CN" dirty="0" err="1"/>
              <a:t>XGBoost</a:t>
            </a:r>
            <a:endParaRPr lang="en-US" altLang="zh-CN" dirty="0"/>
          </a:p>
        </p:txBody>
      </p:sp>
      <p:sp>
        <p:nvSpPr>
          <p:cNvPr id="7" name="文本框 6">
            <a:extLst>
              <a:ext uri="{FF2B5EF4-FFF2-40B4-BE49-F238E27FC236}">
                <a16:creationId xmlns:a16="http://schemas.microsoft.com/office/drawing/2014/main" id="{99AC805B-B578-4ADA-86C9-7AAEF53C767D}"/>
              </a:ext>
            </a:extLst>
          </p:cNvPr>
          <p:cNvSpPr txBox="1"/>
          <p:nvPr/>
        </p:nvSpPr>
        <p:spPr>
          <a:xfrm>
            <a:off x="7631112" y="1578648"/>
            <a:ext cx="3606800" cy="369332"/>
          </a:xfrm>
          <a:prstGeom prst="rect">
            <a:avLst/>
          </a:prstGeom>
          <a:noFill/>
        </p:spPr>
        <p:txBody>
          <a:bodyPr wrap="square">
            <a:spAutoFit/>
          </a:bodyPr>
          <a:lstStyle/>
          <a:p>
            <a:r>
              <a:rPr lang="en-US" altLang="zh-CN" dirty="0"/>
              <a:t>Voting Classifier with all models</a:t>
            </a:r>
          </a:p>
        </p:txBody>
      </p:sp>
      <p:sp>
        <p:nvSpPr>
          <p:cNvPr id="8" name="Rectangle 3">
            <a:extLst>
              <a:ext uri="{FF2B5EF4-FFF2-40B4-BE49-F238E27FC236}">
                <a16:creationId xmlns:a16="http://schemas.microsoft.com/office/drawing/2014/main" id="{FC5B7655-C252-41EE-A4EC-23DC3204B1E8}"/>
              </a:ext>
            </a:extLst>
          </p:cNvPr>
          <p:cNvSpPr>
            <a:spLocks noChangeArrowheads="1"/>
          </p:cNvSpPr>
          <p:nvPr/>
        </p:nvSpPr>
        <p:spPr bwMode="auto">
          <a:xfrm>
            <a:off x="8453119" y="4712030"/>
            <a:ext cx="1686560" cy="282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Arial Unicode MS"/>
              </a:rPr>
              <a:t>AUC: 0.9968</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7AB4C0C0-A565-4F8E-AC87-E23D18BD59E8}"/>
              </a:ext>
            </a:extLst>
          </p:cNvPr>
          <p:cNvSpPr>
            <a:spLocks noChangeArrowheads="1"/>
          </p:cNvSpPr>
          <p:nvPr/>
        </p:nvSpPr>
        <p:spPr bwMode="auto">
          <a:xfrm>
            <a:off x="1668429" y="4712030"/>
            <a:ext cx="1686560" cy="282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Arial Unicode MS"/>
              </a:rPr>
              <a:t>AUC: 0.9963</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graphicFrame>
        <p:nvGraphicFramePr>
          <p:cNvPr id="4" name="图示 3">
            <a:extLst>
              <a:ext uri="{FF2B5EF4-FFF2-40B4-BE49-F238E27FC236}">
                <a16:creationId xmlns:a16="http://schemas.microsoft.com/office/drawing/2014/main" id="{B8B2DF3A-46F7-46ED-8479-8A907A9E9759}"/>
              </a:ext>
            </a:extLst>
          </p:cNvPr>
          <p:cNvGraphicFramePr/>
          <p:nvPr/>
        </p:nvGraphicFramePr>
        <p:xfrm>
          <a:off x="4735514" y="2726256"/>
          <a:ext cx="2490153" cy="14054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矩形 4">
            <a:extLst>
              <a:ext uri="{FF2B5EF4-FFF2-40B4-BE49-F238E27FC236}">
                <a16:creationId xmlns:a16="http://schemas.microsoft.com/office/drawing/2014/main" id="{EBDCE872-897B-482A-AEAB-F1C04305B5EE}"/>
              </a:ext>
            </a:extLst>
          </p:cNvPr>
          <p:cNvSpPr/>
          <p:nvPr/>
        </p:nvSpPr>
        <p:spPr>
          <a:xfrm>
            <a:off x="1188720" y="3322320"/>
            <a:ext cx="1107440" cy="924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61E12B2-8402-4EB4-94A1-F5EC8F012449}"/>
              </a:ext>
            </a:extLst>
          </p:cNvPr>
          <p:cNvSpPr/>
          <p:nvPr/>
        </p:nvSpPr>
        <p:spPr>
          <a:xfrm>
            <a:off x="7899399" y="3368038"/>
            <a:ext cx="1107440" cy="924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EDD077B7-02F6-46B8-9E15-FC6CD37AAF3B}"/>
              </a:ext>
            </a:extLst>
          </p:cNvPr>
          <p:cNvSpPr/>
          <p:nvPr/>
        </p:nvSpPr>
        <p:spPr>
          <a:xfrm>
            <a:off x="2431577" y="2294456"/>
            <a:ext cx="1107440" cy="924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D5A2C3B-5C3E-4EF8-B6E6-BAE3726440FA}"/>
              </a:ext>
            </a:extLst>
          </p:cNvPr>
          <p:cNvSpPr/>
          <p:nvPr/>
        </p:nvSpPr>
        <p:spPr>
          <a:xfrm>
            <a:off x="9163367" y="2294456"/>
            <a:ext cx="1107440" cy="9245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266F2C0-D607-411F-88B0-367362E1EA4A}"/>
              </a:ext>
            </a:extLst>
          </p:cNvPr>
          <p:cNvSpPr txBox="1"/>
          <p:nvPr/>
        </p:nvSpPr>
        <p:spPr>
          <a:xfrm>
            <a:off x="1668429" y="5428932"/>
            <a:ext cx="9397814" cy="923330"/>
          </a:xfrm>
          <a:prstGeom prst="rect">
            <a:avLst/>
          </a:prstGeom>
          <a:noFill/>
        </p:spPr>
        <p:txBody>
          <a:bodyPr wrap="square">
            <a:spAutoFit/>
          </a:bodyPr>
          <a:lstStyle/>
          <a:p>
            <a:r>
              <a:rPr lang="en-US" altLang="zh-CN" dirty="0"/>
              <a:t>ROC AUC is the area under ROC curve, it is the average value of all the thresholds</a:t>
            </a:r>
          </a:p>
          <a:p>
            <a:endParaRPr lang="en-US" altLang="zh-CN" dirty="0"/>
          </a:p>
          <a:p>
            <a:r>
              <a:rPr lang="en-US" altLang="zh-CN" dirty="0"/>
              <a:t>F1 score is the value under a specific threshold, here is 0.5, the threshold may not be right</a:t>
            </a:r>
            <a:endParaRPr lang="zh-CN" altLang="en-US" dirty="0"/>
          </a:p>
        </p:txBody>
      </p:sp>
    </p:spTree>
    <p:extLst>
      <p:ext uri="{BB962C8B-B14F-4D97-AF65-F5344CB8AC3E}">
        <p14:creationId xmlns:p14="http://schemas.microsoft.com/office/powerpoint/2010/main" val="384467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BEAF9-011A-4EC2-88C6-45EF28303E0B}"/>
              </a:ext>
            </a:extLst>
          </p:cNvPr>
          <p:cNvSpPr>
            <a:spLocks noGrp="1"/>
          </p:cNvSpPr>
          <p:nvPr>
            <p:ph type="title"/>
          </p:nvPr>
        </p:nvSpPr>
        <p:spPr>
          <a:xfrm>
            <a:off x="521207" y="448056"/>
            <a:ext cx="7566153" cy="640080"/>
          </a:xfrm>
        </p:spPr>
        <p:txBody>
          <a:bodyPr>
            <a:normAutofit/>
          </a:bodyPr>
          <a:lstStyle/>
          <a:p>
            <a:r>
              <a:rPr lang="en-US" altLang="zh-CN" dirty="0"/>
              <a:t>ROC AUC is optimistic in imbalanced data</a:t>
            </a:r>
            <a:endParaRPr lang="zh-CN" altLang="en-US" dirty="0"/>
          </a:p>
        </p:txBody>
      </p:sp>
      <p:sp>
        <p:nvSpPr>
          <p:cNvPr id="4" name="文本框 3">
            <a:extLst>
              <a:ext uri="{FF2B5EF4-FFF2-40B4-BE49-F238E27FC236}">
                <a16:creationId xmlns:a16="http://schemas.microsoft.com/office/drawing/2014/main" id="{B502341D-39A4-4025-880F-96CFC095ED9B}"/>
              </a:ext>
            </a:extLst>
          </p:cNvPr>
          <p:cNvSpPr txBox="1"/>
          <p:nvPr/>
        </p:nvSpPr>
        <p:spPr>
          <a:xfrm>
            <a:off x="653287" y="1444879"/>
            <a:ext cx="8490713" cy="646331"/>
          </a:xfrm>
          <a:prstGeom prst="rect">
            <a:avLst/>
          </a:prstGeom>
          <a:noFill/>
        </p:spPr>
        <p:txBody>
          <a:bodyPr wrap="square">
            <a:spAutoFit/>
          </a:bodyPr>
          <a:lstStyle/>
          <a:p>
            <a:r>
              <a:rPr lang="en-US" altLang="zh-CN" dirty="0"/>
              <a:t>ROC AUC is the area under ROC curve, it is the average value of all the thresholds and treats equally to majority and minority</a:t>
            </a:r>
            <a:endParaRPr lang="zh-CN" altLang="en-US" dirty="0"/>
          </a:p>
        </p:txBody>
      </p:sp>
      <p:pic>
        <p:nvPicPr>
          <p:cNvPr id="6" name="图片 5">
            <a:extLst>
              <a:ext uri="{FF2B5EF4-FFF2-40B4-BE49-F238E27FC236}">
                <a16:creationId xmlns:a16="http://schemas.microsoft.com/office/drawing/2014/main" id="{29DC2709-B96B-4B49-A078-D531BD1E28FC}"/>
              </a:ext>
            </a:extLst>
          </p:cNvPr>
          <p:cNvPicPr>
            <a:picLocks noChangeAspect="1"/>
          </p:cNvPicPr>
          <p:nvPr/>
        </p:nvPicPr>
        <p:blipFill>
          <a:blip r:embed="rId3"/>
          <a:stretch>
            <a:fillRect/>
          </a:stretch>
        </p:blipFill>
        <p:spPr>
          <a:xfrm>
            <a:off x="318007" y="2170955"/>
            <a:ext cx="6377146" cy="1440000"/>
          </a:xfrm>
          <a:prstGeom prst="rect">
            <a:avLst/>
          </a:prstGeom>
        </p:spPr>
      </p:pic>
      <p:pic>
        <p:nvPicPr>
          <p:cNvPr id="8" name="图片 7">
            <a:extLst>
              <a:ext uri="{FF2B5EF4-FFF2-40B4-BE49-F238E27FC236}">
                <a16:creationId xmlns:a16="http://schemas.microsoft.com/office/drawing/2014/main" id="{857B92FF-9C3F-4E7A-A1C0-6454C7836223}"/>
              </a:ext>
            </a:extLst>
          </p:cNvPr>
          <p:cNvPicPr>
            <a:picLocks noChangeAspect="1"/>
          </p:cNvPicPr>
          <p:nvPr/>
        </p:nvPicPr>
        <p:blipFill>
          <a:blip r:embed="rId4"/>
          <a:stretch>
            <a:fillRect/>
          </a:stretch>
        </p:blipFill>
        <p:spPr>
          <a:xfrm>
            <a:off x="4681126" y="3646515"/>
            <a:ext cx="6877119" cy="1621876"/>
          </a:xfrm>
          <a:prstGeom prst="rect">
            <a:avLst/>
          </a:prstGeom>
        </p:spPr>
      </p:pic>
      <p:pic>
        <p:nvPicPr>
          <p:cNvPr id="10" name="图片 9">
            <a:extLst>
              <a:ext uri="{FF2B5EF4-FFF2-40B4-BE49-F238E27FC236}">
                <a16:creationId xmlns:a16="http://schemas.microsoft.com/office/drawing/2014/main" id="{CFC0FEAB-29A6-449A-8C6F-99E1330D679E}"/>
              </a:ext>
            </a:extLst>
          </p:cNvPr>
          <p:cNvPicPr>
            <a:picLocks noChangeAspect="1"/>
          </p:cNvPicPr>
          <p:nvPr/>
        </p:nvPicPr>
        <p:blipFill>
          <a:blip r:embed="rId5"/>
          <a:stretch>
            <a:fillRect/>
          </a:stretch>
        </p:blipFill>
        <p:spPr>
          <a:xfrm>
            <a:off x="1923287" y="5366694"/>
            <a:ext cx="8089411" cy="1440000"/>
          </a:xfrm>
          <a:prstGeom prst="rect">
            <a:avLst/>
          </a:prstGeom>
        </p:spPr>
      </p:pic>
      <p:sp>
        <p:nvSpPr>
          <p:cNvPr id="11" name="矩形: 圆角 10">
            <a:extLst>
              <a:ext uri="{FF2B5EF4-FFF2-40B4-BE49-F238E27FC236}">
                <a16:creationId xmlns:a16="http://schemas.microsoft.com/office/drawing/2014/main" id="{9DC7B889-BD61-4EDB-B5BD-815B75E6571B}"/>
              </a:ext>
            </a:extLst>
          </p:cNvPr>
          <p:cNvSpPr/>
          <p:nvPr/>
        </p:nvSpPr>
        <p:spPr>
          <a:xfrm>
            <a:off x="944880" y="2191275"/>
            <a:ext cx="5892800" cy="6463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AAA52A8D-293C-47C5-934B-2A73193C1FD9}"/>
              </a:ext>
            </a:extLst>
          </p:cNvPr>
          <p:cNvSpPr/>
          <p:nvPr/>
        </p:nvSpPr>
        <p:spPr>
          <a:xfrm>
            <a:off x="5273039" y="3919022"/>
            <a:ext cx="6285205" cy="78828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AAA52A8D-293C-47C5-934B-2A73193C1FD9}"/>
              </a:ext>
            </a:extLst>
          </p:cNvPr>
          <p:cNvSpPr/>
          <p:nvPr/>
        </p:nvSpPr>
        <p:spPr>
          <a:xfrm>
            <a:off x="3230880" y="5763588"/>
            <a:ext cx="6781818" cy="3864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5" name="图形 14" descr="带齿轮的头部">
            <a:extLst>
              <a:ext uri="{FF2B5EF4-FFF2-40B4-BE49-F238E27FC236}">
                <a16:creationId xmlns:a16="http://schemas.microsoft.com/office/drawing/2014/main" id="{00C2A42E-B9F6-47AF-8494-0E92DE0E9D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44000" y="1402986"/>
            <a:ext cx="1935462" cy="1935462"/>
          </a:xfrm>
          <a:prstGeom prst="rect">
            <a:avLst/>
          </a:prstGeom>
        </p:spPr>
      </p:pic>
    </p:spTree>
    <p:extLst>
      <p:ext uri="{BB962C8B-B14F-4D97-AF65-F5344CB8AC3E}">
        <p14:creationId xmlns:p14="http://schemas.microsoft.com/office/powerpoint/2010/main" val="279541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43A54-99D6-439B-BF0B-60E4284C7703}"/>
              </a:ext>
            </a:extLst>
          </p:cNvPr>
          <p:cNvSpPr>
            <a:spLocks noGrp="1"/>
          </p:cNvSpPr>
          <p:nvPr>
            <p:ph type="title"/>
          </p:nvPr>
        </p:nvSpPr>
        <p:spPr/>
        <p:txBody>
          <a:bodyPr/>
          <a:lstStyle/>
          <a:p>
            <a:r>
              <a:rPr lang="en-US" altLang="zh-CN" dirty="0"/>
              <a:t>PR AUC is more sensitive</a:t>
            </a:r>
            <a:endParaRPr lang="zh-CN" altLang="en-US" dirty="0"/>
          </a:p>
        </p:txBody>
      </p:sp>
      <p:sp>
        <p:nvSpPr>
          <p:cNvPr id="3" name="文本框 2">
            <a:extLst>
              <a:ext uri="{FF2B5EF4-FFF2-40B4-BE49-F238E27FC236}">
                <a16:creationId xmlns:a16="http://schemas.microsoft.com/office/drawing/2014/main" id="{D4DCFACD-D84E-411F-84CE-52F288C68785}"/>
              </a:ext>
            </a:extLst>
          </p:cNvPr>
          <p:cNvSpPr txBox="1"/>
          <p:nvPr/>
        </p:nvSpPr>
        <p:spPr>
          <a:xfrm>
            <a:off x="1635760" y="6086778"/>
            <a:ext cx="10434320" cy="646331"/>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Davis, Jesse, and Mark </a:t>
            </a:r>
            <a:r>
              <a:rPr lang="en-US" altLang="zh-CN" b="0" i="0" dirty="0" err="1">
                <a:solidFill>
                  <a:srgbClr val="222222"/>
                </a:solidFill>
                <a:effectLst/>
                <a:latin typeface="Arial" panose="020B0604020202020204" pitchFamily="34" charset="0"/>
              </a:rPr>
              <a:t>Goadrich</a:t>
            </a:r>
            <a:r>
              <a:rPr lang="en-US" altLang="zh-CN" b="0" i="0" dirty="0">
                <a:solidFill>
                  <a:srgbClr val="222222"/>
                </a:solidFill>
                <a:effectLst/>
                <a:latin typeface="Arial" panose="020B0604020202020204" pitchFamily="34" charset="0"/>
              </a:rPr>
              <a:t>. "The relationship between Precision-Recall and ROC curves." </a:t>
            </a:r>
            <a:r>
              <a:rPr lang="en-US" altLang="zh-CN" b="0" i="1" dirty="0">
                <a:solidFill>
                  <a:srgbClr val="222222"/>
                </a:solidFill>
                <a:effectLst/>
                <a:latin typeface="Arial" panose="020B0604020202020204" pitchFamily="34" charset="0"/>
              </a:rPr>
              <a:t>Proceedings of the 23rd international conference on Machine learning</a:t>
            </a:r>
            <a:r>
              <a:rPr lang="en-US" altLang="zh-CN" b="0" i="0" dirty="0">
                <a:solidFill>
                  <a:srgbClr val="222222"/>
                </a:solidFill>
                <a:effectLst/>
                <a:latin typeface="Arial" panose="020B0604020202020204" pitchFamily="34" charset="0"/>
              </a:rPr>
              <a:t>. 2006. </a:t>
            </a:r>
            <a:r>
              <a:rPr lang="en-US" altLang="zh-CN" b="1" i="0" dirty="0">
                <a:solidFill>
                  <a:srgbClr val="222222"/>
                </a:solidFill>
                <a:effectLst/>
                <a:latin typeface="Arial" panose="020B0604020202020204" pitchFamily="34" charset="0"/>
              </a:rPr>
              <a:t>Cited by 4384</a:t>
            </a:r>
            <a:endParaRPr lang="zh-CN" altLang="en-US" b="1" dirty="0"/>
          </a:p>
        </p:txBody>
      </p:sp>
      <p:pic>
        <p:nvPicPr>
          <p:cNvPr id="29698" name="Picture 2" descr="preview">
            <a:extLst>
              <a:ext uri="{FF2B5EF4-FFF2-40B4-BE49-F238E27FC236}">
                <a16:creationId xmlns:a16="http://schemas.microsoft.com/office/drawing/2014/main" id="{D48B3A58-8626-467A-8E9B-D9427D182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38" y="1788626"/>
            <a:ext cx="7342823" cy="359766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803AABA-03FB-4BE5-AF08-14D866F4B44B}"/>
              </a:ext>
            </a:extLst>
          </p:cNvPr>
          <p:cNvSpPr txBox="1"/>
          <p:nvPr/>
        </p:nvSpPr>
        <p:spPr>
          <a:xfrm>
            <a:off x="8410354" y="2767280"/>
            <a:ext cx="3213632" cy="1323439"/>
          </a:xfrm>
          <a:prstGeom prst="rect">
            <a:avLst/>
          </a:prstGeom>
          <a:noFill/>
        </p:spPr>
        <p:txBody>
          <a:bodyPr wrap="square" rtlCol="0">
            <a:spAutoFit/>
          </a:bodyPr>
          <a:lstStyle/>
          <a:p>
            <a:r>
              <a:rPr lang="en-US" altLang="zh-CN" sz="2000" dirty="0"/>
              <a:t>For imbalanced data when positive data is less than negative data, </a:t>
            </a:r>
            <a:r>
              <a:rPr lang="en-US" altLang="zh-CN" sz="2000" b="1" dirty="0"/>
              <a:t>PR AUC is more suitable.</a:t>
            </a:r>
            <a:endParaRPr lang="zh-CN" altLang="en-US" sz="2000" b="1" dirty="0"/>
          </a:p>
        </p:txBody>
      </p:sp>
    </p:spTree>
    <p:extLst>
      <p:ext uri="{BB962C8B-B14F-4D97-AF65-F5344CB8AC3E}">
        <p14:creationId xmlns:p14="http://schemas.microsoft.com/office/powerpoint/2010/main" val="380923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E92BC-31E4-47B5-9628-651F9C71DC41}"/>
              </a:ext>
            </a:extLst>
          </p:cNvPr>
          <p:cNvSpPr>
            <a:spLocks noGrp="1"/>
          </p:cNvSpPr>
          <p:nvPr>
            <p:ph type="title"/>
          </p:nvPr>
        </p:nvSpPr>
        <p:spPr>
          <a:xfrm>
            <a:off x="541527" y="437896"/>
            <a:ext cx="3359913" cy="640080"/>
          </a:xfrm>
        </p:spPr>
        <p:txBody>
          <a:bodyPr/>
          <a:lstStyle/>
          <a:p>
            <a:r>
              <a:rPr lang="en-US" altLang="zh-CN" dirty="0"/>
              <a:t>Metrics strategy</a:t>
            </a:r>
            <a:endParaRPr lang="zh-CN" altLang="en-US" dirty="0"/>
          </a:p>
        </p:txBody>
      </p:sp>
      <p:graphicFrame>
        <p:nvGraphicFramePr>
          <p:cNvPr id="3" name="图示 2">
            <a:extLst>
              <a:ext uri="{FF2B5EF4-FFF2-40B4-BE49-F238E27FC236}">
                <a16:creationId xmlns:a16="http://schemas.microsoft.com/office/drawing/2014/main" id="{6BDACB02-6C95-4CC2-B7AF-93A13614A232}"/>
              </a:ext>
            </a:extLst>
          </p:cNvPr>
          <p:cNvGraphicFramePr/>
          <p:nvPr>
            <p:extLst>
              <p:ext uri="{D42A27DB-BD31-4B8C-83A1-F6EECF244321}">
                <p14:modId xmlns:p14="http://schemas.microsoft.com/office/powerpoint/2010/main" val="3436788577"/>
              </p:ext>
            </p:extLst>
          </p:nvPr>
        </p:nvGraphicFramePr>
        <p:xfrm>
          <a:off x="127118" y="1640162"/>
          <a:ext cx="5936275" cy="3086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a:extLst>
              <a:ext uri="{FF2B5EF4-FFF2-40B4-BE49-F238E27FC236}">
                <a16:creationId xmlns:a16="http://schemas.microsoft.com/office/drawing/2014/main" id="{ADD3ACEF-698F-4CC6-84FD-29077F760592}"/>
              </a:ext>
            </a:extLst>
          </p:cNvPr>
          <p:cNvGraphicFramePr/>
          <p:nvPr>
            <p:extLst>
              <p:ext uri="{D42A27DB-BD31-4B8C-83A1-F6EECF244321}">
                <p14:modId xmlns:p14="http://schemas.microsoft.com/office/powerpoint/2010/main" val="3544920042"/>
              </p:ext>
            </p:extLst>
          </p:nvPr>
        </p:nvGraphicFramePr>
        <p:xfrm>
          <a:off x="6027715" y="2065630"/>
          <a:ext cx="5110480" cy="29074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文本框 4">
            <a:extLst>
              <a:ext uri="{FF2B5EF4-FFF2-40B4-BE49-F238E27FC236}">
                <a16:creationId xmlns:a16="http://schemas.microsoft.com/office/drawing/2014/main" id="{F15DF87F-8942-4C2E-A993-28C9F58DC844}"/>
              </a:ext>
            </a:extLst>
          </p:cNvPr>
          <p:cNvSpPr txBox="1"/>
          <p:nvPr/>
        </p:nvSpPr>
        <p:spPr>
          <a:xfrm>
            <a:off x="6096000" y="1289286"/>
            <a:ext cx="4287520" cy="523220"/>
          </a:xfrm>
          <a:prstGeom prst="rect">
            <a:avLst/>
          </a:prstGeom>
          <a:noFill/>
        </p:spPr>
        <p:txBody>
          <a:bodyPr wrap="square" rtlCol="0">
            <a:spAutoFit/>
          </a:bodyPr>
          <a:lstStyle/>
          <a:p>
            <a:r>
              <a:rPr lang="en-US" altLang="zh-CN" sz="2800" dirty="0"/>
              <a:t>Comparison Strategy</a:t>
            </a:r>
            <a:endParaRPr lang="zh-CN" altLang="en-US" sz="2800" dirty="0"/>
          </a:p>
        </p:txBody>
      </p:sp>
      <p:sp>
        <p:nvSpPr>
          <p:cNvPr id="6" name="文本框 5">
            <a:extLst>
              <a:ext uri="{FF2B5EF4-FFF2-40B4-BE49-F238E27FC236}">
                <a16:creationId xmlns:a16="http://schemas.microsoft.com/office/drawing/2014/main" id="{0AA8F97B-E329-4CE9-9F95-D60E5F05CC88}"/>
              </a:ext>
            </a:extLst>
          </p:cNvPr>
          <p:cNvSpPr txBox="1"/>
          <p:nvPr/>
        </p:nvSpPr>
        <p:spPr>
          <a:xfrm>
            <a:off x="292725" y="2913321"/>
            <a:ext cx="956930" cy="369332"/>
          </a:xfrm>
          <a:prstGeom prst="rect">
            <a:avLst/>
          </a:prstGeom>
          <a:noFill/>
        </p:spPr>
        <p:txBody>
          <a:bodyPr wrap="square" rtlCol="0">
            <a:spAutoFit/>
          </a:bodyPr>
          <a:lstStyle/>
          <a:p>
            <a:r>
              <a:rPr lang="en-US" altLang="zh-CN" dirty="0"/>
              <a:t>Binary:</a:t>
            </a:r>
            <a:endParaRPr lang="zh-CN" altLang="en-US" dirty="0"/>
          </a:p>
        </p:txBody>
      </p:sp>
      <p:sp>
        <p:nvSpPr>
          <p:cNvPr id="7" name="文本框 6">
            <a:extLst>
              <a:ext uri="{FF2B5EF4-FFF2-40B4-BE49-F238E27FC236}">
                <a16:creationId xmlns:a16="http://schemas.microsoft.com/office/drawing/2014/main" id="{2FBF3A30-CB1B-4963-BE89-47A331F623FB}"/>
              </a:ext>
            </a:extLst>
          </p:cNvPr>
          <p:cNvSpPr txBox="1"/>
          <p:nvPr/>
        </p:nvSpPr>
        <p:spPr>
          <a:xfrm>
            <a:off x="343543" y="5814804"/>
            <a:ext cx="1360233" cy="369332"/>
          </a:xfrm>
          <a:prstGeom prst="rect">
            <a:avLst/>
          </a:prstGeom>
          <a:noFill/>
        </p:spPr>
        <p:txBody>
          <a:bodyPr wrap="square" rtlCol="0">
            <a:spAutoFit/>
          </a:bodyPr>
          <a:lstStyle/>
          <a:p>
            <a:r>
              <a:rPr lang="en-US" altLang="zh-CN" dirty="0"/>
              <a:t>Multi-class:</a:t>
            </a:r>
            <a:endParaRPr lang="zh-CN" altLang="en-US" dirty="0"/>
          </a:p>
        </p:txBody>
      </p:sp>
      <p:sp>
        <p:nvSpPr>
          <p:cNvPr id="8" name="文本框 7">
            <a:extLst>
              <a:ext uri="{FF2B5EF4-FFF2-40B4-BE49-F238E27FC236}">
                <a16:creationId xmlns:a16="http://schemas.microsoft.com/office/drawing/2014/main" id="{D3C03F40-A5D1-485B-AD65-D665333E5AF6}"/>
              </a:ext>
            </a:extLst>
          </p:cNvPr>
          <p:cNvSpPr txBox="1"/>
          <p:nvPr/>
        </p:nvSpPr>
        <p:spPr>
          <a:xfrm>
            <a:off x="2036240" y="5814804"/>
            <a:ext cx="8347280" cy="369332"/>
          </a:xfrm>
          <a:prstGeom prst="rect">
            <a:avLst/>
          </a:prstGeom>
          <a:noFill/>
        </p:spPr>
        <p:txBody>
          <a:bodyPr wrap="square" rtlCol="0">
            <a:spAutoFit/>
          </a:bodyPr>
          <a:lstStyle/>
          <a:p>
            <a:r>
              <a:rPr lang="en-US" altLang="zh-CN" dirty="0"/>
              <a:t>ROC AUC and F1 Score are chosen as the metrics in Multi-class classification</a:t>
            </a:r>
            <a:endParaRPr lang="zh-CN" altLang="en-US" dirty="0"/>
          </a:p>
        </p:txBody>
      </p:sp>
    </p:spTree>
    <p:extLst>
      <p:ext uri="{BB962C8B-B14F-4D97-AF65-F5344CB8AC3E}">
        <p14:creationId xmlns:p14="http://schemas.microsoft.com/office/powerpoint/2010/main" val="369533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81DEBF-1FF7-42EA-9597-B5F64B33166C}"/>
              </a:ext>
            </a:extLst>
          </p:cNvPr>
          <p:cNvSpPr/>
          <p:nvPr/>
        </p:nvSpPr>
        <p:spPr bwMode="blackWhite">
          <a:xfrm>
            <a:off x="254950" y="262784"/>
            <a:ext cx="11682101" cy="2072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solidFill>
                <a:srgbClr val="D24726"/>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670C33FE-D93A-4970-BC43-A521DB09EF9B}"/>
              </a:ext>
            </a:extLst>
          </p:cNvPr>
          <p:cNvSpPr txBox="1"/>
          <p:nvPr/>
        </p:nvSpPr>
        <p:spPr>
          <a:xfrm>
            <a:off x="1611774" y="791273"/>
            <a:ext cx="6094070" cy="1015663"/>
          </a:xfrm>
          <a:prstGeom prst="rect">
            <a:avLst/>
          </a:prstGeom>
          <a:noFill/>
        </p:spPr>
        <p:txBody>
          <a:bodyPr wrap="square">
            <a:spAutoFit/>
          </a:bodyPr>
          <a:lstStyle/>
          <a:p>
            <a:r>
              <a:rPr lang="en-US" altLang="zh-CN" sz="6000" b="1" dirty="0">
                <a:solidFill>
                  <a:schemeClr val="bg1"/>
                </a:solidFill>
                <a:cs typeface="Segoe UI Light" panose="020B0502040204020203" pitchFamily="34" charset="0"/>
              </a:rPr>
              <a:t>Content</a:t>
            </a:r>
            <a:endParaRPr lang="zh-CN" altLang="en-US" sz="6000" b="1" dirty="0">
              <a:solidFill>
                <a:schemeClr val="bg1"/>
              </a:solidFill>
            </a:endParaRPr>
          </a:p>
        </p:txBody>
      </p:sp>
      <p:pic>
        <p:nvPicPr>
          <p:cNvPr id="2050" name="Picture 2" descr="Image result for Epileptic Seizure">
            <a:extLst>
              <a:ext uri="{FF2B5EF4-FFF2-40B4-BE49-F238E27FC236}">
                <a16:creationId xmlns:a16="http://schemas.microsoft.com/office/drawing/2014/main" id="{C926BA8F-09EE-426B-B0D2-E63ABD819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0" y="2574919"/>
            <a:ext cx="5193745" cy="389530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456B8C1-780A-490C-A0DC-2841B44CBEC3}"/>
              </a:ext>
            </a:extLst>
          </p:cNvPr>
          <p:cNvSpPr txBox="1"/>
          <p:nvPr/>
        </p:nvSpPr>
        <p:spPr>
          <a:xfrm>
            <a:off x="6743307" y="2814413"/>
            <a:ext cx="3866984" cy="3416320"/>
          </a:xfrm>
          <a:prstGeom prst="rect">
            <a:avLst/>
          </a:prstGeom>
          <a:noFill/>
        </p:spPr>
        <p:txBody>
          <a:bodyPr wrap="square" rtlCol="0">
            <a:spAutoFit/>
          </a:bodyPr>
          <a:lstStyle/>
          <a:p>
            <a:r>
              <a:rPr lang="en-US" altLang="zh-CN" sz="2400" dirty="0"/>
              <a:t>Introduction</a:t>
            </a:r>
          </a:p>
          <a:p>
            <a:endParaRPr lang="en-US" altLang="zh-CN" sz="2400" dirty="0"/>
          </a:p>
          <a:p>
            <a:r>
              <a:rPr lang="en-US" altLang="zh-CN" sz="2400" dirty="0"/>
              <a:t>Preprocessing</a:t>
            </a:r>
          </a:p>
          <a:p>
            <a:endParaRPr lang="en-US" altLang="zh-CN" sz="2400" dirty="0"/>
          </a:p>
          <a:p>
            <a:r>
              <a:rPr lang="en-US" altLang="zh-CN" sz="2400" dirty="0"/>
              <a:t>Metrics Selection</a:t>
            </a:r>
          </a:p>
          <a:p>
            <a:endParaRPr lang="en-US" altLang="zh-CN" sz="2400" dirty="0"/>
          </a:p>
          <a:p>
            <a:r>
              <a:rPr lang="en-US" altLang="zh-CN" sz="2400" b="1" dirty="0"/>
              <a:t>Model evaluation</a:t>
            </a:r>
          </a:p>
          <a:p>
            <a:endParaRPr lang="en-US" altLang="zh-CN" sz="2400" dirty="0"/>
          </a:p>
          <a:p>
            <a:r>
              <a:rPr lang="en-US" altLang="zh-CN" sz="2400" dirty="0"/>
              <a:t>Summary and Analysis </a:t>
            </a:r>
            <a:endParaRPr lang="zh-CN" altLang="en-US" sz="2400" dirty="0"/>
          </a:p>
        </p:txBody>
      </p:sp>
    </p:spTree>
    <p:extLst>
      <p:ext uri="{BB962C8B-B14F-4D97-AF65-F5344CB8AC3E}">
        <p14:creationId xmlns:p14="http://schemas.microsoft.com/office/powerpoint/2010/main" val="89611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C4B87-1D35-476C-AE99-542B70B7A164}"/>
              </a:ext>
            </a:extLst>
          </p:cNvPr>
          <p:cNvSpPr>
            <a:spLocks noGrp="1"/>
          </p:cNvSpPr>
          <p:nvPr>
            <p:ph type="title"/>
          </p:nvPr>
        </p:nvSpPr>
        <p:spPr/>
        <p:txBody>
          <a:bodyPr/>
          <a:lstStyle/>
          <a:p>
            <a:r>
              <a:rPr lang="en-US" altLang="zh-CN" dirty="0"/>
              <a:t>Base Model-Test Performance</a:t>
            </a:r>
            <a:endParaRPr lang="zh-CN" altLang="en-US" dirty="0"/>
          </a:p>
        </p:txBody>
      </p:sp>
      <p:pic>
        <p:nvPicPr>
          <p:cNvPr id="41986" name="Picture 2">
            <a:extLst>
              <a:ext uri="{FF2B5EF4-FFF2-40B4-BE49-F238E27FC236}">
                <a16:creationId xmlns:a16="http://schemas.microsoft.com/office/drawing/2014/main" id="{736982ED-287A-42EB-8635-353BCD1DC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10" y="1486679"/>
            <a:ext cx="250736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1990" name="Picture 6">
            <a:extLst>
              <a:ext uri="{FF2B5EF4-FFF2-40B4-BE49-F238E27FC236}">
                <a16:creationId xmlns:a16="http://schemas.microsoft.com/office/drawing/2014/main" id="{6DF41707-6D0D-417C-BE32-E192DFCDC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10" y="1486679"/>
            <a:ext cx="250736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1992" name="Picture 8">
            <a:extLst>
              <a:ext uri="{FF2B5EF4-FFF2-40B4-BE49-F238E27FC236}">
                <a16:creationId xmlns:a16="http://schemas.microsoft.com/office/drawing/2014/main" id="{5A5595EA-C2F0-44AC-ABCB-18170BB35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2810" y="1486679"/>
            <a:ext cx="250736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1994" name="Picture 10">
            <a:extLst>
              <a:ext uri="{FF2B5EF4-FFF2-40B4-BE49-F238E27FC236}">
                <a16:creationId xmlns:a16="http://schemas.microsoft.com/office/drawing/2014/main" id="{8BF66F23-5045-430B-85C0-6A8950857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207" y="4180839"/>
            <a:ext cx="250736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1996" name="Picture 12">
            <a:extLst>
              <a:ext uri="{FF2B5EF4-FFF2-40B4-BE49-F238E27FC236}">
                <a16:creationId xmlns:a16="http://schemas.microsoft.com/office/drawing/2014/main" id="{8CE1A6D0-1F29-4182-8039-B0FD45C695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09" y="4180839"/>
            <a:ext cx="250736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1998" name="Picture 14">
            <a:extLst>
              <a:ext uri="{FF2B5EF4-FFF2-40B4-BE49-F238E27FC236}">
                <a16:creationId xmlns:a16="http://schemas.microsoft.com/office/drawing/2014/main" id="{E888707E-4BC6-4430-9AEC-D0B4815E07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2810" y="4180839"/>
            <a:ext cx="250736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2000" name="Picture 16">
            <a:extLst>
              <a:ext uri="{FF2B5EF4-FFF2-40B4-BE49-F238E27FC236}">
                <a16:creationId xmlns:a16="http://schemas.microsoft.com/office/drawing/2014/main" id="{20F2FCB8-1487-4A5F-B10F-C065293322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6210" y="1486679"/>
            <a:ext cx="250736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42002" name="Picture 18">
            <a:extLst>
              <a:ext uri="{FF2B5EF4-FFF2-40B4-BE49-F238E27FC236}">
                <a16:creationId xmlns:a16="http://schemas.microsoft.com/office/drawing/2014/main" id="{F97EB5DE-C35E-4B10-BB71-240C87B70E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6209" y="4180839"/>
            <a:ext cx="2507369" cy="18000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CB80135C-412B-4D8E-8CB5-4C4CD25A6BCC}"/>
              </a:ext>
            </a:extLst>
          </p:cNvPr>
          <p:cNvSpPr txBox="1"/>
          <p:nvPr/>
        </p:nvSpPr>
        <p:spPr>
          <a:xfrm>
            <a:off x="1072422" y="3333649"/>
            <a:ext cx="1404938" cy="400110"/>
          </a:xfrm>
          <a:prstGeom prst="rect">
            <a:avLst/>
          </a:prstGeom>
          <a:noFill/>
        </p:spPr>
        <p:txBody>
          <a:bodyPr wrap="square" rtlCol="0">
            <a:spAutoFit/>
          </a:bodyPr>
          <a:lstStyle/>
          <a:p>
            <a:r>
              <a:rPr lang="en-US" altLang="zh-CN" sz="2000" dirty="0"/>
              <a:t>Dummy </a:t>
            </a:r>
            <a:r>
              <a:rPr lang="en-US" altLang="zh-CN" sz="2000" dirty="0" err="1"/>
              <a:t>clf</a:t>
            </a:r>
            <a:endParaRPr lang="zh-CN" altLang="en-US" sz="2000" dirty="0"/>
          </a:p>
        </p:txBody>
      </p:sp>
      <p:sp>
        <p:nvSpPr>
          <p:cNvPr id="13" name="文本框 12">
            <a:extLst>
              <a:ext uri="{FF2B5EF4-FFF2-40B4-BE49-F238E27FC236}">
                <a16:creationId xmlns:a16="http://schemas.microsoft.com/office/drawing/2014/main" id="{99AA85A6-A84B-4995-A0FC-87A07C5D98FC}"/>
              </a:ext>
            </a:extLst>
          </p:cNvPr>
          <p:cNvSpPr txBox="1"/>
          <p:nvPr/>
        </p:nvSpPr>
        <p:spPr>
          <a:xfrm>
            <a:off x="3866422" y="3333649"/>
            <a:ext cx="1404938" cy="400110"/>
          </a:xfrm>
          <a:prstGeom prst="rect">
            <a:avLst/>
          </a:prstGeom>
          <a:noFill/>
        </p:spPr>
        <p:txBody>
          <a:bodyPr wrap="square" rtlCol="0">
            <a:spAutoFit/>
          </a:bodyPr>
          <a:lstStyle/>
          <a:p>
            <a:pPr algn="ctr"/>
            <a:r>
              <a:rPr lang="en-US" altLang="zh-CN" sz="2000" dirty="0"/>
              <a:t>KNN</a:t>
            </a:r>
            <a:endParaRPr lang="zh-CN" altLang="en-US" sz="2000" dirty="0"/>
          </a:p>
        </p:txBody>
      </p:sp>
      <p:sp>
        <p:nvSpPr>
          <p:cNvPr id="14" name="文本框 13">
            <a:extLst>
              <a:ext uri="{FF2B5EF4-FFF2-40B4-BE49-F238E27FC236}">
                <a16:creationId xmlns:a16="http://schemas.microsoft.com/office/drawing/2014/main" id="{6F09F730-695B-46C8-8534-D8D3CF440172}"/>
              </a:ext>
            </a:extLst>
          </p:cNvPr>
          <p:cNvSpPr txBox="1"/>
          <p:nvPr/>
        </p:nvSpPr>
        <p:spPr>
          <a:xfrm>
            <a:off x="6558822" y="3333649"/>
            <a:ext cx="1404938" cy="400110"/>
          </a:xfrm>
          <a:prstGeom prst="rect">
            <a:avLst/>
          </a:prstGeom>
          <a:noFill/>
        </p:spPr>
        <p:txBody>
          <a:bodyPr wrap="square" rtlCol="0">
            <a:spAutoFit/>
          </a:bodyPr>
          <a:lstStyle/>
          <a:p>
            <a:pPr algn="ctr"/>
            <a:r>
              <a:rPr lang="en-US" altLang="zh-CN" sz="2000" dirty="0"/>
              <a:t>SVM</a:t>
            </a:r>
            <a:endParaRPr lang="zh-CN" altLang="en-US" sz="2000" dirty="0"/>
          </a:p>
        </p:txBody>
      </p:sp>
      <p:sp>
        <p:nvSpPr>
          <p:cNvPr id="15" name="文本框 14">
            <a:extLst>
              <a:ext uri="{FF2B5EF4-FFF2-40B4-BE49-F238E27FC236}">
                <a16:creationId xmlns:a16="http://schemas.microsoft.com/office/drawing/2014/main" id="{2B109951-4B47-444F-8DD6-CC0DC59429FB}"/>
              </a:ext>
            </a:extLst>
          </p:cNvPr>
          <p:cNvSpPr txBox="1"/>
          <p:nvPr/>
        </p:nvSpPr>
        <p:spPr>
          <a:xfrm>
            <a:off x="9539104" y="3333649"/>
            <a:ext cx="1721578" cy="400110"/>
          </a:xfrm>
          <a:prstGeom prst="rect">
            <a:avLst/>
          </a:prstGeom>
          <a:noFill/>
        </p:spPr>
        <p:txBody>
          <a:bodyPr wrap="square" rtlCol="0">
            <a:spAutoFit/>
          </a:bodyPr>
          <a:lstStyle/>
          <a:p>
            <a:pPr algn="ctr"/>
            <a:r>
              <a:rPr lang="en-US" altLang="zh-CN" sz="2000" dirty="0"/>
              <a:t>4-layers DNN</a:t>
            </a:r>
            <a:endParaRPr lang="zh-CN" altLang="en-US" sz="2000" dirty="0"/>
          </a:p>
        </p:txBody>
      </p:sp>
      <p:sp>
        <p:nvSpPr>
          <p:cNvPr id="16" name="文本框 15">
            <a:extLst>
              <a:ext uri="{FF2B5EF4-FFF2-40B4-BE49-F238E27FC236}">
                <a16:creationId xmlns:a16="http://schemas.microsoft.com/office/drawing/2014/main" id="{1B241BD1-49B4-4C21-AD69-0F179CEF92DC}"/>
              </a:ext>
            </a:extLst>
          </p:cNvPr>
          <p:cNvSpPr txBox="1"/>
          <p:nvPr/>
        </p:nvSpPr>
        <p:spPr>
          <a:xfrm>
            <a:off x="755782" y="6009834"/>
            <a:ext cx="1721578" cy="400110"/>
          </a:xfrm>
          <a:prstGeom prst="rect">
            <a:avLst/>
          </a:prstGeom>
          <a:noFill/>
        </p:spPr>
        <p:txBody>
          <a:bodyPr wrap="square" rtlCol="0">
            <a:spAutoFit/>
          </a:bodyPr>
          <a:lstStyle/>
          <a:p>
            <a:pPr algn="ctr"/>
            <a:r>
              <a:rPr lang="en-US" altLang="zh-CN" sz="2000" dirty="0"/>
              <a:t>LR</a:t>
            </a:r>
            <a:endParaRPr lang="zh-CN" altLang="en-US" sz="2000" dirty="0"/>
          </a:p>
        </p:txBody>
      </p:sp>
      <p:sp>
        <p:nvSpPr>
          <p:cNvPr id="17" name="文本框 16">
            <a:extLst>
              <a:ext uri="{FF2B5EF4-FFF2-40B4-BE49-F238E27FC236}">
                <a16:creationId xmlns:a16="http://schemas.microsoft.com/office/drawing/2014/main" id="{A08F27C2-3A71-452C-A080-B5940A817FCD}"/>
              </a:ext>
            </a:extLst>
          </p:cNvPr>
          <p:cNvSpPr txBox="1"/>
          <p:nvPr/>
        </p:nvSpPr>
        <p:spPr>
          <a:xfrm>
            <a:off x="3708102" y="6009834"/>
            <a:ext cx="1721578" cy="400110"/>
          </a:xfrm>
          <a:prstGeom prst="rect">
            <a:avLst/>
          </a:prstGeom>
          <a:noFill/>
        </p:spPr>
        <p:txBody>
          <a:bodyPr wrap="square" rtlCol="0">
            <a:spAutoFit/>
          </a:bodyPr>
          <a:lstStyle/>
          <a:p>
            <a:pPr algn="ctr"/>
            <a:r>
              <a:rPr lang="en-US" altLang="zh-CN" sz="2000" dirty="0"/>
              <a:t>Decision Tree</a:t>
            </a:r>
            <a:endParaRPr lang="zh-CN" altLang="en-US" sz="2000" dirty="0"/>
          </a:p>
        </p:txBody>
      </p:sp>
      <p:sp>
        <p:nvSpPr>
          <p:cNvPr id="18" name="文本框 17">
            <a:extLst>
              <a:ext uri="{FF2B5EF4-FFF2-40B4-BE49-F238E27FC236}">
                <a16:creationId xmlns:a16="http://schemas.microsoft.com/office/drawing/2014/main" id="{342A967E-6CD3-4556-BED8-A8DD7613CD50}"/>
              </a:ext>
            </a:extLst>
          </p:cNvPr>
          <p:cNvSpPr txBox="1"/>
          <p:nvPr/>
        </p:nvSpPr>
        <p:spPr>
          <a:xfrm>
            <a:off x="6558822" y="6009834"/>
            <a:ext cx="1721578" cy="400110"/>
          </a:xfrm>
          <a:prstGeom prst="rect">
            <a:avLst/>
          </a:prstGeom>
          <a:noFill/>
        </p:spPr>
        <p:txBody>
          <a:bodyPr wrap="square" rtlCol="0">
            <a:spAutoFit/>
          </a:bodyPr>
          <a:lstStyle/>
          <a:p>
            <a:pPr algn="ctr"/>
            <a:r>
              <a:rPr lang="en-US" altLang="zh-CN" sz="2000" dirty="0"/>
              <a:t>Naïve Bayes</a:t>
            </a:r>
            <a:endParaRPr lang="zh-CN" altLang="en-US" sz="2000" dirty="0"/>
          </a:p>
        </p:txBody>
      </p:sp>
      <p:sp>
        <p:nvSpPr>
          <p:cNvPr id="19" name="文本框 18">
            <a:extLst>
              <a:ext uri="{FF2B5EF4-FFF2-40B4-BE49-F238E27FC236}">
                <a16:creationId xmlns:a16="http://schemas.microsoft.com/office/drawing/2014/main" id="{E4CEBB9B-4692-4FB9-92BF-5F09204B317D}"/>
              </a:ext>
            </a:extLst>
          </p:cNvPr>
          <p:cNvSpPr txBox="1"/>
          <p:nvPr/>
        </p:nvSpPr>
        <p:spPr>
          <a:xfrm>
            <a:off x="9438342" y="6009834"/>
            <a:ext cx="1721578" cy="400110"/>
          </a:xfrm>
          <a:prstGeom prst="rect">
            <a:avLst/>
          </a:prstGeom>
          <a:noFill/>
        </p:spPr>
        <p:txBody>
          <a:bodyPr wrap="square" rtlCol="0">
            <a:spAutoFit/>
          </a:bodyPr>
          <a:lstStyle/>
          <a:p>
            <a:pPr algn="ctr"/>
            <a:r>
              <a:rPr lang="en-US" altLang="zh-CN" sz="2000" dirty="0"/>
              <a:t>MLP</a:t>
            </a:r>
            <a:endParaRPr lang="zh-CN" altLang="en-US" sz="2000" dirty="0"/>
          </a:p>
        </p:txBody>
      </p:sp>
    </p:spTree>
    <p:extLst>
      <p:ext uri="{BB962C8B-B14F-4D97-AF65-F5344CB8AC3E}">
        <p14:creationId xmlns:p14="http://schemas.microsoft.com/office/powerpoint/2010/main" val="353351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81DEBF-1FF7-42EA-9597-B5F64B33166C}"/>
              </a:ext>
            </a:extLst>
          </p:cNvPr>
          <p:cNvSpPr/>
          <p:nvPr/>
        </p:nvSpPr>
        <p:spPr bwMode="blackWhite">
          <a:xfrm>
            <a:off x="254950" y="262784"/>
            <a:ext cx="11682101" cy="2072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solidFill>
                <a:srgbClr val="D24726"/>
              </a:solidFill>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46C0FC74-56E2-4EC5-94BC-6C13E5849224}"/>
              </a:ext>
            </a:extLst>
          </p:cNvPr>
          <p:cNvSpPr txBox="1"/>
          <p:nvPr/>
        </p:nvSpPr>
        <p:spPr>
          <a:xfrm>
            <a:off x="6743307" y="2814413"/>
            <a:ext cx="3866984" cy="3416320"/>
          </a:xfrm>
          <a:prstGeom prst="rect">
            <a:avLst/>
          </a:prstGeom>
          <a:noFill/>
        </p:spPr>
        <p:txBody>
          <a:bodyPr wrap="square" rtlCol="0">
            <a:spAutoFit/>
          </a:bodyPr>
          <a:lstStyle/>
          <a:p>
            <a:r>
              <a:rPr lang="en-US" altLang="zh-CN" sz="2400" b="1" dirty="0"/>
              <a:t>Introduction</a:t>
            </a:r>
          </a:p>
          <a:p>
            <a:endParaRPr lang="en-US" altLang="zh-CN" sz="2400" dirty="0"/>
          </a:p>
          <a:p>
            <a:r>
              <a:rPr lang="en-US" altLang="zh-CN" sz="2400" dirty="0"/>
              <a:t>Preprocessing</a:t>
            </a:r>
          </a:p>
          <a:p>
            <a:endParaRPr lang="en-US" altLang="zh-CN" sz="2400" dirty="0"/>
          </a:p>
          <a:p>
            <a:r>
              <a:rPr lang="en-US" altLang="zh-CN" sz="2400" dirty="0"/>
              <a:t>Metrics Selection</a:t>
            </a:r>
          </a:p>
          <a:p>
            <a:endParaRPr lang="en-US" altLang="zh-CN" sz="2400" dirty="0"/>
          </a:p>
          <a:p>
            <a:r>
              <a:rPr lang="en-US" altLang="zh-CN" sz="2400" dirty="0"/>
              <a:t>Model evaluation</a:t>
            </a:r>
          </a:p>
          <a:p>
            <a:endParaRPr lang="en-US" altLang="zh-CN" sz="2400" dirty="0"/>
          </a:p>
          <a:p>
            <a:r>
              <a:rPr lang="en-US" altLang="zh-CN" sz="2400" dirty="0"/>
              <a:t>Summary and Analysis </a:t>
            </a:r>
            <a:endParaRPr lang="zh-CN" altLang="en-US" sz="2400" dirty="0"/>
          </a:p>
        </p:txBody>
      </p:sp>
      <p:sp>
        <p:nvSpPr>
          <p:cNvPr id="7" name="文本框 6">
            <a:extLst>
              <a:ext uri="{FF2B5EF4-FFF2-40B4-BE49-F238E27FC236}">
                <a16:creationId xmlns:a16="http://schemas.microsoft.com/office/drawing/2014/main" id="{670C33FE-D93A-4970-BC43-A521DB09EF9B}"/>
              </a:ext>
            </a:extLst>
          </p:cNvPr>
          <p:cNvSpPr txBox="1"/>
          <p:nvPr/>
        </p:nvSpPr>
        <p:spPr>
          <a:xfrm>
            <a:off x="1611774" y="791273"/>
            <a:ext cx="6094070" cy="1015663"/>
          </a:xfrm>
          <a:prstGeom prst="rect">
            <a:avLst/>
          </a:prstGeom>
          <a:noFill/>
        </p:spPr>
        <p:txBody>
          <a:bodyPr wrap="square">
            <a:spAutoFit/>
          </a:bodyPr>
          <a:lstStyle/>
          <a:p>
            <a:r>
              <a:rPr lang="en-US" altLang="zh-CN" sz="6000" b="1" dirty="0">
                <a:solidFill>
                  <a:schemeClr val="bg1"/>
                </a:solidFill>
                <a:cs typeface="Segoe UI Light" panose="020B0502040204020203" pitchFamily="34" charset="0"/>
              </a:rPr>
              <a:t>Content</a:t>
            </a:r>
            <a:endParaRPr lang="zh-CN" altLang="en-US" sz="6000" b="1" dirty="0">
              <a:solidFill>
                <a:schemeClr val="bg1"/>
              </a:solidFill>
            </a:endParaRPr>
          </a:p>
        </p:txBody>
      </p:sp>
      <p:pic>
        <p:nvPicPr>
          <p:cNvPr id="2050" name="Picture 2" descr="Image result for Epileptic Seizure">
            <a:extLst>
              <a:ext uri="{FF2B5EF4-FFF2-40B4-BE49-F238E27FC236}">
                <a16:creationId xmlns:a16="http://schemas.microsoft.com/office/drawing/2014/main" id="{C926BA8F-09EE-426B-B0D2-E63ABD819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0" y="2574919"/>
            <a:ext cx="5193745" cy="389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858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65A13-D275-48B8-9DE8-07C1036724F6}"/>
              </a:ext>
            </a:extLst>
          </p:cNvPr>
          <p:cNvSpPr>
            <a:spLocks noGrp="1"/>
          </p:cNvSpPr>
          <p:nvPr>
            <p:ph type="title"/>
          </p:nvPr>
        </p:nvSpPr>
        <p:spPr/>
        <p:txBody>
          <a:bodyPr/>
          <a:lstStyle/>
          <a:p>
            <a:r>
              <a:rPr lang="en-US" altLang="zh-CN" dirty="0"/>
              <a:t>Ensemble Learning- Test Performance</a:t>
            </a:r>
            <a:endParaRPr lang="zh-CN" altLang="en-US" dirty="0"/>
          </a:p>
        </p:txBody>
      </p:sp>
      <p:pic>
        <p:nvPicPr>
          <p:cNvPr id="43010" name="Picture 2">
            <a:extLst>
              <a:ext uri="{FF2B5EF4-FFF2-40B4-BE49-F238E27FC236}">
                <a16:creationId xmlns:a16="http://schemas.microsoft.com/office/drawing/2014/main" id="{4777E809-A70E-4028-9E7F-32B55ABFC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448" y="2315528"/>
            <a:ext cx="3781425" cy="2714625"/>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a:extLst>
              <a:ext uri="{FF2B5EF4-FFF2-40B4-BE49-F238E27FC236}">
                <a16:creationId xmlns:a16="http://schemas.microsoft.com/office/drawing/2014/main" id="{597421F3-59D8-4DCF-A0D2-5C581ECF47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9368" y="2315527"/>
            <a:ext cx="3781425" cy="27146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76762E-6F6E-4A56-B69A-39C81B573D99}"/>
              </a:ext>
            </a:extLst>
          </p:cNvPr>
          <p:cNvSpPr txBox="1"/>
          <p:nvPr/>
        </p:nvSpPr>
        <p:spPr>
          <a:xfrm>
            <a:off x="1307804" y="1608101"/>
            <a:ext cx="2806996" cy="523220"/>
          </a:xfrm>
          <a:prstGeom prst="rect">
            <a:avLst/>
          </a:prstGeom>
          <a:noFill/>
        </p:spPr>
        <p:txBody>
          <a:bodyPr wrap="square" rtlCol="0">
            <a:spAutoFit/>
          </a:bodyPr>
          <a:lstStyle/>
          <a:p>
            <a:r>
              <a:rPr lang="en-US" altLang="zh-CN" sz="2800" dirty="0"/>
              <a:t>Random Forest</a:t>
            </a:r>
            <a:endParaRPr lang="zh-CN" altLang="en-US" sz="2800" dirty="0"/>
          </a:p>
        </p:txBody>
      </p:sp>
      <p:sp>
        <p:nvSpPr>
          <p:cNvPr id="6" name="文本框 5">
            <a:extLst>
              <a:ext uri="{FF2B5EF4-FFF2-40B4-BE49-F238E27FC236}">
                <a16:creationId xmlns:a16="http://schemas.microsoft.com/office/drawing/2014/main" id="{8B7F7FC0-F38C-4954-AD64-6BC6627EBC27}"/>
              </a:ext>
            </a:extLst>
          </p:cNvPr>
          <p:cNvSpPr txBox="1"/>
          <p:nvPr/>
        </p:nvSpPr>
        <p:spPr>
          <a:xfrm>
            <a:off x="6986296" y="1608101"/>
            <a:ext cx="2181812" cy="523220"/>
          </a:xfrm>
          <a:prstGeom prst="rect">
            <a:avLst/>
          </a:prstGeom>
          <a:noFill/>
        </p:spPr>
        <p:txBody>
          <a:bodyPr wrap="square" rtlCol="0">
            <a:spAutoFit/>
          </a:bodyPr>
          <a:lstStyle/>
          <a:p>
            <a:r>
              <a:rPr lang="en-US" altLang="zh-CN" sz="2800" dirty="0" err="1"/>
              <a:t>XGBoost</a:t>
            </a:r>
            <a:endParaRPr lang="zh-CN" altLang="en-US" sz="2800" dirty="0"/>
          </a:p>
        </p:txBody>
      </p:sp>
    </p:spTree>
    <p:extLst>
      <p:ext uri="{BB962C8B-B14F-4D97-AF65-F5344CB8AC3E}">
        <p14:creationId xmlns:p14="http://schemas.microsoft.com/office/powerpoint/2010/main" val="55276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E2E9F-CB0B-474F-BC40-23F392BE153C}"/>
              </a:ext>
            </a:extLst>
          </p:cNvPr>
          <p:cNvSpPr>
            <a:spLocks noGrp="1"/>
          </p:cNvSpPr>
          <p:nvPr>
            <p:ph type="title"/>
          </p:nvPr>
        </p:nvSpPr>
        <p:spPr/>
        <p:txBody>
          <a:bodyPr/>
          <a:lstStyle/>
          <a:p>
            <a:r>
              <a:rPr lang="en-US" altLang="zh-CN" dirty="0"/>
              <a:t>Voting Classifier</a:t>
            </a:r>
            <a:endParaRPr lang="zh-CN" altLang="en-US" dirty="0"/>
          </a:p>
        </p:txBody>
      </p:sp>
      <p:graphicFrame>
        <p:nvGraphicFramePr>
          <p:cNvPr id="17" name="表格 17">
            <a:extLst>
              <a:ext uri="{FF2B5EF4-FFF2-40B4-BE49-F238E27FC236}">
                <a16:creationId xmlns:a16="http://schemas.microsoft.com/office/drawing/2014/main" id="{21544610-A625-4E4E-8682-1A6254534D3D}"/>
              </a:ext>
            </a:extLst>
          </p:cNvPr>
          <p:cNvGraphicFramePr>
            <a:graphicFrameLocks noGrp="1"/>
          </p:cNvGraphicFramePr>
          <p:nvPr>
            <p:extLst>
              <p:ext uri="{D42A27DB-BD31-4B8C-83A1-F6EECF244321}">
                <p14:modId xmlns:p14="http://schemas.microsoft.com/office/powerpoint/2010/main" val="776827800"/>
              </p:ext>
            </p:extLst>
          </p:nvPr>
        </p:nvGraphicFramePr>
        <p:xfrm>
          <a:off x="274320" y="1599861"/>
          <a:ext cx="1686560" cy="2225040"/>
        </p:xfrm>
        <a:graphic>
          <a:graphicData uri="http://schemas.openxmlformats.org/drawingml/2006/table">
            <a:tbl>
              <a:tblPr firstRow="1" bandRow="1">
                <a:tableStyleId>{5C22544A-7EE6-4342-B048-85BDC9FD1C3A}</a:tableStyleId>
              </a:tblPr>
              <a:tblGrid>
                <a:gridCol w="1686560">
                  <a:extLst>
                    <a:ext uri="{9D8B030D-6E8A-4147-A177-3AD203B41FA5}">
                      <a16:colId xmlns:a16="http://schemas.microsoft.com/office/drawing/2014/main" val="2384925268"/>
                    </a:ext>
                  </a:extLst>
                </a:gridCol>
              </a:tblGrid>
              <a:tr h="370840">
                <a:tc>
                  <a:txBody>
                    <a:bodyPr/>
                    <a:lstStyle/>
                    <a:p>
                      <a:pPr algn="ctr"/>
                      <a:r>
                        <a:rPr lang="en-US" altLang="zh-CN" dirty="0"/>
                        <a:t>Model</a:t>
                      </a:r>
                      <a:endParaRPr lang="zh-CN" altLang="en-US" dirty="0"/>
                    </a:p>
                  </a:txBody>
                  <a:tcPr/>
                </a:tc>
                <a:extLst>
                  <a:ext uri="{0D108BD9-81ED-4DB2-BD59-A6C34878D82A}">
                    <a16:rowId xmlns:a16="http://schemas.microsoft.com/office/drawing/2014/main" val="3937569731"/>
                  </a:ext>
                </a:extLst>
              </a:tr>
              <a:tr h="370840">
                <a:tc>
                  <a:txBody>
                    <a:bodyPr/>
                    <a:lstStyle/>
                    <a:p>
                      <a:pPr algn="ctr"/>
                      <a:r>
                        <a:rPr lang="en-US" altLang="zh-CN" dirty="0"/>
                        <a:t>KNN</a:t>
                      </a:r>
                      <a:endParaRPr lang="zh-CN" altLang="en-US" dirty="0"/>
                    </a:p>
                  </a:txBody>
                  <a:tcPr/>
                </a:tc>
                <a:extLst>
                  <a:ext uri="{0D108BD9-81ED-4DB2-BD59-A6C34878D82A}">
                    <a16:rowId xmlns:a16="http://schemas.microsoft.com/office/drawing/2014/main" val="3616937347"/>
                  </a:ext>
                </a:extLst>
              </a:tr>
              <a:tr h="370840">
                <a:tc>
                  <a:txBody>
                    <a:bodyPr/>
                    <a:lstStyle/>
                    <a:p>
                      <a:pPr algn="ctr"/>
                      <a:r>
                        <a:rPr lang="en-US" altLang="zh-CN" dirty="0"/>
                        <a:t>SVM</a:t>
                      </a:r>
                      <a:endParaRPr lang="zh-CN" altLang="en-US" dirty="0"/>
                    </a:p>
                  </a:txBody>
                  <a:tcPr/>
                </a:tc>
                <a:extLst>
                  <a:ext uri="{0D108BD9-81ED-4DB2-BD59-A6C34878D82A}">
                    <a16:rowId xmlns:a16="http://schemas.microsoft.com/office/drawing/2014/main" val="4059319726"/>
                  </a:ext>
                </a:extLst>
              </a:tr>
              <a:tr h="370840">
                <a:tc>
                  <a:txBody>
                    <a:bodyPr/>
                    <a:lstStyle/>
                    <a:p>
                      <a:pPr algn="ctr"/>
                      <a:r>
                        <a:rPr lang="en-US" altLang="zh-CN" dirty="0"/>
                        <a:t>Decision Tree</a:t>
                      </a:r>
                      <a:endParaRPr lang="zh-CN" altLang="en-US" dirty="0"/>
                    </a:p>
                  </a:txBody>
                  <a:tcPr/>
                </a:tc>
                <a:extLst>
                  <a:ext uri="{0D108BD9-81ED-4DB2-BD59-A6C34878D82A}">
                    <a16:rowId xmlns:a16="http://schemas.microsoft.com/office/drawing/2014/main" val="741439090"/>
                  </a:ext>
                </a:extLst>
              </a:tr>
              <a:tr h="370840">
                <a:tc>
                  <a:txBody>
                    <a:bodyPr/>
                    <a:lstStyle/>
                    <a:p>
                      <a:pPr algn="ctr"/>
                      <a:r>
                        <a:rPr lang="en-US" altLang="zh-CN" dirty="0"/>
                        <a:t>Naïve Bayes</a:t>
                      </a:r>
                      <a:endParaRPr lang="zh-CN" altLang="en-US" dirty="0"/>
                    </a:p>
                  </a:txBody>
                  <a:tcPr/>
                </a:tc>
                <a:extLst>
                  <a:ext uri="{0D108BD9-81ED-4DB2-BD59-A6C34878D82A}">
                    <a16:rowId xmlns:a16="http://schemas.microsoft.com/office/drawing/2014/main" val="4252168127"/>
                  </a:ext>
                </a:extLst>
              </a:tr>
              <a:tr h="370840">
                <a:tc>
                  <a:txBody>
                    <a:bodyPr/>
                    <a:lstStyle/>
                    <a:p>
                      <a:pPr algn="ctr"/>
                      <a:r>
                        <a:rPr lang="en-US" altLang="zh-CN" dirty="0"/>
                        <a:t>MLP</a:t>
                      </a:r>
                      <a:endParaRPr lang="zh-CN" altLang="en-US" dirty="0"/>
                    </a:p>
                  </a:txBody>
                  <a:tcPr/>
                </a:tc>
                <a:extLst>
                  <a:ext uri="{0D108BD9-81ED-4DB2-BD59-A6C34878D82A}">
                    <a16:rowId xmlns:a16="http://schemas.microsoft.com/office/drawing/2014/main" val="256481053"/>
                  </a:ext>
                </a:extLst>
              </a:tr>
            </a:tbl>
          </a:graphicData>
        </a:graphic>
      </p:graphicFrame>
      <p:graphicFrame>
        <p:nvGraphicFramePr>
          <p:cNvPr id="20" name="图示 19">
            <a:extLst>
              <a:ext uri="{FF2B5EF4-FFF2-40B4-BE49-F238E27FC236}">
                <a16:creationId xmlns:a16="http://schemas.microsoft.com/office/drawing/2014/main" id="{A583D9D3-925E-43CA-8A56-1BDD0DD92DFE}"/>
              </a:ext>
            </a:extLst>
          </p:cNvPr>
          <p:cNvGraphicFramePr/>
          <p:nvPr>
            <p:extLst>
              <p:ext uri="{D42A27DB-BD31-4B8C-83A1-F6EECF244321}">
                <p14:modId xmlns:p14="http://schemas.microsoft.com/office/powerpoint/2010/main" val="1041616273"/>
              </p:ext>
            </p:extLst>
          </p:nvPr>
        </p:nvGraphicFramePr>
        <p:xfrm>
          <a:off x="2377440" y="2040467"/>
          <a:ext cx="4023360" cy="1088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DFCB04B-CD79-4B77-8DAC-B616AB57CD96}"/>
                  </a:ext>
                </a:extLst>
              </p:cNvPr>
              <p:cNvSpPr txBox="1"/>
              <p:nvPr/>
            </p:nvSpPr>
            <p:spPr>
              <a:xfrm>
                <a:off x="4216400" y="3721122"/>
                <a:ext cx="3488263" cy="5513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𝑊𝑒𝑖𝑔h𝑡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𝑇𝑒𝑠𝑡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𝑑𝑎𝑡𝑎</m:t>
                          </m:r>
                          <m:r>
                            <a:rPr lang="en-US" altLang="zh-CN" b="0" i="1" smtClean="0">
                              <a:latin typeface="Cambria Math" panose="02040503050406030204" pitchFamily="18" charset="0"/>
                            </a:rPr>
                            <m:t>_</m:t>
                          </m:r>
                          <m:r>
                            <a:rPr lang="en-US" altLang="zh-CN" b="0" i="1" smtClean="0">
                              <a:latin typeface="Cambria Math" panose="02040503050406030204" pitchFamily="18" charset="0"/>
                            </a:rPr>
                            <m:t>𝑃𝑅</m:t>
                          </m:r>
                          <m:r>
                            <a:rPr lang="en-US" altLang="zh-CN" b="0" i="1" smtClean="0">
                              <a:latin typeface="Cambria Math" panose="02040503050406030204" pitchFamily="18" charset="0"/>
                            </a:rPr>
                            <m:t>_</m:t>
                          </m:r>
                          <m:r>
                            <a:rPr lang="en-US" altLang="zh-CN" b="0" i="1" smtClean="0">
                              <a:latin typeface="Cambria Math" panose="02040503050406030204" pitchFamily="18" charset="0"/>
                            </a:rPr>
                            <m:t>𝐴𝑈𝐶</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𝑇𝑒𝑠𝑡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𝑑𝑎𝑡𝑎</m:t>
                          </m:r>
                          <m:r>
                            <a:rPr lang="en-US" altLang="zh-CN" b="0" i="1" smtClean="0">
                              <a:latin typeface="Cambria Math" panose="02040503050406030204" pitchFamily="18" charset="0"/>
                            </a:rPr>
                            <m:t>_</m:t>
                          </m:r>
                          <m:r>
                            <a:rPr lang="en-US" altLang="zh-CN" b="0" i="1" smtClean="0">
                              <a:latin typeface="Cambria Math" panose="02040503050406030204" pitchFamily="18" charset="0"/>
                            </a:rPr>
                            <m:t>𝑃𝑅</m:t>
                          </m:r>
                          <m:r>
                            <a:rPr lang="en-US" altLang="zh-CN" b="0" i="1" smtClean="0">
                              <a:latin typeface="Cambria Math" panose="02040503050406030204" pitchFamily="18" charset="0"/>
                            </a:rPr>
                            <m:t>_</m:t>
                          </m:r>
                          <m:r>
                            <a:rPr lang="en-US" altLang="zh-CN" b="0" i="1" smtClean="0">
                              <a:latin typeface="Cambria Math" panose="02040503050406030204" pitchFamily="18" charset="0"/>
                            </a:rPr>
                            <m:t>𝐴𝑈𝐶</m:t>
                          </m:r>
                        </m:den>
                      </m:f>
                    </m:oMath>
                  </m:oMathPara>
                </a14:m>
                <a:endParaRPr lang="zh-CN" altLang="en-US" dirty="0"/>
              </a:p>
            </p:txBody>
          </p:sp>
        </mc:Choice>
        <mc:Fallback xmlns="">
          <p:sp>
            <p:nvSpPr>
              <p:cNvPr id="23" name="文本框 22">
                <a:extLst>
                  <a:ext uri="{FF2B5EF4-FFF2-40B4-BE49-F238E27FC236}">
                    <a16:creationId xmlns:a16="http://schemas.microsoft.com/office/drawing/2014/main" id="{5DFCB04B-CD79-4B77-8DAC-B616AB57CD96}"/>
                  </a:ext>
                </a:extLst>
              </p:cNvPr>
              <p:cNvSpPr txBox="1">
                <a:spLocks noRot="1" noChangeAspect="1" noMove="1" noResize="1" noEditPoints="1" noAdjustHandles="1" noChangeArrowheads="1" noChangeShapeType="1" noTextEdit="1"/>
              </p:cNvSpPr>
              <p:nvPr/>
            </p:nvSpPr>
            <p:spPr>
              <a:xfrm>
                <a:off x="4216400" y="3721122"/>
                <a:ext cx="3488263" cy="551305"/>
              </a:xfrm>
              <a:prstGeom prst="rect">
                <a:avLst/>
              </a:prstGeom>
              <a:blipFill>
                <a:blip r:embed="rId8"/>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0437FE43-F3FD-4BAA-B0D8-2D4C2ECEC38A}"/>
              </a:ext>
            </a:extLst>
          </p:cNvPr>
          <p:cNvSpPr txBox="1"/>
          <p:nvPr/>
        </p:nvSpPr>
        <p:spPr>
          <a:xfrm>
            <a:off x="7787275" y="3812108"/>
            <a:ext cx="3106428" cy="369332"/>
          </a:xfrm>
          <a:prstGeom prst="rect">
            <a:avLst/>
          </a:prstGeom>
          <a:noFill/>
        </p:spPr>
        <p:txBody>
          <a:bodyPr wrap="square" rtlCol="0">
            <a:spAutoFit/>
          </a:bodyPr>
          <a:lstStyle/>
          <a:p>
            <a:r>
              <a:rPr lang="en-US" altLang="zh-CN" dirty="0"/>
              <a:t>Big values get more bigger</a:t>
            </a:r>
            <a:endParaRPr lang="zh-CN" altLang="en-US" dirty="0"/>
          </a:p>
        </p:txBody>
      </p:sp>
      <p:sp>
        <p:nvSpPr>
          <p:cNvPr id="28" name="Rectangle 3">
            <a:extLst>
              <a:ext uri="{FF2B5EF4-FFF2-40B4-BE49-F238E27FC236}">
                <a16:creationId xmlns:a16="http://schemas.microsoft.com/office/drawing/2014/main" id="{88F26F77-C085-4029-A640-5D9302280AC9}"/>
              </a:ext>
            </a:extLst>
          </p:cNvPr>
          <p:cNvSpPr>
            <a:spLocks noChangeArrowheads="1"/>
          </p:cNvSpPr>
          <p:nvPr/>
        </p:nvSpPr>
        <p:spPr bwMode="auto">
          <a:xfrm>
            <a:off x="9676311" y="1901967"/>
            <a:ext cx="190827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CN" dirty="0">
                <a:solidFill>
                  <a:srgbClr val="000000"/>
                </a:solidFill>
                <a:latin typeface="Arial Unicode MS"/>
              </a:rPr>
              <a:t>PRAUC:0.9845</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9" name="文本框 28">
            <a:extLst>
              <a:ext uri="{FF2B5EF4-FFF2-40B4-BE49-F238E27FC236}">
                <a16:creationId xmlns:a16="http://schemas.microsoft.com/office/drawing/2014/main" id="{4ED3136B-496D-4080-AB50-824948190AFC}"/>
              </a:ext>
            </a:extLst>
          </p:cNvPr>
          <p:cNvSpPr txBox="1"/>
          <p:nvPr/>
        </p:nvSpPr>
        <p:spPr>
          <a:xfrm>
            <a:off x="9471652" y="2421858"/>
            <a:ext cx="2720348" cy="923330"/>
          </a:xfrm>
          <a:prstGeom prst="rect">
            <a:avLst/>
          </a:prstGeom>
          <a:noFill/>
        </p:spPr>
        <p:txBody>
          <a:bodyPr wrap="square" rtlCol="0">
            <a:spAutoFit/>
          </a:bodyPr>
          <a:lstStyle/>
          <a:p>
            <a:r>
              <a:rPr lang="en-US" altLang="zh-CN" dirty="0"/>
              <a:t>Better than all base models and Random Forest</a:t>
            </a:r>
            <a:endParaRPr lang="zh-CN" altLang="en-US" dirty="0"/>
          </a:p>
        </p:txBody>
      </p:sp>
      <p:pic>
        <p:nvPicPr>
          <p:cNvPr id="21524" name="Picture 20">
            <a:extLst>
              <a:ext uri="{FF2B5EF4-FFF2-40B4-BE49-F238E27FC236}">
                <a16:creationId xmlns:a16="http://schemas.microsoft.com/office/drawing/2014/main" id="{34BA4D56-78C8-4530-AE36-DF87DD0F2C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5610" y="1555056"/>
            <a:ext cx="2758105" cy="1980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DFE82E6D-6361-4F85-B939-C85AF879D0A8}"/>
              </a:ext>
            </a:extLst>
          </p:cNvPr>
          <p:cNvSpPr/>
          <p:nvPr/>
        </p:nvSpPr>
        <p:spPr>
          <a:xfrm>
            <a:off x="3976577" y="3628088"/>
            <a:ext cx="3810698" cy="7373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377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E2E9F-CB0B-474F-BC40-23F392BE153C}"/>
              </a:ext>
            </a:extLst>
          </p:cNvPr>
          <p:cNvSpPr>
            <a:spLocks noGrp="1"/>
          </p:cNvSpPr>
          <p:nvPr>
            <p:ph type="title"/>
          </p:nvPr>
        </p:nvSpPr>
        <p:spPr/>
        <p:txBody>
          <a:bodyPr/>
          <a:lstStyle/>
          <a:p>
            <a:r>
              <a:rPr lang="en-US" altLang="zh-CN" dirty="0"/>
              <a:t>Voting Classifier</a:t>
            </a:r>
            <a:endParaRPr lang="zh-CN" altLang="en-US" dirty="0"/>
          </a:p>
        </p:txBody>
      </p:sp>
      <p:graphicFrame>
        <p:nvGraphicFramePr>
          <p:cNvPr id="17" name="表格 17">
            <a:extLst>
              <a:ext uri="{FF2B5EF4-FFF2-40B4-BE49-F238E27FC236}">
                <a16:creationId xmlns:a16="http://schemas.microsoft.com/office/drawing/2014/main" id="{21544610-A625-4E4E-8682-1A6254534D3D}"/>
              </a:ext>
            </a:extLst>
          </p:cNvPr>
          <p:cNvGraphicFramePr>
            <a:graphicFrameLocks noGrp="1"/>
          </p:cNvGraphicFramePr>
          <p:nvPr/>
        </p:nvGraphicFramePr>
        <p:xfrm>
          <a:off x="274320" y="1599861"/>
          <a:ext cx="1686560" cy="2225040"/>
        </p:xfrm>
        <a:graphic>
          <a:graphicData uri="http://schemas.openxmlformats.org/drawingml/2006/table">
            <a:tbl>
              <a:tblPr firstRow="1" bandRow="1">
                <a:tableStyleId>{5C22544A-7EE6-4342-B048-85BDC9FD1C3A}</a:tableStyleId>
              </a:tblPr>
              <a:tblGrid>
                <a:gridCol w="1686560">
                  <a:extLst>
                    <a:ext uri="{9D8B030D-6E8A-4147-A177-3AD203B41FA5}">
                      <a16:colId xmlns:a16="http://schemas.microsoft.com/office/drawing/2014/main" val="2384925268"/>
                    </a:ext>
                  </a:extLst>
                </a:gridCol>
              </a:tblGrid>
              <a:tr h="370840">
                <a:tc>
                  <a:txBody>
                    <a:bodyPr/>
                    <a:lstStyle/>
                    <a:p>
                      <a:pPr algn="ctr"/>
                      <a:r>
                        <a:rPr lang="en-US" altLang="zh-CN" dirty="0"/>
                        <a:t>Model</a:t>
                      </a:r>
                      <a:endParaRPr lang="zh-CN" altLang="en-US" dirty="0"/>
                    </a:p>
                  </a:txBody>
                  <a:tcPr/>
                </a:tc>
                <a:extLst>
                  <a:ext uri="{0D108BD9-81ED-4DB2-BD59-A6C34878D82A}">
                    <a16:rowId xmlns:a16="http://schemas.microsoft.com/office/drawing/2014/main" val="3937569731"/>
                  </a:ext>
                </a:extLst>
              </a:tr>
              <a:tr h="370840">
                <a:tc>
                  <a:txBody>
                    <a:bodyPr/>
                    <a:lstStyle/>
                    <a:p>
                      <a:pPr algn="ctr"/>
                      <a:r>
                        <a:rPr lang="en-US" altLang="zh-CN" dirty="0"/>
                        <a:t>KNN</a:t>
                      </a:r>
                      <a:endParaRPr lang="zh-CN" altLang="en-US" dirty="0"/>
                    </a:p>
                  </a:txBody>
                  <a:tcPr/>
                </a:tc>
                <a:extLst>
                  <a:ext uri="{0D108BD9-81ED-4DB2-BD59-A6C34878D82A}">
                    <a16:rowId xmlns:a16="http://schemas.microsoft.com/office/drawing/2014/main" val="3616937347"/>
                  </a:ext>
                </a:extLst>
              </a:tr>
              <a:tr h="370840">
                <a:tc>
                  <a:txBody>
                    <a:bodyPr/>
                    <a:lstStyle/>
                    <a:p>
                      <a:pPr algn="ctr"/>
                      <a:r>
                        <a:rPr lang="en-US" altLang="zh-CN" dirty="0"/>
                        <a:t>SVM</a:t>
                      </a:r>
                      <a:endParaRPr lang="zh-CN" altLang="en-US" dirty="0"/>
                    </a:p>
                  </a:txBody>
                  <a:tcPr/>
                </a:tc>
                <a:extLst>
                  <a:ext uri="{0D108BD9-81ED-4DB2-BD59-A6C34878D82A}">
                    <a16:rowId xmlns:a16="http://schemas.microsoft.com/office/drawing/2014/main" val="4059319726"/>
                  </a:ext>
                </a:extLst>
              </a:tr>
              <a:tr h="370840">
                <a:tc>
                  <a:txBody>
                    <a:bodyPr/>
                    <a:lstStyle/>
                    <a:p>
                      <a:pPr algn="ctr"/>
                      <a:r>
                        <a:rPr lang="en-US" altLang="zh-CN" dirty="0"/>
                        <a:t>Decision Tree</a:t>
                      </a:r>
                      <a:endParaRPr lang="zh-CN" altLang="en-US" dirty="0"/>
                    </a:p>
                  </a:txBody>
                  <a:tcPr/>
                </a:tc>
                <a:extLst>
                  <a:ext uri="{0D108BD9-81ED-4DB2-BD59-A6C34878D82A}">
                    <a16:rowId xmlns:a16="http://schemas.microsoft.com/office/drawing/2014/main" val="741439090"/>
                  </a:ext>
                </a:extLst>
              </a:tr>
              <a:tr h="370840">
                <a:tc>
                  <a:txBody>
                    <a:bodyPr/>
                    <a:lstStyle/>
                    <a:p>
                      <a:pPr algn="ctr"/>
                      <a:r>
                        <a:rPr lang="en-US" altLang="zh-CN" dirty="0"/>
                        <a:t>Naïve Bayes</a:t>
                      </a:r>
                      <a:endParaRPr lang="zh-CN" altLang="en-US" dirty="0"/>
                    </a:p>
                  </a:txBody>
                  <a:tcPr/>
                </a:tc>
                <a:extLst>
                  <a:ext uri="{0D108BD9-81ED-4DB2-BD59-A6C34878D82A}">
                    <a16:rowId xmlns:a16="http://schemas.microsoft.com/office/drawing/2014/main" val="4252168127"/>
                  </a:ext>
                </a:extLst>
              </a:tr>
              <a:tr h="370840">
                <a:tc>
                  <a:txBody>
                    <a:bodyPr/>
                    <a:lstStyle/>
                    <a:p>
                      <a:pPr algn="ctr"/>
                      <a:r>
                        <a:rPr lang="en-US" altLang="zh-CN" dirty="0"/>
                        <a:t>MLP</a:t>
                      </a:r>
                      <a:endParaRPr lang="zh-CN" altLang="en-US" dirty="0"/>
                    </a:p>
                  </a:txBody>
                  <a:tcPr/>
                </a:tc>
                <a:extLst>
                  <a:ext uri="{0D108BD9-81ED-4DB2-BD59-A6C34878D82A}">
                    <a16:rowId xmlns:a16="http://schemas.microsoft.com/office/drawing/2014/main" val="256481053"/>
                  </a:ext>
                </a:extLst>
              </a:tr>
            </a:tbl>
          </a:graphicData>
        </a:graphic>
      </p:graphicFrame>
      <p:graphicFrame>
        <p:nvGraphicFramePr>
          <p:cNvPr id="19" name="表格 19">
            <a:extLst>
              <a:ext uri="{FF2B5EF4-FFF2-40B4-BE49-F238E27FC236}">
                <a16:creationId xmlns:a16="http://schemas.microsoft.com/office/drawing/2014/main" id="{774D54BA-1576-4B7D-9991-4DA7E682DBAC}"/>
              </a:ext>
            </a:extLst>
          </p:cNvPr>
          <p:cNvGraphicFramePr>
            <a:graphicFrameLocks noGrp="1"/>
          </p:cNvGraphicFramePr>
          <p:nvPr/>
        </p:nvGraphicFramePr>
        <p:xfrm>
          <a:off x="2113280" y="3514682"/>
          <a:ext cx="1686560" cy="3235960"/>
        </p:xfrm>
        <a:graphic>
          <a:graphicData uri="http://schemas.openxmlformats.org/drawingml/2006/table">
            <a:tbl>
              <a:tblPr firstRow="1" bandRow="1">
                <a:tableStyleId>{5C22544A-7EE6-4342-B048-85BDC9FD1C3A}</a:tableStyleId>
              </a:tblPr>
              <a:tblGrid>
                <a:gridCol w="1686560">
                  <a:extLst>
                    <a:ext uri="{9D8B030D-6E8A-4147-A177-3AD203B41FA5}">
                      <a16:colId xmlns:a16="http://schemas.microsoft.com/office/drawing/2014/main" val="549714805"/>
                    </a:ext>
                  </a:extLst>
                </a:gridCol>
              </a:tblGrid>
              <a:tr h="370840">
                <a:tc>
                  <a:txBody>
                    <a:bodyPr/>
                    <a:lstStyle/>
                    <a:p>
                      <a:pPr algn="ctr"/>
                      <a:r>
                        <a:rPr lang="en-US" altLang="zh-CN" dirty="0"/>
                        <a:t>Model</a:t>
                      </a:r>
                      <a:endParaRPr lang="zh-CN" altLang="en-US" dirty="0"/>
                    </a:p>
                  </a:txBody>
                  <a:tcPr/>
                </a:tc>
                <a:extLst>
                  <a:ext uri="{0D108BD9-81ED-4DB2-BD59-A6C34878D82A}">
                    <a16:rowId xmlns:a16="http://schemas.microsoft.com/office/drawing/2014/main" val="6788180"/>
                  </a:ext>
                </a:extLst>
              </a:tr>
              <a:tr h="370840">
                <a:tc>
                  <a:txBody>
                    <a:bodyPr/>
                    <a:lstStyle/>
                    <a:p>
                      <a:pPr algn="ctr"/>
                      <a:r>
                        <a:rPr lang="en-US" altLang="zh-CN" dirty="0"/>
                        <a:t>KNN</a:t>
                      </a:r>
                      <a:endParaRPr lang="zh-CN" altLang="en-US" dirty="0"/>
                    </a:p>
                  </a:txBody>
                  <a:tcPr/>
                </a:tc>
                <a:extLst>
                  <a:ext uri="{0D108BD9-81ED-4DB2-BD59-A6C34878D82A}">
                    <a16:rowId xmlns:a16="http://schemas.microsoft.com/office/drawing/2014/main" val="3874242327"/>
                  </a:ext>
                </a:extLst>
              </a:tr>
              <a:tr h="370840">
                <a:tc>
                  <a:txBody>
                    <a:bodyPr/>
                    <a:lstStyle/>
                    <a:p>
                      <a:pPr algn="ctr"/>
                      <a:r>
                        <a:rPr lang="en-US" altLang="zh-CN" dirty="0"/>
                        <a:t>SVM</a:t>
                      </a:r>
                      <a:endParaRPr lang="zh-CN" altLang="en-US" dirty="0"/>
                    </a:p>
                  </a:txBody>
                  <a:tcPr/>
                </a:tc>
                <a:extLst>
                  <a:ext uri="{0D108BD9-81ED-4DB2-BD59-A6C34878D82A}">
                    <a16:rowId xmlns:a16="http://schemas.microsoft.com/office/drawing/2014/main" val="2843080952"/>
                  </a:ext>
                </a:extLst>
              </a:tr>
              <a:tr h="370840">
                <a:tc>
                  <a:txBody>
                    <a:bodyPr/>
                    <a:lstStyle/>
                    <a:p>
                      <a:pPr algn="ctr"/>
                      <a:r>
                        <a:rPr lang="en-US" altLang="zh-CN" dirty="0"/>
                        <a:t>Decision Tree</a:t>
                      </a:r>
                      <a:endParaRPr lang="zh-CN" altLang="en-US" dirty="0"/>
                    </a:p>
                  </a:txBody>
                  <a:tcPr/>
                </a:tc>
                <a:extLst>
                  <a:ext uri="{0D108BD9-81ED-4DB2-BD59-A6C34878D82A}">
                    <a16:rowId xmlns:a16="http://schemas.microsoft.com/office/drawing/2014/main" val="3457692319"/>
                  </a:ext>
                </a:extLst>
              </a:tr>
              <a:tr h="370840">
                <a:tc>
                  <a:txBody>
                    <a:bodyPr/>
                    <a:lstStyle/>
                    <a:p>
                      <a:pPr algn="ctr"/>
                      <a:r>
                        <a:rPr lang="en-US" altLang="zh-CN" dirty="0"/>
                        <a:t>Naïve Bayes</a:t>
                      </a:r>
                      <a:endParaRPr lang="zh-CN" altLang="en-US" dirty="0"/>
                    </a:p>
                  </a:txBody>
                  <a:tcPr/>
                </a:tc>
                <a:extLst>
                  <a:ext uri="{0D108BD9-81ED-4DB2-BD59-A6C34878D82A}">
                    <a16:rowId xmlns:a16="http://schemas.microsoft.com/office/drawing/2014/main" val="1110989409"/>
                  </a:ext>
                </a:extLst>
              </a:tr>
              <a:tr h="370840">
                <a:tc>
                  <a:txBody>
                    <a:bodyPr/>
                    <a:lstStyle/>
                    <a:p>
                      <a:pPr algn="ctr"/>
                      <a:r>
                        <a:rPr lang="en-US" altLang="zh-CN" dirty="0"/>
                        <a:t>MLP</a:t>
                      </a:r>
                      <a:endParaRPr lang="zh-CN" altLang="en-US" dirty="0"/>
                    </a:p>
                  </a:txBody>
                  <a:tcPr/>
                </a:tc>
                <a:extLst>
                  <a:ext uri="{0D108BD9-81ED-4DB2-BD59-A6C34878D82A}">
                    <a16:rowId xmlns:a16="http://schemas.microsoft.com/office/drawing/2014/main" val="613560790"/>
                  </a:ext>
                </a:extLst>
              </a:tr>
              <a:tr h="370840">
                <a:tc>
                  <a:txBody>
                    <a:bodyPr/>
                    <a:lstStyle/>
                    <a:p>
                      <a:pPr algn="ctr"/>
                      <a:r>
                        <a:rPr lang="en-US" altLang="zh-CN" dirty="0"/>
                        <a:t>Random Forest</a:t>
                      </a:r>
                      <a:endParaRPr lang="zh-CN" altLang="en-US" dirty="0"/>
                    </a:p>
                  </a:txBody>
                  <a:tcPr/>
                </a:tc>
                <a:extLst>
                  <a:ext uri="{0D108BD9-81ED-4DB2-BD59-A6C34878D82A}">
                    <a16:rowId xmlns:a16="http://schemas.microsoft.com/office/drawing/2014/main" val="1242110052"/>
                  </a:ext>
                </a:extLst>
              </a:tr>
              <a:tr h="370840">
                <a:tc>
                  <a:txBody>
                    <a:bodyPr/>
                    <a:lstStyle/>
                    <a:p>
                      <a:pPr algn="ctr"/>
                      <a:r>
                        <a:rPr lang="en-US" altLang="zh-CN" dirty="0" err="1"/>
                        <a:t>XGBoost</a:t>
                      </a:r>
                      <a:endParaRPr lang="zh-CN" altLang="en-US" dirty="0"/>
                    </a:p>
                  </a:txBody>
                  <a:tcPr/>
                </a:tc>
                <a:extLst>
                  <a:ext uri="{0D108BD9-81ED-4DB2-BD59-A6C34878D82A}">
                    <a16:rowId xmlns:a16="http://schemas.microsoft.com/office/drawing/2014/main" val="3220278781"/>
                  </a:ext>
                </a:extLst>
              </a:tr>
            </a:tbl>
          </a:graphicData>
        </a:graphic>
      </p:graphicFrame>
      <p:graphicFrame>
        <p:nvGraphicFramePr>
          <p:cNvPr id="20" name="图示 19">
            <a:extLst>
              <a:ext uri="{FF2B5EF4-FFF2-40B4-BE49-F238E27FC236}">
                <a16:creationId xmlns:a16="http://schemas.microsoft.com/office/drawing/2014/main" id="{A583D9D3-925E-43CA-8A56-1BDD0DD92DFE}"/>
              </a:ext>
            </a:extLst>
          </p:cNvPr>
          <p:cNvGraphicFramePr/>
          <p:nvPr/>
        </p:nvGraphicFramePr>
        <p:xfrm>
          <a:off x="2377440" y="2040467"/>
          <a:ext cx="4023360" cy="1088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图示 21">
            <a:extLst>
              <a:ext uri="{FF2B5EF4-FFF2-40B4-BE49-F238E27FC236}">
                <a16:creationId xmlns:a16="http://schemas.microsoft.com/office/drawing/2014/main" id="{B643A585-EDE8-4F83-AEBE-CEF745412C15}"/>
              </a:ext>
            </a:extLst>
          </p:cNvPr>
          <p:cNvGraphicFramePr/>
          <p:nvPr/>
        </p:nvGraphicFramePr>
        <p:xfrm>
          <a:off x="4368802" y="4773507"/>
          <a:ext cx="4023360" cy="10888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DFCB04B-CD79-4B77-8DAC-B616AB57CD96}"/>
                  </a:ext>
                </a:extLst>
              </p:cNvPr>
              <p:cNvSpPr txBox="1"/>
              <p:nvPr/>
            </p:nvSpPr>
            <p:spPr>
              <a:xfrm>
                <a:off x="4216400" y="3721122"/>
                <a:ext cx="3488263" cy="5513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𝑊𝑒𝑖𝑔h𝑡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𝑇𝑒𝑠𝑡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𝑑𝑎𝑡𝑎</m:t>
                          </m:r>
                          <m:r>
                            <a:rPr lang="en-US" altLang="zh-CN" b="0" i="1" smtClean="0">
                              <a:latin typeface="Cambria Math" panose="02040503050406030204" pitchFamily="18" charset="0"/>
                            </a:rPr>
                            <m:t>_</m:t>
                          </m:r>
                          <m:r>
                            <a:rPr lang="en-US" altLang="zh-CN" b="0" i="1" smtClean="0">
                              <a:latin typeface="Cambria Math" panose="02040503050406030204" pitchFamily="18" charset="0"/>
                            </a:rPr>
                            <m:t>𝑃𝑅</m:t>
                          </m:r>
                          <m:r>
                            <a:rPr lang="en-US" altLang="zh-CN" b="0" i="1" smtClean="0">
                              <a:latin typeface="Cambria Math" panose="02040503050406030204" pitchFamily="18" charset="0"/>
                            </a:rPr>
                            <m:t>_</m:t>
                          </m:r>
                          <m:r>
                            <a:rPr lang="en-US" altLang="zh-CN" b="0" i="1" smtClean="0">
                              <a:latin typeface="Cambria Math" panose="02040503050406030204" pitchFamily="18" charset="0"/>
                            </a:rPr>
                            <m:t>𝐴𝑈𝐶</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𝑇𝑒𝑠𝑡</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𝑑𝑎𝑡𝑎</m:t>
                          </m:r>
                          <m:r>
                            <a:rPr lang="en-US" altLang="zh-CN" b="0" i="1" smtClean="0">
                              <a:latin typeface="Cambria Math" panose="02040503050406030204" pitchFamily="18" charset="0"/>
                            </a:rPr>
                            <m:t>_</m:t>
                          </m:r>
                          <m:r>
                            <a:rPr lang="en-US" altLang="zh-CN" b="0" i="1" smtClean="0">
                              <a:latin typeface="Cambria Math" panose="02040503050406030204" pitchFamily="18" charset="0"/>
                            </a:rPr>
                            <m:t>𝑃𝑅</m:t>
                          </m:r>
                          <m:r>
                            <a:rPr lang="en-US" altLang="zh-CN" b="0" i="1" smtClean="0">
                              <a:latin typeface="Cambria Math" panose="02040503050406030204" pitchFamily="18" charset="0"/>
                            </a:rPr>
                            <m:t>_</m:t>
                          </m:r>
                          <m:r>
                            <a:rPr lang="en-US" altLang="zh-CN" b="0" i="1" smtClean="0">
                              <a:latin typeface="Cambria Math" panose="02040503050406030204" pitchFamily="18" charset="0"/>
                            </a:rPr>
                            <m:t>𝐴𝑈𝐶</m:t>
                          </m:r>
                        </m:den>
                      </m:f>
                    </m:oMath>
                  </m:oMathPara>
                </a14:m>
                <a:endParaRPr lang="zh-CN" altLang="en-US" dirty="0"/>
              </a:p>
            </p:txBody>
          </p:sp>
        </mc:Choice>
        <mc:Fallback xmlns="">
          <p:sp>
            <p:nvSpPr>
              <p:cNvPr id="23" name="文本框 22">
                <a:extLst>
                  <a:ext uri="{FF2B5EF4-FFF2-40B4-BE49-F238E27FC236}">
                    <a16:creationId xmlns:a16="http://schemas.microsoft.com/office/drawing/2014/main" id="{5DFCB04B-CD79-4B77-8DAC-B616AB57CD96}"/>
                  </a:ext>
                </a:extLst>
              </p:cNvPr>
              <p:cNvSpPr txBox="1">
                <a:spLocks noRot="1" noChangeAspect="1" noMove="1" noResize="1" noEditPoints="1" noAdjustHandles="1" noChangeArrowheads="1" noChangeShapeType="1" noTextEdit="1"/>
              </p:cNvSpPr>
              <p:nvPr/>
            </p:nvSpPr>
            <p:spPr>
              <a:xfrm>
                <a:off x="4216400" y="3721122"/>
                <a:ext cx="3488263" cy="551305"/>
              </a:xfrm>
              <a:prstGeom prst="rect">
                <a:avLst/>
              </a:prstGeom>
              <a:blipFill>
                <a:blip r:embed="rId13"/>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0437FE43-F3FD-4BAA-B0D8-2D4C2ECEC38A}"/>
              </a:ext>
            </a:extLst>
          </p:cNvPr>
          <p:cNvSpPr txBox="1"/>
          <p:nvPr/>
        </p:nvSpPr>
        <p:spPr>
          <a:xfrm>
            <a:off x="7787275" y="3812108"/>
            <a:ext cx="3106428" cy="369332"/>
          </a:xfrm>
          <a:prstGeom prst="rect">
            <a:avLst/>
          </a:prstGeom>
          <a:noFill/>
        </p:spPr>
        <p:txBody>
          <a:bodyPr wrap="square" rtlCol="0">
            <a:spAutoFit/>
          </a:bodyPr>
          <a:lstStyle/>
          <a:p>
            <a:r>
              <a:rPr lang="en-US" altLang="zh-CN" dirty="0"/>
              <a:t>Big values get more bigger</a:t>
            </a:r>
            <a:endParaRPr lang="zh-CN" altLang="en-US" dirty="0"/>
          </a:p>
        </p:txBody>
      </p:sp>
      <p:sp>
        <p:nvSpPr>
          <p:cNvPr id="25" name="Rectangle 3">
            <a:extLst>
              <a:ext uri="{FF2B5EF4-FFF2-40B4-BE49-F238E27FC236}">
                <a16:creationId xmlns:a16="http://schemas.microsoft.com/office/drawing/2014/main" id="{BF2ABE79-E45D-44B3-A9AA-1212A419485E}"/>
              </a:ext>
            </a:extLst>
          </p:cNvPr>
          <p:cNvSpPr>
            <a:spLocks noChangeArrowheads="1"/>
          </p:cNvSpPr>
          <p:nvPr/>
        </p:nvSpPr>
        <p:spPr bwMode="auto">
          <a:xfrm>
            <a:off x="8902343" y="6473643"/>
            <a:ext cx="199136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CN" dirty="0">
                <a:solidFill>
                  <a:srgbClr val="000000"/>
                </a:solidFill>
                <a:latin typeface="Arial Unicode MS"/>
              </a:rPr>
              <a:t>PRAUC:0.98878</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8" name="Rectangle 3">
            <a:extLst>
              <a:ext uri="{FF2B5EF4-FFF2-40B4-BE49-F238E27FC236}">
                <a16:creationId xmlns:a16="http://schemas.microsoft.com/office/drawing/2014/main" id="{88F26F77-C085-4029-A640-5D9302280AC9}"/>
              </a:ext>
            </a:extLst>
          </p:cNvPr>
          <p:cNvSpPr>
            <a:spLocks noChangeArrowheads="1"/>
          </p:cNvSpPr>
          <p:nvPr/>
        </p:nvSpPr>
        <p:spPr bwMode="auto">
          <a:xfrm>
            <a:off x="9676311" y="1901967"/>
            <a:ext cx="190827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zh-CN" dirty="0">
                <a:solidFill>
                  <a:srgbClr val="000000"/>
                </a:solidFill>
                <a:latin typeface="Arial Unicode MS"/>
              </a:rPr>
              <a:t>PRAUC:0.9845</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29" name="文本框 28">
            <a:extLst>
              <a:ext uri="{FF2B5EF4-FFF2-40B4-BE49-F238E27FC236}">
                <a16:creationId xmlns:a16="http://schemas.microsoft.com/office/drawing/2014/main" id="{4ED3136B-496D-4080-AB50-824948190AFC}"/>
              </a:ext>
            </a:extLst>
          </p:cNvPr>
          <p:cNvSpPr txBox="1"/>
          <p:nvPr/>
        </p:nvSpPr>
        <p:spPr>
          <a:xfrm>
            <a:off x="9471652" y="2421858"/>
            <a:ext cx="2720348" cy="923330"/>
          </a:xfrm>
          <a:prstGeom prst="rect">
            <a:avLst/>
          </a:prstGeom>
          <a:noFill/>
        </p:spPr>
        <p:txBody>
          <a:bodyPr wrap="square" rtlCol="0">
            <a:spAutoFit/>
          </a:bodyPr>
          <a:lstStyle/>
          <a:p>
            <a:r>
              <a:rPr lang="en-US" altLang="zh-CN" dirty="0"/>
              <a:t>Better than all base models and Random Forest</a:t>
            </a:r>
            <a:endParaRPr lang="zh-CN" altLang="en-US" dirty="0"/>
          </a:p>
        </p:txBody>
      </p:sp>
      <p:sp>
        <p:nvSpPr>
          <p:cNvPr id="30" name="文本框 29">
            <a:extLst>
              <a:ext uri="{FF2B5EF4-FFF2-40B4-BE49-F238E27FC236}">
                <a16:creationId xmlns:a16="http://schemas.microsoft.com/office/drawing/2014/main" id="{2119AE12-B6A2-4AD3-9151-F3A489F2A341}"/>
              </a:ext>
            </a:extLst>
          </p:cNvPr>
          <p:cNvSpPr txBox="1"/>
          <p:nvPr/>
        </p:nvSpPr>
        <p:spPr>
          <a:xfrm>
            <a:off x="4761226" y="5994068"/>
            <a:ext cx="3238511" cy="369332"/>
          </a:xfrm>
          <a:prstGeom prst="rect">
            <a:avLst/>
          </a:prstGeom>
          <a:noFill/>
        </p:spPr>
        <p:txBody>
          <a:bodyPr wrap="square" rtlCol="0">
            <a:spAutoFit/>
          </a:bodyPr>
          <a:lstStyle/>
          <a:p>
            <a:r>
              <a:rPr lang="en-US" altLang="zh-CN" dirty="0"/>
              <a:t>Better than all other models</a:t>
            </a:r>
            <a:endParaRPr lang="zh-CN" altLang="en-US" dirty="0"/>
          </a:p>
        </p:txBody>
      </p:sp>
      <p:pic>
        <p:nvPicPr>
          <p:cNvPr id="21511" name="Picture 7">
            <a:extLst>
              <a:ext uri="{FF2B5EF4-FFF2-40B4-BE49-F238E27FC236}">
                <a16:creationId xmlns:a16="http://schemas.microsoft.com/office/drawing/2014/main" id="{12BC0879-AFD0-46FE-AF2E-0E657264C2F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94024" y="4343938"/>
            <a:ext cx="2758105"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a:extLst>
              <a:ext uri="{FF2B5EF4-FFF2-40B4-BE49-F238E27FC236}">
                <a16:creationId xmlns:a16="http://schemas.microsoft.com/office/drawing/2014/main" id="{62640798-3DEE-4FA9-BA08-402B5C1443A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5610" y="1555056"/>
            <a:ext cx="2758105" cy="1980000"/>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04501705-97F3-45B9-8096-5F165D646D3F}"/>
              </a:ext>
            </a:extLst>
          </p:cNvPr>
          <p:cNvSpPr/>
          <p:nvPr/>
        </p:nvSpPr>
        <p:spPr>
          <a:xfrm>
            <a:off x="3976577" y="3628088"/>
            <a:ext cx="3810698" cy="7373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5219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0.9699</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0.9728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extLst>
                  <a:ext uri="{0D108BD9-81ED-4DB2-BD59-A6C34878D82A}">
                    <a16:rowId xmlns:a16="http://schemas.microsoft.com/office/drawing/2014/main" val="1548081110"/>
                  </a:ext>
                </a:extLst>
              </a:tr>
            </a:tbl>
          </a:graphicData>
        </a:graphic>
      </p:graphicFrame>
    </p:spTree>
    <p:extLst>
      <p:ext uri="{BB962C8B-B14F-4D97-AF65-F5344CB8AC3E}">
        <p14:creationId xmlns:p14="http://schemas.microsoft.com/office/powerpoint/2010/main" val="2216636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extLst>
              <p:ext uri="{D42A27DB-BD31-4B8C-83A1-F6EECF244321}">
                <p14:modId xmlns:p14="http://schemas.microsoft.com/office/powerpoint/2010/main" val="3118211264"/>
              </p:ext>
            </p:extLst>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0.9699</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0.9728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extLst>
                  <a:ext uri="{0D108BD9-81ED-4DB2-BD59-A6C34878D82A}">
                    <a16:rowId xmlns:a16="http://schemas.microsoft.com/office/drawing/2014/main" val="1548081110"/>
                  </a:ext>
                </a:extLst>
              </a:tr>
            </a:tbl>
          </a:graphicData>
        </a:graphic>
      </p:graphicFrame>
      <p:sp>
        <p:nvSpPr>
          <p:cNvPr id="4" name="矩形 3">
            <a:extLst>
              <a:ext uri="{FF2B5EF4-FFF2-40B4-BE49-F238E27FC236}">
                <a16:creationId xmlns:a16="http://schemas.microsoft.com/office/drawing/2014/main" id="{4BC82EB1-7E90-4BC8-BB05-C17FC719957B}"/>
              </a:ext>
            </a:extLst>
          </p:cNvPr>
          <p:cNvSpPr/>
          <p:nvPr/>
        </p:nvSpPr>
        <p:spPr>
          <a:xfrm>
            <a:off x="1903229" y="1351280"/>
            <a:ext cx="2477386" cy="534179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0135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0.9699</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0.9728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extLst>
                  <a:ext uri="{0D108BD9-81ED-4DB2-BD59-A6C34878D82A}">
                    <a16:rowId xmlns:a16="http://schemas.microsoft.com/office/drawing/2014/main" val="1548081110"/>
                  </a:ext>
                </a:extLst>
              </a:tr>
            </a:tbl>
          </a:graphicData>
        </a:graphic>
      </p:graphicFrame>
      <p:sp>
        <p:nvSpPr>
          <p:cNvPr id="4" name="矩形 3">
            <a:extLst>
              <a:ext uri="{FF2B5EF4-FFF2-40B4-BE49-F238E27FC236}">
                <a16:creationId xmlns:a16="http://schemas.microsoft.com/office/drawing/2014/main" id="{4BC82EB1-7E90-4BC8-BB05-C17FC719957B}"/>
              </a:ext>
            </a:extLst>
          </p:cNvPr>
          <p:cNvSpPr/>
          <p:nvPr/>
        </p:nvSpPr>
        <p:spPr>
          <a:xfrm>
            <a:off x="4348716" y="1351280"/>
            <a:ext cx="1658680" cy="534179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0664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0.9699</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0.9728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extLst>
                  <a:ext uri="{0D108BD9-81ED-4DB2-BD59-A6C34878D82A}">
                    <a16:rowId xmlns:a16="http://schemas.microsoft.com/office/drawing/2014/main" val="1548081110"/>
                  </a:ext>
                </a:extLst>
              </a:tr>
            </a:tbl>
          </a:graphicData>
        </a:graphic>
      </p:graphicFrame>
      <p:sp>
        <p:nvSpPr>
          <p:cNvPr id="4" name="矩形 3">
            <a:extLst>
              <a:ext uri="{FF2B5EF4-FFF2-40B4-BE49-F238E27FC236}">
                <a16:creationId xmlns:a16="http://schemas.microsoft.com/office/drawing/2014/main" id="{4BC82EB1-7E90-4BC8-BB05-C17FC719957B}"/>
              </a:ext>
            </a:extLst>
          </p:cNvPr>
          <p:cNvSpPr/>
          <p:nvPr/>
        </p:nvSpPr>
        <p:spPr>
          <a:xfrm>
            <a:off x="5996762" y="1351280"/>
            <a:ext cx="3072810" cy="534179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768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extLst>
              <p:ext uri="{D42A27DB-BD31-4B8C-83A1-F6EECF244321}">
                <p14:modId xmlns:p14="http://schemas.microsoft.com/office/powerpoint/2010/main" val="1226997814"/>
              </p:ext>
            </p:extLst>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0.9699</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0.9728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extLst>
                  <a:ext uri="{0D108BD9-81ED-4DB2-BD59-A6C34878D82A}">
                    <a16:rowId xmlns:a16="http://schemas.microsoft.com/office/drawing/2014/main" val="1548081110"/>
                  </a:ext>
                </a:extLst>
              </a:tr>
            </a:tbl>
          </a:graphicData>
        </a:graphic>
      </p:graphicFrame>
      <p:sp>
        <p:nvSpPr>
          <p:cNvPr id="4" name="矩形 3">
            <a:extLst>
              <a:ext uri="{FF2B5EF4-FFF2-40B4-BE49-F238E27FC236}">
                <a16:creationId xmlns:a16="http://schemas.microsoft.com/office/drawing/2014/main" id="{4BC82EB1-7E90-4BC8-BB05-C17FC719957B}"/>
              </a:ext>
            </a:extLst>
          </p:cNvPr>
          <p:cNvSpPr/>
          <p:nvPr/>
        </p:nvSpPr>
        <p:spPr>
          <a:xfrm>
            <a:off x="438404" y="2052085"/>
            <a:ext cx="11315192" cy="210524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4643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extLst>
              <p:ext uri="{D42A27DB-BD31-4B8C-83A1-F6EECF244321}">
                <p14:modId xmlns:p14="http://schemas.microsoft.com/office/powerpoint/2010/main" val="4017701969"/>
              </p:ext>
            </p:extLst>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0.9699</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0.9728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extLst>
                  <a:ext uri="{0D108BD9-81ED-4DB2-BD59-A6C34878D82A}">
                    <a16:rowId xmlns:a16="http://schemas.microsoft.com/office/drawing/2014/main" val="1548081110"/>
                  </a:ext>
                </a:extLst>
              </a:tr>
            </a:tbl>
          </a:graphicData>
        </a:graphic>
      </p:graphicFrame>
      <p:sp>
        <p:nvSpPr>
          <p:cNvPr id="5" name="矩形 4">
            <a:extLst>
              <a:ext uri="{FF2B5EF4-FFF2-40B4-BE49-F238E27FC236}">
                <a16:creationId xmlns:a16="http://schemas.microsoft.com/office/drawing/2014/main" id="{25AB98C0-994A-4D49-800E-912ABAC3B2E5}"/>
              </a:ext>
            </a:extLst>
          </p:cNvPr>
          <p:cNvSpPr/>
          <p:nvPr/>
        </p:nvSpPr>
        <p:spPr>
          <a:xfrm>
            <a:off x="438404" y="4136067"/>
            <a:ext cx="11315192" cy="255701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7046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extLst>
              <p:ext uri="{D42A27DB-BD31-4B8C-83A1-F6EECF244321}">
                <p14:modId xmlns:p14="http://schemas.microsoft.com/office/powerpoint/2010/main" val="457344696"/>
              </p:ext>
            </p:extLst>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1"/>
                    </a:solidFill>
                  </a:tcP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1"/>
                    </a:solidFill>
                  </a:tcP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1"/>
                    </a:solidFill>
                  </a:tcP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0.9699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0.9728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E7E6E6"/>
                    </a:solidFill>
                  </a:tcPr>
                </a:tc>
                <a:extLst>
                  <a:ext uri="{0D108BD9-81ED-4DB2-BD59-A6C34878D82A}">
                    <a16:rowId xmlns:a16="http://schemas.microsoft.com/office/drawing/2014/main" val="1548081110"/>
                  </a:ext>
                </a:extLst>
              </a:tr>
            </a:tbl>
          </a:graphicData>
        </a:graphic>
      </p:graphicFrame>
      <p:sp>
        <p:nvSpPr>
          <p:cNvPr id="5" name="矩形 4">
            <a:extLst>
              <a:ext uri="{FF2B5EF4-FFF2-40B4-BE49-F238E27FC236}">
                <a16:creationId xmlns:a16="http://schemas.microsoft.com/office/drawing/2014/main" id="{25AB98C0-994A-4D49-800E-912ABAC3B2E5}"/>
              </a:ext>
            </a:extLst>
          </p:cNvPr>
          <p:cNvSpPr/>
          <p:nvPr/>
        </p:nvSpPr>
        <p:spPr>
          <a:xfrm>
            <a:off x="438404" y="4136067"/>
            <a:ext cx="11315192" cy="255701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07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9AE28-0B49-46E1-ABC6-23233FA2D6F8}"/>
              </a:ext>
            </a:extLst>
          </p:cNvPr>
          <p:cNvSpPr>
            <a:spLocks noGrp="1"/>
          </p:cNvSpPr>
          <p:nvPr>
            <p:ph type="title"/>
          </p:nvPr>
        </p:nvSpPr>
        <p:spPr/>
        <p:txBody>
          <a:bodyPr/>
          <a:lstStyle/>
          <a:p>
            <a:r>
              <a:rPr lang="en-US" altLang="zh-CN" dirty="0"/>
              <a:t>Introduction</a:t>
            </a:r>
            <a:endParaRPr lang="zh-CN" altLang="en-US" dirty="0"/>
          </a:p>
        </p:txBody>
      </p:sp>
      <p:sp>
        <p:nvSpPr>
          <p:cNvPr id="4" name="文本框 3">
            <a:extLst>
              <a:ext uri="{FF2B5EF4-FFF2-40B4-BE49-F238E27FC236}">
                <a16:creationId xmlns:a16="http://schemas.microsoft.com/office/drawing/2014/main" id="{EDE3A2E3-B693-4BA4-BEF7-78C65320EDEC}"/>
              </a:ext>
            </a:extLst>
          </p:cNvPr>
          <p:cNvSpPr txBox="1"/>
          <p:nvPr/>
        </p:nvSpPr>
        <p:spPr>
          <a:xfrm>
            <a:off x="604520" y="1829198"/>
            <a:ext cx="10617200" cy="646331"/>
          </a:xfrm>
          <a:prstGeom prst="rect">
            <a:avLst/>
          </a:prstGeom>
          <a:noFill/>
        </p:spPr>
        <p:txBody>
          <a:bodyPr wrap="square">
            <a:spAutoFit/>
          </a:bodyPr>
          <a:lstStyle/>
          <a:p>
            <a:r>
              <a:rPr lang="en-US" altLang="zh-CN" b="0" i="0" dirty="0">
                <a:effectLst/>
                <a:latin typeface="Nunito"/>
              </a:rPr>
              <a:t>A seizure is an abnormal electrical discharge of a group of brain cells. It can cause different symptoms, depending on the location of the seizure and the spread of electrical activity through the brain.</a:t>
            </a:r>
            <a:endParaRPr lang="zh-CN" altLang="en-US" dirty="0"/>
          </a:p>
        </p:txBody>
      </p:sp>
      <p:sp>
        <p:nvSpPr>
          <p:cNvPr id="6" name="文本框 5">
            <a:extLst>
              <a:ext uri="{FF2B5EF4-FFF2-40B4-BE49-F238E27FC236}">
                <a16:creationId xmlns:a16="http://schemas.microsoft.com/office/drawing/2014/main" id="{B891B3BF-5159-4693-AED8-9A7CB405D81D}"/>
              </a:ext>
            </a:extLst>
          </p:cNvPr>
          <p:cNvSpPr txBox="1"/>
          <p:nvPr/>
        </p:nvSpPr>
        <p:spPr>
          <a:xfrm>
            <a:off x="619760" y="3366809"/>
            <a:ext cx="5293360" cy="2031325"/>
          </a:xfrm>
          <a:prstGeom prst="rect">
            <a:avLst/>
          </a:prstGeom>
          <a:noFill/>
        </p:spPr>
        <p:txBody>
          <a:bodyPr wrap="square">
            <a:spAutoFit/>
          </a:bodyPr>
          <a:lstStyle/>
          <a:p>
            <a:pPr algn="just"/>
            <a:r>
              <a:rPr lang="en-US" altLang="zh-CN" dirty="0">
                <a:solidFill>
                  <a:srgbClr val="2E2E2E"/>
                </a:solidFill>
                <a:latin typeface="NexusSerif"/>
              </a:rPr>
              <a:t>Epilepsy impacts approximately 50 million people worldwide with an estimated annual cost of $12.5 billion for patients in the United States. </a:t>
            </a:r>
          </a:p>
          <a:p>
            <a:pPr algn="just"/>
            <a:endParaRPr lang="en-US" altLang="zh-CN" dirty="0">
              <a:solidFill>
                <a:srgbClr val="2E2E2E"/>
              </a:solidFill>
              <a:latin typeface="NexusSerif"/>
            </a:endParaRPr>
          </a:p>
          <a:p>
            <a:pPr algn="just"/>
            <a:r>
              <a:rPr lang="en-US" altLang="zh-CN" dirty="0">
                <a:solidFill>
                  <a:srgbClr val="2E2E2E"/>
                </a:solidFill>
                <a:latin typeface="NexusSerif"/>
              </a:rPr>
              <a:t> Research[1] suggest that seizures can have a direct adverse effect on cognition</a:t>
            </a:r>
          </a:p>
          <a:p>
            <a:pPr algn="just"/>
            <a:endParaRPr lang="zh-CN" altLang="en-US" dirty="0">
              <a:solidFill>
                <a:srgbClr val="2E2E2E"/>
              </a:solidFill>
              <a:latin typeface="NexusSerif"/>
            </a:endParaRPr>
          </a:p>
        </p:txBody>
      </p:sp>
      <p:pic>
        <p:nvPicPr>
          <p:cNvPr id="39938" name="Picture 2" descr="Image result for epileptic seizure">
            <a:extLst>
              <a:ext uri="{FF2B5EF4-FFF2-40B4-BE49-F238E27FC236}">
                <a16:creationId xmlns:a16="http://schemas.microsoft.com/office/drawing/2014/main" id="{CD392975-5566-4234-8719-860333B9F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642" y="2986514"/>
            <a:ext cx="5518918" cy="299116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2561F60-A796-4F44-BECF-400DAFAF9771}"/>
              </a:ext>
            </a:extLst>
          </p:cNvPr>
          <p:cNvSpPr txBox="1"/>
          <p:nvPr/>
        </p:nvSpPr>
        <p:spPr>
          <a:xfrm>
            <a:off x="2724578" y="6488668"/>
            <a:ext cx="9347495" cy="369332"/>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[1] Bergen, Donna C. "Do seizures harm the brain?." </a:t>
            </a:r>
            <a:r>
              <a:rPr lang="en-US" altLang="zh-CN" b="0" i="1" dirty="0">
                <a:solidFill>
                  <a:srgbClr val="222222"/>
                </a:solidFill>
                <a:effectLst/>
                <a:latin typeface="Arial" panose="020B0604020202020204" pitchFamily="34" charset="0"/>
              </a:rPr>
              <a:t>Epilepsy currents</a:t>
            </a:r>
            <a:r>
              <a:rPr lang="en-US" altLang="zh-CN" b="0" i="0" dirty="0">
                <a:solidFill>
                  <a:srgbClr val="222222"/>
                </a:solidFill>
                <a:effectLst/>
                <a:latin typeface="Arial" panose="020B0604020202020204" pitchFamily="34" charset="0"/>
              </a:rPr>
              <a:t> 6.4 (2006): 117-118.</a:t>
            </a:r>
            <a:endParaRPr lang="zh-CN" altLang="en-US" dirty="0"/>
          </a:p>
        </p:txBody>
      </p:sp>
    </p:spTree>
    <p:extLst>
      <p:ext uri="{BB962C8B-B14F-4D97-AF65-F5344CB8AC3E}">
        <p14:creationId xmlns:p14="http://schemas.microsoft.com/office/powerpoint/2010/main" val="676189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748C-2519-4B17-822E-276FEC0264CD}"/>
              </a:ext>
            </a:extLst>
          </p:cNvPr>
          <p:cNvSpPr>
            <a:spLocks noGrp="1"/>
          </p:cNvSpPr>
          <p:nvPr>
            <p:ph type="title"/>
          </p:nvPr>
        </p:nvSpPr>
        <p:spPr/>
        <p:txBody>
          <a:bodyPr/>
          <a:lstStyle/>
          <a:p>
            <a:r>
              <a:rPr lang="en-US" altLang="zh-CN" dirty="0"/>
              <a:t>Result</a:t>
            </a:r>
            <a:endParaRPr lang="zh-CN" altLang="en-US" dirty="0"/>
          </a:p>
        </p:txBody>
      </p:sp>
      <p:graphicFrame>
        <p:nvGraphicFramePr>
          <p:cNvPr id="3" name="表格 2">
            <a:extLst>
              <a:ext uri="{FF2B5EF4-FFF2-40B4-BE49-F238E27FC236}">
                <a16:creationId xmlns:a16="http://schemas.microsoft.com/office/drawing/2014/main" id="{55F1D00C-CDD7-4EE6-A27E-FC48B9F996A0}"/>
              </a:ext>
            </a:extLst>
          </p:cNvPr>
          <p:cNvGraphicFramePr>
            <a:graphicFrameLocks noGrp="1"/>
          </p:cNvGraphicFramePr>
          <p:nvPr/>
        </p:nvGraphicFramePr>
        <p:xfrm>
          <a:off x="438404" y="1351280"/>
          <a:ext cx="11315192" cy="5341799"/>
        </p:xfrm>
        <a:graphic>
          <a:graphicData uri="http://schemas.openxmlformats.org/drawingml/2006/table">
            <a:tbl>
              <a:tblPr>
                <a:tableStyleId>{5940675A-B579-460E-94D1-54222C63F5DA}</a:tableStyleId>
              </a:tblPr>
              <a:tblGrid>
                <a:gridCol w="1474844">
                  <a:extLst>
                    <a:ext uri="{9D8B030D-6E8A-4147-A177-3AD203B41FA5}">
                      <a16:colId xmlns:a16="http://schemas.microsoft.com/office/drawing/2014/main" val="3039927515"/>
                    </a:ext>
                  </a:extLst>
                </a:gridCol>
                <a:gridCol w="846222">
                  <a:extLst>
                    <a:ext uri="{9D8B030D-6E8A-4147-A177-3AD203B41FA5}">
                      <a16:colId xmlns:a16="http://schemas.microsoft.com/office/drawing/2014/main" val="4252377609"/>
                    </a:ext>
                  </a:extLst>
                </a:gridCol>
                <a:gridCol w="1614884">
                  <a:extLst>
                    <a:ext uri="{9D8B030D-6E8A-4147-A177-3AD203B41FA5}">
                      <a16:colId xmlns:a16="http://schemas.microsoft.com/office/drawing/2014/main" val="696408038"/>
                    </a:ext>
                  </a:extLst>
                </a:gridCol>
                <a:gridCol w="1649004">
                  <a:extLst>
                    <a:ext uri="{9D8B030D-6E8A-4147-A177-3AD203B41FA5}">
                      <a16:colId xmlns:a16="http://schemas.microsoft.com/office/drawing/2014/main" val="2602564414"/>
                    </a:ext>
                  </a:extLst>
                </a:gridCol>
                <a:gridCol w="1782012">
                  <a:extLst>
                    <a:ext uri="{9D8B030D-6E8A-4147-A177-3AD203B41FA5}">
                      <a16:colId xmlns:a16="http://schemas.microsoft.com/office/drawing/2014/main" val="2601423697"/>
                    </a:ext>
                  </a:extLst>
                </a:gridCol>
                <a:gridCol w="1265988">
                  <a:extLst>
                    <a:ext uri="{9D8B030D-6E8A-4147-A177-3AD203B41FA5}">
                      <a16:colId xmlns:a16="http://schemas.microsoft.com/office/drawing/2014/main" val="1629730928"/>
                    </a:ext>
                  </a:extLst>
                </a:gridCol>
                <a:gridCol w="1107440">
                  <a:extLst>
                    <a:ext uri="{9D8B030D-6E8A-4147-A177-3AD203B41FA5}">
                      <a16:colId xmlns:a16="http://schemas.microsoft.com/office/drawing/2014/main" val="3290427141"/>
                    </a:ext>
                  </a:extLst>
                </a:gridCol>
                <a:gridCol w="782320">
                  <a:extLst>
                    <a:ext uri="{9D8B030D-6E8A-4147-A177-3AD203B41FA5}">
                      <a16:colId xmlns:a16="http://schemas.microsoft.com/office/drawing/2014/main" val="3828076597"/>
                    </a:ext>
                  </a:extLst>
                </a:gridCol>
                <a:gridCol w="792478">
                  <a:extLst>
                    <a:ext uri="{9D8B030D-6E8A-4147-A177-3AD203B41FA5}">
                      <a16:colId xmlns:a16="http://schemas.microsoft.com/office/drawing/2014/main" val="1318246971"/>
                    </a:ext>
                  </a:extLst>
                </a:gridCol>
              </a:tblGrid>
              <a:tr h="234992">
                <a:tc rowSpan="2">
                  <a:txBody>
                    <a:bodyPr/>
                    <a:lstStyle/>
                    <a:p>
                      <a:pPr algn="ctr" fontAlgn="ctr"/>
                      <a:r>
                        <a:rPr lang="en-US" sz="1400" b="1" u="none" strike="noStrike" dirty="0">
                          <a:effectLst/>
                        </a:rPr>
                        <a:t>Model</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Fine tune?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hyperparameter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rowSpan="2">
                  <a:txBody>
                    <a:bodyPr/>
                    <a:lstStyle/>
                    <a:p>
                      <a:pPr algn="ctr" fontAlgn="ctr"/>
                      <a:r>
                        <a:rPr lang="en-US" sz="1400" b="1" u="none" strike="noStrike" dirty="0">
                          <a:effectLst/>
                        </a:rPr>
                        <a:t>Best threshold for patient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gridSpan="2">
                  <a:txBody>
                    <a:bodyPr/>
                    <a:lstStyle/>
                    <a:p>
                      <a:pPr algn="ctr" fontAlgn="ctr"/>
                      <a:r>
                        <a:rPr lang="en-US" sz="1400" b="1" u="none" strike="noStrike" dirty="0">
                          <a:effectLst/>
                        </a:rPr>
                        <a:t>Average Weighted F1 Score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hMerge="1">
                  <a:txBody>
                    <a:bodyPr/>
                    <a:lstStyle/>
                    <a:p>
                      <a:endParaRPr lang="zh-CN" altLang="en-US"/>
                    </a:p>
                  </a:txBody>
                  <a:tcPr/>
                </a:tc>
                <a:tc rowSpan="2">
                  <a:txBody>
                    <a:bodyPr/>
                    <a:lstStyle/>
                    <a:p>
                      <a:pPr algn="ctr" fontAlgn="ctr"/>
                      <a:r>
                        <a:rPr lang="en-US" sz="1400" b="1" u="none" strike="noStrike" dirty="0">
                          <a:effectLst/>
                        </a:rPr>
                        <a:t>Patient F1 (best)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2"/>
                    </a:solidFill>
                  </a:tcPr>
                </a:tc>
                <a:tc rowSpan="2">
                  <a:txBody>
                    <a:bodyPr/>
                    <a:lstStyle/>
                    <a:p>
                      <a:pPr algn="ctr" fontAlgn="ctr"/>
                      <a:r>
                        <a:rPr lang="en-US" sz="1400" b="1" u="none" strike="noStrike" dirty="0">
                          <a:effectLst/>
                        </a:rPr>
                        <a:t>ROCAUC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accent5">
                        <a:lumMod val="60000"/>
                        <a:lumOff val="40000"/>
                      </a:schemeClr>
                    </a:solidFill>
                  </a:tcPr>
                </a:tc>
                <a:tc rowSpan="2">
                  <a:txBody>
                    <a:bodyPr/>
                    <a:lstStyle/>
                    <a:p>
                      <a:pPr algn="ctr" fontAlgn="ctr"/>
                      <a:r>
                        <a:rPr lang="en-US" sz="1400" b="1" u="none" strike="noStrike" dirty="0">
                          <a:effectLst/>
                        </a:rPr>
                        <a:t>PRAUC</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C000"/>
                    </a:solidFill>
                  </a:tcPr>
                </a:tc>
                <a:extLst>
                  <a:ext uri="{0D108BD9-81ED-4DB2-BD59-A6C34878D82A}">
                    <a16:rowId xmlns:a16="http://schemas.microsoft.com/office/drawing/2014/main" val="772888145"/>
                  </a:ext>
                </a:extLst>
              </a:tr>
              <a:tr h="4670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en-US" sz="1400" b="1" u="none" strike="noStrike" dirty="0">
                          <a:effectLst/>
                        </a:rPr>
                        <a:t>threshold=0.5</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a:txBody>
                    <a:bodyPr/>
                    <a:lstStyle/>
                    <a:p>
                      <a:pPr algn="ctr" fontAlgn="ctr"/>
                      <a:r>
                        <a:rPr lang="en-US" sz="1400" b="1" u="none" strike="noStrike" dirty="0">
                          <a:effectLst/>
                        </a:rPr>
                        <a:t>threshold=best threshold</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92D05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9059623"/>
                  </a:ext>
                </a:extLst>
              </a:tr>
              <a:tr h="234992">
                <a:tc>
                  <a:txBody>
                    <a:bodyPr/>
                    <a:lstStyle/>
                    <a:p>
                      <a:pPr algn="ctr" fontAlgn="ctr"/>
                      <a:r>
                        <a:rPr lang="en-US" sz="1400" b="1" u="none" strike="noStrike" dirty="0">
                          <a:effectLst/>
                        </a:rPr>
                        <a:t>KNN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k=7</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0.2857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0.963</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0.907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0.957</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418845729"/>
                  </a:ext>
                </a:extLst>
              </a:tr>
              <a:tr h="234992">
                <a:tc>
                  <a:txBody>
                    <a:bodyPr/>
                    <a:lstStyle/>
                    <a:p>
                      <a:pPr algn="ctr" fontAlgn="ctr"/>
                      <a:r>
                        <a:rPr lang="en-US" sz="1400" b="1" u="none" strike="noStrike" dirty="0">
                          <a:effectLst/>
                        </a:rPr>
                        <a:t>SVM</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kernel="</a:t>
                      </a:r>
                      <a:r>
                        <a:rPr lang="en-US" sz="1400" b="1" u="none" strike="noStrike" dirty="0" err="1">
                          <a:effectLst/>
                        </a:rPr>
                        <a:t>rbf</a:t>
                      </a:r>
                      <a:r>
                        <a:rPr lang="en-US" sz="1400" b="1" u="none" strike="noStrike" dirty="0">
                          <a:effectLst/>
                        </a:rPr>
                        <a: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0.9722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0.932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3383687071"/>
                  </a:ext>
                </a:extLst>
              </a:tr>
              <a:tr h="234992">
                <a:tc>
                  <a:txBody>
                    <a:bodyPr/>
                    <a:lstStyle/>
                    <a:p>
                      <a:pPr algn="ctr" fontAlgn="ctr"/>
                      <a:r>
                        <a:rPr lang="en-US" sz="1400" b="1" u="none" strike="noStrike" dirty="0">
                          <a:effectLst/>
                        </a:rPr>
                        <a:t>LR</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0.5607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0.6828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0.441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0.528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0.438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539544516"/>
                  </a:ext>
                </a:extLst>
              </a:tr>
              <a:tr h="467098">
                <a:tc>
                  <a:txBody>
                    <a:bodyPr/>
                    <a:lstStyle/>
                    <a:p>
                      <a:pPr algn="ctr" fontAlgn="ctr"/>
                      <a:r>
                        <a:rPr lang="en-US" sz="1400" b="1" u="none" strike="noStrike" dirty="0">
                          <a:effectLst/>
                        </a:rPr>
                        <a:t>Decision Tree</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max depth=50,min sample split=100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0.7143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0.8919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0.9069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0.787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0.9485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0.849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64897717"/>
                  </a:ext>
                </a:extLst>
              </a:tr>
              <a:tr h="467098">
                <a:tc>
                  <a:txBody>
                    <a:bodyPr/>
                    <a:lstStyle/>
                    <a:p>
                      <a:pPr algn="ctr" fontAlgn="ctr"/>
                      <a:r>
                        <a:rPr lang="en-US" sz="1400" b="1" u="none" strike="noStrike" dirty="0">
                          <a:effectLst/>
                        </a:rPr>
                        <a:t>Naïve Bayes</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0.9536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0.9566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0.8954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0.9786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0.92271</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838873128"/>
                  </a:ext>
                </a:extLst>
              </a:tr>
              <a:tr h="467098">
                <a:tc>
                  <a:txBody>
                    <a:bodyPr/>
                    <a:lstStyle/>
                    <a:p>
                      <a:pPr algn="ctr" fontAlgn="ctr"/>
                      <a:r>
                        <a:rPr lang="en-US" sz="1400" b="1" u="none" strike="noStrike" dirty="0">
                          <a:effectLst/>
                        </a:rPr>
                        <a:t>MLP</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hidden layers=(256,256)</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0.6548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0.9651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0.9124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0.9774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0.95982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4125382499"/>
                  </a:ext>
                </a:extLst>
              </a:tr>
              <a:tr h="900040">
                <a:tc>
                  <a:txBody>
                    <a:bodyPr/>
                    <a:lstStyle/>
                    <a:p>
                      <a:pPr algn="ctr" fontAlgn="ctr"/>
                      <a:r>
                        <a:rPr lang="en-US" sz="1400" b="1" u="none" strike="noStrike" dirty="0">
                          <a:effectLst/>
                        </a:rPr>
                        <a:t>Random Forest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Y</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sv-SE" sz="1400" b="1" u="none" strike="noStrike" dirty="0">
                          <a:effectLst/>
                        </a:rPr>
                        <a:t>n_estimators=100, min_samples_split=4</a:t>
                      </a:r>
                      <a:endParaRPr lang="sv-SE"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0.5717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0.9619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0.9712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0.9792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1985174818"/>
                  </a:ext>
                </a:extLst>
              </a:tr>
              <a:tr h="699203">
                <a:tc>
                  <a:txBody>
                    <a:bodyPr/>
                    <a:lstStyle/>
                    <a:p>
                      <a:pPr algn="ctr" fontAlgn="ctr"/>
                      <a:r>
                        <a:rPr lang="en-US" sz="1400" b="1" u="none" strike="noStrike" dirty="0" err="1">
                          <a:effectLst/>
                        </a:rPr>
                        <a:t>XGBoost</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Y</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n </a:t>
                      </a:r>
                      <a:r>
                        <a:rPr lang="en-US" sz="1400" b="1" u="none" strike="noStrike" dirty="0">
                          <a:effectLst/>
                        </a:rPr>
                        <a:t>estimators=150, </a:t>
                      </a:r>
                      <a:r>
                        <a:rPr lang="en-US" sz="1400" b="1" u="none" strike="noStrike" dirty="0" err="1">
                          <a:effectLst/>
                        </a:rPr>
                        <a:t>max_depth</a:t>
                      </a:r>
                      <a:r>
                        <a:rPr lang="en-US" sz="1400" b="1" u="none" strike="noStrike" dirty="0">
                          <a:effectLst/>
                        </a:rPr>
                        <a:t>=4,gamma=0</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0.6231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0.9759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0.9771</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0.9444</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0.9962</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0.9856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extLst>
                  <a:ext uri="{0D108BD9-81ED-4DB2-BD59-A6C34878D82A}">
                    <a16:rowId xmlns:a16="http://schemas.microsoft.com/office/drawing/2014/main" val="534971005"/>
                  </a:ext>
                </a:extLst>
              </a:tr>
              <a:tr h="467098">
                <a:tc>
                  <a:txBody>
                    <a:bodyPr/>
                    <a:lstStyle/>
                    <a:p>
                      <a:pPr algn="ctr" fontAlgn="ctr"/>
                      <a:r>
                        <a:rPr lang="en-US" sz="1400" b="1" u="none" strike="noStrike" dirty="0">
                          <a:effectLst/>
                        </a:rPr>
                        <a:t>Voting-with-base-model-1</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sz="1400" b="1" u="none" strike="noStrike">
                          <a:effectLst/>
                        </a:rPr>
                        <a:t>N</a:t>
                      </a:r>
                      <a:endParaRPr 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endParaRPr lang="zh-CN" altLang="en-US"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0.7865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0.9699</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a:effectLst/>
                        </a:rPr>
                        <a:t>0.9728</a:t>
                      </a:r>
                      <a:endParaRPr lang="en-US" altLang="zh-CN" sz="1400" b="1" i="0" u="none" strike="noStrike">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0.9343</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0.9957</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tc>
                  <a:txBody>
                    <a:bodyPr/>
                    <a:lstStyle/>
                    <a:p>
                      <a:pPr algn="ctr" fontAlgn="ctr"/>
                      <a:r>
                        <a:rPr lang="en-US" altLang="zh-CN" sz="1400" b="1" u="none" strike="noStrike" dirty="0">
                          <a:effectLst/>
                        </a:rPr>
                        <a:t>0.9845</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tc>
                <a:extLst>
                  <a:ext uri="{0D108BD9-81ED-4DB2-BD59-A6C34878D82A}">
                    <a16:rowId xmlns:a16="http://schemas.microsoft.com/office/drawing/2014/main" val="3180618693"/>
                  </a:ext>
                </a:extLst>
              </a:tr>
              <a:tr h="467098">
                <a:tc>
                  <a:txBody>
                    <a:bodyPr/>
                    <a:lstStyle/>
                    <a:p>
                      <a:pPr algn="ctr" fontAlgn="ctr"/>
                      <a:r>
                        <a:rPr lang="en-US" sz="1400" b="1" u="none" strike="noStrike" dirty="0">
                          <a:effectLst/>
                        </a:rPr>
                        <a:t>Voting-with-all-models-2</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sz="1400" b="1" u="none" strike="noStrike" dirty="0">
                          <a:effectLst/>
                        </a:rPr>
                        <a:t>N</a:t>
                      </a:r>
                      <a:endParaRPr 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endParaRPr lang="zh-CN" altLang="en-US"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0.578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0.97416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0.9766</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0.9419</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chemeClr val="bg2"/>
                    </a:solidFill>
                  </a:tcPr>
                </a:tc>
                <a:tc>
                  <a:txBody>
                    <a:bodyPr/>
                    <a:lstStyle/>
                    <a:p>
                      <a:pPr algn="ctr" fontAlgn="ctr"/>
                      <a:r>
                        <a:rPr lang="en-US" altLang="zh-CN" sz="1400" b="1" u="none" strike="noStrike" dirty="0">
                          <a:effectLst/>
                        </a:rPr>
                        <a:t>0.9970</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tc>
                  <a:txBody>
                    <a:bodyPr/>
                    <a:lstStyle/>
                    <a:p>
                      <a:pPr algn="ctr" fontAlgn="ctr"/>
                      <a:r>
                        <a:rPr lang="en-US" altLang="zh-CN" sz="1400" b="1" u="none" strike="noStrike" dirty="0">
                          <a:effectLst/>
                        </a:rPr>
                        <a:t>0.98878</a:t>
                      </a:r>
                      <a:endParaRPr lang="en-US" altLang="zh-CN" sz="1400" b="1" i="0" u="none" strike="noStrike" dirty="0">
                        <a:solidFill>
                          <a:srgbClr val="000000"/>
                        </a:solidFill>
                        <a:effectLst/>
                        <a:latin typeface="等线" panose="02010600030101010101" pitchFamily="2" charset="-122"/>
                        <a:ea typeface="等线" panose="02010600030101010101" pitchFamily="2" charset="-122"/>
                      </a:endParaRPr>
                    </a:p>
                  </a:txBody>
                  <a:tcPr marL="2653" marR="2653" marT="2653" marB="0" anchor="ctr">
                    <a:solidFill>
                      <a:srgbClr val="FF0000"/>
                    </a:solidFill>
                  </a:tcPr>
                </a:tc>
                <a:extLst>
                  <a:ext uri="{0D108BD9-81ED-4DB2-BD59-A6C34878D82A}">
                    <a16:rowId xmlns:a16="http://schemas.microsoft.com/office/drawing/2014/main" val="1548081110"/>
                  </a:ext>
                </a:extLst>
              </a:tr>
            </a:tbl>
          </a:graphicData>
        </a:graphic>
      </p:graphicFrame>
    </p:spTree>
    <p:extLst>
      <p:ext uri="{BB962C8B-B14F-4D97-AF65-F5344CB8AC3E}">
        <p14:creationId xmlns:p14="http://schemas.microsoft.com/office/powerpoint/2010/main" val="1154635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523FD-E54F-4618-845C-2A82D7931D55}"/>
              </a:ext>
            </a:extLst>
          </p:cNvPr>
          <p:cNvSpPr>
            <a:spLocks noGrp="1"/>
          </p:cNvSpPr>
          <p:nvPr>
            <p:ph type="title"/>
          </p:nvPr>
        </p:nvSpPr>
        <p:spPr/>
        <p:txBody>
          <a:bodyPr/>
          <a:lstStyle/>
          <a:p>
            <a:r>
              <a:rPr lang="en-US" altLang="zh-CN" dirty="0"/>
              <a:t>PR AUC Score</a:t>
            </a:r>
            <a:endParaRPr lang="zh-CN" altLang="en-US" dirty="0"/>
          </a:p>
        </p:txBody>
      </p:sp>
      <p:pic>
        <p:nvPicPr>
          <p:cNvPr id="4" name="图片 3">
            <a:extLst>
              <a:ext uri="{FF2B5EF4-FFF2-40B4-BE49-F238E27FC236}">
                <a16:creationId xmlns:a16="http://schemas.microsoft.com/office/drawing/2014/main" id="{47451375-9B80-4BBA-87FF-1706564848CE}"/>
              </a:ext>
            </a:extLst>
          </p:cNvPr>
          <p:cNvPicPr>
            <a:picLocks noChangeAspect="1"/>
          </p:cNvPicPr>
          <p:nvPr/>
        </p:nvPicPr>
        <p:blipFill>
          <a:blip r:embed="rId3"/>
          <a:stretch>
            <a:fillRect/>
          </a:stretch>
        </p:blipFill>
        <p:spPr>
          <a:xfrm>
            <a:off x="7838316" y="1794331"/>
            <a:ext cx="3479923" cy="3433149"/>
          </a:xfrm>
          <a:prstGeom prst="rect">
            <a:avLst/>
          </a:prstGeom>
        </p:spPr>
      </p:pic>
      <p:pic>
        <p:nvPicPr>
          <p:cNvPr id="36868" name="Picture 4">
            <a:extLst>
              <a:ext uri="{FF2B5EF4-FFF2-40B4-BE49-F238E27FC236}">
                <a16:creationId xmlns:a16="http://schemas.microsoft.com/office/drawing/2014/main" id="{18128346-5136-493C-9DC7-A9A50313B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87" y="1733371"/>
            <a:ext cx="7170357" cy="4520122"/>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a:extLst>
              <a:ext uri="{FF2B5EF4-FFF2-40B4-BE49-F238E27FC236}">
                <a16:creationId xmlns:a16="http://schemas.microsoft.com/office/drawing/2014/main" id="{8C86DE93-B273-443D-9DA2-16EA3E7F520F}"/>
              </a:ext>
            </a:extLst>
          </p:cNvPr>
          <p:cNvSpPr/>
          <p:nvPr/>
        </p:nvSpPr>
        <p:spPr>
          <a:xfrm>
            <a:off x="10385291" y="2498654"/>
            <a:ext cx="542261" cy="5741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0C4C8CB-93E9-4EED-96A7-835937620D75}"/>
              </a:ext>
            </a:extLst>
          </p:cNvPr>
          <p:cNvSpPr txBox="1"/>
          <p:nvPr/>
        </p:nvSpPr>
        <p:spPr>
          <a:xfrm>
            <a:off x="7838316" y="5562471"/>
            <a:ext cx="3479923" cy="369332"/>
          </a:xfrm>
          <a:prstGeom prst="rect">
            <a:avLst/>
          </a:prstGeom>
          <a:noFill/>
        </p:spPr>
        <p:txBody>
          <a:bodyPr wrap="square" rtlCol="0">
            <a:spAutoFit/>
          </a:bodyPr>
          <a:lstStyle/>
          <a:p>
            <a:r>
              <a:rPr lang="en-US" altLang="zh-CN" dirty="0"/>
              <a:t>Voting classifier is best, globally</a:t>
            </a:r>
            <a:endParaRPr lang="zh-CN" altLang="en-US" dirty="0"/>
          </a:p>
        </p:txBody>
      </p:sp>
    </p:spTree>
    <p:extLst>
      <p:ext uri="{BB962C8B-B14F-4D97-AF65-F5344CB8AC3E}">
        <p14:creationId xmlns:p14="http://schemas.microsoft.com/office/powerpoint/2010/main" val="3895096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D30D8-FF26-4BBD-9738-E193BE3FA393}"/>
              </a:ext>
            </a:extLst>
          </p:cNvPr>
          <p:cNvSpPr>
            <a:spLocks noGrp="1"/>
          </p:cNvSpPr>
          <p:nvPr>
            <p:ph type="title"/>
          </p:nvPr>
        </p:nvSpPr>
        <p:spPr/>
        <p:txBody>
          <a:bodyPr/>
          <a:lstStyle/>
          <a:p>
            <a:r>
              <a:rPr lang="en-US" altLang="zh-CN" dirty="0"/>
              <a:t>Performance of Multi-class</a:t>
            </a:r>
            <a:endParaRPr lang="zh-CN" altLang="en-US" dirty="0"/>
          </a:p>
        </p:txBody>
      </p:sp>
      <p:graphicFrame>
        <p:nvGraphicFramePr>
          <p:cNvPr id="3" name="表格 2">
            <a:extLst>
              <a:ext uri="{FF2B5EF4-FFF2-40B4-BE49-F238E27FC236}">
                <a16:creationId xmlns:a16="http://schemas.microsoft.com/office/drawing/2014/main" id="{3A8B3F30-06E5-4DB6-83D2-13B86880B6B3}"/>
              </a:ext>
            </a:extLst>
          </p:cNvPr>
          <p:cNvGraphicFramePr>
            <a:graphicFrameLocks noGrp="1"/>
          </p:cNvGraphicFramePr>
          <p:nvPr>
            <p:extLst>
              <p:ext uri="{D42A27DB-BD31-4B8C-83A1-F6EECF244321}">
                <p14:modId xmlns:p14="http://schemas.microsoft.com/office/powerpoint/2010/main" val="1174160677"/>
              </p:ext>
            </p:extLst>
          </p:nvPr>
        </p:nvGraphicFramePr>
        <p:xfrm>
          <a:off x="5985394" y="1839307"/>
          <a:ext cx="5916135" cy="2978151"/>
        </p:xfrm>
        <a:graphic>
          <a:graphicData uri="http://schemas.openxmlformats.org/drawingml/2006/table">
            <a:tbl>
              <a:tblPr>
                <a:tableStyleId>{616DA210-FB5B-4158-B5E0-FEB733F419BA}</a:tableStyleId>
              </a:tblPr>
              <a:tblGrid>
                <a:gridCol w="2384658">
                  <a:extLst>
                    <a:ext uri="{9D8B030D-6E8A-4147-A177-3AD203B41FA5}">
                      <a16:colId xmlns:a16="http://schemas.microsoft.com/office/drawing/2014/main" val="2670696932"/>
                    </a:ext>
                  </a:extLst>
                </a:gridCol>
                <a:gridCol w="1887979">
                  <a:extLst>
                    <a:ext uri="{9D8B030D-6E8A-4147-A177-3AD203B41FA5}">
                      <a16:colId xmlns:a16="http://schemas.microsoft.com/office/drawing/2014/main" val="2956133492"/>
                    </a:ext>
                  </a:extLst>
                </a:gridCol>
                <a:gridCol w="1643498">
                  <a:extLst>
                    <a:ext uri="{9D8B030D-6E8A-4147-A177-3AD203B41FA5}">
                      <a16:colId xmlns:a16="http://schemas.microsoft.com/office/drawing/2014/main" val="2319307281"/>
                    </a:ext>
                  </a:extLst>
                </a:gridCol>
              </a:tblGrid>
              <a:tr h="534347">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Model</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800" u="none" strike="noStrike" dirty="0">
                          <a:effectLst/>
                        </a:rPr>
                        <a:t>Average F1 Score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solidFill>
                  </a:tcPr>
                </a:tc>
                <a:tc>
                  <a:txBody>
                    <a:bodyPr/>
                    <a:lstStyle/>
                    <a:p>
                      <a:pPr algn="ctr" fontAlgn="ctr"/>
                      <a:r>
                        <a:rPr lang="en-US" sz="1800" u="none" strike="noStrike" dirty="0">
                          <a:effectLst/>
                        </a:rPr>
                        <a:t>ROCAUC</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rgbClr val="FFC000"/>
                    </a:solidFill>
                  </a:tcPr>
                </a:tc>
                <a:extLst>
                  <a:ext uri="{0D108BD9-81ED-4DB2-BD59-A6C34878D82A}">
                    <a16:rowId xmlns:a16="http://schemas.microsoft.com/office/drawing/2014/main" val="1814046317"/>
                  </a:ext>
                </a:extLst>
              </a:tr>
              <a:tr h="534347">
                <a:tc>
                  <a:txBody>
                    <a:bodyPr/>
                    <a:lstStyle/>
                    <a:p>
                      <a:pPr algn="ctr" fontAlgn="ctr"/>
                      <a:r>
                        <a:rPr lang="en-US" sz="1800" u="none" strike="noStrike" dirty="0">
                          <a:effectLst/>
                        </a:rPr>
                        <a:t>Random Forest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dirty="0">
                          <a:effectLst/>
                        </a:rPr>
                        <a:t>0.697</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a:effectLst/>
                        </a:rPr>
                        <a:t>0.916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054426"/>
                  </a:ext>
                </a:extLst>
              </a:tr>
              <a:tr h="534347">
                <a:tc>
                  <a:txBody>
                    <a:bodyPr/>
                    <a:lstStyle/>
                    <a:p>
                      <a:pPr algn="ctr" fontAlgn="ctr"/>
                      <a:r>
                        <a:rPr lang="en-US" sz="1800" u="none" strike="noStrike" dirty="0" err="1">
                          <a:effectLst/>
                        </a:rPr>
                        <a:t>XGBoost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tc>
                  <a:txBody>
                    <a:bodyPr/>
                    <a:lstStyle/>
                    <a:p>
                      <a:pPr algn="ctr" fontAlgn="ctr"/>
                      <a:r>
                        <a:rPr lang="en-US" altLang="zh-CN" sz="1800" u="none" strike="noStrike" dirty="0">
                          <a:effectLst/>
                        </a:rPr>
                        <a:t>0.714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tc>
                  <a:txBody>
                    <a:bodyPr/>
                    <a:lstStyle/>
                    <a:p>
                      <a:pPr algn="ctr" fontAlgn="ctr"/>
                      <a:r>
                        <a:rPr lang="en-US" altLang="zh-CN" sz="1800" u="none" strike="noStrike" dirty="0">
                          <a:effectLst/>
                        </a:rPr>
                        <a:t>0.924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extLst>
                  <a:ext uri="{0D108BD9-81ED-4DB2-BD59-A6C34878D82A}">
                    <a16:rowId xmlns:a16="http://schemas.microsoft.com/office/drawing/2014/main" val="3271874065"/>
                  </a:ext>
                </a:extLst>
              </a:tr>
              <a:tr h="687555">
                <a:tc>
                  <a:txBody>
                    <a:bodyPr/>
                    <a:lstStyle/>
                    <a:p>
                      <a:pPr algn="ctr" fontAlgn="ctr"/>
                      <a:r>
                        <a:rPr lang="en-US" sz="1800" u="none" strike="noStrike">
                          <a:effectLst/>
                        </a:rPr>
                        <a:t>Voting-with-base-models</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dirty="0">
                          <a:effectLst/>
                        </a:rPr>
                        <a:t>0.724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a:effectLst/>
                        </a:rPr>
                        <a:t>0.909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48451509"/>
                  </a:ext>
                </a:extLst>
              </a:tr>
              <a:tr h="687555">
                <a:tc>
                  <a:txBody>
                    <a:bodyPr/>
                    <a:lstStyle/>
                    <a:p>
                      <a:pPr algn="ctr" fontAlgn="ctr"/>
                      <a:r>
                        <a:rPr lang="en-US" sz="1800" u="none" strike="noStrike" dirty="0">
                          <a:effectLst/>
                        </a:rPr>
                        <a:t>Voting-with-all-models</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tc>
                  <a:txBody>
                    <a:bodyPr/>
                    <a:lstStyle/>
                    <a:p>
                      <a:pPr algn="ctr" fontAlgn="ctr"/>
                      <a:r>
                        <a:rPr lang="en-US" altLang="zh-CN" sz="1800" u="none" strike="noStrike" dirty="0">
                          <a:effectLst/>
                        </a:rPr>
                        <a:t>0.736</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rgbClr val="FF0000"/>
                    </a:solidFill>
                  </a:tcPr>
                </a:tc>
                <a:tc>
                  <a:txBody>
                    <a:bodyPr/>
                    <a:lstStyle/>
                    <a:p>
                      <a:pPr algn="ctr" fontAlgn="ctr"/>
                      <a:r>
                        <a:rPr lang="en-US" altLang="zh-CN" sz="1800" u="none" strike="noStrike" dirty="0">
                          <a:effectLst/>
                        </a:rPr>
                        <a:t>0.9338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rgbClr val="FF0000"/>
                    </a:solidFill>
                  </a:tcPr>
                </a:tc>
                <a:extLst>
                  <a:ext uri="{0D108BD9-81ED-4DB2-BD59-A6C34878D82A}">
                    <a16:rowId xmlns:a16="http://schemas.microsoft.com/office/drawing/2014/main" val="3719041449"/>
                  </a:ext>
                </a:extLst>
              </a:tr>
            </a:tbl>
          </a:graphicData>
        </a:graphic>
      </p:graphicFrame>
      <p:pic>
        <p:nvPicPr>
          <p:cNvPr id="5" name="图片 4">
            <a:extLst>
              <a:ext uri="{FF2B5EF4-FFF2-40B4-BE49-F238E27FC236}">
                <a16:creationId xmlns:a16="http://schemas.microsoft.com/office/drawing/2014/main" id="{4699C535-2F75-4FFE-A4A9-07BD23E2E3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9865" y="1544100"/>
            <a:ext cx="2627630" cy="1945005"/>
          </a:xfrm>
          <a:prstGeom prst="rect">
            <a:avLst/>
          </a:prstGeom>
          <a:noFill/>
          <a:ln>
            <a:noFill/>
          </a:ln>
        </p:spPr>
      </p:pic>
      <p:pic>
        <p:nvPicPr>
          <p:cNvPr id="6" name="图片 5">
            <a:extLst>
              <a:ext uri="{FF2B5EF4-FFF2-40B4-BE49-F238E27FC236}">
                <a16:creationId xmlns:a16="http://schemas.microsoft.com/office/drawing/2014/main" id="{A6B45D17-4E8A-41DB-B26E-A9C9EDFB75C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9865" y="3970898"/>
            <a:ext cx="2627630" cy="1945005"/>
          </a:xfrm>
          <a:prstGeom prst="rect">
            <a:avLst/>
          </a:prstGeom>
          <a:noFill/>
          <a:ln>
            <a:noFill/>
          </a:ln>
        </p:spPr>
      </p:pic>
      <p:pic>
        <p:nvPicPr>
          <p:cNvPr id="7" name="图片 6">
            <a:extLst>
              <a:ext uri="{FF2B5EF4-FFF2-40B4-BE49-F238E27FC236}">
                <a16:creationId xmlns:a16="http://schemas.microsoft.com/office/drawing/2014/main" id="{64EF882D-5ED6-447F-BE32-7A1584F5871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137932" y="1557014"/>
            <a:ext cx="2627630" cy="1945005"/>
          </a:xfrm>
          <a:prstGeom prst="rect">
            <a:avLst/>
          </a:prstGeom>
          <a:noFill/>
          <a:ln>
            <a:noFill/>
          </a:ln>
        </p:spPr>
      </p:pic>
      <p:pic>
        <p:nvPicPr>
          <p:cNvPr id="8" name="图片 7">
            <a:extLst>
              <a:ext uri="{FF2B5EF4-FFF2-40B4-BE49-F238E27FC236}">
                <a16:creationId xmlns:a16="http://schemas.microsoft.com/office/drawing/2014/main" id="{43C2D067-8849-44EC-A9E7-B995666E0B3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137932" y="3945070"/>
            <a:ext cx="2627630" cy="1945005"/>
          </a:xfrm>
          <a:prstGeom prst="rect">
            <a:avLst/>
          </a:prstGeom>
          <a:noFill/>
          <a:ln>
            <a:noFill/>
          </a:ln>
        </p:spPr>
      </p:pic>
      <p:sp>
        <p:nvSpPr>
          <p:cNvPr id="11" name="文本框 10">
            <a:extLst>
              <a:ext uri="{FF2B5EF4-FFF2-40B4-BE49-F238E27FC236}">
                <a16:creationId xmlns:a16="http://schemas.microsoft.com/office/drawing/2014/main" id="{EC79D5EB-7510-4A79-B2E1-1B95A578D4ED}"/>
              </a:ext>
            </a:extLst>
          </p:cNvPr>
          <p:cNvSpPr txBox="1"/>
          <p:nvPr/>
        </p:nvSpPr>
        <p:spPr>
          <a:xfrm>
            <a:off x="361719" y="3483789"/>
            <a:ext cx="2041240" cy="400110"/>
          </a:xfrm>
          <a:prstGeom prst="rect">
            <a:avLst/>
          </a:prstGeom>
          <a:noFill/>
        </p:spPr>
        <p:txBody>
          <a:bodyPr wrap="square" rtlCol="0">
            <a:spAutoFit/>
          </a:bodyPr>
          <a:lstStyle/>
          <a:p>
            <a:pPr algn="ctr"/>
            <a:r>
              <a:rPr lang="en-US" altLang="zh-CN" sz="2000" dirty="0"/>
              <a:t>Random Forest</a:t>
            </a:r>
            <a:endParaRPr lang="zh-CN" altLang="en-US" sz="2000" dirty="0"/>
          </a:p>
        </p:txBody>
      </p:sp>
      <p:sp>
        <p:nvSpPr>
          <p:cNvPr id="12" name="文本框 11">
            <a:extLst>
              <a:ext uri="{FF2B5EF4-FFF2-40B4-BE49-F238E27FC236}">
                <a16:creationId xmlns:a16="http://schemas.microsoft.com/office/drawing/2014/main" id="{2ED7947B-FE42-4394-AAAC-90D0EE975BBF}"/>
              </a:ext>
            </a:extLst>
          </p:cNvPr>
          <p:cNvSpPr txBox="1"/>
          <p:nvPr/>
        </p:nvSpPr>
        <p:spPr>
          <a:xfrm>
            <a:off x="3341520" y="3483789"/>
            <a:ext cx="2041240" cy="400110"/>
          </a:xfrm>
          <a:prstGeom prst="rect">
            <a:avLst/>
          </a:prstGeom>
          <a:noFill/>
        </p:spPr>
        <p:txBody>
          <a:bodyPr wrap="square" rtlCol="0">
            <a:spAutoFit/>
          </a:bodyPr>
          <a:lstStyle/>
          <a:p>
            <a:pPr algn="ctr"/>
            <a:r>
              <a:rPr lang="en-US" altLang="zh-CN" sz="2000" dirty="0" err="1"/>
              <a:t>XGBoost</a:t>
            </a:r>
            <a:endParaRPr lang="zh-CN" altLang="en-US" sz="2000" dirty="0"/>
          </a:p>
        </p:txBody>
      </p:sp>
      <p:sp>
        <p:nvSpPr>
          <p:cNvPr id="13" name="文本框 12">
            <a:extLst>
              <a:ext uri="{FF2B5EF4-FFF2-40B4-BE49-F238E27FC236}">
                <a16:creationId xmlns:a16="http://schemas.microsoft.com/office/drawing/2014/main" id="{E0B72A27-D005-4C16-8FFE-7835DD837D51}"/>
              </a:ext>
            </a:extLst>
          </p:cNvPr>
          <p:cNvSpPr txBox="1"/>
          <p:nvPr/>
        </p:nvSpPr>
        <p:spPr>
          <a:xfrm>
            <a:off x="190498" y="5839199"/>
            <a:ext cx="2041240" cy="707886"/>
          </a:xfrm>
          <a:prstGeom prst="rect">
            <a:avLst/>
          </a:prstGeom>
          <a:noFill/>
        </p:spPr>
        <p:txBody>
          <a:bodyPr wrap="square" rtlCol="0">
            <a:spAutoFit/>
          </a:bodyPr>
          <a:lstStyle/>
          <a:p>
            <a:pPr algn="ctr"/>
            <a:r>
              <a:rPr lang="en-US" altLang="zh-CN" sz="2000" dirty="0"/>
              <a:t>Voting with base models</a:t>
            </a:r>
            <a:endParaRPr lang="zh-CN" altLang="en-US" sz="2000" dirty="0"/>
          </a:p>
        </p:txBody>
      </p:sp>
      <p:sp>
        <p:nvSpPr>
          <p:cNvPr id="14" name="文本框 13">
            <a:extLst>
              <a:ext uri="{FF2B5EF4-FFF2-40B4-BE49-F238E27FC236}">
                <a16:creationId xmlns:a16="http://schemas.microsoft.com/office/drawing/2014/main" id="{AFAB6654-B831-4C85-BB28-9C9681813056}"/>
              </a:ext>
            </a:extLst>
          </p:cNvPr>
          <p:cNvSpPr txBox="1"/>
          <p:nvPr/>
        </p:nvSpPr>
        <p:spPr>
          <a:xfrm>
            <a:off x="3341520" y="5885582"/>
            <a:ext cx="2041240" cy="707886"/>
          </a:xfrm>
          <a:prstGeom prst="rect">
            <a:avLst/>
          </a:prstGeom>
          <a:noFill/>
        </p:spPr>
        <p:txBody>
          <a:bodyPr wrap="square" rtlCol="0">
            <a:spAutoFit/>
          </a:bodyPr>
          <a:lstStyle/>
          <a:p>
            <a:pPr algn="ctr"/>
            <a:r>
              <a:rPr lang="en-US" altLang="zh-CN" sz="2000" dirty="0"/>
              <a:t>Voting with all models</a:t>
            </a:r>
            <a:endParaRPr lang="zh-CN" altLang="en-US" sz="2000" dirty="0"/>
          </a:p>
        </p:txBody>
      </p:sp>
      <p:sp>
        <p:nvSpPr>
          <p:cNvPr id="16" name="文本框 15">
            <a:extLst>
              <a:ext uri="{FF2B5EF4-FFF2-40B4-BE49-F238E27FC236}">
                <a16:creationId xmlns:a16="http://schemas.microsoft.com/office/drawing/2014/main" id="{0217B002-7D40-4155-9AB8-E113FBC353E0}"/>
              </a:ext>
            </a:extLst>
          </p:cNvPr>
          <p:cNvSpPr txBox="1"/>
          <p:nvPr/>
        </p:nvSpPr>
        <p:spPr>
          <a:xfrm>
            <a:off x="5969150" y="5106964"/>
            <a:ext cx="6096001" cy="923330"/>
          </a:xfrm>
          <a:prstGeom prst="rect">
            <a:avLst/>
          </a:prstGeom>
          <a:noFill/>
        </p:spPr>
        <p:txBody>
          <a:bodyPr wrap="square" rtlCol="0">
            <a:spAutoFit/>
          </a:bodyPr>
          <a:lstStyle/>
          <a:p>
            <a:r>
              <a:rPr lang="en-US" altLang="zh-CN" dirty="0"/>
              <a:t>Voting classifier has largest F1 score and ROC AUC,</a:t>
            </a:r>
          </a:p>
          <a:p>
            <a:endParaRPr lang="en-US" altLang="zh-CN" dirty="0"/>
          </a:p>
          <a:p>
            <a:r>
              <a:rPr lang="en-US" altLang="zh-CN" dirty="0" err="1"/>
              <a:t>Xgboost</a:t>
            </a:r>
            <a:r>
              <a:rPr lang="en-US" altLang="zh-CN" dirty="0"/>
              <a:t> is the second</a:t>
            </a:r>
            <a:endParaRPr lang="zh-CN" altLang="en-US" dirty="0"/>
          </a:p>
        </p:txBody>
      </p:sp>
    </p:spTree>
    <p:extLst>
      <p:ext uri="{BB962C8B-B14F-4D97-AF65-F5344CB8AC3E}">
        <p14:creationId xmlns:p14="http://schemas.microsoft.com/office/powerpoint/2010/main" val="1651624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D30D8-FF26-4BBD-9738-E193BE3FA393}"/>
              </a:ext>
            </a:extLst>
          </p:cNvPr>
          <p:cNvSpPr>
            <a:spLocks noGrp="1"/>
          </p:cNvSpPr>
          <p:nvPr>
            <p:ph type="title"/>
          </p:nvPr>
        </p:nvSpPr>
        <p:spPr/>
        <p:txBody>
          <a:bodyPr/>
          <a:lstStyle/>
          <a:p>
            <a:r>
              <a:rPr lang="en-US" altLang="zh-CN" dirty="0"/>
              <a:t>Performance of Multi-class</a:t>
            </a:r>
            <a:endParaRPr lang="zh-CN" altLang="en-US" dirty="0"/>
          </a:p>
        </p:txBody>
      </p:sp>
      <p:pic>
        <p:nvPicPr>
          <p:cNvPr id="5" name="图片 4">
            <a:extLst>
              <a:ext uri="{FF2B5EF4-FFF2-40B4-BE49-F238E27FC236}">
                <a16:creationId xmlns:a16="http://schemas.microsoft.com/office/drawing/2014/main" id="{4699C535-2F75-4FFE-A4A9-07BD23E2E3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9865" y="1544100"/>
            <a:ext cx="2627630" cy="1945005"/>
          </a:xfrm>
          <a:prstGeom prst="rect">
            <a:avLst/>
          </a:prstGeom>
          <a:noFill/>
          <a:ln>
            <a:noFill/>
          </a:ln>
        </p:spPr>
      </p:pic>
      <p:pic>
        <p:nvPicPr>
          <p:cNvPr id="6" name="图片 5">
            <a:extLst>
              <a:ext uri="{FF2B5EF4-FFF2-40B4-BE49-F238E27FC236}">
                <a16:creationId xmlns:a16="http://schemas.microsoft.com/office/drawing/2014/main" id="{A6B45D17-4E8A-41DB-B26E-A9C9EDFB75C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9865" y="3970898"/>
            <a:ext cx="2627630" cy="1945005"/>
          </a:xfrm>
          <a:prstGeom prst="rect">
            <a:avLst/>
          </a:prstGeom>
          <a:noFill/>
          <a:ln>
            <a:noFill/>
          </a:ln>
        </p:spPr>
      </p:pic>
      <p:pic>
        <p:nvPicPr>
          <p:cNvPr id="7" name="图片 6">
            <a:extLst>
              <a:ext uri="{FF2B5EF4-FFF2-40B4-BE49-F238E27FC236}">
                <a16:creationId xmlns:a16="http://schemas.microsoft.com/office/drawing/2014/main" id="{64EF882D-5ED6-447F-BE32-7A1584F5871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137932" y="1557014"/>
            <a:ext cx="2627630" cy="1945005"/>
          </a:xfrm>
          <a:prstGeom prst="rect">
            <a:avLst/>
          </a:prstGeom>
          <a:noFill/>
          <a:ln>
            <a:noFill/>
          </a:ln>
        </p:spPr>
      </p:pic>
      <p:pic>
        <p:nvPicPr>
          <p:cNvPr id="8" name="图片 7">
            <a:extLst>
              <a:ext uri="{FF2B5EF4-FFF2-40B4-BE49-F238E27FC236}">
                <a16:creationId xmlns:a16="http://schemas.microsoft.com/office/drawing/2014/main" id="{43C2D067-8849-44EC-A9E7-B995666E0B3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137932" y="3945070"/>
            <a:ext cx="2627630" cy="1945005"/>
          </a:xfrm>
          <a:prstGeom prst="rect">
            <a:avLst/>
          </a:prstGeom>
          <a:noFill/>
          <a:ln>
            <a:noFill/>
          </a:ln>
        </p:spPr>
      </p:pic>
      <p:sp>
        <p:nvSpPr>
          <p:cNvPr id="11" name="文本框 10">
            <a:extLst>
              <a:ext uri="{FF2B5EF4-FFF2-40B4-BE49-F238E27FC236}">
                <a16:creationId xmlns:a16="http://schemas.microsoft.com/office/drawing/2014/main" id="{EC79D5EB-7510-4A79-B2E1-1B95A578D4ED}"/>
              </a:ext>
            </a:extLst>
          </p:cNvPr>
          <p:cNvSpPr txBox="1"/>
          <p:nvPr/>
        </p:nvSpPr>
        <p:spPr>
          <a:xfrm>
            <a:off x="361719" y="3483789"/>
            <a:ext cx="2041240" cy="400110"/>
          </a:xfrm>
          <a:prstGeom prst="rect">
            <a:avLst/>
          </a:prstGeom>
          <a:noFill/>
        </p:spPr>
        <p:txBody>
          <a:bodyPr wrap="square" rtlCol="0">
            <a:spAutoFit/>
          </a:bodyPr>
          <a:lstStyle/>
          <a:p>
            <a:pPr algn="ctr"/>
            <a:r>
              <a:rPr lang="en-US" altLang="zh-CN" sz="2000" dirty="0"/>
              <a:t>Random Forest</a:t>
            </a:r>
            <a:endParaRPr lang="zh-CN" altLang="en-US" sz="2000" dirty="0"/>
          </a:p>
        </p:txBody>
      </p:sp>
      <p:sp>
        <p:nvSpPr>
          <p:cNvPr id="12" name="文本框 11">
            <a:extLst>
              <a:ext uri="{FF2B5EF4-FFF2-40B4-BE49-F238E27FC236}">
                <a16:creationId xmlns:a16="http://schemas.microsoft.com/office/drawing/2014/main" id="{2ED7947B-FE42-4394-AAAC-90D0EE975BBF}"/>
              </a:ext>
            </a:extLst>
          </p:cNvPr>
          <p:cNvSpPr txBox="1"/>
          <p:nvPr/>
        </p:nvSpPr>
        <p:spPr>
          <a:xfrm>
            <a:off x="3341520" y="3483789"/>
            <a:ext cx="2041240" cy="400110"/>
          </a:xfrm>
          <a:prstGeom prst="rect">
            <a:avLst/>
          </a:prstGeom>
          <a:noFill/>
        </p:spPr>
        <p:txBody>
          <a:bodyPr wrap="square" rtlCol="0">
            <a:spAutoFit/>
          </a:bodyPr>
          <a:lstStyle/>
          <a:p>
            <a:pPr algn="ctr"/>
            <a:r>
              <a:rPr lang="en-US" altLang="zh-CN" sz="2000" dirty="0" err="1"/>
              <a:t>XGBoost</a:t>
            </a:r>
            <a:endParaRPr lang="zh-CN" altLang="en-US" sz="2000" dirty="0"/>
          </a:p>
        </p:txBody>
      </p:sp>
      <p:sp>
        <p:nvSpPr>
          <p:cNvPr id="13" name="文本框 12">
            <a:extLst>
              <a:ext uri="{FF2B5EF4-FFF2-40B4-BE49-F238E27FC236}">
                <a16:creationId xmlns:a16="http://schemas.microsoft.com/office/drawing/2014/main" id="{E0B72A27-D005-4C16-8FFE-7835DD837D51}"/>
              </a:ext>
            </a:extLst>
          </p:cNvPr>
          <p:cNvSpPr txBox="1"/>
          <p:nvPr/>
        </p:nvSpPr>
        <p:spPr>
          <a:xfrm>
            <a:off x="190498" y="5839199"/>
            <a:ext cx="2041240" cy="707886"/>
          </a:xfrm>
          <a:prstGeom prst="rect">
            <a:avLst/>
          </a:prstGeom>
          <a:noFill/>
        </p:spPr>
        <p:txBody>
          <a:bodyPr wrap="square" rtlCol="0">
            <a:spAutoFit/>
          </a:bodyPr>
          <a:lstStyle/>
          <a:p>
            <a:pPr algn="ctr"/>
            <a:r>
              <a:rPr lang="en-US" altLang="zh-CN" sz="2000" dirty="0"/>
              <a:t>Voting with base models</a:t>
            </a:r>
            <a:endParaRPr lang="zh-CN" altLang="en-US" sz="2000" dirty="0"/>
          </a:p>
        </p:txBody>
      </p:sp>
      <p:sp>
        <p:nvSpPr>
          <p:cNvPr id="14" name="文本框 13">
            <a:extLst>
              <a:ext uri="{FF2B5EF4-FFF2-40B4-BE49-F238E27FC236}">
                <a16:creationId xmlns:a16="http://schemas.microsoft.com/office/drawing/2014/main" id="{AFAB6654-B831-4C85-BB28-9C9681813056}"/>
              </a:ext>
            </a:extLst>
          </p:cNvPr>
          <p:cNvSpPr txBox="1"/>
          <p:nvPr/>
        </p:nvSpPr>
        <p:spPr>
          <a:xfrm>
            <a:off x="3341520" y="5885582"/>
            <a:ext cx="2041240" cy="707886"/>
          </a:xfrm>
          <a:prstGeom prst="rect">
            <a:avLst/>
          </a:prstGeom>
          <a:noFill/>
        </p:spPr>
        <p:txBody>
          <a:bodyPr wrap="square" rtlCol="0">
            <a:spAutoFit/>
          </a:bodyPr>
          <a:lstStyle/>
          <a:p>
            <a:pPr algn="ctr"/>
            <a:r>
              <a:rPr lang="en-US" altLang="zh-CN" sz="2000" dirty="0"/>
              <a:t>Voting with all models</a:t>
            </a:r>
            <a:endParaRPr lang="zh-CN" altLang="en-US" sz="2000" dirty="0"/>
          </a:p>
        </p:txBody>
      </p:sp>
      <p:sp>
        <p:nvSpPr>
          <p:cNvPr id="4" name="矩形 3">
            <a:extLst>
              <a:ext uri="{FF2B5EF4-FFF2-40B4-BE49-F238E27FC236}">
                <a16:creationId xmlns:a16="http://schemas.microsoft.com/office/drawing/2014/main" id="{07B94B67-680D-44F2-9205-45AF1621C5F3}"/>
              </a:ext>
            </a:extLst>
          </p:cNvPr>
          <p:cNvSpPr/>
          <p:nvPr/>
        </p:nvSpPr>
        <p:spPr>
          <a:xfrm>
            <a:off x="776177" y="2030819"/>
            <a:ext cx="754911" cy="627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95E139D-AF89-41F8-8859-EB0C47F5D19F}"/>
              </a:ext>
            </a:extLst>
          </p:cNvPr>
          <p:cNvSpPr/>
          <p:nvPr/>
        </p:nvSpPr>
        <p:spPr>
          <a:xfrm>
            <a:off x="776177" y="4436568"/>
            <a:ext cx="754911" cy="627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5346DEB-C55D-44AB-B918-093901980A3E}"/>
              </a:ext>
            </a:extLst>
          </p:cNvPr>
          <p:cNvSpPr/>
          <p:nvPr/>
        </p:nvSpPr>
        <p:spPr>
          <a:xfrm>
            <a:off x="3717107" y="4436568"/>
            <a:ext cx="754911" cy="627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4D3FCE96-4DAB-422D-9E9C-B060F994F8D8}"/>
              </a:ext>
            </a:extLst>
          </p:cNvPr>
          <p:cNvSpPr/>
          <p:nvPr/>
        </p:nvSpPr>
        <p:spPr>
          <a:xfrm>
            <a:off x="3736071" y="2060485"/>
            <a:ext cx="754911" cy="627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6B13561-9D98-4828-882D-08C7B7F68B42}"/>
              </a:ext>
            </a:extLst>
          </p:cNvPr>
          <p:cNvSpPr/>
          <p:nvPr/>
        </p:nvSpPr>
        <p:spPr>
          <a:xfrm>
            <a:off x="1493680" y="2615571"/>
            <a:ext cx="754911" cy="62732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6C28CD5-7B6A-4318-AF7B-D9DA2CFA9A45}"/>
              </a:ext>
            </a:extLst>
          </p:cNvPr>
          <p:cNvSpPr/>
          <p:nvPr/>
        </p:nvSpPr>
        <p:spPr>
          <a:xfrm>
            <a:off x="4443963" y="2629675"/>
            <a:ext cx="754911" cy="62732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1D1BC60-8F41-45F9-A810-060CF51E9873}"/>
              </a:ext>
            </a:extLst>
          </p:cNvPr>
          <p:cNvSpPr/>
          <p:nvPr/>
        </p:nvSpPr>
        <p:spPr>
          <a:xfrm>
            <a:off x="1525325" y="5043745"/>
            <a:ext cx="754911" cy="62732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E470144-34CA-4892-9E99-AFE829B94015}"/>
              </a:ext>
            </a:extLst>
          </p:cNvPr>
          <p:cNvSpPr/>
          <p:nvPr/>
        </p:nvSpPr>
        <p:spPr>
          <a:xfrm>
            <a:off x="4485471" y="5036735"/>
            <a:ext cx="754911" cy="62732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表格 23">
            <a:extLst>
              <a:ext uri="{FF2B5EF4-FFF2-40B4-BE49-F238E27FC236}">
                <a16:creationId xmlns:a16="http://schemas.microsoft.com/office/drawing/2014/main" id="{F57A28A9-9490-4C2A-BCE1-398B6E4DA329}"/>
              </a:ext>
            </a:extLst>
          </p:cNvPr>
          <p:cNvGraphicFramePr>
            <a:graphicFrameLocks noGrp="1"/>
          </p:cNvGraphicFramePr>
          <p:nvPr>
            <p:extLst>
              <p:ext uri="{D42A27DB-BD31-4B8C-83A1-F6EECF244321}">
                <p14:modId xmlns:p14="http://schemas.microsoft.com/office/powerpoint/2010/main" val="2070359283"/>
              </p:ext>
            </p:extLst>
          </p:nvPr>
        </p:nvGraphicFramePr>
        <p:xfrm>
          <a:off x="5985394" y="1839307"/>
          <a:ext cx="5916135" cy="2978151"/>
        </p:xfrm>
        <a:graphic>
          <a:graphicData uri="http://schemas.openxmlformats.org/drawingml/2006/table">
            <a:tbl>
              <a:tblPr>
                <a:tableStyleId>{616DA210-FB5B-4158-B5E0-FEB733F419BA}</a:tableStyleId>
              </a:tblPr>
              <a:tblGrid>
                <a:gridCol w="2384658">
                  <a:extLst>
                    <a:ext uri="{9D8B030D-6E8A-4147-A177-3AD203B41FA5}">
                      <a16:colId xmlns:a16="http://schemas.microsoft.com/office/drawing/2014/main" val="2670696932"/>
                    </a:ext>
                  </a:extLst>
                </a:gridCol>
                <a:gridCol w="1887979">
                  <a:extLst>
                    <a:ext uri="{9D8B030D-6E8A-4147-A177-3AD203B41FA5}">
                      <a16:colId xmlns:a16="http://schemas.microsoft.com/office/drawing/2014/main" val="2956133492"/>
                    </a:ext>
                  </a:extLst>
                </a:gridCol>
                <a:gridCol w="1643498">
                  <a:extLst>
                    <a:ext uri="{9D8B030D-6E8A-4147-A177-3AD203B41FA5}">
                      <a16:colId xmlns:a16="http://schemas.microsoft.com/office/drawing/2014/main" val="2319307281"/>
                    </a:ext>
                  </a:extLst>
                </a:gridCol>
              </a:tblGrid>
              <a:tr h="534347">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Model</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800" u="none" strike="noStrike" dirty="0">
                          <a:effectLst/>
                        </a:rPr>
                        <a:t>Average F1 Score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accent6"/>
                    </a:solidFill>
                  </a:tcPr>
                </a:tc>
                <a:tc>
                  <a:txBody>
                    <a:bodyPr/>
                    <a:lstStyle/>
                    <a:p>
                      <a:pPr algn="ctr" fontAlgn="ctr"/>
                      <a:r>
                        <a:rPr lang="en-US" sz="1800" u="none" strike="noStrike" dirty="0">
                          <a:effectLst/>
                        </a:rPr>
                        <a:t>ROCAUC</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rgbClr val="FFC000"/>
                    </a:solidFill>
                  </a:tcPr>
                </a:tc>
                <a:extLst>
                  <a:ext uri="{0D108BD9-81ED-4DB2-BD59-A6C34878D82A}">
                    <a16:rowId xmlns:a16="http://schemas.microsoft.com/office/drawing/2014/main" val="1814046317"/>
                  </a:ext>
                </a:extLst>
              </a:tr>
              <a:tr h="534347">
                <a:tc>
                  <a:txBody>
                    <a:bodyPr/>
                    <a:lstStyle/>
                    <a:p>
                      <a:pPr algn="ctr" fontAlgn="ctr"/>
                      <a:r>
                        <a:rPr lang="en-US" sz="1800" u="none" strike="noStrike" dirty="0">
                          <a:effectLst/>
                        </a:rPr>
                        <a:t>Random Forest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dirty="0">
                          <a:effectLst/>
                        </a:rPr>
                        <a:t>0.697</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a:effectLst/>
                        </a:rPr>
                        <a:t>0.916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054426"/>
                  </a:ext>
                </a:extLst>
              </a:tr>
              <a:tr h="534347">
                <a:tc>
                  <a:txBody>
                    <a:bodyPr/>
                    <a:lstStyle/>
                    <a:p>
                      <a:pPr algn="ctr" fontAlgn="ctr"/>
                      <a:r>
                        <a:rPr lang="en-US" sz="1800" u="none" strike="noStrike" dirty="0" err="1">
                          <a:effectLst/>
                        </a:rPr>
                        <a:t>XGBoost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tc>
                  <a:txBody>
                    <a:bodyPr/>
                    <a:lstStyle/>
                    <a:p>
                      <a:pPr algn="ctr" fontAlgn="ctr"/>
                      <a:r>
                        <a:rPr lang="en-US" altLang="zh-CN" sz="1800" u="none" strike="noStrike" dirty="0">
                          <a:effectLst/>
                        </a:rPr>
                        <a:t>0.714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tc>
                  <a:txBody>
                    <a:bodyPr/>
                    <a:lstStyle/>
                    <a:p>
                      <a:pPr algn="ctr" fontAlgn="ctr"/>
                      <a:r>
                        <a:rPr lang="en-US" altLang="zh-CN" sz="1800" u="none" strike="noStrike" dirty="0">
                          <a:effectLst/>
                        </a:rPr>
                        <a:t>0.924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extLst>
                  <a:ext uri="{0D108BD9-81ED-4DB2-BD59-A6C34878D82A}">
                    <a16:rowId xmlns:a16="http://schemas.microsoft.com/office/drawing/2014/main" val="3271874065"/>
                  </a:ext>
                </a:extLst>
              </a:tr>
              <a:tr h="687555">
                <a:tc>
                  <a:txBody>
                    <a:bodyPr/>
                    <a:lstStyle/>
                    <a:p>
                      <a:pPr algn="ctr" fontAlgn="ctr"/>
                      <a:r>
                        <a:rPr lang="en-US" sz="1800" u="none" strike="noStrike">
                          <a:effectLst/>
                        </a:rPr>
                        <a:t>Voting-with-base-models</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dirty="0">
                          <a:effectLst/>
                        </a:rPr>
                        <a:t>0.724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800" u="none" strike="noStrike">
                          <a:effectLst/>
                        </a:rPr>
                        <a:t>0.909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548451509"/>
                  </a:ext>
                </a:extLst>
              </a:tr>
              <a:tr h="687555">
                <a:tc>
                  <a:txBody>
                    <a:bodyPr/>
                    <a:lstStyle/>
                    <a:p>
                      <a:pPr algn="ctr" fontAlgn="ctr"/>
                      <a:r>
                        <a:rPr lang="en-US" sz="1800" u="none" strike="noStrike" dirty="0">
                          <a:effectLst/>
                        </a:rPr>
                        <a:t>Voting-with-all-models</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chemeClr val="bg2">
                        <a:lumMod val="90000"/>
                      </a:schemeClr>
                    </a:solidFill>
                  </a:tcPr>
                </a:tc>
                <a:tc>
                  <a:txBody>
                    <a:bodyPr/>
                    <a:lstStyle/>
                    <a:p>
                      <a:pPr algn="ctr" fontAlgn="ctr"/>
                      <a:r>
                        <a:rPr lang="en-US" altLang="zh-CN" sz="1800" u="none" strike="noStrike" dirty="0">
                          <a:effectLst/>
                        </a:rPr>
                        <a:t>0.736</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rgbClr val="FF0000"/>
                    </a:solidFill>
                  </a:tcPr>
                </a:tc>
                <a:tc>
                  <a:txBody>
                    <a:bodyPr/>
                    <a:lstStyle/>
                    <a:p>
                      <a:pPr algn="ctr" fontAlgn="ctr"/>
                      <a:r>
                        <a:rPr lang="en-US" altLang="zh-CN" sz="1800" u="none" strike="noStrike" dirty="0">
                          <a:effectLst/>
                        </a:rPr>
                        <a:t>0.9338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solidFill>
                      <a:srgbClr val="FF0000"/>
                    </a:solidFill>
                  </a:tcPr>
                </a:tc>
                <a:extLst>
                  <a:ext uri="{0D108BD9-81ED-4DB2-BD59-A6C34878D82A}">
                    <a16:rowId xmlns:a16="http://schemas.microsoft.com/office/drawing/2014/main" val="3719041449"/>
                  </a:ext>
                </a:extLst>
              </a:tr>
            </a:tbl>
          </a:graphicData>
        </a:graphic>
      </p:graphicFrame>
      <p:sp>
        <p:nvSpPr>
          <p:cNvPr id="25" name="文本框 24">
            <a:extLst>
              <a:ext uri="{FF2B5EF4-FFF2-40B4-BE49-F238E27FC236}">
                <a16:creationId xmlns:a16="http://schemas.microsoft.com/office/drawing/2014/main" id="{B0A83D3A-5A4D-4AD1-B230-E3CF6AD1EC34}"/>
              </a:ext>
            </a:extLst>
          </p:cNvPr>
          <p:cNvSpPr txBox="1"/>
          <p:nvPr/>
        </p:nvSpPr>
        <p:spPr>
          <a:xfrm>
            <a:off x="5969150" y="5106964"/>
            <a:ext cx="6096001" cy="923330"/>
          </a:xfrm>
          <a:prstGeom prst="rect">
            <a:avLst/>
          </a:prstGeom>
          <a:noFill/>
        </p:spPr>
        <p:txBody>
          <a:bodyPr wrap="square" rtlCol="0">
            <a:spAutoFit/>
          </a:bodyPr>
          <a:lstStyle/>
          <a:p>
            <a:r>
              <a:rPr lang="en-US" altLang="zh-CN" dirty="0"/>
              <a:t>Voting classifier has largest F1 score and ROC AUC,</a:t>
            </a:r>
          </a:p>
          <a:p>
            <a:endParaRPr lang="en-US" altLang="zh-CN" dirty="0"/>
          </a:p>
          <a:p>
            <a:r>
              <a:rPr lang="en-US" altLang="zh-CN" dirty="0" err="1"/>
              <a:t>Xgboost</a:t>
            </a:r>
            <a:r>
              <a:rPr lang="en-US" altLang="zh-CN" dirty="0"/>
              <a:t> is the second</a:t>
            </a:r>
            <a:endParaRPr lang="zh-CN" altLang="en-US" dirty="0"/>
          </a:p>
        </p:txBody>
      </p:sp>
    </p:spTree>
    <p:extLst>
      <p:ext uri="{BB962C8B-B14F-4D97-AF65-F5344CB8AC3E}">
        <p14:creationId xmlns:p14="http://schemas.microsoft.com/office/powerpoint/2010/main" val="1734536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81DEBF-1FF7-42EA-9597-B5F64B33166C}"/>
              </a:ext>
            </a:extLst>
          </p:cNvPr>
          <p:cNvSpPr/>
          <p:nvPr/>
        </p:nvSpPr>
        <p:spPr bwMode="blackWhite">
          <a:xfrm>
            <a:off x="254950" y="262784"/>
            <a:ext cx="11682101" cy="2072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solidFill>
                <a:srgbClr val="D24726"/>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670C33FE-D93A-4970-BC43-A521DB09EF9B}"/>
              </a:ext>
            </a:extLst>
          </p:cNvPr>
          <p:cNvSpPr txBox="1"/>
          <p:nvPr/>
        </p:nvSpPr>
        <p:spPr>
          <a:xfrm>
            <a:off x="1611774" y="791273"/>
            <a:ext cx="6094070" cy="1015663"/>
          </a:xfrm>
          <a:prstGeom prst="rect">
            <a:avLst/>
          </a:prstGeom>
          <a:noFill/>
        </p:spPr>
        <p:txBody>
          <a:bodyPr wrap="square">
            <a:spAutoFit/>
          </a:bodyPr>
          <a:lstStyle/>
          <a:p>
            <a:r>
              <a:rPr lang="en-US" altLang="zh-CN" sz="6000" b="1" dirty="0">
                <a:solidFill>
                  <a:schemeClr val="bg1"/>
                </a:solidFill>
                <a:cs typeface="Segoe UI Light" panose="020B0502040204020203" pitchFamily="34" charset="0"/>
              </a:rPr>
              <a:t>Content</a:t>
            </a:r>
            <a:endParaRPr lang="zh-CN" altLang="en-US" sz="6000" b="1" dirty="0">
              <a:solidFill>
                <a:schemeClr val="bg1"/>
              </a:solidFill>
            </a:endParaRPr>
          </a:p>
        </p:txBody>
      </p:sp>
      <p:pic>
        <p:nvPicPr>
          <p:cNvPr id="2050" name="Picture 2" descr="Image result for Epileptic Seizure">
            <a:extLst>
              <a:ext uri="{FF2B5EF4-FFF2-40B4-BE49-F238E27FC236}">
                <a16:creationId xmlns:a16="http://schemas.microsoft.com/office/drawing/2014/main" id="{C926BA8F-09EE-426B-B0D2-E63ABD819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0" y="2574919"/>
            <a:ext cx="5193745" cy="389530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ECF91A9-8C9C-4BEC-A9D1-7B7FCFE3F2F3}"/>
              </a:ext>
            </a:extLst>
          </p:cNvPr>
          <p:cNvSpPr txBox="1"/>
          <p:nvPr/>
        </p:nvSpPr>
        <p:spPr>
          <a:xfrm>
            <a:off x="6743307" y="2814413"/>
            <a:ext cx="3866984" cy="3416320"/>
          </a:xfrm>
          <a:prstGeom prst="rect">
            <a:avLst/>
          </a:prstGeom>
          <a:noFill/>
        </p:spPr>
        <p:txBody>
          <a:bodyPr wrap="square" rtlCol="0">
            <a:spAutoFit/>
          </a:bodyPr>
          <a:lstStyle/>
          <a:p>
            <a:r>
              <a:rPr lang="en-US" altLang="zh-CN" sz="2400" dirty="0"/>
              <a:t>Introduction</a:t>
            </a:r>
          </a:p>
          <a:p>
            <a:endParaRPr lang="en-US" altLang="zh-CN" sz="2400" dirty="0"/>
          </a:p>
          <a:p>
            <a:r>
              <a:rPr lang="en-US" altLang="zh-CN" sz="2400" dirty="0"/>
              <a:t>Preprocessing</a:t>
            </a:r>
          </a:p>
          <a:p>
            <a:endParaRPr lang="en-US" altLang="zh-CN" sz="2400" dirty="0"/>
          </a:p>
          <a:p>
            <a:r>
              <a:rPr lang="en-US" altLang="zh-CN" sz="2400" dirty="0"/>
              <a:t>Metrics Selection</a:t>
            </a:r>
          </a:p>
          <a:p>
            <a:endParaRPr lang="en-US" altLang="zh-CN" sz="2400" dirty="0"/>
          </a:p>
          <a:p>
            <a:r>
              <a:rPr lang="en-US" altLang="zh-CN" sz="2400" dirty="0"/>
              <a:t>Model evaluation</a:t>
            </a:r>
          </a:p>
          <a:p>
            <a:endParaRPr lang="en-US" altLang="zh-CN" sz="2400" dirty="0"/>
          </a:p>
          <a:p>
            <a:r>
              <a:rPr lang="en-US" altLang="zh-CN" sz="2400" b="1" dirty="0"/>
              <a:t>Summary and Analysis </a:t>
            </a:r>
            <a:endParaRPr lang="zh-CN" altLang="en-US" sz="2400" b="1" dirty="0"/>
          </a:p>
        </p:txBody>
      </p:sp>
    </p:spTree>
    <p:extLst>
      <p:ext uri="{BB962C8B-B14F-4D97-AF65-F5344CB8AC3E}">
        <p14:creationId xmlns:p14="http://schemas.microsoft.com/office/powerpoint/2010/main" val="1411660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C267D-8725-4023-B030-588D932AF153}"/>
              </a:ext>
            </a:extLst>
          </p:cNvPr>
          <p:cNvSpPr>
            <a:spLocks noGrp="1"/>
          </p:cNvSpPr>
          <p:nvPr>
            <p:ph type="title"/>
          </p:nvPr>
        </p:nvSpPr>
        <p:spPr>
          <a:xfrm>
            <a:off x="521207" y="448056"/>
            <a:ext cx="10543033" cy="640080"/>
          </a:xfrm>
        </p:spPr>
        <p:txBody>
          <a:bodyPr/>
          <a:lstStyle/>
          <a:p>
            <a:r>
              <a:rPr lang="en-US" altLang="zh-CN" dirty="0"/>
              <a:t>Feature importance in binary classification</a:t>
            </a:r>
            <a:endParaRPr lang="zh-CN" altLang="en-US" dirty="0"/>
          </a:p>
        </p:txBody>
      </p:sp>
      <p:pic>
        <p:nvPicPr>
          <p:cNvPr id="34818" name="Picture 2">
            <a:extLst>
              <a:ext uri="{FF2B5EF4-FFF2-40B4-BE49-F238E27FC236}">
                <a16:creationId xmlns:a16="http://schemas.microsoft.com/office/drawing/2014/main" id="{382C6450-8B40-4432-9F52-738FD2D23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4" y="1408430"/>
            <a:ext cx="4525828" cy="5297170"/>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a:extLst>
              <a:ext uri="{FF2B5EF4-FFF2-40B4-BE49-F238E27FC236}">
                <a16:creationId xmlns:a16="http://schemas.microsoft.com/office/drawing/2014/main" id="{389ACDE3-C6C1-4A7C-B153-486A19C48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422" y="3977961"/>
            <a:ext cx="3136605" cy="2631688"/>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a:extLst>
              <a:ext uri="{FF2B5EF4-FFF2-40B4-BE49-F238E27FC236}">
                <a16:creationId xmlns:a16="http://schemas.microsoft.com/office/drawing/2014/main" id="{5492127D-FD4B-49F5-A57D-61228AF8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133" y="1408430"/>
            <a:ext cx="3136605" cy="245573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5B8D4133-21F7-4BFC-B385-211D5217ED9C}"/>
              </a:ext>
            </a:extLst>
          </p:cNvPr>
          <p:cNvSpPr/>
          <p:nvPr/>
        </p:nvSpPr>
        <p:spPr>
          <a:xfrm>
            <a:off x="789624" y="1408430"/>
            <a:ext cx="4675509" cy="52971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3954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C267D-8725-4023-B030-588D932AF153}"/>
              </a:ext>
            </a:extLst>
          </p:cNvPr>
          <p:cNvSpPr>
            <a:spLocks noGrp="1"/>
          </p:cNvSpPr>
          <p:nvPr>
            <p:ph type="title"/>
          </p:nvPr>
        </p:nvSpPr>
        <p:spPr>
          <a:xfrm>
            <a:off x="521207" y="448056"/>
            <a:ext cx="10543033" cy="640080"/>
          </a:xfrm>
        </p:spPr>
        <p:txBody>
          <a:bodyPr/>
          <a:lstStyle/>
          <a:p>
            <a:r>
              <a:rPr lang="en-US" altLang="zh-CN" dirty="0"/>
              <a:t>Feature importance in binary classification</a:t>
            </a:r>
            <a:endParaRPr lang="zh-CN" altLang="en-US" dirty="0"/>
          </a:p>
        </p:txBody>
      </p:sp>
      <p:pic>
        <p:nvPicPr>
          <p:cNvPr id="34818" name="Picture 2">
            <a:extLst>
              <a:ext uri="{FF2B5EF4-FFF2-40B4-BE49-F238E27FC236}">
                <a16:creationId xmlns:a16="http://schemas.microsoft.com/office/drawing/2014/main" id="{382C6450-8B40-4432-9F52-738FD2D23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4" y="1408430"/>
            <a:ext cx="4525828" cy="5297170"/>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a:extLst>
              <a:ext uri="{FF2B5EF4-FFF2-40B4-BE49-F238E27FC236}">
                <a16:creationId xmlns:a16="http://schemas.microsoft.com/office/drawing/2014/main" id="{389ACDE3-C6C1-4A7C-B153-486A19C48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422" y="3977961"/>
            <a:ext cx="3136605" cy="2631688"/>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a:extLst>
              <a:ext uri="{FF2B5EF4-FFF2-40B4-BE49-F238E27FC236}">
                <a16:creationId xmlns:a16="http://schemas.microsoft.com/office/drawing/2014/main" id="{5492127D-FD4B-49F5-A57D-61228AF8A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133" y="1408430"/>
            <a:ext cx="3136605" cy="245573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a:extLst>
              <a:ext uri="{FF2B5EF4-FFF2-40B4-BE49-F238E27FC236}">
                <a16:creationId xmlns:a16="http://schemas.microsoft.com/office/drawing/2014/main" id="{7CF9E32F-9340-4D30-952C-1E2A4C41E16D}"/>
              </a:ext>
            </a:extLst>
          </p:cNvPr>
          <p:cNvCxnSpPr>
            <a:cxnSpLocks/>
          </p:cNvCxnSpPr>
          <p:nvPr/>
        </p:nvCxnSpPr>
        <p:spPr>
          <a:xfrm flipV="1">
            <a:off x="7347098" y="1743740"/>
            <a:ext cx="0" cy="1786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F561EB0-F2FB-48D3-81A4-FFB573566DCB}"/>
              </a:ext>
            </a:extLst>
          </p:cNvPr>
          <p:cNvCxnSpPr>
            <a:cxnSpLocks/>
          </p:cNvCxnSpPr>
          <p:nvPr/>
        </p:nvCxnSpPr>
        <p:spPr>
          <a:xfrm flipV="1">
            <a:off x="7563294" y="1743740"/>
            <a:ext cx="0" cy="1786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927E06D-476B-4CBC-8520-9815C44546A5}"/>
              </a:ext>
            </a:extLst>
          </p:cNvPr>
          <p:cNvCxnSpPr>
            <a:cxnSpLocks/>
          </p:cNvCxnSpPr>
          <p:nvPr/>
        </p:nvCxnSpPr>
        <p:spPr>
          <a:xfrm flipV="1">
            <a:off x="10083211" y="4469218"/>
            <a:ext cx="0" cy="1786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EB45CB8-360A-40CE-8F63-EA58D7593FC2}"/>
              </a:ext>
            </a:extLst>
          </p:cNvPr>
          <p:cNvCxnSpPr>
            <a:cxnSpLocks/>
          </p:cNvCxnSpPr>
          <p:nvPr/>
        </p:nvCxnSpPr>
        <p:spPr>
          <a:xfrm flipV="1">
            <a:off x="10299407" y="4469218"/>
            <a:ext cx="0" cy="1786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787F412-A5EB-43BE-BB1E-89AC66BA6C56}"/>
              </a:ext>
            </a:extLst>
          </p:cNvPr>
          <p:cNvSpPr txBox="1"/>
          <p:nvPr/>
        </p:nvSpPr>
        <p:spPr>
          <a:xfrm>
            <a:off x="5704635" y="4832140"/>
            <a:ext cx="3013287" cy="923330"/>
          </a:xfrm>
          <a:prstGeom prst="rect">
            <a:avLst/>
          </a:prstGeom>
          <a:noFill/>
        </p:spPr>
        <p:txBody>
          <a:bodyPr wrap="square">
            <a:spAutoFit/>
          </a:bodyPr>
          <a:lstStyle/>
          <a:p>
            <a:r>
              <a:rPr lang="en-US" altLang="zh-CN" sz="1800" dirty="0">
                <a:effectLst/>
                <a:latin typeface="Arial" panose="020B0604020202020204" pitchFamily="34" charset="0"/>
                <a:ea typeface="等线" panose="02010600030101010101" pitchFamily="2" charset="-122"/>
                <a:cs typeface="Times New Roman" panose="02020603050405020304" pitchFamily="18" charset="0"/>
              </a:rPr>
              <a:t>X164 true range,</a:t>
            </a:r>
            <a:r>
              <a:rPr lang="en-US" altLang="zh-CN" sz="1800" dirty="0">
                <a:effectLst/>
                <a:latin typeface="Arial" panose="020B0604020202020204" pitchFamily="34" charset="0"/>
                <a:ea typeface="Times New Roman" panose="02020603050405020304" pitchFamily="18" charset="0"/>
                <a:cs typeface="Times New Roman" panose="02020603050405020304" pitchFamily="18" charset="0"/>
              </a:rPr>
              <a:t> </a:t>
            </a:r>
          </a:p>
          <a:p>
            <a:r>
              <a:rPr lang="en-US" altLang="zh-CN" sz="1800" dirty="0">
                <a:effectLst/>
                <a:latin typeface="Arial" panose="020B0604020202020204" pitchFamily="34" charset="0"/>
                <a:ea typeface="Times New Roman" panose="02020603050405020304" pitchFamily="18" charset="0"/>
                <a:cs typeface="Times New Roman" panose="02020603050405020304" pitchFamily="18" charset="0"/>
              </a:rPr>
              <a:t>-427.28~-176.78,</a:t>
            </a:r>
          </a:p>
          <a:p>
            <a:r>
              <a:rPr lang="en-US" altLang="zh-CN" dirty="0">
                <a:latin typeface="Arial" panose="020B0604020202020204" pitchFamily="34" charset="0"/>
                <a:cs typeface="Times New Roman" panose="02020603050405020304" pitchFamily="18" charset="0"/>
              </a:rPr>
              <a:t>More likely have seizure</a:t>
            </a:r>
            <a:endParaRPr lang="zh-CN" altLang="en-US" dirty="0"/>
          </a:p>
        </p:txBody>
      </p:sp>
      <p:sp>
        <p:nvSpPr>
          <p:cNvPr id="14" name="文本框 13">
            <a:extLst>
              <a:ext uri="{FF2B5EF4-FFF2-40B4-BE49-F238E27FC236}">
                <a16:creationId xmlns:a16="http://schemas.microsoft.com/office/drawing/2014/main" id="{E1435A8D-6492-4938-AD77-6EF12260B6A2}"/>
              </a:ext>
            </a:extLst>
          </p:cNvPr>
          <p:cNvSpPr txBox="1"/>
          <p:nvPr/>
        </p:nvSpPr>
        <p:spPr>
          <a:xfrm>
            <a:off x="8927809" y="1931839"/>
            <a:ext cx="2743196" cy="1200329"/>
          </a:xfrm>
          <a:prstGeom prst="rect">
            <a:avLst/>
          </a:prstGeom>
          <a:noFill/>
        </p:spPr>
        <p:txBody>
          <a:bodyPr wrap="square">
            <a:spAutoFit/>
          </a:bodyPr>
          <a:lstStyle/>
          <a:p>
            <a:r>
              <a:rPr lang="en-US" altLang="zh-CN" sz="1800" dirty="0">
                <a:effectLst/>
                <a:latin typeface="Arial" panose="020B0604020202020204" pitchFamily="34" charset="0"/>
                <a:ea typeface="等线" panose="02010600030101010101" pitchFamily="2" charset="-122"/>
                <a:cs typeface="Times New Roman" panose="02020603050405020304" pitchFamily="18" charset="0"/>
              </a:rPr>
              <a:t>X2 true range,</a:t>
            </a:r>
            <a:r>
              <a:rPr lang="en-US" altLang="zh-CN" sz="1800" dirty="0">
                <a:effectLst/>
                <a:latin typeface="Arial" panose="020B0604020202020204" pitchFamily="34" charset="0"/>
                <a:ea typeface="Times New Roman" panose="02020603050405020304" pitchFamily="18" charset="0"/>
                <a:cs typeface="Times New Roman" panose="02020603050405020304" pitchFamily="18" charset="0"/>
              </a:rPr>
              <a:t> </a:t>
            </a:r>
          </a:p>
          <a:p>
            <a:r>
              <a:rPr lang="en-US" altLang="zh-CN" sz="1800" dirty="0">
                <a:effectLst/>
                <a:latin typeface="Arial" panose="020B0604020202020204" pitchFamily="34" charset="0"/>
                <a:ea typeface="等线" panose="02010600030101010101" pitchFamily="2" charset="-122"/>
                <a:cs typeface="Times New Roman" panose="02020603050405020304" pitchFamily="18" charset="0"/>
              </a:rPr>
              <a:t>155.14~404.24,</a:t>
            </a:r>
            <a:r>
              <a:rPr lang="en-US" altLang="zh-CN" dirty="0">
                <a:latin typeface="Arial" panose="020B0604020202020204" pitchFamily="34" charset="0"/>
                <a:cs typeface="Times New Roman" panose="02020603050405020304" pitchFamily="18" charset="0"/>
              </a:rPr>
              <a:t> </a:t>
            </a:r>
          </a:p>
          <a:p>
            <a:r>
              <a:rPr lang="en-US" altLang="zh-CN" dirty="0">
                <a:latin typeface="Arial" panose="020B0604020202020204" pitchFamily="34" charset="0"/>
                <a:cs typeface="Times New Roman" panose="02020603050405020304" pitchFamily="18" charset="0"/>
              </a:rPr>
              <a:t>More likely have seizure</a:t>
            </a:r>
            <a:endParaRPr lang="zh-CN" altLang="en-US" dirty="0"/>
          </a:p>
          <a:p>
            <a:endParaRPr lang="zh-CN" altLang="en-US" dirty="0"/>
          </a:p>
        </p:txBody>
      </p:sp>
    </p:spTree>
    <p:extLst>
      <p:ext uri="{BB962C8B-B14F-4D97-AF65-F5344CB8AC3E}">
        <p14:creationId xmlns:p14="http://schemas.microsoft.com/office/powerpoint/2010/main" val="237866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E6CA8-FD2F-47A8-89C9-ADAD35215993}"/>
              </a:ext>
            </a:extLst>
          </p:cNvPr>
          <p:cNvSpPr>
            <a:spLocks noGrp="1"/>
          </p:cNvSpPr>
          <p:nvPr>
            <p:ph type="title"/>
          </p:nvPr>
        </p:nvSpPr>
        <p:spPr>
          <a:xfrm>
            <a:off x="521207" y="448056"/>
            <a:ext cx="10405873" cy="640080"/>
          </a:xfrm>
        </p:spPr>
        <p:txBody>
          <a:bodyPr/>
          <a:lstStyle/>
          <a:p>
            <a:r>
              <a:rPr lang="en-US" altLang="zh-CN" dirty="0"/>
              <a:t>Feature importance in multi-classification </a:t>
            </a:r>
            <a:endParaRPr lang="zh-CN" altLang="en-US" dirty="0"/>
          </a:p>
        </p:txBody>
      </p:sp>
      <p:pic>
        <p:nvPicPr>
          <p:cNvPr id="38914" name="Picture 2">
            <a:extLst>
              <a:ext uri="{FF2B5EF4-FFF2-40B4-BE49-F238E27FC236}">
                <a16:creationId xmlns:a16="http://schemas.microsoft.com/office/drawing/2014/main" id="{038975C7-6DBE-4ED2-9CDB-469357DF1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562" y="1383954"/>
            <a:ext cx="4658713" cy="5025990"/>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CEFCDCD8-D94A-4C9F-A1D0-A4C97992CD0E}"/>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7357731" y="1556949"/>
            <a:ext cx="3240000" cy="4680000"/>
          </a:xfrm>
          <a:prstGeom prst="rect">
            <a:avLst/>
          </a:prstGeom>
          <a:noFill/>
          <a:ln>
            <a:noFill/>
          </a:ln>
        </p:spPr>
      </p:pic>
      <p:sp>
        <p:nvSpPr>
          <p:cNvPr id="3" name="文本框 2">
            <a:extLst>
              <a:ext uri="{FF2B5EF4-FFF2-40B4-BE49-F238E27FC236}">
                <a16:creationId xmlns:a16="http://schemas.microsoft.com/office/drawing/2014/main" id="{30235006-E3DF-428D-95F6-F768CD71FEEF}"/>
              </a:ext>
            </a:extLst>
          </p:cNvPr>
          <p:cNvSpPr txBox="1"/>
          <p:nvPr/>
        </p:nvSpPr>
        <p:spPr>
          <a:xfrm>
            <a:off x="8479464" y="1282177"/>
            <a:ext cx="1238694" cy="369332"/>
          </a:xfrm>
          <a:prstGeom prst="rect">
            <a:avLst/>
          </a:prstGeom>
          <a:noFill/>
        </p:spPr>
        <p:txBody>
          <a:bodyPr wrap="square" rtlCol="0">
            <a:spAutoFit/>
          </a:bodyPr>
          <a:lstStyle/>
          <a:p>
            <a:r>
              <a:rPr lang="en-US" altLang="zh-CN" dirty="0"/>
              <a:t>label2</a:t>
            </a:r>
            <a:endParaRPr lang="zh-CN" altLang="en-US" dirty="0"/>
          </a:p>
        </p:txBody>
      </p:sp>
      <p:sp>
        <p:nvSpPr>
          <p:cNvPr id="16" name="文本框 15">
            <a:extLst>
              <a:ext uri="{FF2B5EF4-FFF2-40B4-BE49-F238E27FC236}">
                <a16:creationId xmlns:a16="http://schemas.microsoft.com/office/drawing/2014/main" id="{A87FDBF1-1086-4C24-836F-5CB31FAEE648}"/>
              </a:ext>
            </a:extLst>
          </p:cNvPr>
          <p:cNvSpPr txBox="1"/>
          <p:nvPr/>
        </p:nvSpPr>
        <p:spPr>
          <a:xfrm>
            <a:off x="8023593" y="6236949"/>
            <a:ext cx="2150435" cy="369332"/>
          </a:xfrm>
          <a:prstGeom prst="rect">
            <a:avLst/>
          </a:prstGeom>
          <a:noFill/>
        </p:spPr>
        <p:txBody>
          <a:bodyPr wrap="square">
            <a:spAutoFit/>
          </a:bodyPr>
          <a:lstStyle/>
          <a:p>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X33, X22, X156</a:t>
            </a:r>
            <a:endParaRPr lang="zh-CN" altLang="en-US" dirty="0"/>
          </a:p>
        </p:txBody>
      </p:sp>
    </p:spTree>
    <p:extLst>
      <p:ext uri="{BB962C8B-B14F-4D97-AF65-F5344CB8AC3E}">
        <p14:creationId xmlns:p14="http://schemas.microsoft.com/office/powerpoint/2010/main" val="380601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711CC-5886-44DA-B813-0E812E586D14}"/>
              </a:ext>
            </a:extLst>
          </p:cNvPr>
          <p:cNvSpPr>
            <a:spLocks noGrp="1"/>
          </p:cNvSpPr>
          <p:nvPr>
            <p:ph type="title"/>
          </p:nvPr>
        </p:nvSpPr>
        <p:spPr/>
        <p:txBody>
          <a:bodyPr>
            <a:normAutofit fontScale="90000"/>
          </a:bodyPr>
          <a:lstStyle/>
          <a:p>
            <a:r>
              <a:rPr lang="en-US" altLang="zh-CN" dirty="0"/>
              <a:t>Feature importance in multi-classification </a:t>
            </a:r>
            <a:endParaRPr lang="zh-CN" altLang="en-US" dirty="0"/>
          </a:p>
        </p:txBody>
      </p:sp>
      <p:pic>
        <p:nvPicPr>
          <p:cNvPr id="5" name="图片 4">
            <a:extLst>
              <a:ext uri="{FF2B5EF4-FFF2-40B4-BE49-F238E27FC236}">
                <a16:creationId xmlns:a16="http://schemas.microsoft.com/office/drawing/2014/main" id="{C7C2B18A-26B6-4BBA-B2B6-4C7FDDAD3FC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719766" y="1555910"/>
            <a:ext cx="3240000" cy="4680000"/>
          </a:xfrm>
          <a:prstGeom prst="rect">
            <a:avLst/>
          </a:prstGeom>
          <a:noFill/>
          <a:ln>
            <a:noFill/>
          </a:ln>
        </p:spPr>
      </p:pic>
      <p:pic>
        <p:nvPicPr>
          <p:cNvPr id="6" name="图片 5">
            <a:extLst>
              <a:ext uri="{FF2B5EF4-FFF2-40B4-BE49-F238E27FC236}">
                <a16:creationId xmlns:a16="http://schemas.microsoft.com/office/drawing/2014/main" id="{7CCFAC0A-D840-4F79-BAA7-9CAD8DCBDA34}"/>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4472125" y="1555910"/>
            <a:ext cx="3240000" cy="4680000"/>
          </a:xfrm>
          <a:prstGeom prst="rect">
            <a:avLst/>
          </a:prstGeom>
          <a:noFill/>
          <a:ln>
            <a:noFill/>
          </a:ln>
        </p:spPr>
      </p:pic>
      <p:pic>
        <p:nvPicPr>
          <p:cNvPr id="7" name="图片 6">
            <a:extLst>
              <a:ext uri="{FF2B5EF4-FFF2-40B4-BE49-F238E27FC236}">
                <a16:creationId xmlns:a16="http://schemas.microsoft.com/office/drawing/2014/main" id="{6810A625-B496-4684-BEBE-9089616C42DF}"/>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8224484" y="1477895"/>
            <a:ext cx="3240000" cy="4680000"/>
          </a:xfrm>
          <a:prstGeom prst="rect">
            <a:avLst/>
          </a:prstGeom>
          <a:noFill/>
          <a:ln>
            <a:noFill/>
          </a:ln>
        </p:spPr>
      </p:pic>
      <p:sp>
        <p:nvSpPr>
          <p:cNvPr id="8" name="文本框 7">
            <a:extLst>
              <a:ext uri="{FF2B5EF4-FFF2-40B4-BE49-F238E27FC236}">
                <a16:creationId xmlns:a16="http://schemas.microsoft.com/office/drawing/2014/main" id="{F446FBD2-D08E-4095-95F3-3028064FCA0C}"/>
              </a:ext>
            </a:extLst>
          </p:cNvPr>
          <p:cNvSpPr txBox="1"/>
          <p:nvPr/>
        </p:nvSpPr>
        <p:spPr>
          <a:xfrm>
            <a:off x="1761600" y="1264593"/>
            <a:ext cx="824024" cy="369332"/>
          </a:xfrm>
          <a:prstGeom prst="rect">
            <a:avLst/>
          </a:prstGeom>
          <a:noFill/>
        </p:spPr>
        <p:txBody>
          <a:bodyPr wrap="square" rtlCol="0">
            <a:spAutoFit/>
          </a:bodyPr>
          <a:lstStyle/>
          <a:p>
            <a:r>
              <a:rPr lang="en-US" altLang="zh-CN" dirty="0"/>
              <a:t>label3</a:t>
            </a:r>
            <a:endParaRPr lang="zh-CN" altLang="en-US" dirty="0"/>
          </a:p>
        </p:txBody>
      </p:sp>
      <p:sp>
        <p:nvSpPr>
          <p:cNvPr id="9" name="文本框 8">
            <a:extLst>
              <a:ext uri="{FF2B5EF4-FFF2-40B4-BE49-F238E27FC236}">
                <a16:creationId xmlns:a16="http://schemas.microsoft.com/office/drawing/2014/main" id="{3AB01885-90FC-475D-8AA5-8866CE5BBB52}"/>
              </a:ext>
            </a:extLst>
          </p:cNvPr>
          <p:cNvSpPr txBox="1"/>
          <p:nvPr/>
        </p:nvSpPr>
        <p:spPr>
          <a:xfrm>
            <a:off x="5526152" y="1264593"/>
            <a:ext cx="824024" cy="369332"/>
          </a:xfrm>
          <a:prstGeom prst="rect">
            <a:avLst/>
          </a:prstGeom>
          <a:noFill/>
        </p:spPr>
        <p:txBody>
          <a:bodyPr wrap="square" rtlCol="0">
            <a:spAutoFit/>
          </a:bodyPr>
          <a:lstStyle/>
          <a:p>
            <a:r>
              <a:rPr lang="en-US" altLang="zh-CN" dirty="0"/>
              <a:t>label4</a:t>
            </a:r>
            <a:endParaRPr lang="zh-CN" altLang="en-US" dirty="0"/>
          </a:p>
        </p:txBody>
      </p:sp>
      <p:sp>
        <p:nvSpPr>
          <p:cNvPr id="10" name="文本框 9">
            <a:extLst>
              <a:ext uri="{FF2B5EF4-FFF2-40B4-BE49-F238E27FC236}">
                <a16:creationId xmlns:a16="http://schemas.microsoft.com/office/drawing/2014/main" id="{1988D098-9EA2-481A-82C1-2DD213103041}"/>
              </a:ext>
            </a:extLst>
          </p:cNvPr>
          <p:cNvSpPr txBox="1"/>
          <p:nvPr/>
        </p:nvSpPr>
        <p:spPr>
          <a:xfrm>
            <a:off x="9368676" y="1264593"/>
            <a:ext cx="824024" cy="369332"/>
          </a:xfrm>
          <a:prstGeom prst="rect">
            <a:avLst/>
          </a:prstGeom>
          <a:noFill/>
        </p:spPr>
        <p:txBody>
          <a:bodyPr wrap="square" rtlCol="0">
            <a:spAutoFit/>
          </a:bodyPr>
          <a:lstStyle/>
          <a:p>
            <a:r>
              <a:rPr lang="en-US" altLang="zh-CN" dirty="0"/>
              <a:t>label5</a:t>
            </a:r>
            <a:endParaRPr lang="zh-CN" altLang="en-US" dirty="0"/>
          </a:p>
        </p:txBody>
      </p:sp>
      <p:sp>
        <p:nvSpPr>
          <p:cNvPr id="12" name="文本框 11">
            <a:extLst>
              <a:ext uri="{FF2B5EF4-FFF2-40B4-BE49-F238E27FC236}">
                <a16:creationId xmlns:a16="http://schemas.microsoft.com/office/drawing/2014/main" id="{1374C551-8D0C-48C0-931D-1AAB515AC1D6}"/>
              </a:ext>
            </a:extLst>
          </p:cNvPr>
          <p:cNvSpPr txBox="1"/>
          <p:nvPr/>
        </p:nvSpPr>
        <p:spPr>
          <a:xfrm>
            <a:off x="1346721" y="6157895"/>
            <a:ext cx="1839221" cy="369332"/>
          </a:xfrm>
          <a:prstGeom prst="rect">
            <a:avLst/>
          </a:prstGeom>
          <a:noFill/>
        </p:spPr>
        <p:txBody>
          <a:bodyPr wrap="square">
            <a:spAutoFit/>
          </a:bodyPr>
          <a:lstStyle/>
          <a:p>
            <a:r>
              <a:rPr lang="en-US" altLang="zh-CN" dirty="0"/>
              <a:t>X49, X170 ,X171</a:t>
            </a:r>
            <a:endParaRPr lang="zh-CN" altLang="en-US" dirty="0"/>
          </a:p>
        </p:txBody>
      </p:sp>
      <p:sp>
        <p:nvSpPr>
          <p:cNvPr id="14" name="文本框 13">
            <a:extLst>
              <a:ext uri="{FF2B5EF4-FFF2-40B4-BE49-F238E27FC236}">
                <a16:creationId xmlns:a16="http://schemas.microsoft.com/office/drawing/2014/main" id="{405902BA-DA35-4844-9C3E-29EA2AE3C623}"/>
              </a:ext>
            </a:extLst>
          </p:cNvPr>
          <p:cNvSpPr txBox="1"/>
          <p:nvPr/>
        </p:nvSpPr>
        <p:spPr>
          <a:xfrm>
            <a:off x="5202764" y="6157895"/>
            <a:ext cx="2076007" cy="369332"/>
          </a:xfrm>
          <a:prstGeom prst="rect">
            <a:avLst/>
          </a:prstGeom>
          <a:noFill/>
        </p:spPr>
        <p:txBody>
          <a:bodyPr wrap="square">
            <a:spAutoFit/>
          </a:bodyPr>
          <a:lstStyle/>
          <a:p>
            <a:r>
              <a:rPr lang="en-US" altLang="zh-CN" dirty="0"/>
              <a:t>X164, X170 ,X98</a:t>
            </a:r>
            <a:endParaRPr lang="zh-CN" altLang="en-US" dirty="0"/>
          </a:p>
        </p:txBody>
      </p:sp>
      <p:sp>
        <p:nvSpPr>
          <p:cNvPr id="16" name="文本框 15">
            <a:extLst>
              <a:ext uri="{FF2B5EF4-FFF2-40B4-BE49-F238E27FC236}">
                <a16:creationId xmlns:a16="http://schemas.microsoft.com/office/drawing/2014/main" id="{1266552D-6C20-469E-A80C-D9BFBAC80181}"/>
              </a:ext>
            </a:extLst>
          </p:cNvPr>
          <p:cNvSpPr txBox="1"/>
          <p:nvPr/>
        </p:nvSpPr>
        <p:spPr>
          <a:xfrm>
            <a:off x="8955123" y="6157895"/>
            <a:ext cx="2118537" cy="369332"/>
          </a:xfrm>
          <a:prstGeom prst="rect">
            <a:avLst/>
          </a:prstGeom>
          <a:noFill/>
        </p:spPr>
        <p:txBody>
          <a:bodyPr wrap="square">
            <a:spAutoFit/>
          </a:bodyPr>
          <a:lstStyle/>
          <a:p>
            <a:r>
              <a:rPr lang="en-US" altLang="zh-CN" dirty="0"/>
              <a:t>X133, X136 ,X114.</a:t>
            </a:r>
            <a:endParaRPr lang="zh-CN" altLang="en-US" dirty="0"/>
          </a:p>
        </p:txBody>
      </p:sp>
      <p:sp>
        <p:nvSpPr>
          <p:cNvPr id="17" name="矩形 16">
            <a:extLst>
              <a:ext uri="{FF2B5EF4-FFF2-40B4-BE49-F238E27FC236}">
                <a16:creationId xmlns:a16="http://schemas.microsoft.com/office/drawing/2014/main" id="{4A909C91-954B-4E65-BE8A-755636923298}"/>
              </a:ext>
            </a:extLst>
          </p:cNvPr>
          <p:cNvSpPr/>
          <p:nvPr/>
        </p:nvSpPr>
        <p:spPr>
          <a:xfrm>
            <a:off x="719766" y="1633925"/>
            <a:ext cx="3161118" cy="705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3DE2070-B2D3-4928-A96D-0291E5D361A0}"/>
              </a:ext>
            </a:extLst>
          </p:cNvPr>
          <p:cNvSpPr/>
          <p:nvPr/>
        </p:nvSpPr>
        <p:spPr>
          <a:xfrm>
            <a:off x="4393243" y="1655245"/>
            <a:ext cx="3161118" cy="705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0EB9CFE-3B7C-4B04-8B51-735444E5A75D}"/>
              </a:ext>
            </a:extLst>
          </p:cNvPr>
          <p:cNvSpPr/>
          <p:nvPr/>
        </p:nvSpPr>
        <p:spPr>
          <a:xfrm>
            <a:off x="8178753" y="1633925"/>
            <a:ext cx="3161118" cy="705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0418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648E6-9032-4795-B12C-1F7D0D9A1BBC}"/>
              </a:ext>
            </a:extLst>
          </p:cNvPr>
          <p:cNvSpPr>
            <a:spLocks noGrp="1"/>
          </p:cNvSpPr>
          <p:nvPr>
            <p:ph type="title"/>
          </p:nvPr>
        </p:nvSpPr>
        <p:spPr/>
        <p:txBody>
          <a:bodyPr/>
          <a:lstStyle/>
          <a:p>
            <a:r>
              <a:rPr lang="en-US" altLang="zh-CN" dirty="0"/>
              <a:t>Summary</a:t>
            </a:r>
            <a:endParaRPr lang="zh-CN" altLang="en-US" dirty="0"/>
          </a:p>
        </p:txBody>
      </p:sp>
      <p:graphicFrame>
        <p:nvGraphicFramePr>
          <p:cNvPr id="3" name="图示 2">
            <a:extLst>
              <a:ext uri="{FF2B5EF4-FFF2-40B4-BE49-F238E27FC236}">
                <a16:creationId xmlns:a16="http://schemas.microsoft.com/office/drawing/2014/main" id="{90CF1989-4772-4340-AA9D-DD9ECF78090C}"/>
              </a:ext>
            </a:extLst>
          </p:cNvPr>
          <p:cNvGraphicFramePr/>
          <p:nvPr>
            <p:extLst>
              <p:ext uri="{D42A27DB-BD31-4B8C-83A1-F6EECF244321}">
                <p14:modId xmlns:p14="http://schemas.microsoft.com/office/powerpoint/2010/main" val="2771068056"/>
              </p:ext>
            </p:extLst>
          </p:nvPr>
        </p:nvGraphicFramePr>
        <p:xfrm>
          <a:off x="521207" y="1343318"/>
          <a:ext cx="1078120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48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0BF97-6003-49F9-B890-7E4D6B20EDFA}"/>
              </a:ext>
            </a:extLst>
          </p:cNvPr>
          <p:cNvSpPr>
            <a:spLocks noGrp="1"/>
          </p:cNvSpPr>
          <p:nvPr>
            <p:ph type="title"/>
          </p:nvPr>
        </p:nvSpPr>
        <p:spPr/>
        <p:txBody>
          <a:bodyPr/>
          <a:lstStyle/>
          <a:p>
            <a:r>
              <a:rPr lang="en-US" altLang="zh-CN" dirty="0"/>
              <a:t>EEG distribution</a:t>
            </a:r>
            <a:endParaRPr lang="zh-CN" altLang="en-US" dirty="0"/>
          </a:p>
        </p:txBody>
      </p:sp>
      <p:pic>
        <p:nvPicPr>
          <p:cNvPr id="40962" name="Picture 2">
            <a:extLst>
              <a:ext uri="{FF2B5EF4-FFF2-40B4-BE49-F238E27FC236}">
                <a16:creationId xmlns:a16="http://schemas.microsoft.com/office/drawing/2014/main" id="{D89CE607-DB9B-4BBC-A3C6-7E3A7BC21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39" y="1974449"/>
            <a:ext cx="5927961" cy="3303143"/>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a:extLst>
              <a:ext uri="{FF2B5EF4-FFF2-40B4-BE49-F238E27FC236}">
                <a16:creationId xmlns:a16="http://schemas.microsoft.com/office/drawing/2014/main" id="{5952929F-FBAB-482B-BC94-1B0505281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469" y="2067046"/>
            <a:ext cx="5684023" cy="330314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5023DAA-7F31-4FC3-A9E8-1F56732C3A03}"/>
              </a:ext>
            </a:extLst>
          </p:cNvPr>
          <p:cNvSpPr txBox="1"/>
          <p:nvPr/>
        </p:nvSpPr>
        <p:spPr>
          <a:xfrm>
            <a:off x="3207369" y="5886724"/>
            <a:ext cx="6008199" cy="523220"/>
          </a:xfrm>
          <a:prstGeom prst="rect">
            <a:avLst/>
          </a:prstGeom>
          <a:noFill/>
        </p:spPr>
        <p:txBody>
          <a:bodyPr wrap="square" rtlCol="0">
            <a:spAutoFit/>
          </a:bodyPr>
          <a:lstStyle/>
          <a:p>
            <a:r>
              <a:rPr lang="en-US" altLang="zh-CN" sz="2800" dirty="0"/>
              <a:t>EEG in patient is very different.</a:t>
            </a:r>
            <a:endParaRPr lang="zh-CN" altLang="en-US" sz="2800" dirty="0"/>
          </a:p>
        </p:txBody>
      </p:sp>
    </p:spTree>
    <p:extLst>
      <p:ext uri="{BB962C8B-B14F-4D97-AF65-F5344CB8AC3E}">
        <p14:creationId xmlns:p14="http://schemas.microsoft.com/office/powerpoint/2010/main" val="3986279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4C036-9F57-4EF0-B810-E462CEEF81CF}"/>
              </a:ext>
            </a:extLst>
          </p:cNvPr>
          <p:cNvSpPr>
            <a:spLocks noGrp="1"/>
          </p:cNvSpPr>
          <p:nvPr>
            <p:ph type="title"/>
          </p:nvPr>
        </p:nvSpPr>
        <p:spPr/>
        <p:txBody>
          <a:bodyPr/>
          <a:lstStyle/>
          <a:p>
            <a:r>
              <a:rPr lang="en-US" altLang="zh-CN" dirty="0"/>
              <a:t>Limitation and future work</a:t>
            </a:r>
            <a:endParaRPr lang="zh-CN" altLang="en-US" dirty="0"/>
          </a:p>
        </p:txBody>
      </p:sp>
      <p:sp>
        <p:nvSpPr>
          <p:cNvPr id="3" name="文本框 2">
            <a:extLst>
              <a:ext uri="{FF2B5EF4-FFF2-40B4-BE49-F238E27FC236}">
                <a16:creationId xmlns:a16="http://schemas.microsoft.com/office/drawing/2014/main" id="{C6322575-A6B7-43BF-AE33-D7150849E00B}"/>
              </a:ext>
            </a:extLst>
          </p:cNvPr>
          <p:cNvSpPr txBox="1"/>
          <p:nvPr/>
        </p:nvSpPr>
        <p:spPr>
          <a:xfrm>
            <a:off x="2854959" y="1537901"/>
            <a:ext cx="8588247" cy="646331"/>
          </a:xfrm>
          <a:prstGeom prst="rect">
            <a:avLst/>
          </a:prstGeom>
          <a:noFill/>
        </p:spPr>
        <p:txBody>
          <a:bodyPr wrap="square" rtlCol="0">
            <a:spAutoFit/>
          </a:bodyPr>
          <a:lstStyle/>
          <a:p>
            <a:endParaRPr lang="en-US" altLang="zh-CN" dirty="0"/>
          </a:p>
          <a:p>
            <a:r>
              <a:rPr lang="en-US" altLang="zh-CN" dirty="0"/>
              <a:t>.</a:t>
            </a:r>
            <a:endParaRPr lang="zh-CN" altLang="en-US" dirty="0"/>
          </a:p>
        </p:txBody>
      </p:sp>
      <p:graphicFrame>
        <p:nvGraphicFramePr>
          <p:cNvPr id="8" name="图示 7">
            <a:extLst>
              <a:ext uri="{FF2B5EF4-FFF2-40B4-BE49-F238E27FC236}">
                <a16:creationId xmlns:a16="http://schemas.microsoft.com/office/drawing/2014/main" id="{7F933C81-3571-4A68-AC60-43A760B131E0}"/>
              </a:ext>
            </a:extLst>
          </p:cNvPr>
          <p:cNvGraphicFramePr/>
          <p:nvPr>
            <p:extLst>
              <p:ext uri="{D42A27DB-BD31-4B8C-83A1-F6EECF244321}">
                <p14:modId xmlns:p14="http://schemas.microsoft.com/office/powerpoint/2010/main" val="2863381587"/>
              </p:ext>
            </p:extLst>
          </p:nvPr>
        </p:nvGraphicFramePr>
        <p:xfrm>
          <a:off x="628214" y="1320355"/>
          <a:ext cx="10465166" cy="5412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066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357124" y="1526032"/>
            <a:ext cx="10534396" cy="640080"/>
          </a:xfrm>
        </p:spPr>
        <p:txBody>
          <a:bodyPr rtlCol="0">
            <a:normAutofit/>
          </a:bodyPr>
          <a:lstStyle/>
          <a:p>
            <a:pPr rtl="0"/>
            <a:r>
              <a:rPr lang="en-US" altLang="zh-CN" dirty="0">
                <a:cs typeface="Segoe UI Light" panose="020B0502040204020203" pitchFamily="34" charset="0"/>
              </a:rPr>
              <a:t>Thank you for your listening! </a:t>
            </a:r>
            <a:endParaRPr lang="zh-CN" altLang="en-US" dirty="0">
              <a:cs typeface="Segoe UI Light" panose="020B0502040204020203" pitchFamily="34" charset="0"/>
            </a:endParaRPr>
          </a:p>
        </p:txBody>
      </p:sp>
      <p:sp>
        <p:nvSpPr>
          <p:cNvPr id="12" name="文本框 11">
            <a:extLst>
              <a:ext uri="{FF2B5EF4-FFF2-40B4-BE49-F238E27FC236}">
                <a16:creationId xmlns:a16="http://schemas.microsoft.com/office/drawing/2014/main" id="{5F2A2E06-FEDA-46AF-88C3-4CD1C3D78448}"/>
              </a:ext>
            </a:extLst>
          </p:cNvPr>
          <p:cNvSpPr txBox="1"/>
          <p:nvPr/>
        </p:nvSpPr>
        <p:spPr>
          <a:xfrm>
            <a:off x="2661920" y="3112069"/>
            <a:ext cx="6614160" cy="1569660"/>
          </a:xfrm>
          <a:prstGeom prst="rect">
            <a:avLst/>
          </a:prstGeom>
          <a:noFill/>
        </p:spPr>
        <p:txBody>
          <a:bodyPr wrap="square">
            <a:spAutoFit/>
          </a:bodyPr>
          <a:lstStyle/>
          <a:p>
            <a:pPr algn="ctr"/>
            <a:r>
              <a:rPr lang="en-US" altLang="zh-CN" sz="9600" dirty="0">
                <a:solidFill>
                  <a:schemeClr val="bg2">
                    <a:lumMod val="50000"/>
                  </a:schemeClr>
                </a:solidFill>
              </a:rPr>
              <a:t>Q&amp;A</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5C976-57BA-4DA2-976B-DF6284D7DB58}"/>
              </a:ext>
            </a:extLst>
          </p:cNvPr>
          <p:cNvSpPr>
            <a:spLocks noGrp="1"/>
          </p:cNvSpPr>
          <p:nvPr>
            <p:ph type="title"/>
          </p:nvPr>
        </p:nvSpPr>
        <p:spPr/>
        <p:txBody>
          <a:bodyPr/>
          <a:lstStyle/>
          <a:p>
            <a:r>
              <a:rPr lang="en-US" altLang="zh-CN" dirty="0"/>
              <a:t>Data distribution</a:t>
            </a:r>
            <a:endParaRPr lang="zh-CN" altLang="en-US" dirty="0"/>
          </a:p>
        </p:txBody>
      </p:sp>
      <p:pic>
        <p:nvPicPr>
          <p:cNvPr id="10242" name="Picture 2">
            <a:extLst>
              <a:ext uri="{FF2B5EF4-FFF2-40B4-BE49-F238E27FC236}">
                <a16:creationId xmlns:a16="http://schemas.microsoft.com/office/drawing/2014/main" id="{C0A6F721-241F-42AF-8209-05CFF474D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7" y="2187359"/>
            <a:ext cx="4331077"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B30275C9-CE9A-4FF1-B8FD-5BC23CD65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633" y="2225040"/>
            <a:ext cx="4331077" cy="28800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EA40D82-6F1D-46A2-8FB8-85054CF735F6}"/>
              </a:ext>
            </a:extLst>
          </p:cNvPr>
          <p:cNvSpPr txBox="1"/>
          <p:nvPr/>
        </p:nvSpPr>
        <p:spPr>
          <a:xfrm>
            <a:off x="1645920" y="5191760"/>
            <a:ext cx="1859280" cy="369332"/>
          </a:xfrm>
          <a:prstGeom prst="rect">
            <a:avLst/>
          </a:prstGeom>
          <a:noFill/>
        </p:spPr>
        <p:txBody>
          <a:bodyPr wrap="square" rtlCol="0">
            <a:spAutoFit/>
          </a:bodyPr>
          <a:lstStyle/>
          <a:p>
            <a:r>
              <a:rPr lang="en-US" altLang="zh-CN" dirty="0"/>
              <a:t>Five labels Data</a:t>
            </a:r>
            <a:endParaRPr lang="zh-CN" altLang="en-US" dirty="0"/>
          </a:p>
        </p:txBody>
      </p:sp>
      <p:sp>
        <p:nvSpPr>
          <p:cNvPr id="8" name="文本框 7">
            <a:extLst>
              <a:ext uri="{FF2B5EF4-FFF2-40B4-BE49-F238E27FC236}">
                <a16:creationId xmlns:a16="http://schemas.microsoft.com/office/drawing/2014/main" id="{3AB45CC7-1CE9-47F6-836C-FA4620FD6372}"/>
              </a:ext>
            </a:extLst>
          </p:cNvPr>
          <p:cNvSpPr txBox="1"/>
          <p:nvPr/>
        </p:nvSpPr>
        <p:spPr>
          <a:xfrm>
            <a:off x="7881491" y="5191760"/>
            <a:ext cx="1963550" cy="369332"/>
          </a:xfrm>
          <a:prstGeom prst="rect">
            <a:avLst/>
          </a:prstGeom>
          <a:noFill/>
        </p:spPr>
        <p:txBody>
          <a:bodyPr wrap="square" rtlCol="0">
            <a:spAutoFit/>
          </a:bodyPr>
          <a:lstStyle/>
          <a:p>
            <a:r>
              <a:rPr lang="en-US" altLang="zh-CN" dirty="0"/>
              <a:t>Has Seizure Data</a:t>
            </a:r>
            <a:endParaRPr lang="zh-CN" altLang="en-US" dirty="0"/>
          </a:p>
        </p:txBody>
      </p:sp>
      <p:sp>
        <p:nvSpPr>
          <p:cNvPr id="3" name="文本框 2">
            <a:extLst>
              <a:ext uri="{FF2B5EF4-FFF2-40B4-BE49-F238E27FC236}">
                <a16:creationId xmlns:a16="http://schemas.microsoft.com/office/drawing/2014/main" id="{ADA1976E-0D6B-4C4A-BC5B-B1529C6739CF}"/>
              </a:ext>
            </a:extLst>
          </p:cNvPr>
          <p:cNvSpPr txBox="1"/>
          <p:nvPr/>
        </p:nvSpPr>
        <p:spPr>
          <a:xfrm>
            <a:off x="2540036" y="6040612"/>
            <a:ext cx="7091916" cy="369332"/>
          </a:xfrm>
          <a:prstGeom prst="rect">
            <a:avLst/>
          </a:prstGeom>
          <a:noFill/>
        </p:spPr>
        <p:txBody>
          <a:bodyPr wrap="square" rtlCol="0">
            <a:spAutoFit/>
          </a:bodyPr>
          <a:lstStyle/>
          <a:p>
            <a:r>
              <a:rPr lang="en-US" altLang="zh-CN" dirty="0"/>
              <a:t>Five labels data is balanced while binary data is imbalanced</a:t>
            </a:r>
            <a:endParaRPr lang="zh-CN" altLang="en-US" dirty="0"/>
          </a:p>
        </p:txBody>
      </p:sp>
    </p:spTree>
    <p:extLst>
      <p:ext uri="{BB962C8B-B14F-4D97-AF65-F5344CB8AC3E}">
        <p14:creationId xmlns:p14="http://schemas.microsoft.com/office/powerpoint/2010/main" val="56286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B3078-14AD-4064-A5C1-719A627D8651}"/>
              </a:ext>
            </a:extLst>
          </p:cNvPr>
          <p:cNvSpPr>
            <a:spLocks noGrp="1"/>
          </p:cNvSpPr>
          <p:nvPr>
            <p:ph type="title"/>
          </p:nvPr>
        </p:nvSpPr>
        <p:spPr/>
        <p:txBody>
          <a:bodyPr/>
          <a:lstStyle/>
          <a:p>
            <a:r>
              <a:rPr lang="en-US" altLang="zh-CN" dirty="0"/>
              <a:t>PCA Visualization</a:t>
            </a:r>
            <a:endParaRPr lang="zh-CN" altLang="en-US" dirty="0"/>
          </a:p>
        </p:txBody>
      </p:sp>
      <p:pic>
        <p:nvPicPr>
          <p:cNvPr id="9218" name="Picture 2">
            <a:extLst>
              <a:ext uri="{FF2B5EF4-FFF2-40B4-BE49-F238E27FC236}">
                <a16:creationId xmlns:a16="http://schemas.microsoft.com/office/drawing/2014/main" id="{954D2729-6A08-49DE-9FAD-0E28F0AEE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22" y="1852930"/>
            <a:ext cx="10354578" cy="35468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DA9EA7C-38DC-45B3-B6DA-A99C6CB041A0}"/>
              </a:ext>
            </a:extLst>
          </p:cNvPr>
          <p:cNvSpPr txBox="1"/>
          <p:nvPr/>
        </p:nvSpPr>
        <p:spPr>
          <a:xfrm>
            <a:off x="2540036" y="6040612"/>
            <a:ext cx="7091916" cy="369332"/>
          </a:xfrm>
          <a:prstGeom prst="rect">
            <a:avLst/>
          </a:prstGeom>
          <a:noFill/>
        </p:spPr>
        <p:txBody>
          <a:bodyPr wrap="square" rtlCol="0">
            <a:spAutoFit/>
          </a:bodyPr>
          <a:lstStyle/>
          <a:p>
            <a:r>
              <a:rPr lang="en-US" altLang="zh-CN" dirty="0"/>
              <a:t>Distribution of negative case are more convergent.</a:t>
            </a:r>
            <a:endParaRPr lang="zh-CN" altLang="en-US" dirty="0"/>
          </a:p>
        </p:txBody>
      </p:sp>
    </p:spTree>
    <p:extLst>
      <p:ext uri="{BB962C8B-B14F-4D97-AF65-F5344CB8AC3E}">
        <p14:creationId xmlns:p14="http://schemas.microsoft.com/office/powerpoint/2010/main" val="74991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81DEBF-1FF7-42EA-9597-B5F64B33166C}"/>
              </a:ext>
            </a:extLst>
          </p:cNvPr>
          <p:cNvSpPr/>
          <p:nvPr/>
        </p:nvSpPr>
        <p:spPr bwMode="blackWhite">
          <a:xfrm>
            <a:off x="254950" y="262784"/>
            <a:ext cx="11682101" cy="2072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solidFill>
                <a:srgbClr val="D24726"/>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670C33FE-D93A-4970-BC43-A521DB09EF9B}"/>
              </a:ext>
            </a:extLst>
          </p:cNvPr>
          <p:cNvSpPr txBox="1"/>
          <p:nvPr/>
        </p:nvSpPr>
        <p:spPr>
          <a:xfrm>
            <a:off x="1611774" y="791273"/>
            <a:ext cx="6094070" cy="1015663"/>
          </a:xfrm>
          <a:prstGeom prst="rect">
            <a:avLst/>
          </a:prstGeom>
          <a:noFill/>
        </p:spPr>
        <p:txBody>
          <a:bodyPr wrap="square">
            <a:spAutoFit/>
          </a:bodyPr>
          <a:lstStyle/>
          <a:p>
            <a:r>
              <a:rPr lang="en-US" altLang="zh-CN" sz="6000" b="1" dirty="0">
                <a:solidFill>
                  <a:schemeClr val="bg1"/>
                </a:solidFill>
                <a:cs typeface="Segoe UI Light" panose="020B0502040204020203" pitchFamily="34" charset="0"/>
              </a:rPr>
              <a:t>Content</a:t>
            </a:r>
            <a:endParaRPr lang="zh-CN" altLang="en-US" sz="6000" b="1" dirty="0">
              <a:solidFill>
                <a:schemeClr val="bg1"/>
              </a:solidFill>
            </a:endParaRPr>
          </a:p>
        </p:txBody>
      </p:sp>
      <p:pic>
        <p:nvPicPr>
          <p:cNvPr id="2050" name="Picture 2" descr="Image result for Epileptic Seizure">
            <a:extLst>
              <a:ext uri="{FF2B5EF4-FFF2-40B4-BE49-F238E27FC236}">
                <a16:creationId xmlns:a16="http://schemas.microsoft.com/office/drawing/2014/main" id="{C926BA8F-09EE-426B-B0D2-E63ABD819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0" y="2574919"/>
            <a:ext cx="5193745" cy="389530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E3EF12A-1F0D-4CCB-B7F2-0B792F3E6FDC}"/>
              </a:ext>
            </a:extLst>
          </p:cNvPr>
          <p:cNvSpPr txBox="1"/>
          <p:nvPr/>
        </p:nvSpPr>
        <p:spPr>
          <a:xfrm>
            <a:off x="6743307" y="2814413"/>
            <a:ext cx="3866984" cy="3416320"/>
          </a:xfrm>
          <a:prstGeom prst="rect">
            <a:avLst/>
          </a:prstGeom>
          <a:noFill/>
        </p:spPr>
        <p:txBody>
          <a:bodyPr wrap="square" rtlCol="0">
            <a:spAutoFit/>
          </a:bodyPr>
          <a:lstStyle/>
          <a:p>
            <a:r>
              <a:rPr lang="en-US" altLang="zh-CN" sz="2400" dirty="0"/>
              <a:t>Introduction</a:t>
            </a:r>
          </a:p>
          <a:p>
            <a:endParaRPr lang="en-US" altLang="zh-CN" sz="2400" dirty="0"/>
          </a:p>
          <a:p>
            <a:r>
              <a:rPr lang="en-US" altLang="zh-CN" sz="2400" b="1" dirty="0"/>
              <a:t>Preprocessing</a:t>
            </a:r>
          </a:p>
          <a:p>
            <a:endParaRPr lang="en-US" altLang="zh-CN" sz="2400" dirty="0"/>
          </a:p>
          <a:p>
            <a:r>
              <a:rPr lang="en-US" altLang="zh-CN" sz="2400" dirty="0"/>
              <a:t>Metrics Selection</a:t>
            </a:r>
          </a:p>
          <a:p>
            <a:endParaRPr lang="en-US" altLang="zh-CN" sz="2400" dirty="0"/>
          </a:p>
          <a:p>
            <a:r>
              <a:rPr lang="en-US" altLang="zh-CN" sz="2400" dirty="0"/>
              <a:t>Model evaluation</a:t>
            </a:r>
          </a:p>
          <a:p>
            <a:endParaRPr lang="en-US" altLang="zh-CN" sz="2400" dirty="0"/>
          </a:p>
          <a:p>
            <a:r>
              <a:rPr lang="en-US" altLang="zh-CN" sz="2400" dirty="0"/>
              <a:t>Summary and Analysis </a:t>
            </a:r>
            <a:endParaRPr lang="zh-CN" altLang="en-US" sz="2400" dirty="0"/>
          </a:p>
        </p:txBody>
      </p:sp>
    </p:spTree>
    <p:extLst>
      <p:ext uri="{BB962C8B-B14F-4D97-AF65-F5344CB8AC3E}">
        <p14:creationId xmlns:p14="http://schemas.microsoft.com/office/powerpoint/2010/main" val="307111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46DCB-4D76-4ACD-A500-A5083AAF2AA5}"/>
              </a:ext>
            </a:extLst>
          </p:cNvPr>
          <p:cNvSpPr>
            <a:spLocks noGrp="1"/>
          </p:cNvSpPr>
          <p:nvPr>
            <p:ph type="title"/>
          </p:nvPr>
        </p:nvSpPr>
        <p:spPr/>
        <p:txBody>
          <a:bodyPr/>
          <a:lstStyle/>
          <a:p>
            <a:r>
              <a:rPr lang="en-US" altLang="zh-CN" dirty="0">
                <a:ln w="0"/>
                <a:solidFill>
                  <a:sysClr val="windowText" lastClr="000000"/>
                </a:solidFill>
                <a:effectLst>
                  <a:outerShdw blurRad="38100" dist="25400" dir="5400000" algn="ctr" rotWithShape="0">
                    <a:srgbClr val="6E747A">
                      <a:alpha val="43000"/>
                    </a:srgbClr>
                  </a:outerShdw>
                </a:effectLst>
              </a:rPr>
              <a:t>Normalization</a:t>
            </a:r>
            <a:endParaRPr lang="zh-CN" altLang="en-US" dirty="0">
              <a:ln w="0"/>
              <a:solidFill>
                <a:sysClr val="windowText" lastClr="000000"/>
              </a:solidFill>
              <a:effectLst>
                <a:outerShdw blurRad="38100" dist="25400" dir="5400000" algn="ctr" rotWithShape="0">
                  <a:srgbClr val="6E747A">
                    <a:alpha val="43000"/>
                  </a:srgbClr>
                </a:outerShdw>
              </a:effectLst>
            </a:endParaRPr>
          </a:p>
        </p:txBody>
      </p:sp>
      <p:pic>
        <p:nvPicPr>
          <p:cNvPr id="3080" name="Picture 8">
            <a:extLst>
              <a:ext uri="{FF2B5EF4-FFF2-40B4-BE49-F238E27FC236}">
                <a16:creationId xmlns:a16="http://schemas.microsoft.com/office/drawing/2014/main" id="{97F61D6E-F363-45A8-ADBC-3482A8D27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35" y="2718810"/>
            <a:ext cx="5638160" cy="286734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A88725B-318A-44C7-8267-822EC4D5E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595" y="2718810"/>
            <a:ext cx="5960428" cy="304966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BF616AB1-D742-4E92-A0BE-10F05452A1FB}"/>
              </a:ext>
            </a:extLst>
          </p:cNvPr>
          <p:cNvSpPr txBox="1"/>
          <p:nvPr/>
        </p:nvSpPr>
        <p:spPr>
          <a:xfrm>
            <a:off x="1738365" y="5768472"/>
            <a:ext cx="3245617" cy="369332"/>
          </a:xfrm>
          <a:prstGeom prst="rect">
            <a:avLst/>
          </a:prstGeom>
          <a:noFill/>
        </p:spPr>
        <p:txBody>
          <a:bodyPr wrap="square" rtlCol="0">
            <a:spAutoFit/>
          </a:bodyPr>
          <a:lstStyle/>
          <a:p>
            <a:r>
              <a:rPr lang="en-US" altLang="zh-CN" dirty="0"/>
              <a:t>Before Normalization</a:t>
            </a:r>
            <a:endParaRPr lang="zh-CN" altLang="en-US" dirty="0"/>
          </a:p>
        </p:txBody>
      </p:sp>
      <p:sp>
        <p:nvSpPr>
          <p:cNvPr id="6" name="文本框 5">
            <a:extLst>
              <a:ext uri="{FF2B5EF4-FFF2-40B4-BE49-F238E27FC236}">
                <a16:creationId xmlns:a16="http://schemas.microsoft.com/office/drawing/2014/main" id="{0B56501F-17F0-472F-B8CE-23AC557BFB97}"/>
              </a:ext>
            </a:extLst>
          </p:cNvPr>
          <p:cNvSpPr txBox="1"/>
          <p:nvPr/>
        </p:nvSpPr>
        <p:spPr>
          <a:xfrm>
            <a:off x="7718809" y="5768472"/>
            <a:ext cx="3245617" cy="369332"/>
          </a:xfrm>
          <a:prstGeom prst="rect">
            <a:avLst/>
          </a:prstGeom>
          <a:noFill/>
        </p:spPr>
        <p:txBody>
          <a:bodyPr wrap="square" rtlCol="0">
            <a:spAutoFit/>
          </a:bodyPr>
          <a:lstStyle/>
          <a:p>
            <a:r>
              <a:rPr lang="en-US" altLang="zh-CN" dirty="0"/>
              <a:t>After Normalization</a:t>
            </a:r>
            <a:endParaRPr lang="zh-CN" altLang="en-US"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FCA3E8A-7FD3-42EC-9691-7A4EB8FBC371}"/>
                  </a:ext>
                </a:extLst>
              </p:cNvPr>
              <p:cNvSpPr txBox="1"/>
              <p:nvPr/>
            </p:nvSpPr>
            <p:spPr>
              <a:xfrm>
                <a:off x="4881824" y="1620094"/>
                <a:ext cx="2428351" cy="5667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𝜇</m:t>
                          </m:r>
                        </m:num>
                        <m:den>
                          <m:r>
                            <a:rPr lang="zh-CN" altLang="en-US" i="1">
                              <a:latin typeface="Cambria Math" panose="02040503050406030204" pitchFamily="18" charset="0"/>
                            </a:rPr>
                            <m:t>𝜎</m:t>
                          </m:r>
                        </m:den>
                      </m:f>
                    </m:oMath>
                  </m:oMathPara>
                </a14:m>
                <a:endParaRPr lang="zh-CN" altLang="en-US" dirty="0"/>
              </a:p>
            </p:txBody>
          </p:sp>
        </mc:Choice>
        <mc:Fallback>
          <p:sp>
            <p:nvSpPr>
              <p:cNvPr id="8" name="文本框 7">
                <a:extLst>
                  <a:ext uri="{FF2B5EF4-FFF2-40B4-BE49-F238E27FC236}">
                    <a16:creationId xmlns:a16="http://schemas.microsoft.com/office/drawing/2014/main" id="{DFCA3E8A-7FD3-42EC-9691-7A4EB8FBC371}"/>
                  </a:ext>
                </a:extLst>
              </p:cNvPr>
              <p:cNvSpPr txBox="1">
                <a:spLocks noRot="1" noChangeAspect="1" noMove="1" noResize="1" noEditPoints="1" noAdjustHandles="1" noChangeArrowheads="1" noChangeShapeType="1" noTextEdit="1"/>
              </p:cNvSpPr>
              <p:nvPr/>
            </p:nvSpPr>
            <p:spPr>
              <a:xfrm>
                <a:off x="4881824" y="1620094"/>
                <a:ext cx="2428351" cy="566758"/>
              </a:xfrm>
              <a:prstGeom prst="rect">
                <a:avLst/>
              </a:prstGeom>
              <a:blipFill>
                <a:blip r:embed="rId5"/>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F9A2CC6-82FE-4863-A39D-36D8B6553ED9}"/>
              </a:ext>
            </a:extLst>
          </p:cNvPr>
          <p:cNvSpPr txBox="1"/>
          <p:nvPr/>
        </p:nvSpPr>
        <p:spPr>
          <a:xfrm>
            <a:off x="2914023" y="1724014"/>
            <a:ext cx="3084844" cy="369332"/>
          </a:xfrm>
          <a:prstGeom prst="rect">
            <a:avLst/>
          </a:prstGeom>
          <a:noFill/>
        </p:spPr>
        <p:txBody>
          <a:bodyPr wrap="square" rtlCol="0">
            <a:spAutoFit/>
          </a:bodyPr>
          <a:lstStyle/>
          <a:p>
            <a:r>
              <a:rPr lang="en-US" altLang="zh-CN" dirty="0"/>
              <a:t>Normalization method</a:t>
            </a:r>
            <a:endParaRPr lang="zh-CN" altLang="en-US" dirty="0"/>
          </a:p>
        </p:txBody>
      </p:sp>
    </p:spTree>
    <p:extLst>
      <p:ext uri="{BB962C8B-B14F-4D97-AF65-F5344CB8AC3E}">
        <p14:creationId xmlns:p14="http://schemas.microsoft.com/office/powerpoint/2010/main" val="335916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00876-49F0-4EB8-A393-883BC1690428}"/>
              </a:ext>
            </a:extLst>
          </p:cNvPr>
          <p:cNvSpPr>
            <a:spLocks noGrp="1"/>
          </p:cNvSpPr>
          <p:nvPr>
            <p:ph type="title"/>
          </p:nvPr>
        </p:nvSpPr>
        <p:spPr/>
        <p:txBody>
          <a:bodyPr/>
          <a:lstStyle/>
          <a:p>
            <a:r>
              <a:rPr lang="en-US" altLang="zh-CN" dirty="0"/>
              <a:t>Split data and oversampling</a:t>
            </a:r>
            <a:endParaRPr lang="zh-CN" altLang="en-US" dirty="0"/>
          </a:p>
        </p:txBody>
      </p:sp>
      <p:pic>
        <p:nvPicPr>
          <p:cNvPr id="11270" name="Picture 6">
            <a:extLst>
              <a:ext uri="{FF2B5EF4-FFF2-40B4-BE49-F238E27FC236}">
                <a16:creationId xmlns:a16="http://schemas.microsoft.com/office/drawing/2014/main" id="{11461027-1325-41C4-953F-371896043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132" y="1740933"/>
            <a:ext cx="37242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17956800-9104-4444-B64D-643857A9D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4978" y="1740932"/>
            <a:ext cx="3724275" cy="23526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B95AFF5-8310-4619-A2D0-91FE723E177C}"/>
              </a:ext>
            </a:extLst>
          </p:cNvPr>
          <p:cNvSpPr txBox="1"/>
          <p:nvPr/>
        </p:nvSpPr>
        <p:spPr>
          <a:xfrm>
            <a:off x="648192" y="1371600"/>
            <a:ext cx="10937674" cy="369332"/>
          </a:xfrm>
          <a:prstGeom prst="rect">
            <a:avLst/>
          </a:prstGeom>
          <a:noFill/>
        </p:spPr>
        <p:txBody>
          <a:bodyPr wrap="none" rtlCol="0">
            <a:spAutoFit/>
          </a:bodyPr>
          <a:lstStyle/>
          <a:p>
            <a:r>
              <a:rPr lang="en-US" altLang="zh-CN" dirty="0"/>
              <a:t>We split the total data to 80% train and 20% test data, and then use ADASYN to oversample our train data </a:t>
            </a:r>
            <a:endParaRPr lang="zh-CN" altLang="en-US" dirty="0"/>
          </a:p>
        </p:txBody>
      </p:sp>
      <p:pic>
        <p:nvPicPr>
          <p:cNvPr id="11274" name="Picture 10">
            <a:extLst>
              <a:ext uri="{FF2B5EF4-FFF2-40B4-BE49-F238E27FC236}">
                <a16:creationId xmlns:a16="http://schemas.microsoft.com/office/drawing/2014/main" id="{46B91310-3512-4C1E-AB51-D6B2919C68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577" y="4280059"/>
            <a:ext cx="37242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89A487AD-D89C-464B-8DC4-097CA0498F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4978" y="4230763"/>
            <a:ext cx="3724275" cy="23526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004A68D-5F7F-434C-9357-64A93D41189A}"/>
              </a:ext>
            </a:extLst>
          </p:cNvPr>
          <p:cNvSpPr txBox="1"/>
          <p:nvPr/>
        </p:nvSpPr>
        <p:spPr>
          <a:xfrm>
            <a:off x="266949" y="2693408"/>
            <a:ext cx="1277371" cy="369332"/>
          </a:xfrm>
          <a:prstGeom prst="rect">
            <a:avLst/>
          </a:prstGeom>
          <a:noFill/>
        </p:spPr>
        <p:txBody>
          <a:bodyPr wrap="square" rtlCol="0">
            <a:spAutoFit/>
          </a:bodyPr>
          <a:lstStyle/>
          <a:p>
            <a:r>
              <a:rPr lang="en-US" altLang="zh-CN" dirty="0"/>
              <a:t>Train Data</a:t>
            </a:r>
            <a:endParaRPr lang="zh-CN" altLang="en-US" dirty="0"/>
          </a:p>
        </p:txBody>
      </p:sp>
      <p:sp>
        <p:nvSpPr>
          <p:cNvPr id="16" name="文本框 15">
            <a:extLst>
              <a:ext uri="{FF2B5EF4-FFF2-40B4-BE49-F238E27FC236}">
                <a16:creationId xmlns:a16="http://schemas.microsoft.com/office/drawing/2014/main" id="{3E532AF3-A999-470D-92C2-E63B0677B4AC}"/>
              </a:ext>
            </a:extLst>
          </p:cNvPr>
          <p:cNvSpPr txBox="1"/>
          <p:nvPr/>
        </p:nvSpPr>
        <p:spPr>
          <a:xfrm>
            <a:off x="262890" y="5230750"/>
            <a:ext cx="1156181" cy="369332"/>
          </a:xfrm>
          <a:prstGeom prst="rect">
            <a:avLst/>
          </a:prstGeom>
          <a:noFill/>
        </p:spPr>
        <p:txBody>
          <a:bodyPr wrap="square" rtlCol="0">
            <a:spAutoFit/>
          </a:bodyPr>
          <a:lstStyle/>
          <a:p>
            <a:r>
              <a:rPr lang="en-US" altLang="zh-CN" dirty="0"/>
              <a:t>Test Data</a:t>
            </a:r>
            <a:endParaRPr lang="zh-CN" altLang="en-US" dirty="0"/>
          </a:p>
        </p:txBody>
      </p:sp>
      <p:graphicFrame>
        <p:nvGraphicFramePr>
          <p:cNvPr id="8" name="图示 7">
            <a:extLst>
              <a:ext uri="{FF2B5EF4-FFF2-40B4-BE49-F238E27FC236}">
                <a16:creationId xmlns:a16="http://schemas.microsoft.com/office/drawing/2014/main" id="{478AAB3B-E3F2-4765-898C-D329896666EA}"/>
              </a:ext>
            </a:extLst>
          </p:cNvPr>
          <p:cNvGraphicFramePr/>
          <p:nvPr>
            <p:extLst>
              <p:ext uri="{D42A27DB-BD31-4B8C-83A1-F6EECF244321}">
                <p14:modId xmlns:p14="http://schemas.microsoft.com/office/powerpoint/2010/main" val="1916317183"/>
              </p:ext>
            </p:extLst>
          </p:nvPr>
        </p:nvGraphicFramePr>
        <p:xfrm>
          <a:off x="4848630" y="2229923"/>
          <a:ext cx="2623126" cy="128349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8" name="图示 17">
            <a:extLst>
              <a:ext uri="{FF2B5EF4-FFF2-40B4-BE49-F238E27FC236}">
                <a16:creationId xmlns:a16="http://schemas.microsoft.com/office/drawing/2014/main" id="{D7B32208-3E93-4DF5-9D32-8C004A0A45DF}"/>
              </a:ext>
            </a:extLst>
          </p:cNvPr>
          <p:cNvGraphicFramePr/>
          <p:nvPr>
            <p:extLst>
              <p:ext uri="{D42A27DB-BD31-4B8C-83A1-F6EECF244321}">
                <p14:modId xmlns:p14="http://schemas.microsoft.com/office/powerpoint/2010/main" val="3915422222"/>
              </p:ext>
            </p:extLst>
          </p:nvPr>
        </p:nvGraphicFramePr>
        <p:xfrm>
          <a:off x="4887852" y="4765355"/>
          <a:ext cx="2623126" cy="128349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1308928400"/>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31_TF10001108.potx" id="{D183F7B2-BB7C-4769-A654-F50CCFED9CE6}" vid="{19F569AA-F1B7-4CD3-A3E0-DFBF7B5FB0CC}"/>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{5E1407D2-4C9C-44DD-B715-B9B1421D53FB}tf10001108_win32</Template>
  <TotalTime>9445</TotalTime>
  <Words>4429</Words>
  <Application>Microsoft Office PowerPoint</Application>
  <PresentationFormat>宽屏</PresentationFormat>
  <Paragraphs>1098</Paragraphs>
  <Slides>41</Slides>
  <Notes>39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 Unicode MS</vt:lpstr>
      <vt:lpstr>Microsoft YaHei UI</vt:lpstr>
      <vt:lpstr>NexusSerif</vt:lpstr>
      <vt:lpstr>Nunito</vt:lpstr>
      <vt:lpstr>等线</vt:lpstr>
      <vt:lpstr>Arial</vt:lpstr>
      <vt:lpstr>Cambria Math</vt:lpstr>
      <vt:lpstr>Segoe UI</vt:lpstr>
      <vt:lpstr>欢迎文档</vt:lpstr>
      <vt:lpstr>BS6200 Project  Epileptic-Seizure Classification</vt:lpstr>
      <vt:lpstr>PowerPoint 演示文稿</vt:lpstr>
      <vt:lpstr>Introduction</vt:lpstr>
      <vt:lpstr>EEG distribution</vt:lpstr>
      <vt:lpstr>Data distribution</vt:lpstr>
      <vt:lpstr>PCA Visualization</vt:lpstr>
      <vt:lpstr>PowerPoint 演示文稿</vt:lpstr>
      <vt:lpstr>Normalization</vt:lpstr>
      <vt:lpstr>Split data and oversampling</vt:lpstr>
      <vt:lpstr>Split data and oversampling</vt:lpstr>
      <vt:lpstr>PowerPoint 演示文稿</vt:lpstr>
      <vt:lpstr>Goal Statement in binary classification</vt:lpstr>
      <vt:lpstr>ROC AUC Performance</vt:lpstr>
      <vt:lpstr>F1 VS AUC</vt:lpstr>
      <vt:lpstr>ROC AUC is optimistic in imbalanced data</vt:lpstr>
      <vt:lpstr>PR AUC is more sensitive</vt:lpstr>
      <vt:lpstr>Metrics strategy</vt:lpstr>
      <vt:lpstr>PowerPoint 演示文稿</vt:lpstr>
      <vt:lpstr>Base Model-Test Performance</vt:lpstr>
      <vt:lpstr>Ensemble Learning- Test Performance</vt:lpstr>
      <vt:lpstr>Voting Classifier</vt:lpstr>
      <vt:lpstr>Voting Classifier</vt:lpstr>
      <vt:lpstr>Result</vt:lpstr>
      <vt:lpstr>Result</vt:lpstr>
      <vt:lpstr>Result</vt:lpstr>
      <vt:lpstr>Result</vt:lpstr>
      <vt:lpstr>Result</vt:lpstr>
      <vt:lpstr>Result</vt:lpstr>
      <vt:lpstr>Result</vt:lpstr>
      <vt:lpstr>Result</vt:lpstr>
      <vt:lpstr>PR AUC Score</vt:lpstr>
      <vt:lpstr>Performance of Multi-class</vt:lpstr>
      <vt:lpstr>Performance of Multi-class</vt:lpstr>
      <vt:lpstr>PowerPoint 演示文稿</vt:lpstr>
      <vt:lpstr>Feature importance in binary classification</vt:lpstr>
      <vt:lpstr>Feature importance in binary classification</vt:lpstr>
      <vt:lpstr>Feature importance in multi-classification </vt:lpstr>
      <vt:lpstr>Feature importance in multi-classification </vt:lpstr>
      <vt:lpstr>Summary</vt:lpstr>
      <vt:lpstr>Limitation and future work</vt:lpstr>
      <vt:lpstr>Thank you for your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the affection of Abnormal Proteins in Breast Cancer</dc:title>
  <dc:creator>ni yuxin</dc:creator>
  <cp:keywords/>
  <cp:lastModifiedBy>ni yuxin</cp:lastModifiedBy>
  <cp:revision>198</cp:revision>
  <dcterms:created xsi:type="dcterms:W3CDTF">2021-02-06T03:14:47Z</dcterms:created>
  <dcterms:modified xsi:type="dcterms:W3CDTF">2021-02-15T10:37:02Z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