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D9C624-E4CB-4707-8015-F5F792264F40}">
          <p14:sldIdLst>
            <p14:sldId id="256"/>
          </p14:sldIdLst>
        </p14:section>
        <p14:section name="Untitled Section" id="{BDC0E147-C14F-427A-A117-0A540CCFEDC7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5" autoAdjust="0"/>
  </p:normalViewPr>
  <p:slideViewPr>
    <p:cSldViewPr snapToGrid="0">
      <p:cViewPr varScale="1">
        <p:scale>
          <a:sx n="77" d="100"/>
          <a:sy n="77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81344-8729-48CD-BDF9-F5C64D6CDC5C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86241-6C0A-4FA7-9BDD-2FCFC015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6241-6C0A-4FA7-9BDD-2FCFC015CC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6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907A-F495-4631-8DAA-E60B3F854EC6}" type="datetimeFigureOut">
              <a:rPr lang="en-US" smtClean="0"/>
              <a:t>30-Jul-23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316D-03C1-4F98-B52A-C02D0116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36952"/>
            <a:ext cx="9144000" cy="2387600"/>
          </a:xfrm>
          <a:noFill/>
        </p:spPr>
        <p:txBody>
          <a:bodyPr>
            <a:noAutofit/>
          </a:bodyPr>
          <a:lstStyle/>
          <a:p>
            <a:pPr algn="l"/>
            <a:r>
              <a:rPr lang="en-US" sz="8000" spc="-535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Data </a:t>
            </a:r>
            <a:r>
              <a:rPr lang="en-US" sz="8000" spc="-63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Science</a:t>
            </a:r>
            <a:r>
              <a:rPr lang="en-US" sz="8000" spc="-869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8000" spc="-565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Capstone  </a:t>
            </a:r>
            <a:r>
              <a:rPr lang="en-US" sz="8000" spc="-36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Project</a:t>
            </a:r>
            <a:br>
              <a:rPr lang="en-US" sz="8000" spc="-36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endParaRPr lang="en-US" sz="80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4552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sz="6000" dirty="0" err="1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Nizaaf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6000" dirty="0" err="1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Dabir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Date : 30-07-2023</a:t>
            </a:r>
          </a:p>
          <a:p>
            <a:pPr algn="l"/>
            <a:endParaRPr lang="en-US" sz="60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4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0937"/>
            <a:ext cx="9144000" cy="1017284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Data Wrangling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6840"/>
            <a:ext cx="9144000" cy="3863475"/>
          </a:xfrm>
        </p:spPr>
        <p:txBody>
          <a:bodyPr>
            <a:normAutofit/>
          </a:bodyPr>
          <a:lstStyle/>
          <a:p>
            <a:pPr marL="16510" algn="l">
              <a:lnSpc>
                <a:spcPct val="100000"/>
              </a:lnSpc>
              <a:spcBef>
                <a:spcPts val="1280"/>
              </a:spcBef>
            </a:pP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Create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training label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with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landing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outcomes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where successful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= 1 &amp;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failure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=</a:t>
            </a:r>
            <a:r>
              <a:rPr lang="en-US" spc="-8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0.</a:t>
            </a:r>
          </a:p>
          <a:p>
            <a:pPr marL="16510" algn="l">
              <a:lnSpc>
                <a:spcPct val="100000"/>
              </a:lnSpc>
              <a:spcBef>
                <a:spcPts val="1175"/>
              </a:spcBef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Outcome</a:t>
            </a:r>
            <a:r>
              <a:rPr lang="en-US" spc="-7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column</a:t>
            </a:r>
            <a:r>
              <a:rPr lang="en-US" spc="-4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has</a:t>
            </a:r>
            <a:r>
              <a:rPr lang="en-US" spc="-4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two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components:</a:t>
            </a:r>
            <a:r>
              <a:rPr lang="en-US" spc="-7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‘Mission</a:t>
            </a:r>
            <a:r>
              <a:rPr lang="en-US" spc="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Outcome’</a:t>
            </a:r>
            <a:r>
              <a:rPr lang="en-US" spc="-6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‘Landing</a:t>
            </a:r>
            <a:r>
              <a:rPr lang="en-US" spc="-5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Location’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6510" marR="5080" algn="l">
              <a:lnSpc>
                <a:spcPct val="150000"/>
              </a:lnSpc>
              <a:spcBef>
                <a:spcPts val="290"/>
              </a:spcBef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New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training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label column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‘class’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with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value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1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if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‘Mission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Outcome’ is 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True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and 0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otherwise.  </a:t>
            </a:r>
            <a:endParaRPr lang="en-US" spc="-5" dirty="0" smtClean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6510" marR="5080" algn="l">
              <a:lnSpc>
                <a:spcPct val="150000"/>
              </a:lnSpc>
              <a:spcBef>
                <a:spcPts val="290"/>
              </a:spcBef>
            </a:pPr>
            <a:r>
              <a:rPr lang="en-US" u="heavy" spc="-20" dirty="0" smtClean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Value </a:t>
            </a:r>
            <a:r>
              <a:rPr lang="en-US" u="heavy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Mapping: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6510" algn="l">
              <a:lnSpc>
                <a:spcPct val="100000"/>
              </a:lnSpc>
              <a:spcBef>
                <a:spcPts val="1275"/>
              </a:spcBef>
            </a:pPr>
            <a:r>
              <a:rPr lang="en-US" spc="-3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True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ASDS, 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True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RTLS,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&amp; 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True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Ocean –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set to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-&gt;</a:t>
            </a:r>
            <a:r>
              <a:rPr lang="en-US" spc="-8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1</a:t>
            </a:r>
          </a:p>
          <a:p>
            <a:pPr marL="16510"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None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None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,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False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ASDS, None ASDS,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False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Ocean,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False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RTLS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–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set to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-&gt;</a:t>
            </a:r>
            <a:r>
              <a:rPr lang="en-US" spc="-10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0</a:t>
            </a:r>
          </a:p>
          <a:p>
            <a:pPr algn="l"/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7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pc="-67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EDA  </a:t>
            </a:r>
            <a:r>
              <a:rPr lang="en-US" sz="6600" spc="-45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with </a:t>
            </a:r>
            <a:r>
              <a:rPr lang="en-US" sz="6600" spc="-34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Data</a:t>
            </a:r>
            <a:r>
              <a:rPr lang="en-US" sz="6600" spc="-65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6600" spc="-27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Visualization</a:t>
            </a:r>
            <a:endParaRPr lang="en-US" sz="66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96337"/>
          </a:xfrm>
        </p:spPr>
        <p:txBody>
          <a:bodyPr>
            <a:norm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Exploratory 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Data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Analysis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performed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on variables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Flight </a:t>
            </a:r>
            <a:r>
              <a:rPr lang="en-US" spc="-5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Number, 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Payload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Mass,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Launch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Site, 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Orbit, Class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and</a:t>
            </a:r>
            <a:r>
              <a:rPr lang="en-US" spc="-4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13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Year.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u="heavy" spc="-5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Plots</a:t>
            </a:r>
            <a:r>
              <a:rPr lang="en-US" u="heavy" spc="-55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u="heavy" spc="-5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Used: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Flight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Number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vs. 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Payload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Mass,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Flight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Number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vs.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Launch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Site, 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Payload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Mass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vs.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Launch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Site, 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Orbit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vs.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Success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Rate,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Flight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Number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vs.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Orbit, 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Payload 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vs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Orbit,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and Success </a:t>
            </a:r>
            <a:r>
              <a:rPr lang="en-US" spc="-6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Yearly</a:t>
            </a:r>
            <a:r>
              <a:rPr lang="en-US" spc="7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6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Trend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Scatter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plots, line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charts, and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bar plots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were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used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compare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relationships between variables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to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decide if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relationship 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exists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so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that they could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be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used in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training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the machine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learning</a:t>
            </a:r>
            <a:r>
              <a:rPr lang="en-US" spc="-4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model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9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pc="-245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Build </a:t>
            </a:r>
            <a:r>
              <a:rPr lang="en-US" sz="5400" spc="-315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an </a:t>
            </a:r>
            <a:r>
              <a:rPr lang="en-US" sz="5400" spc="-19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interactive </a:t>
            </a:r>
            <a:r>
              <a:rPr lang="en-US" sz="5400" spc="-295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map </a:t>
            </a:r>
            <a:r>
              <a:rPr lang="en-US" sz="5400" spc="-45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with</a:t>
            </a:r>
            <a:r>
              <a:rPr lang="en-US" sz="5400" spc="-78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spc="-27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Folium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430"/>
            <a:ext cx="10515600" cy="3444658"/>
          </a:xfrm>
        </p:spPr>
        <p:txBody>
          <a:bodyPr>
            <a:norm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lang="en-US" sz="3600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Folium </a:t>
            </a:r>
            <a:r>
              <a:rPr lang="en-US" sz="36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maps mark Launch Sites, successful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and </a:t>
            </a:r>
            <a:r>
              <a:rPr lang="en-US" sz="36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unsuccessful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landings, and a </a:t>
            </a:r>
            <a:r>
              <a:rPr lang="en-US" sz="36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proximity example  </a:t>
            </a:r>
            <a:r>
              <a:rPr lang="en-US" sz="36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</a:t>
            </a:r>
            <a:r>
              <a:rPr lang="en-US" sz="3600" spc="-4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key </a:t>
            </a:r>
            <a:r>
              <a:rPr lang="en-US" sz="36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locations: </a:t>
            </a:r>
            <a:r>
              <a:rPr lang="en-US" sz="3600" spc="-6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Railway, Highway, </a:t>
            </a:r>
            <a:r>
              <a:rPr lang="en-US" sz="36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Coast,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and</a:t>
            </a:r>
            <a:r>
              <a:rPr lang="en-US" sz="3600" spc="3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z="3600" spc="-6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City</a:t>
            </a:r>
            <a:r>
              <a:rPr lang="en-US" sz="3600" spc="-6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.</a:t>
            </a:r>
          </a:p>
          <a:p>
            <a:pPr marL="0" marR="5080" indent="0">
              <a:lnSpc>
                <a:spcPts val="2210"/>
              </a:lnSpc>
              <a:spcBef>
                <a:spcPts val="335"/>
              </a:spcBef>
              <a:buNone/>
            </a:pPr>
            <a:endParaRPr lang="en-US" sz="36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lang="en-US" sz="36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This </a:t>
            </a:r>
            <a:r>
              <a:rPr lang="en-US" sz="3600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allows </a:t>
            </a:r>
            <a:r>
              <a:rPr lang="en-US" sz="36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us </a:t>
            </a:r>
            <a:r>
              <a:rPr lang="en-US" sz="36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understand why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launch </a:t>
            </a:r>
            <a:r>
              <a:rPr lang="en-US" sz="36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sites </a:t>
            </a:r>
            <a:r>
              <a:rPr lang="en-US" sz="36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may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be </a:t>
            </a:r>
            <a:r>
              <a:rPr lang="en-US" sz="36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located </a:t>
            </a:r>
            <a:r>
              <a:rPr lang="en-US" sz="36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where they </a:t>
            </a:r>
            <a:r>
              <a:rPr lang="en-US" sz="36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are.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Also </a:t>
            </a:r>
            <a:r>
              <a:rPr lang="en-US" sz="36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visualizes  </a:t>
            </a:r>
            <a:r>
              <a:rPr lang="en-US" sz="36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successful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landings </a:t>
            </a:r>
            <a:r>
              <a:rPr lang="en-US" sz="36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relative </a:t>
            </a:r>
            <a:r>
              <a:rPr lang="en-US" sz="36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</a:t>
            </a:r>
            <a:r>
              <a:rPr lang="en-US" sz="36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z="36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location.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lang="en-US" sz="5400" spc="-245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Build </a:t>
            </a:r>
            <a:r>
              <a:rPr lang="en-US" sz="5400" spc="-415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a </a:t>
            </a:r>
            <a:r>
              <a:rPr lang="en-US" sz="5400" spc="-34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Dashboard </a:t>
            </a:r>
            <a:r>
              <a:rPr lang="en-US" sz="5400" spc="-45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with </a:t>
            </a:r>
            <a:r>
              <a:rPr lang="en-US" sz="5400" spc="-210" dirty="0" err="1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Plotly</a:t>
            </a:r>
            <a:r>
              <a:rPr lang="en-US" sz="5400" spc="-80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spc="-45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Dash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Dashboard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includes a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pie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chart and a 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scatter</a:t>
            </a:r>
            <a:r>
              <a:rPr lang="en-US" spc="-13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plot.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Pie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chart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can be selected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show distribution of successful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landings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across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all launch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sites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and 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can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be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selected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show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individual launch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site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success</a:t>
            </a:r>
            <a:r>
              <a:rPr lang="en-US" spc="-1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3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rates.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Scatter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plot </a:t>
            </a:r>
            <a:r>
              <a:rPr lang="en-US" spc="-4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takes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two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inputs: All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sites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individual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site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and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payload mass on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slider between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0  and 10000</a:t>
            </a:r>
            <a:r>
              <a:rPr lang="en-US" spc="-1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The pie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chart is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used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visualize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launch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site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success</a:t>
            </a:r>
            <a:r>
              <a:rPr lang="en-US" spc="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4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rate.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The 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scatter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plot can help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us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see how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success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varies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across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launch </a:t>
            </a: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sites, </a:t>
            </a:r>
            <a:r>
              <a:rPr lang="en-US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payload </a:t>
            </a:r>
            <a:r>
              <a:rPr lang="en-US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mass,</a:t>
            </a:r>
            <a:r>
              <a:rPr lang="en-US" spc="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lang="en-US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booster </a:t>
            </a:r>
            <a:r>
              <a:rPr lang="en-US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version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pc="-4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category.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8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pc="-25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Predictive </a:t>
            </a:r>
            <a:r>
              <a:rPr lang="en-US" sz="5400" spc="-355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analysis</a:t>
            </a:r>
            <a:r>
              <a:rPr lang="en-US" sz="5400" spc="-555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spc="-28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(Classification)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Then comes the part of model creation where the machine learning model are trained .In this project as this is a classification problems we have trained the model with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Four machine learning models : Logistic Regression, Support Vector  Machine, Decision Tree Classifier, and K Nearest Neighbors.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After the model creation model evaluation is also done for every algorithm with confusion algorithm and the model has successfully trained with every model.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0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84611"/>
            <a:ext cx="791908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0" dirty="0">
                <a:latin typeface="Britannic Bold" panose="020B0903060703020204" pitchFamily="34" charset="0"/>
              </a:rPr>
              <a:t>Predictive </a:t>
            </a:r>
            <a:r>
              <a:rPr sz="5400" spc="-355" dirty="0">
                <a:latin typeface="Britannic Bold" panose="020B0903060703020204" pitchFamily="34" charset="0"/>
              </a:rPr>
              <a:t>analysis</a:t>
            </a:r>
            <a:r>
              <a:rPr sz="5400" spc="-555" dirty="0">
                <a:latin typeface="Britannic Bold" panose="020B0903060703020204" pitchFamily="34" charset="0"/>
              </a:rPr>
              <a:t> </a:t>
            </a:r>
            <a:r>
              <a:rPr sz="5400" spc="-280" dirty="0">
                <a:latin typeface="Britannic Bold" panose="020B0903060703020204" pitchFamily="34" charset="0"/>
              </a:rPr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9811" y="1927987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Split </a:t>
            </a:r>
            <a:r>
              <a:rPr sz="1700" dirty="0">
                <a:latin typeface="Carlito"/>
                <a:cs typeface="Carlito"/>
              </a:rPr>
              <a:t>label</a:t>
            </a:r>
            <a:r>
              <a:rPr sz="1700" spc="-19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‘Class’ </a:t>
            </a:r>
            <a:r>
              <a:rPr sz="1700" spc="-15" dirty="0">
                <a:latin typeface="Carlito"/>
                <a:cs typeface="Carlito"/>
              </a:rPr>
              <a:t>from</a:t>
            </a:r>
            <a:r>
              <a:rPr sz="1700" spc="-200" dirty="0">
                <a:latin typeface="Carlito"/>
                <a:cs typeface="Carlito"/>
              </a:rPr>
              <a:t> </a:t>
            </a:r>
            <a:r>
              <a:rPr sz="1700" spc="-15" dirty="0"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Fit </a:t>
            </a:r>
            <a:r>
              <a:rPr sz="1700" dirty="0">
                <a:latin typeface="Carlito"/>
                <a:cs typeface="Carlito"/>
              </a:rPr>
              <a:t>and</a:t>
            </a:r>
            <a:r>
              <a:rPr sz="1700" spc="-170" dirty="0">
                <a:latin typeface="Carlito"/>
                <a:cs typeface="Carlito"/>
              </a:rPr>
              <a:t> </a:t>
            </a:r>
            <a:r>
              <a:rPr sz="1700" spc="-45" dirty="0"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Carlito"/>
                <a:cs typeface="Carlito"/>
              </a:rPr>
              <a:t>Features</a:t>
            </a:r>
            <a:r>
              <a:rPr sz="1700" spc="-1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using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rlito"/>
                <a:cs typeface="Carlito"/>
              </a:rPr>
              <a:t>Standard</a:t>
            </a:r>
            <a:r>
              <a:rPr sz="1700" spc="-20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rlito"/>
                <a:cs typeface="Carlito"/>
              </a:rPr>
              <a:t>d</a:t>
            </a:r>
            <a:r>
              <a:rPr sz="1700" spc="-25" dirty="0">
                <a:latin typeface="Carlito"/>
                <a:cs typeface="Carlito"/>
              </a:rPr>
              <a:t>a</a:t>
            </a:r>
            <a:r>
              <a:rPr sz="1700" spc="-45" dirty="0">
                <a:latin typeface="Carlito"/>
                <a:cs typeface="Carlito"/>
              </a:rPr>
              <a:t>t</a:t>
            </a:r>
            <a:r>
              <a:rPr sz="1700" dirty="0"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79508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latin typeface="Carlito"/>
                <a:cs typeface="Carlito"/>
              </a:rPr>
              <a:t>(cv=10) to find  optimal</a:t>
            </a:r>
            <a:r>
              <a:rPr sz="1700" spc="-155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Use</a:t>
            </a:r>
            <a:r>
              <a:rPr sz="1700" spc="-10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rlito"/>
                <a:cs typeface="Carlito"/>
              </a:rPr>
              <a:t>on LogReg,</a:t>
            </a:r>
            <a:r>
              <a:rPr sz="1700" spc="-20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rlito"/>
                <a:cs typeface="Carlito"/>
              </a:rPr>
              <a:t>Decision </a:t>
            </a:r>
            <a:r>
              <a:rPr sz="1700" spc="-45" dirty="0">
                <a:latin typeface="Carlito"/>
                <a:cs typeface="Carlito"/>
              </a:rPr>
              <a:t>Tree,</a:t>
            </a:r>
            <a:r>
              <a:rPr sz="1700" spc="-2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rlito"/>
                <a:cs typeface="Carlito"/>
              </a:rPr>
              <a:t>KNN</a:t>
            </a:r>
            <a:r>
              <a:rPr sz="1700" spc="-1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rlito"/>
                <a:cs typeface="Carlito"/>
              </a:rPr>
              <a:t>Score </a:t>
            </a:r>
            <a:r>
              <a:rPr sz="1700" dirty="0">
                <a:latin typeface="Carlito"/>
                <a:cs typeface="Carlito"/>
              </a:rPr>
              <a:t>models</a:t>
            </a:r>
            <a:r>
              <a:rPr sz="1700" spc="-18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split </a:t>
            </a:r>
            <a:r>
              <a:rPr sz="1700" spc="-20" dirty="0">
                <a:latin typeface="Carlito"/>
                <a:cs typeface="Carlito"/>
              </a:rPr>
              <a:t>test</a:t>
            </a:r>
            <a:r>
              <a:rPr sz="1700" spc="-19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Confusion</a:t>
            </a:r>
            <a:r>
              <a:rPr sz="1700" spc="-17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all</a:t>
            </a:r>
            <a:r>
              <a:rPr sz="1700" spc="-16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79508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latin typeface="Carlito"/>
                <a:cs typeface="Carlito"/>
              </a:rPr>
              <a:t>Barplot </a:t>
            </a:r>
            <a:r>
              <a:rPr sz="1700" spc="-5" dirty="0">
                <a:latin typeface="Carlito"/>
                <a:cs typeface="Carlito"/>
              </a:rPr>
              <a:t>to</a:t>
            </a:r>
            <a:r>
              <a:rPr sz="1700" spc="-155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compare  </a:t>
            </a:r>
            <a:r>
              <a:rPr sz="1700" spc="-10" dirty="0">
                <a:latin typeface="Carlito"/>
                <a:cs typeface="Carlito"/>
              </a:rPr>
              <a:t>scores </a:t>
            </a:r>
            <a:r>
              <a:rPr sz="1700" dirty="0">
                <a:latin typeface="Carlito"/>
                <a:cs typeface="Carlito"/>
              </a:rPr>
              <a:t>of</a:t>
            </a:r>
            <a:r>
              <a:rPr sz="1700" spc="-1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99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370312"/>
            <a:ext cx="730155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67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accent2">
                    <a:lumMod val="50000"/>
                  </a:schemeClr>
                </a:solidFill>
              </a:rPr>
              <a:t>16</a:t>
            </a:fld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40998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Our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task: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develop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machine learning model </a:t>
            </a: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for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Space Y who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wants to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bid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against</a:t>
            </a:r>
            <a:r>
              <a:rPr sz="2400" spc="-7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The goal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of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model is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predict when </a:t>
            </a:r>
            <a:r>
              <a:rPr sz="2400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Stage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1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will successfully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land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</a:t>
            </a:r>
            <a:r>
              <a:rPr sz="2400" spc="-3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save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~$100 million</a:t>
            </a:r>
            <a:r>
              <a:rPr sz="2400" spc="-1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Used </a:t>
            </a: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data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from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public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SpaceX API and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web scraping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SpaceX Wikipedia</a:t>
            </a:r>
            <a:r>
              <a:rPr sz="2400" spc="-19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page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Created data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labels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and </a:t>
            </a: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stored data into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DB2 SQL</a:t>
            </a:r>
            <a:r>
              <a:rPr sz="2400" spc="-1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database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Created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dashboard </a:t>
            </a: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for</a:t>
            </a:r>
            <a:r>
              <a:rPr sz="2400" spc="-1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visualization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5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We </a:t>
            </a: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created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machine learning model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with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an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accuracy of</a:t>
            </a:r>
            <a:r>
              <a:rPr sz="2400" spc="-10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Allon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Mask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of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SpaceY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can use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this model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predict with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relatively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high accuracy whether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 launch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will </a:t>
            </a:r>
            <a:r>
              <a:rPr sz="2400" spc="-3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have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successful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Stage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1 landing </a:t>
            </a: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before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launch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determine whether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the launch 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should be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made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or</a:t>
            </a:r>
            <a:r>
              <a:rPr sz="2400" spc="-10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not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If possible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more </a:t>
            </a: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data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should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be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collected </a:t>
            </a:r>
            <a:r>
              <a:rPr sz="24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to </a:t>
            </a: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better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determine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the </a:t>
            </a:r>
            <a:r>
              <a:rPr sz="2400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best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machine learning model  and </a:t>
            </a:r>
            <a:r>
              <a:rPr sz="24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improve</a:t>
            </a:r>
            <a:r>
              <a:rPr sz="2400" spc="-3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sz="24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accuracy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0608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370312"/>
            <a:ext cx="548825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65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accent2">
                    <a:lumMod val="50000"/>
                  </a:schemeClr>
                </a:solidFill>
              </a:rPr>
              <a:t>17</a:t>
            </a:fld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62883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endParaRPr sz="28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u="heavy" spc="-5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Instructor</a:t>
            </a:r>
            <a:r>
              <a:rPr lang="en-IN" sz="2800" u="heavy" spc="-5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s</a:t>
            </a:r>
            <a:r>
              <a:rPr sz="2800" u="heavy" spc="-5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:</a:t>
            </a:r>
            <a:endParaRPr sz="28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algn="l"/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Instructors: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Rav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 Ahuja, Alex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Aklson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,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Aije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Egwaikhide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, Svetlana Levitan, Romeo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Kienzler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,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Polong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 Lin, Joseph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Santarcangelo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, Azim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Hirjani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,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Hima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 Vasudevan,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Saishruthi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 Swaminathan, Saeed </a:t>
            </a:r>
            <a:r>
              <a:rPr lang="en-IN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Aghabozorgi</a:t>
            </a:r>
            <a:r>
              <a:rPr lang="en-IN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Light Condensed" panose="020B0502040204020203" pitchFamily="34" charset="0"/>
              </a:rPr>
              <a:t>, Yan Luo</a:t>
            </a:r>
          </a:p>
          <a:p>
            <a:pPr>
              <a:lnSpc>
                <a:spcPct val="100000"/>
              </a:lnSpc>
            </a:pPr>
            <a:endParaRPr sz="28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u="heavy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Special </a:t>
            </a:r>
            <a:r>
              <a:rPr sz="2800" u="heavy" spc="-15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Thanks </a:t>
            </a:r>
            <a:r>
              <a:rPr sz="2800" u="heavy" spc="-20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to </a:t>
            </a:r>
            <a:r>
              <a:rPr sz="2800" u="heavy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All </a:t>
            </a:r>
            <a:r>
              <a:rPr sz="2800" u="heavy" spc="-20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404040"/>
                  </a:solidFill>
                </a:uFill>
                <a:latin typeface="Bahnschrift SemiLight Condensed" panose="020B0502040204020203" pitchFamily="34" charset="0"/>
                <a:cs typeface="Carlito"/>
              </a:rPr>
              <a:t>Instructors:</a:t>
            </a:r>
            <a:endParaRPr sz="28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u="heavy" spc="-20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2996E1"/>
                  </a:solidFill>
                </a:uFill>
                <a:latin typeface="Bahnschrift SemiLight Condensed" panose="020B0502040204020203" pitchFamily="34" charset="0"/>
                <a:cs typeface="Carlito"/>
                <a:hlinkClick r:id="rId2"/>
              </a:rPr>
              <a:t>https://www.coursera.org/professional-certificates/ibm-data-science?#instructors</a:t>
            </a:r>
            <a:endParaRPr sz="28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1734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OUTLINE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Executive Summary 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  <a:p>
            <a:pPr marL="2413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Introduction </a:t>
            </a:r>
          </a:p>
          <a:p>
            <a:pPr marL="2413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Methodology </a:t>
            </a:r>
          </a:p>
          <a:p>
            <a:pPr marL="2413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Results </a:t>
            </a:r>
          </a:p>
          <a:p>
            <a:pPr marL="2413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Conclusion </a:t>
            </a:r>
          </a:p>
          <a:p>
            <a:pPr marL="2413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Appendix </a:t>
            </a:r>
          </a:p>
          <a:p>
            <a:endParaRPr lang="en-US" sz="40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4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Executive Summary 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151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Collected Data from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public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SpaceX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API and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SpaceX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Wikipedia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page.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Explored data using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SQL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,  visualization, folium maps, and dashboards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Changed all categorical variables to binary using one hot encoding.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Standardized data and used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GridSearchCV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to find best parameters for machine learning  models.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Four machine learning models were produced: Logistic Regression, Support Vector  Machine, Decision Tree Classifier, and K Nearest Neighbors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Model Evaluation Performed at every stage of model creation.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INDRODUCTION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The commercial space age is here , Perhaps the most successful is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SpaceX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.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SpaceX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advertises Falcon 9 rocket launches on its website with a cost of 62 million dollars other providers cost upwards of 165 million dollars each, much of the savings is because 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SpaceX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can reuse the first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stage.So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here we are going to make use of Data Science and Machine learning for  to predict the cost of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eacg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launch and predict if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SpaceX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 will reuse the first stage. Instead of using rocket science to determine if the first stage we will land successfully, you will train a machine learning model and use public information to predict if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SpaceX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 will reuse the first stage.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  <a:p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5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METHODOLOGY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Data collection methodology:</a:t>
            </a: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Combined data from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SpaceX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public API and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SpaceX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Wikipedia page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Perform data wrangling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Perform exploratory data analysis (EDA) using visualization and SQL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Perform interactive visual analytics using Folium and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Plotly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Dash</a:t>
            </a: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Perform predictive analysis using classification models</a:t>
            </a: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Tuned models using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GridSearchCV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3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04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METHODOLGY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685" y="3342426"/>
            <a:ext cx="10515600" cy="1468899"/>
          </a:xfrm>
        </p:spPr>
        <p:txBody>
          <a:bodyPr>
            <a:normAutofit/>
          </a:bodyPr>
          <a:lstStyle/>
          <a:p>
            <a:pPr marL="0" indent="0">
              <a:lnSpc>
                <a:spcPts val="2745"/>
              </a:lnSpc>
              <a:spcBef>
                <a:spcPts val="100"/>
              </a:spcBef>
              <a:buNone/>
            </a:pPr>
            <a:r>
              <a:rPr lang="en-US" spc="-165" dirty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OVERVIEW </a:t>
            </a:r>
            <a:r>
              <a:rPr lang="en-US" spc="-285" dirty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OF </a:t>
            </a:r>
            <a:r>
              <a:rPr lang="en-US" spc="-340" dirty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DATA </a:t>
            </a:r>
            <a:r>
              <a:rPr lang="en-US" spc="-140" dirty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COLLECTION, </a:t>
            </a:r>
            <a:r>
              <a:rPr lang="en-US" spc="-95" dirty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WRANGLING,</a:t>
            </a:r>
            <a:r>
              <a:rPr lang="en-US" spc="-120" dirty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 </a:t>
            </a:r>
            <a:r>
              <a:rPr lang="en-US" spc="-105" dirty="0" smtClean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VISUALIZATION,</a:t>
            </a:r>
            <a:r>
              <a:rPr lang="en-US" spc="-165" dirty="0" smtClean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DASHBOARD </a:t>
            </a:r>
            <a:r>
              <a:rPr lang="en-US" spc="-155" dirty="0" smtClean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AND </a:t>
            </a:r>
            <a:r>
              <a:rPr lang="en-US" spc="-140" dirty="0" smtClean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MODEL </a:t>
            </a:r>
            <a:r>
              <a:rPr lang="en-US" spc="-150" dirty="0" smtClean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  <a:cs typeface="Arial"/>
              </a:rPr>
              <a:t>METHODS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Bold" panose="020B0502040204020203" pitchFamily="34" charset="0"/>
              <a:cs typeface="Arial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Data Collection Overview</a:t>
            </a:r>
            <a:endParaRPr lang="en-US" sz="66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spc="-25" dirty="0" smtClean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0" indent="0">
              <a:buNone/>
            </a:pPr>
            <a:r>
              <a:rPr lang="en-US" sz="3200" spc="-25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Data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collection </a:t>
            </a:r>
            <a:r>
              <a:rPr lang="en-US" sz="32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process </a:t>
            </a:r>
            <a:r>
              <a:rPr lang="en-US" sz="32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involved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</a:t>
            </a:r>
            <a:r>
              <a:rPr lang="en-US" sz="3200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combination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of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API </a:t>
            </a:r>
            <a:r>
              <a:rPr lang="en-US" sz="32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requests from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Space X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public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API and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web  scraping </a:t>
            </a:r>
            <a:r>
              <a:rPr lang="en-US" sz="32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data </a:t>
            </a:r>
            <a:r>
              <a:rPr lang="en-US" sz="32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from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table in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Space </a:t>
            </a:r>
            <a:r>
              <a:rPr lang="en-US" sz="3200" spc="-7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X’s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Wikipedia</a:t>
            </a:r>
            <a:r>
              <a:rPr lang="en-US" sz="3200" spc="-1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z="3200" spc="-4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entry.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0" indent="0">
              <a:buNone/>
            </a:pPr>
            <a:endParaRPr lang="en-US" sz="3200" spc="-5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0" indent="0">
              <a:buNone/>
            </a:pPr>
            <a:r>
              <a:rPr lang="en-US" sz="3200" spc="-5" dirty="0" smtClean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The </a:t>
            </a:r>
            <a:r>
              <a:rPr lang="en-US" sz="32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next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slide will show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the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flowchart of </a:t>
            </a:r>
            <a:r>
              <a:rPr lang="en-US" sz="32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data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collection </a:t>
            </a:r>
            <a:r>
              <a:rPr lang="en-US" sz="32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from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API and the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one </a:t>
            </a:r>
            <a:r>
              <a:rPr lang="en-US" sz="32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after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will show 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the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flowchart of </a:t>
            </a:r>
            <a:r>
              <a:rPr lang="en-US" sz="3200" spc="-2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data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collection </a:t>
            </a:r>
            <a:r>
              <a:rPr lang="en-US" sz="3200" spc="-2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from</a:t>
            </a:r>
            <a:r>
              <a:rPr lang="en-US" sz="3200" spc="-1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 </a:t>
            </a:r>
            <a:r>
              <a:rPr lang="en-US" sz="3200" spc="-10" dirty="0" err="1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webscraping</a:t>
            </a:r>
            <a:r>
              <a:rPr lang="en-US" sz="3200" spc="-10" dirty="0">
                <a:solidFill>
                  <a:schemeClr val="accent2">
                    <a:lumMod val="50000"/>
                  </a:schemeClr>
                </a:solidFill>
                <a:latin typeface="Bahnschrift SemiLight Condensed" panose="020B0502040204020203" pitchFamily="34" charset="0"/>
                <a:cs typeface="Carlito"/>
              </a:rPr>
              <a:t>.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  <a:cs typeface="Carlito"/>
            </a:endParaRPr>
          </a:p>
          <a:p>
            <a:pPr marL="0" indent="0">
              <a:buNone/>
            </a:pPr>
            <a:endParaRPr lang="en-US" sz="3200" dirty="0">
              <a:solidFill>
                <a:schemeClr val="accent2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6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2095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5400" spc="-280" dirty="0">
                <a:latin typeface="Britannic Bold" panose="020B0903060703020204" pitchFamily="34" charset="0"/>
                <a:cs typeface="Arial"/>
              </a:rPr>
              <a:t>Data </a:t>
            </a:r>
            <a:r>
              <a:rPr sz="5400" spc="-185" dirty="0">
                <a:latin typeface="Britannic Bold" panose="020B0903060703020204" pitchFamily="34" charset="0"/>
                <a:cs typeface="Arial"/>
              </a:rPr>
              <a:t>Collection</a:t>
            </a:r>
            <a:r>
              <a:rPr sz="5400" spc="-525" dirty="0">
                <a:latin typeface="Britannic Bold" panose="020B0903060703020204" pitchFamily="34" charset="0"/>
                <a:cs typeface="Arial"/>
              </a:rPr>
              <a:t> </a:t>
            </a:r>
            <a:r>
              <a:rPr sz="5400" spc="-210" dirty="0">
                <a:latin typeface="Britannic Bold" panose="020B0903060703020204" pitchFamily="34" charset="0"/>
                <a:cs typeface="Arial"/>
              </a:rPr>
              <a:t>–</a:t>
            </a:r>
            <a:endParaRPr sz="5400" dirty="0">
              <a:latin typeface="Britannic Bold" panose="020B0903060703020204" pitchFamily="34" charset="0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5400" spc="-425" dirty="0">
                <a:latin typeface="Britannic Bold" panose="020B0903060703020204" pitchFamily="34" charset="0"/>
                <a:cs typeface="Arial"/>
              </a:rPr>
              <a:t>SpaceX</a:t>
            </a:r>
            <a:r>
              <a:rPr sz="5400" spc="-385" dirty="0">
                <a:latin typeface="Britannic Bold" panose="020B0903060703020204" pitchFamily="34" charset="0"/>
                <a:cs typeface="Arial"/>
              </a:rPr>
              <a:t> API</a:t>
            </a:r>
            <a:endParaRPr sz="5400" dirty="0">
              <a:latin typeface="Britannic Bold" panose="020B0903060703020204" pitchFamily="34" charset="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65210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latin typeface="Carlito"/>
                <a:cs typeface="Carlito"/>
              </a:rPr>
              <a:t>Request </a:t>
            </a:r>
            <a:r>
              <a:rPr sz="1500" spc="-10" dirty="0">
                <a:latin typeface="Carlito"/>
                <a:cs typeface="Carlito"/>
              </a:rPr>
              <a:t>(Space</a:t>
            </a:r>
            <a:r>
              <a:rPr sz="1500" spc="-2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X  APIs)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109388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latin typeface="Carlito"/>
                <a:cs typeface="Carlito"/>
              </a:rPr>
              <a:t>.JSON </a:t>
            </a:r>
            <a:r>
              <a:rPr sz="1500" spc="-5" dirty="0">
                <a:latin typeface="Carlito"/>
                <a:cs typeface="Carlito"/>
              </a:rPr>
              <a:t>file </a:t>
            </a:r>
            <a:r>
              <a:rPr sz="1500" dirty="0">
                <a:latin typeface="Carlito"/>
                <a:cs typeface="Carlito"/>
              </a:rPr>
              <a:t>+  </a:t>
            </a:r>
            <a:r>
              <a:rPr sz="1500" spc="-10" dirty="0">
                <a:latin typeface="Carlito"/>
                <a:cs typeface="Carlito"/>
              </a:rPr>
              <a:t>Lists(Launch</a:t>
            </a:r>
            <a:r>
              <a:rPr sz="1500" spc="-1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Site,  </a:t>
            </a:r>
            <a:r>
              <a:rPr sz="1500" spc="-5" dirty="0">
                <a:latin typeface="Carlito"/>
                <a:cs typeface="Carlito"/>
              </a:rPr>
              <a:t>Booster </a:t>
            </a:r>
            <a:r>
              <a:rPr sz="1500" spc="-25" dirty="0">
                <a:latin typeface="Carlito"/>
                <a:cs typeface="Carlito"/>
              </a:rPr>
              <a:t>Version,  </a:t>
            </a:r>
            <a:r>
              <a:rPr sz="1500" spc="-20" dirty="0">
                <a:latin typeface="Carlito"/>
                <a:cs typeface="Carlito"/>
              </a:rPr>
              <a:t>Payload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latin typeface="Carlito"/>
                <a:cs typeface="Carlito"/>
              </a:rPr>
              <a:t>Json_normalize</a:t>
            </a:r>
            <a:r>
              <a:rPr sz="1500" spc="-170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to  </a:t>
            </a:r>
            <a:r>
              <a:rPr sz="1500" spc="-20" dirty="0">
                <a:latin typeface="Carlito"/>
                <a:cs typeface="Carlito"/>
              </a:rPr>
              <a:t>DataFrame data  from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JSON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65210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latin typeface="Carlito"/>
                <a:cs typeface="Carlito"/>
              </a:rPr>
              <a:t>Dictionary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relevant  </a:t>
            </a:r>
            <a:r>
              <a:rPr sz="1500" spc="-20" dirty="0">
                <a:latin typeface="Carlito"/>
                <a:cs typeface="Carlito"/>
              </a:rPr>
              <a:t>data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latin typeface="Carlito"/>
                <a:cs typeface="Carlito"/>
              </a:rPr>
              <a:t>Cast </a:t>
            </a:r>
            <a:r>
              <a:rPr sz="1500" dirty="0">
                <a:latin typeface="Carlito"/>
                <a:cs typeface="Carlito"/>
              </a:rPr>
              <a:t>dictionary</a:t>
            </a:r>
            <a:r>
              <a:rPr sz="1500" spc="-250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to </a:t>
            </a:r>
            <a:r>
              <a:rPr sz="1500" dirty="0">
                <a:latin typeface="Carlito"/>
                <a:cs typeface="Carlito"/>
              </a:rPr>
              <a:t>a  </a:t>
            </a:r>
            <a:r>
              <a:rPr sz="1500" spc="-20" dirty="0">
                <a:latin typeface="Carlito"/>
                <a:cs typeface="Carlito"/>
              </a:rPr>
              <a:t>DataFrame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543485"/>
            <a:ext cx="1373505" cy="90794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latin typeface="Carlito"/>
                <a:cs typeface="Carlito"/>
              </a:rPr>
              <a:t>Filter </a:t>
            </a:r>
            <a:r>
              <a:rPr sz="1500" spc="-10" dirty="0">
                <a:latin typeface="Carlito"/>
                <a:cs typeface="Carlito"/>
              </a:rPr>
              <a:t>data to</a:t>
            </a:r>
            <a:r>
              <a:rPr sz="1500" spc="-204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only  </a:t>
            </a:r>
            <a:r>
              <a:rPr sz="1500" dirty="0">
                <a:latin typeface="Carlito"/>
                <a:cs typeface="Carlito"/>
              </a:rPr>
              <a:t>include </a:t>
            </a:r>
            <a:r>
              <a:rPr sz="1500" spc="-20" dirty="0">
                <a:latin typeface="Carlito"/>
                <a:cs typeface="Carlito"/>
              </a:rPr>
              <a:t>Falcon </a:t>
            </a:r>
            <a:r>
              <a:rPr sz="1500" dirty="0">
                <a:latin typeface="Carlito"/>
                <a:cs typeface="Carlito"/>
              </a:rPr>
              <a:t>9  launches</a:t>
            </a: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latin typeface="Carlito"/>
                <a:cs typeface="Carlito"/>
              </a:rPr>
              <a:t>Imputate </a:t>
            </a:r>
            <a:r>
              <a:rPr sz="1500" spc="-5" dirty="0">
                <a:latin typeface="Carlito"/>
                <a:cs typeface="Carlito"/>
              </a:rPr>
              <a:t>missing  </a:t>
            </a:r>
            <a:r>
              <a:rPr sz="1500" spc="-20" dirty="0">
                <a:latin typeface="Carlito"/>
                <a:cs typeface="Carlito"/>
              </a:rPr>
              <a:t>PayloadMass</a:t>
            </a:r>
            <a:r>
              <a:rPr sz="1500" spc="-16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values  with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46838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2608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5400" spc="-280" dirty="0">
                <a:latin typeface="Britannic Bold" panose="020B0903060703020204" pitchFamily="34" charset="0"/>
                <a:cs typeface="Arial"/>
              </a:rPr>
              <a:t>Data </a:t>
            </a:r>
            <a:r>
              <a:rPr sz="5400" spc="-185" dirty="0">
                <a:latin typeface="Britannic Bold" panose="020B0903060703020204" pitchFamily="34" charset="0"/>
                <a:cs typeface="Arial"/>
              </a:rPr>
              <a:t>Collection</a:t>
            </a:r>
            <a:r>
              <a:rPr sz="5400" spc="-525" dirty="0">
                <a:latin typeface="Britannic Bold" panose="020B0903060703020204" pitchFamily="34" charset="0"/>
                <a:cs typeface="Arial"/>
              </a:rPr>
              <a:t> </a:t>
            </a:r>
            <a:r>
              <a:rPr sz="5400" spc="-210" dirty="0">
                <a:latin typeface="Britannic Bold" panose="020B0903060703020204" pitchFamily="34" charset="0"/>
                <a:cs typeface="Arial"/>
              </a:rPr>
              <a:t>–</a:t>
            </a:r>
            <a:endParaRPr sz="5400" dirty="0">
              <a:latin typeface="Britannic Bold" panose="020B0903060703020204" pitchFamily="34" charset="0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5400" spc="-300" dirty="0">
                <a:latin typeface="Britannic Bold" panose="020B0903060703020204" pitchFamily="34" charset="0"/>
                <a:cs typeface="Arial"/>
              </a:rPr>
              <a:t>Web</a:t>
            </a:r>
            <a:r>
              <a:rPr sz="5400" spc="-380" dirty="0">
                <a:latin typeface="Britannic Bold" panose="020B0903060703020204" pitchFamily="34" charset="0"/>
                <a:cs typeface="Arial"/>
              </a:rPr>
              <a:t> </a:t>
            </a:r>
            <a:r>
              <a:rPr sz="5400" spc="-300" dirty="0">
                <a:latin typeface="Britannic Bold" panose="020B0903060703020204" pitchFamily="34" charset="0"/>
                <a:cs typeface="Arial"/>
              </a:rPr>
              <a:t>Scraping</a:t>
            </a:r>
            <a:endParaRPr sz="5400" dirty="0">
              <a:latin typeface="Britannic Bold" panose="020B0903060703020204" pitchFamily="34" charset="0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973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latin typeface="Carlito"/>
                <a:cs typeface="Carlito"/>
              </a:rPr>
              <a:t>Request</a:t>
            </a:r>
            <a:r>
              <a:rPr sz="2200" spc="-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latin typeface="Carlito"/>
                <a:cs typeface="Carlito"/>
              </a:rPr>
              <a:t>html5lib</a:t>
            </a:r>
            <a:r>
              <a:rPr sz="2200" spc="-105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96821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5" dirty="0">
                <a:latin typeface="Carlito"/>
                <a:cs typeface="Carlito"/>
              </a:rPr>
              <a:t>launch</a:t>
            </a:r>
            <a:r>
              <a:rPr sz="2200" spc="-145" dirty="0">
                <a:latin typeface="Carlito"/>
                <a:cs typeface="Carlito"/>
              </a:rPr>
              <a:t> </a:t>
            </a:r>
            <a:r>
              <a:rPr sz="2200" spc="-40" dirty="0">
                <a:latin typeface="Carlito"/>
                <a:cs typeface="Carlito"/>
              </a:rPr>
              <a:t>info  </a:t>
            </a:r>
            <a:r>
              <a:rPr sz="2200" spc="-25" dirty="0">
                <a:latin typeface="Carlito"/>
                <a:cs typeface="Carlito"/>
              </a:rPr>
              <a:t>html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latin typeface="Carlito"/>
                <a:cs typeface="Carlito"/>
              </a:rPr>
              <a:t>Create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59787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latin typeface="Carlito"/>
                <a:cs typeface="Carlito"/>
              </a:rPr>
              <a:t>Iterate</a:t>
            </a:r>
            <a:r>
              <a:rPr sz="2200" spc="-1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through  table </a:t>
            </a:r>
            <a:r>
              <a:rPr sz="2200" spc="-5" dirty="0">
                <a:latin typeface="Carlito"/>
                <a:cs typeface="Carlito"/>
              </a:rPr>
              <a:t>cells </a:t>
            </a:r>
            <a:r>
              <a:rPr sz="2200" spc="-30" dirty="0">
                <a:latin typeface="Carlito"/>
                <a:cs typeface="Carlito"/>
              </a:rPr>
              <a:t>to  extract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30" dirty="0">
                <a:latin typeface="Carlito"/>
                <a:cs typeface="Carlito"/>
              </a:rPr>
              <a:t>to  </a:t>
            </a:r>
            <a:r>
              <a:rPr sz="2200" spc="-10" dirty="0"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96949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latin typeface="Carlito"/>
                <a:cs typeface="Carlito"/>
              </a:rPr>
              <a:t>Cast </a:t>
            </a:r>
            <a:r>
              <a:rPr sz="2200" spc="-5" dirty="0">
                <a:latin typeface="Carlito"/>
                <a:cs typeface="Carlito"/>
              </a:rPr>
              <a:t>dictionary</a:t>
            </a:r>
            <a:r>
              <a:rPr sz="2200" spc="-135" dirty="0">
                <a:latin typeface="Carlito"/>
                <a:cs typeface="Carlito"/>
              </a:rPr>
              <a:t>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30" dirty="0"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4221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1109</Words>
  <Application>Microsoft Office PowerPoint</Application>
  <PresentationFormat>Widescreen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SemiBold</vt:lpstr>
      <vt:lpstr>Bahnschrift SemiLight Condensed</vt:lpstr>
      <vt:lpstr>Britannic Bold</vt:lpstr>
      <vt:lpstr>Calibri</vt:lpstr>
      <vt:lpstr>Calibri Light</vt:lpstr>
      <vt:lpstr>Carlito</vt:lpstr>
      <vt:lpstr>Office Theme</vt:lpstr>
      <vt:lpstr>Data Science Capstone  Project </vt:lpstr>
      <vt:lpstr>OUTLINE</vt:lpstr>
      <vt:lpstr>Executive Summary </vt:lpstr>
      <vt:lpstr>INDRODUCTION</vt:lpstr>
      <vt:lpstr>METHODOLOGY</vt:lpstr>
      <vt:lpstr>METHODOLGY</vt:lpstr>
      <vt:lpstr>Data Collection Overview</vt:lpstr>
      <vt:lpstr>Filter data to only  include Falcon 9  launches</vt:lpstr>
      <vt:lpstr>PowerPoint Presentation</vt:lpstr>
      <vt:lpstr>Data Wrangling</vt:lpstr>
      <vt:lpstr>EDA  with Data Visualization</vt:lpstr>
      <vt:lpstr>Build an interactive map with Folium</vt:lpstr>
      <vt:lpstr>Build a Dashboard with Plotly Dash</vt:lpstr>
      <vt:lpstr>Predictive analysis (Classification)</vt:lpstr>
      <vt:lpstr>Predictive analysis (Classification)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 Project </dc:title>
  <dc:creator>Windows User</dc:creator>
  <cp:lastModifiedBy>Windows User</cp:lastModifiedBy>
  <cp:revision>8</cp:revision>
  <dcterms:created xsi:type="dcterms:W3CDTF">2023-07-30T18:25:55Z</dcterms:created>
  <dcterms:modified xsi:type="dcterms:W3CDTF">2023-07-30T19:31:29Z</dcterms:modified>
</cp:coreProperties>
</file>