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8" r:id="rId6"/>
    <p:sldId id="266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463" autoAdjust="0"/>
  </p:normalViewPr>
  <p:slideViewPr>
    <p:cSldViewPr snapToGrid="0">
      <p:cViewPr varScale="1">
        <p:scale>
          <a:sx n="56" d="100"/>
          <a:sy n="56" d="100"/>
        </p:scale>
        <p:origin x="12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0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conducting research, it is easy to go to one source: Wikipedia.  However, you need to include a variety of sources in your research. Consider the following 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Who can I interview to get more information on the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topic current and will it be relevant to my audience?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articles, blogs, and magazines may have something related to my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there a YouTube video on the topic? If so, what is it about?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I find related to the topic?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>
                <a:latin typeface="Segoe UI" panose="020B0502040204020203" pitchFamily="34" charset="0"/>
                <a:cs typeface="Segoe UI" panose="020B0502040204020203" pitchFamily="34" charset="0"/>
              </a:rPr>
              <a:t>Once you find your sources, you will want to evaluate your sources using the following questions: </a:t>
            </a:r>
          </a:p>
          <a:p>
            <a:endParaRPr lang="en-US" i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i="0" dirty="0">
                <a:latin typeface="Segoe UI" panose="020B0502040204020203" pitchFamily="34" charset="0"/>
                <a:cs typeface="Segoe UI" panose="020B0502040204020203" pitchFamily="34" charset="0"/>
              </a:rPr>
              <a:t>Author: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>
                <a:latin typeface="Segoe UI" panose="020B0502040204020203" pitchFamily="34" charset="0"/>
                <a:cs typeface="Segoe UI" panose="020B0502040204020203" pitchFamily="34" charset="0"/>
              </a:rPr>
              <a:t>Who is the author?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>
                <a:latin typeface="Segoe UI" panose="020B0502040204020203" pitchFamily="34" charset="0"/>
                <a:cs typeface="Segoe UI" panose="020B0502040204020203" pitchFamily="34" charset="0"/>
              </a:rPr>
              <a:t>Why should I believe what he or she has to say on the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>
                <a:latin typeface="Segoe UI" panose="020B0502040204020203" pitchFamily="34" charset="0"/>
                <a:cs typeface="Segoe UI" panose="020B0502040204020203" pitchFamily="34" charset="0"/>
              </a:rPr>
              <a:t>Is the author seen as an expert on the topic? How do you know?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i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0" dirty="0">
                <a:latin typeface="Segoe UI" panose="020B0502040204020203" pitchFamily="34" charset="0"/>
                <a:cs typeface="Segoe UI" panose="020B0502040204020203" pitchFamily="34" charset="0"/>
              </a:rPr>
              <a:t>Current: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>
                <a:latin typeface="Segoe UI" panose="020B0502040204020203" pitchFamily="34" charset="0"/>
                <a:cs typeface="Segoe UI" panose="020B0502040204020203" pitchFamily="34" charset="0"/>
              </a:rPr>
              <a:t>How current is the information in the source?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>
                <a:latin typeface="Segoe UI" panose="020B0502040204020203" pitchFamily="34" charset="0"/>
                <a:cs typeface="Segoe UI" panose="020B0502040204020203" pitchFamily="34" charset="0"/>
              </a:rPr>
              <a:t>When was the source published?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>
                <a:latin typeface="Segoe UI" panose="020B0502040204020203" pitchFamily="34" charset="0"/>
                <a:cs typeface="Segoe UI" panose="020B0502040204020203" pitchFamily="34" charset="0"/>
              </a:rPr>
              <a:t>Is the information out-of-date?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0" dirty="0">
                <a:latin typeface="Segoe UI" panose="020B0502040204020203" pitchFamily="34" charset="0"/>
                <a:cs typeface="Segoe UI" panose="020B0502040204020203" pitchFamily="34" charset="0"/>
              </a:rPr>
              <a:t>Accuracy: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>
                <a:latin typeface="Segoe UI" panose="020B0502040204020203" pitchFamily="34" charset="0"/>
                <a:cs typeface="Segoe UI" panose="020B0502040204020203" pitchFamily="34" charset="0"/>
              </a:rPr>
              <a:t>Is the content accurate?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>
                <a:latin typeface="Segoe UI" panose="020B0502040204020203" pitchFamily="34" charset="0"/>
                <a:cs typeface="Segoe UI" panose="020B0502040204020203" pitchFamily="34" charset="0"/>
              </a:rPr>
              <a:t>Is the information presented objectively?  Do they share the pros and cons?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0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0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3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92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727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53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52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5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21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3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4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0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7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68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1529" y="4146021"/>
            <a:ext cx="5609222" cy="1363215"/>
          </a:xfrm>
        </p:spPr>
        <p:txBody>
          <a:bodyPr anchor="t">
            <a:normAutofit fontScale="90000"/>
          </a:bodyPr>
          <a:lstStyle/>
          <a:p>
            <a:r>
              <a:rPr lang="en-US" sz="4400" b="1" dirty="0"/>
              <a:t>Presentation on Rendering Techniques</a:t>
            </a:r>
            <a:endParaRPr lang="en-US" sz="440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F6E384F5-137A-40B1-97F0-694CC6ECD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EBA87361-6D30-46E4-834B-719CF5905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9DBC4630-03DA-474F-BBCB-BA3AE6B31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D89DB1C0-FEEC-4CB6-88B2-F9C5562E0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xmlns="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78418A25-6EAC-4140-BFE6-284E1925B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08163D1C-ED91-4D5F-A33B-CF1256B27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xmlns="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xmlns="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31103AB2-C090-458F-B752-294F23AFA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83D471F3-782A-4BA1-9CAB-FF5CDF0A7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xmlns="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>
            <a:endCxn id="17" idx="2"/>
          </p:cNvCxnSpPr>
          <p:nvPr/>
        </p:nvCxnSpPr>
        <p:spPr>
          <a:xfrm>
            <a:off x="5460526" y="3810081"/>
            <a:ext cx="1199070" cy="60664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65639" y="3364356"/>
            <a:ext cx="1293964" cy="1719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26" y="57835"/>
            <a:ext cx="10515600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</a:rPr>
              <a:t>			Server Side </a:t>
            </a:r>
            <a:r>
              <a:rPr lang="en-IN" dirty="0" smtClean="0">
                <a:ln w="0"/>
                <a:solidFill>
                  <a:schemeClr val="tx1"/>
                </a:solidFill>
              </a:rPr>
              <a:t>Rendering </a:t>
            </a:r>
            <a:br>
              <a:rPr lang="en-IN" dirty="0" smtClean="0">
                <a:ln w="0"/>
                <a:solidFill>
                  <a:schemeClr val="tx1"/>
                </a:solidFill>
              </a:rPr>
            </a:br>
            <a:r>
              <a:rPr lang="en-US" sz="2000" dirty="0">
                <a:ln w="0"/>
                <a:solidFill>
                  <a:schemeClr val="tx1"/>
                </a:solidFill>
              </a:rPr>
              <a:t>SSR generates HTML for each request, making it slower but ideal for frequently changing dynamic content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55612" y="2812211"/>
            <a:ext cx="1932317" cy="120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n w="0"/>
                <a:solidFill>
                  <a:schemeClr val="tx1"/>
                </a:solidFill>
              </a:rPr>
              <a:t>Server Side Rendering </a:t>
            </a:r>
            <a:endParaRPr lang="en-US" sz="20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3" idx="3"/>
          </p:cNvCxnSpPr>
          <p:nvPr/>
        </p:nvCxnSpPr>
        <p:spPr>
          <a:xfrm>
            <a:off x="2587929" y="3416060"/>
            <a:ext cx="141473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Diamond 11"/>
          <p:cNvSpPr/>
          <p:nvPr/>
        </p:nvSpPr>
        <p:spPr>
          <a:xfrm>
            <a:off x="4054421" y="2501660"/>
            <a:ext cx="2053087" cy="1759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</a:rPr>
              <a:t>HTML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Snip and Round Single Corner Rectangle 12"/>
          <p:cNvSpPr/>
          <p:nvPr/>
        </p:nvSpPr>
        <p:spPr>
          <a:xfrm>
            <a:off x="6659597" y="1828800"/>
            <a:ext cx="1052423" cy="79363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</a:rPr>
              <a:t>&lt; &gt;</a:t>
            </a:r>
          </a:p>
          <a:p>
            <a:pPr algn="ctr"/>
            <a:r>
              <a:rPr lang="en-IN" dirty="0" smtClean="0">
                <a:ln w="0"/>
                <a:solidFill>
                  <a:schemeClr val="tx1"/>
                </a:solidFill>
              </a:rPr>
              <a:t>HTML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6696371" y="2924354"/>
            <a:ext cx="1052423" cy="79363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</a:rPr>
              <a:t>&lt; &gt;</a:t>
            </a:r>
          </a:p>
          <a:p>
            <a:pPr algn="ctr"/>
            <a:r>
              <a:rPr lang="en-IN" dirty="0" smtClean="0">
                <a:ln w="0"/>
                <a:solidFill>
                  <a:schemeClr val="tx1"/>
                </a:solidFill>
              </a:rPr>
              <a:t>HTML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6659596" y="4019909"/>
            <a:ext cx="1052423" cy="79363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</a:rPr>
              <a:t>&lt; &gt;</a:t>
            </a:r>
          </a:p>
          <a:p>
            <a:pPr algn="ctr"/>
            <a:r>
              <a:rPr lang="en-IN" dirty="0" smtClean="0">
                <a:ln w="0"/>
                <a:solidFill>
                  <a:schemeClr val="tx1"/>
                </a:solidFill>
              </a:rPr>
              <a:t>HTML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8075" y="2656935"/>
            <a:ext cx="2053086" cy="167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</a:rPr>
              <a:t>Hello Wold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9558075" y="3096882"/>
            <a:ext cx="208759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00142" y="2225615"/>
            <a:ext cx="1121428" cy="64410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/>
          <p:cNvSpPr/>
          <p:nvPr/>
        </p:nvSpPr>
        <p:spPr>
          <a:xfrm>
            <a:off x="4054421" y="4916522"/>
            <a:ext cx="242245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 smtClean="0">
                <a:ln w="0"/>
              </a:rPr>
              <a:t>New HTML generated </a:t>
            </a:r>
          </a:p>
          <a:p>
            <a:pPr algn="ctr"/>
            <a:r>
              <a:rPr lang="en-IN" dirty="0" smtClean="0">
                <a:ln w="0"/>
              </a:rPr>
              <a:t>every Request </a:t>
            </a:r>
            <a:endParaRPr lang="en-US" dirty="0">
              <a:ln w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884550" y="3460847"/>
            <a:ext cx="1673525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7970825" y="2995024"/>
            <a:ext cx="1389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n w="0"/>
              </a:rPr>
              <a:t>Page request</a:t>
            </a:r>
            <a:endParaRPr lang="en-US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534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26" y="57835"/>
            <a:ext cx="10515600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</a:rPr>
              <a:t>			</a:t>
            </a:r>
            <a:r>
              <a:rPr lang="en-US" b="1" dirty="0"/>
              <a:t>Incremental Site Regeneration</a:t>
            </a:r>
            <a:br>
              <a:rPr lang="en-US" b="1" dirty="0"/>
            </a:br>
            <a:r>
              <a:rPr lang="en-US" sz="1800" dirty="0" smtClean="0"/>
              <a:t>Incremental </a:t>
            </a:r>
            <a:r>
              <a:rPr lang="en-US" sz="1800" dirty="0"/>
              <a:t>Site Regeneration (ISR) allows static pages to be periodically updated in the background, ensuring fresh content without rebuilding the entire site.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2864" y="2855342"/>
            <a:ext cx="1932317" cy="120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n w="0"/>
                <a:solidFill>
                  <a:schemeClr val="tx1"/>
                </a:solidFill>
              </a:rPr>
              <a:t>Incremental site Regeneration</a:t>
            </a:r>
            <a:endParaRPr lang="en-US" sz="20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4" idx="3"/>
          </p:cNvCxnSpPr>
          <p:nvPr/>
        </p:nvCxnSpPr>
        <p:spPr>
          <a:xfrm>
            <a:off x="2605181" y="3459191"/>
            <a:ext cx="141473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Diamond 25"/>
          <p:cNvSpPr/>
          <p:nvPr/>
        </p:nvSpPr>
        <p:spPr>
          <a:xfrm>
            <a:off x="4054421" y="2501660"/>
            <a:ext cx="2053087" cy="1759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</a:rPr>
              <a:t>HTML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558075" y="2656935"/>
            <a:ext cx="2053086" cy="1673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</a:rPr>
              <a:t>Hello Wold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9558075" y="3096882"/>
            <a:ext cx="2087592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Rectangle 32"/>
          <p:cNvSpPr/>
          <p:nvPr/>
        </p:nvSpPr>
        <p:spPr>
          <a:xfrm>
            <a:off x="4126968" y="4537494"/>
            <a:ext cx="193309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 smtClean="0">
                <a:ln w="0"/>
              </a:rPr>
              <a:t>HTML generated </a:t>
            </a:r>
          </a:p>
          <a:p>
            <a:pPr algn="ctr"/>
            <a:r>
              <a:rPr lang="en-IN" dirty="0" smtClean="0">
                <a:ln w="0"/>
              </a:rPr>
              <a:t>Specific intervals </a:t>
            </a:r>
            <a:endParaRPr lang="en-US" dirty="0">
              <a:ln w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159266" y="3355729"/>
            <a:ext cx="3364303" cy="4307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ctangle 34"/>
          <p:cNvSpPr/>
          <p:nvPr/>
        </p:nvSpPr>
        <p:spPr>
          <a:xfrm>
            <a:off x="6862102" y="3007935"/>
            <a:ext cx="1389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n w="0"/>
              </a:rPr>
              <a:t>Page request</a:t>
            </a:r>
            <a:endParaRPr lang="en-US" dirty="0">
              <a:ln w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736986" y="4957665"/>
            <a:ext cx="172976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IN" dirty="0" smtClean="0">
                <a:ln w="0"/>
              </a:rPr>
              <a:t>Specific intervals</a:t>
            </a:r>
          </a:p>
          <a:p>
            <a:pPr algn="ctr"/>
            <a:r>
              <a:rPr lang="en-IN" dirty="0" err="1" smtClean="0">
                <a:ln w="0"/>
              </a:rPr>
              <a:t>Eg</a:t>
            </a:r>
            <a:r>
              <a:rPr lang="en-IN" dirty="0" smtClean="0">
                <a:ln w="0"/>
              </a:rPr>
              <a:t>: 60 second</a:t>
            </a:r>
            <a:endParaRPr lang="en-US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/>
          <p:cNvSpPr/>
          <p:nvPr/>
        </p:nvSpPr>
        <p:spPr>
          <a:xfrm rot="12422977">
            <a:off x="6246912" y="296549"/>
            <a:ext cx="2392465" cy="4887899"/>
          </a:xfrm>
          <a:prstGeom prst="arc">
            <a:avLst>
              <a:gd name="adj1" fmla="val 16200000"/>
              <a:gd name="adj2" fmla="val 521827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26" y="57835"/>
            <a:ext cx="10515600" cy="132556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</a:rPr>
              <a:t>			</a:t>
            </a:r>
            <a:r>
              <a:rPr lang="en-US" b="1" dirty="0"/>
              <a:t>Static Site Generation (SSG)</a:t>
            </a:r>
            <a:br>
              <a:rPr lang="en-US" b="1" dirty="0"/>
            </a:br>
            <a:r>
              <a:rPr lang="en-US" sz="1800" b="1" dirty="0" smtClean="0"/>
              <a:t>Static </a:t>
            </a:r>
            <a:r>
              <a:rPr lang="en-US" sz="1800" b="1" dirty="0"/>
              <a:t>Site Generation (SSG)</a:t>
            </a:r>
            <a:r>
              <a:rPr lang="en-US" sz="1800" dirty="0"/>
              <a:t> pre-builds web pages into static HTML at build time, ensuring fast load times and improved performance for content that doesn't change frequently.</a:t>
            </a:r>
            <a:endParaRPr lang="en-US" sz="200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612" y="2812211"/>
            <a:ext cx="1932317" cy="1207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ln w="0"/>
                <a:solidFill>
                  <a:schemeClr val="tx1"/>
                </a:solidFill>
              </a:rPr>
              <a:t>Static site generation </a:t>
            </a:r>
            <a:endParaRPr lang="en-US" sz="20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2587929" y="3416060"/>
            <a:ext cx="141473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Diamond 13"/>
          <p:cNvSpPr/>
          <p:nvPr/>
        </p:nvSpPr>
        <p:spPr>
          <a:xfrm>
            <a:off x="4054421" y="2501660"/>
            <a:ext cx="2053087" cy="175978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</a:rPr>
              <a:t>HTML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42282" y="4386911"/>
            <a:ext cx="203568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 smtClean="0">
                <a:ln w="0"/>
              </a:rPr>
              <a:t>HTML is generated </a:t>
            </a:r>
          </a:p>
          <a:p>
            <a:pPr algn="ctr"/>
            <a:r>
              <a:rPr lang="en-IN" dirty="0" smtClean="0">
                <a:ln w="0"/>
              </a:rPr>
              <a:t>At build time </a:t>
            </a:r>
            <a:endParaRPr lang="en-US" dirty="0">
              <a:ln w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78370" y="1530810"/>
            <a:ext cx="2530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ln w="0"/>
              </a:rPr>
              <a:t>Without</a:t>
            </a:r>
            <a:r>
              <a:rPr lang="en-US" dirty="0">
                <a:ln w="0"/>
              </a:rPr>
              <a:t> </a:t>
            </a:r>
            <a:r>
              <a:rPr lang="en-US" dirty="0" smtClean="0">
                <a:ln w="0"/>
              </a:rPr>
              <a:t>External </a:t>
            </a:r>
            <a:r>
              <a:rPr lang="en-IN" dirty="0" smtClean="0">
                <a:ln w="0"/>
              </a:rPr>
              <a:t>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395126" y="1537141"/>
            <a:ext cx="1871476" cy="1304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</a:rPr>
              <a:t>Hello Wold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395126" y="1970101"/>
            <a:ext cx="1902930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6355565" y="4270130"/>
            <a:ext cx="1871476" cy="1304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tx1"/>
                </a:solidFill>
              </a:rPr>
              <a:t>Hello Wold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355565" y="4710077"/>
            <a:ext cx="1902930" cy="0"/>
          </a:xfrm>
          <a:prstGeom prst="lin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>
            <a:off x="6306994" y="5806499"/>
            <a:ext cx="196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n w="0"/>
              </a:rPr>
              <a:t>With </a:t>
            </a:r>
            <a:r>
              <a:rPr lang="en-US" dirty="0" smtClean="0">
                <a:ln w="0"/>
              </a:rPr>
              <a:t>External </a:t>
            </a:r>
            <a:r>
              <a:rPr lang="en-IN" dirty="0" smtClean="0">
                <a:ln w="0"/>
              </a:rPr>
              <a:t>Data</a:t>
            </a:r>
            <a:endParaRPr lang="en-IN" dirty="0">
              <a:ln w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28019" y="1789190"/>
            <a:ext cx="2756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n w="0"/>
              </a:rPr>
              <a:t>By default it’s pre-rendered</a:t>
            </a:r>
          </a:p>
          <a:p>
            <a:pPr algn="ctr"/>
            <a:r>
              <a:rPr lang="en-IN" dirty="0" smtClean="0">
                <a:ln w="0"/>
              </a:rPr>
              <a:t>If only static data</a:t>
            </a:r>
            <a:endParaRPr lang="en-IN" dirty="0">
              <a:ln w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59919" y="3186719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ln w="0"/>
              </a:rPr>
              <a:t>Use the HTML for every request</a:t>
            </a:r>
            <a:endParaRPr lang="en-IN" dirty="0">
              <a:ln w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698401" y="3378678"/>
            <a:ext cx="141473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5"/>
          <p:cNvSpPr/>
          <p:nvPr/>
        </p:nvSpPr>
        <p:spPr>
          <a:xfrm>
            <a:off x="8182057" y="4369789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ln w="0"/>
              </a:rPr>
              <a:t>Fetch data in advance </a:t>
            </a:r>
          </a:p>
          <a:p>
            <a:pPr algn="ctr"/>
            <a:r>
              <a:rPr lang="en-IN" dirty="0" smtClean="0">
                <a:ln w="0"/>
              </a:rPr>
              <a:t>Once the data is  </a:t>
            </a:r>
          </a:p>
          <a:p>
            <a:pPr algn="ctr"/>
            <a:r>
              <a:rPr lang="en-IN" dirty="0" smtClean="0">
                <a:ln w="0"/>
              </a:rPr>
              <a:t>download from the </a:t>
            </a:r>
            <a:r>
              <a:rPr lang="en-IN" dirty="0" err="1" smtClean="0">
                <a:ln w="0"/>
              </a:rPr>
              <a:t>api</a:t>
            </a:r>
            <a:r>
              <a:rPr lang="en-IN" dirty="0" smtClean="0">
                <a:ln w="0"/>
              </a:rPr>
              <a:t> then HTML  is generated</a:t>
            </a:r>
            <a:endParaRPr lang="en-IN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88263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>
            <a:off x="5731034" y="2614173"/>
            <a:ext cx="295395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itle 4" hidden="1">
            <a:extLst>
              <a:ext uri="{FF2B5EF4-FFF2-40B4-BE49-F238E27FC236}">
                <a16:creationId xmlns:a16="http://schemas.microsoft.com/office/drawing/2014/main" xmlns="" id="{64BD0A42-B011-4DBF-B5CD-6718A97E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42C824B-4279-4D47-92DD-71F5353FAA23}"/>
              </a:ext>
            </a:extLst>
          </p:cNvPr>
          <p:cNvSpPr txBox="1">
            <a:spLocks/>
          </p:cNvSpPr>
          <p:nvPr/>
        </p:nvSpPr>
        <p:spPr>
          <a:xfrm>
            <a:off x="1137326" y="57835"/>
            <a:ext cx="105156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0"/>
                <a:solidFill>
                  <a:schemeClr val="tx1"/>
                </a:solidFill>
              </a:rPr>
              <a:t>			Client Side </a:t>
            </a:r>
            <a:r>
              <a:rPr lang="en-IN" dirty="0" smtClean="0">
                <a:ln w="0"/>
                <a:solidFill>
                  <a:schemeClr val="tx1"/>
                </a:solidFill>
              </a:rPr>
              <a:t>Rendering </a:t>
            </a:r>
            <a:br>
              <a:rPr lang="en-IN" dirty="0" smtClean="0">
                <a:ln w="0"/>
                <a:solidFill>
                  <a:schemeClr val="tx1"/>
                </a:solidFill>
              </a:rPr>
            </a:br>
            <a:r>
              <a:rPr lang="en-US" sz="2000" dirty="0"/>
              <a:t>renders content in the browser using JavaScript. The server sends a minimal HTML file and a JS bundle, which the browser processes to fetch and display data dynamically.</a:t>
            </a:r>
            <a:endParaRPr lang="en-US" sz="200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04807" y="2701653"/>
            <a:ext cx="295395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5" y="1674159"/>
            <a:ext cx="2054989" cy="2054989"/>
          </a:xfrm>
          <a:prstGeom prst="rect">
            <a:avLst/>
          </a:prstGeom>
        </p:spPr>
      </p:pic>
      <p:sp>
        <p:nvSpPr>
          <p:cNvPr id="23" name="AutoShape 2" descr="Wat is het internet - eenvoudige uitleg hoe het werk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9951" y="3309803"/>
            <a:ext cx="1570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ln w="0"/>
              </a:rPr>
              <a:t>User Required a Site</a:t>
            </a:r>
            <a:endParaRPr lang="en-IN" dirty="0">
              <a:ln w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06" y="1677400"/>
            <a:ext cx="1918418" cy="191841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288587" y="3402741"/>
            <a:ext cx="21882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ln w="0"/>
              </a:rPr>
              <a:t>Server send the HTML</a:t>
            </a:r>
          </a:p>
          <a:p>
            <a:pPr algn="ctr"/>
            <a:r>
              <a:rPr lang="en-IN" dirty="0">
                <a:ln w="0"/>
              </a:rPr>
              <a:t> and </a:t>
            </a:r>
            <a:r>
              <a:rPr lang="en-IN" dirty="0" err="1" smtClean="0">
                <a:ln w="0"/>
              </a:rPr>
              <a:t>javascript</a:t>
            </a:r>
            <a:endParaRPr lang="en-IN" dirty="0">
              <a:ln w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985" y="1674159"/>
            <a:ext cx="2505075" cy="181927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889522" y="37291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 smtClean="0">
                <a:ln w="0"/>
              </a:rPr>
              <a:t>Browser parses HTML and constructs DOM</a:t>
            </a:r>
            <a:endParaRPr lang="en-IN" dirty="0">
              <a:ln w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932981" y="3143557"/>
            <a:ext cx="6590589" cy="18163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8" y="3956134"/>
            <a:ext cx="2505075" cy="1819275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86792" y="5870316"/>
            <a:ext cx="2446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</a:rPr>
              <a:t>Browser </a:t>
            </a:r>
            <a:r>
              <a:rPr lang="en-IN" dirty="0" smtClean="0">
                <a:ln w="0"/>
              </a:rPr>
              <a:t>download the CS and </a:t>
            </a:r>
            <a:r>
              <a:rPr lang="en-IN" dirty="0" err="1" smtClean="0">
                <a:ln w="0"/>
              </a:rPr>
              <a:t>Javascript</a:t>
            </a:r>
            <a:endParaRPr lang="en-IN" dirty="0">
              <a:ln w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811611" y="4959924"/>
            <a:ext cx="1822595" cy="590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54" y="3952589"/>
            <a:ext cx="2505075" cy="181927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833136" y="5768433"/>
            <a:ext cx="1795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ln w="0"/>
              </a:rPr>
              <a:t>Browser </a:t>
            </a:r>
            <a:r>
              <a:rPr lang="en-IN" dirty="0" smtClean="0">
                <a:ln w="0"/>
              </a:rPr>
              <a:t>Execute </a:t>
            </a:r>
            <a:r>
              <a:rPr lang="en-IN" dirty="0" err="1" smtClean="0">
                <a:ln w="0"/>
              </a:rPr>
              <a:t>Javascript</a:t>
            </a:r>
            <a:r>
              <a:rPr lang="en-IN" dirty="0" smtClean="0">
                <a:ln w="0"/>
              </a:rPr>
              <a:t> code</a:t>
            </a:r>
            <a:endParaRPr lang="en-IN" dirty="0">
              <a:ln w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672" y="4034122"/>
            <a:ext cx="2505075" cy="1819275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6889522" y="4827900"/>
            <a:ext cx="1822595" cy="590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/>
          <p:cNvSpPr/>
          <p:nvPr/>
        </p:nvSpPr>
        <p:spPr>
          <a:xfrm>
            <a:off x="8562003" y="5871265"/>
            <a:ext cx="210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ln w="0"/>
              </a:rPr>
              <a:t>Browser load the site</a:t>
            </a:r>
            <a:endParaRPr lang="en-IN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212758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331</Words>
  <Application>Microsoft Office PowerPoint</Application>
  <PresentationFormat>Widescreen</PresentationFormat>
  <Paragraphs>72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Segoe UI</vt:lpstr>
      <vt:lpstr>Trebuchet MS</vt:lpstr>
      <vt:lpstr>Tw Cen MT</vt:lpstr>
      <vt:lpstr>Circuit</vt:lpstr>
      <vt:lpstr>Presentation on Rendering Techniques</vt:lpstr>
      <vt:lpstr>   Server Side Rendering  SSR generates HTML for each request, making it slower but ideal for frequently changing dynamic content</vt:lpstr>
      <vt:lpstr>   Incremental Site Regeneration Incremental Site Regeneration (ISR) allows static pages to be periodically updated in the background, ensuring fresh content without rebuilding the entire site.</vt:lpstr>
      <vt:lpstr>   Static Site Generation (SSG) Static Site Generation (SSG) pre-builds web pages into static HTML at build time, ensuring fast load times and improved performance for content that doesn't change frequently.</vt:lpstr>
      <vt:lpstr>Slide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2025-01-25T18:45:15Z</dcterms:created>
  <dcterms:modified xsi:type="dcterms:W3CDTF">2025-01-25T20:53:52Z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