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61" r:id="rId4"/>
    <p:sldId id="258" r:id="rId5"/>
    <p:sldId id="277" r:id="rId6"/>
    <p:sldId id="278" r:id="rId7"/>
    <p:sldId id="279" r:id="rId8"/>
    <p:sldId id="286" r:id="rId9"/>
    <p:sldId id="287" r:id="rId10"/>
    <p:sldId id="288" r:id="rId11"/>
    <p:sldId id="299" r:id="rId12"/>
    <p:sldId id="330" r:id="rId13"/>
    <p:sldId id="300" r:id="rId14"/>
    <p:sldId id="302" r:id="rId15"/>
    <p:sldId id="301" r:id="rId16"/>
    <p:sldId id="304" r:id="rId17"/>
    <p:sldId id="305" r:id="rId18"/>
    <p:sldId id="310" r:id="rId19"/>
    <p:sldId id="309" r:id="rId20"/>
    <p:sldId id="311" r:id="rId21"/>
    <p:sldId id="327" r:id="rId22"/>
    <p:sldId id="312" r:id="rId23"/>
    <p:sldId id="313" r:id="rId24"/>
    <p:sldId id="314" r:id="rId25"/>
    <p:sldId id="315" r:id="rId26"/>
    <p:sldId id="316" r:id="rId27"/>
    <p:sldId id="317" r:id="rId28"/>
    <p:sldId id="323" r:id="rId29"/>
    <p:sldId id="318" r:id="rId30"/>
    <p:sldId id="328" r:id="rId31"/>
    <p:sldId id="329" r:id="rId32"/>
    <p:sldId id="325" r:id="rId33"/>
    <p:sldId id="32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1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4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3DFF1-34E7-400E-96F0-B0247E500029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4639E-AAD8-4DDA-9248-D2B703200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59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4639E-AAD8-4DDA-9248-D2B703200F2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13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0CCA-B098-B84E-7226-2472D46CF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5F7D3-081B-B24A-0F4A-B641381CF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42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97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g.com/ck/a?!&amp;&amp;p=6b34d76ad65fb222JmltdHM9MTY5ODUzNzYwMCZpZ3VpZD0xMzNiYjc1Yi01M2UzLTZlZTgtMzg0Zi1hN2IwNTdlMzY4NzgmaW5zaWQ9NTgxMg&amp;ptn=3&amp;ver=2&amp;hsh=3&amp;fclid=133bb75b-53e3-6ee8-384f-a7b057e36878&amp;psq=differentiate+lateral+strain+and+longitudinal+strain&amp;u=a1aHR0cHM6Ly9waHlzaWNzLW5ldHdvcmsub3JnL3doYXQtaXMtbGF0ZXJhbC1hbmQtbG9uZ2l0dWRpbmFsLXN0cmFpbi8&amp;ntb=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BB725B-CBAA-6E9D-DDF4-33AEAAF0C1F0}"/>
              </a:ext>
            </a:extLst>
          </p:cNvPr>
          <p:cNvSpPr txBox="1"/>
          <p:nvPr/>
        </p:nvSpPr>
        <p:spPr>
          <a:xfrm>
            <a:off x="1007098" y="321565"/>
            <a:ext cx="103523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solidFill>
                  <a:srgbClr val="00B050"/>
                </a:solidFill>
                <a:latin typeface="Arial Black" panose="020B0A04020102020204" pitchFamily="34" charset="0"/>
              </a:rPr>
              <a:t>MODEL QUESTION PAPER DISCUSSION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FC9E5-69E9-C4D5-14F5-1418055C4FFA}"/>
              </a:ext>
            </a:extLst>
          </p:cNvPr>
          <p:cNvSpPr txBox="1"/>
          <p:nvPr/>
        </p:nvSpPr>
        <p:spPr>
          <a:xfrm>
            <a:off x="631371" y="1912799"/>
            <a:ext cx="10929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rgbClr val="002060"/>
                </a:solidFill>
                <a:latin typeface="Arial Black" panose="020B0A04020102020204" pitchFamily="34" charset="0"/>
              </a:rPr>
              <a:t>S</a:t>
            </a:r>
            <a:r>
              <a:rPr lang="en-IN" sz="4000" dirty="0">
                <a:solidFill>
                  <a:srgbClr val="002060"/>
                </a:solidFill>
                <a:latin typeface="Arial Black" panose="020B0A04020102020204" pitchFamily="34" charset="0"/>
              </a:rPr>
              <a:t>TRENGTH OF MATERIALS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6FE2E-370B-82F4-37A7-76D477A50CB0}"/>
              </a:ext>
            </a:extLst>
          </p:cNvPr>
          <p:cNvSpPr txBox="1"/>
          <p:nvPr/>
        </p:nvSpPr>
        <p:spPr>
          <a:xfrm>
            <a:off x="7135041" y="3868700"/>
            <a:ext cx="572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7030A0"/>
                </a:solidFill>
                <a:latin typeface="Arial Black" panose="020B0A04020102020204" pitchFamily="34" charset="0"/>
              </a:rPr>
              <a:t>REVISION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52116F-9FCA-606E-328E-3128C0A0A501}"/>
              </a:ext>
            </a:extLst>
          </p:cNvPr>
          <p:cNvSpPr txBox="1"/>
          <p:nvPr/>
        </p:nvSpPr>
        <p:spPr>
          <a:xfrm>
            <a:off x="2041241" y="2501371"/>
            <a:ext cx="8098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002060"/>
                </a:solidFill>
                <a:latin typeface="Arial Black" panose="020B0A04020102020204" pitchFamily="34" charset="0"/>
              </a:rPr>
              <a:t>SUBJECT CODE : 3021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2B786-53FB-99B2-47BC-E349905F9E02}"/>
              </a:ext>
            </a:extLst>
          </p:cNvPr>
          <p:cNvSpPr txBox="1"/>
          <p:nvPr/>
        </p:nvSpPr>
        <p:spPr>
          <a:xfrm>
            <a:off x="-1389024" y="3930256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C00000"/>
                </a:solidFill>
                <a:latin typeface="Arial Black" panose="020B0A04020102020204" pitchFamily="34" charset="0"/>
              </a:rPr>
              <a:t>MUHAMMED SAFVAN A</a:t>
            </a:r>
            <a:endParaRPr lang="en-IN" sz="28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17CAA9-E623-F81F-EAEC-BB1267CC7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214" y="4900621"/>
            <a:ext cx="1908402" cy="1903847"/>
          </a:xfrm>
          <a:prstGeom prst="rect">
            <a:avLst/>
          </a:prstGeom>
          <a:ln>
            <a:solidFill>
              <a:srgbClr val="2E1A76"/>
            </a:solidFill>
          </a:ln>
        </p:spPr>
      </p:pic>
    </p:spTree>
    <p:extLst>
      <p:ext uri="{BB962C8B-B14F-4D97-AF65-F5344CB8AC3E}">
        <p14:creationId xmlns:p14="http://schemas.microsoft.com/office/powerpoint/2010/main" val="161479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73445C-9674-08A7-5C96-E3F3915F252B}"/>
              </a:ext>
            </a:extLst>
          </p:cNvPr>
          <p:cNvSpPr txBox="1"/>
          <p:nvPr/>
        </p:nvSpPr>
        <p:spPr>
          <a:xfrm>
            <a:off x="80317" y="162057"/>
            <a:ext cx="12004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</a:rPr>
              <a:t>2</a:t>
            </a:r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load of 80 kN is to be raised with the help of a steel wire. Find the minimum diameter of the steel wire if the stress is not to exceed 100MN/m2 .</a:t>
            </a:r>
            <a:endParaRPr lang="en-IN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EDC74-93F4-7C4A-FA88-02F5130BC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1" t="9373" b="4271"/>
          <a:stretch/>
        </p:blipFill>
        <p:spPr>
          <a:xfrm>
            <a:off x="1692876" y="1322173"/>
            <a:ext cx="10106797" cy="530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20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34CA9-C6CA-F8AA-2DCC-3E6874923B77}"/>
              </a:ext>
            </a:extLst>
          </p:cNvPr>
          <p:cNvSpPr txBox="1"/>
          <p:nvPr/>
        </p:nvSpPr>
        <p:spPr>
          <a:xfrm>
            <a:off x="340242" y="308344"/>
            <a:ext cx="1165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4</a:t>
            </a:r>
            <a:r>
              <a:rPr lang="en-IN" dirty="0">
                <a:solidFill>
                  <a:schemeClr val="accent1"/>
                </a:solidFill>
                <a:latin typeface="Arial Black" panose="020B0A04020102020204" pitchFamily="34" charset="0"/>
              </a:rPr>
              <a:t>.</a:t>
            </a:r>
            <a:r>
              <a:rPr lang="en-GB" dirty="0">
                <a:solidFill>
                  <a:schemeClr val="accent1"/>
                </a:solidFill>
                <a:latin typeface="Arial Black" panose="020B0A04020102020204" pitchFamily="34" charset="0"/>
              </a:rPr>
              <a:t> A simply supported beam of length 7m carries a UDL of 3kN/m over entire span. Draw SFD and BMD. </a:t>
            </a:r>
            <a:endParaRPr lang="en-IN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C6756C-5F4C-4B55-66F1-837A904565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" r="1569" b="56399"/>
          <a:stretch/>
        </p:blipFill>
        <p:spPr>
          <a:xfrm>
            <a:off x="1260389" y="954675"/>
            <a:ext cx="10157253" cy="579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9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909DD4-9708-8972-8AB6-ED2B1E367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" t="41252" r="-732" b="3330"/>
          <a:stretch/>
        </p:blipFill>
        <p:spPr>
          <a:xfrm>
            <a:off x="812957" y="0"/>
            <a:ext cx="10135130" cy="677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3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77B878-0BE8-5FE3-9844-21ED4F9BFCD1}"/>
              </a:ext>
            </a:extLst>
          </p:cNvPr>
          <p:cNvSpPr txBox="1"/>
          <p:nvPr/>
        </p:nvSpPr>
        <p:spPr>
          <a:xfrm>
            <a:off x="404036" y="191387"/>
            <a:ext cx="118978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What are the assumption made in the Euler’s theory of long column?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5E0F8-26AA-1040-CF86-6FB43C9F62A6}"/>
              </a:ext>
            </a:extLst>
          </p:cNvPr>
          <p:cNvSpPr txBox="1"/>
          <p:nvPr/>
        </p:nvSpPr>
        <p:spPr>
          <a:xfrm>
            <a:off x="712381" y="1499191"/>
            <a:ext cx="11313042" cy="3106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romanLcPeriod"/>
            </a:pP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The column is initially straight and the applied load is truly axial.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romanLcPeriod"/>
            </a:pP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The material of the column is homogeneous, linear and isotropic and obeys </a:t>
            </a:r>
            <a:r>
              <a:rPr lang="en-IN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Hookes</a:t>
            </a: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 law.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The length of the column is very large as compared to the  cross sectional area of the column.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273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5F8C0E-4EC7-E2C7-9139-7BA7A04B32B9}"/>
              </a:ext>
            </a:extLst>
          </p:cNvPr>
          <p:cNvSpPr txBox="1"/>
          <p:nvPr/>
        </p:nvSpPr>
        <p:spPr>
          <a:xfrm>
            <a:off x="287078" y="223284"/>
            <a:ext cx="1190492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32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What you mean by a beam? Describe about cantilever beam and simply supported beam.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0F79B-45B7-11A8-231B-18F1602B9F70}"/>
              </a:ext>
            </a:extLst>
          </p:cNvPr>
          <p:cNvSpPr txBox="1"/>
          <p:nvPr/>
        </p:nvSpPr>
        <p:spPr>
          <a:xfrm>
            <a:off x="287078" y="1577500"/>
            <a:ext cx="11617844" cy="430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member subjected to external forces which are act at right angles to its longitudinal axis is called beam.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Cantilever beam: a beam with one end fixed and other end free is called cantilever beam 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Simply supported beam:  a beam which is freely supported at both ends is called simply supported beam .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12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143EC-980A-C6AA-92AE-BC0E939F11F2}"/>
              </a:ext>
            </a:extLst>
          </p:cNvPr>
          <p:cNvSpPr txBox="1"/>
          <p:nvPr/>
        </p:nvSpPr>
        <p:spPr>
          <a:xfrm>
            <a:off x="252523" y="298287"/>
            <a:ext cx="116027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7.</a:t>
            </a: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wooden beam of 140mm wide and 240mm deep is supported at each end of span of 4 meter. Determine the load, that can be placed at its </a:t>
            </a:r>
            <a:r>
              <a:rPr lang="en-GB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 cause the beam a deflection of 10mm. take E=6X104N/mm2</a:t>
            </a: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F41AD-65B5-B9F8-C376-5C7C09DF58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5"/>
          <a:stretch/>
        </p:blipFill>
        <p:spPr>
          <a:xfrm>
            <a:off x="252523" y="1158948"/>
            <a:ext cx="8040872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09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5F72B8-8D8B-0F39-A1F2-6C7510461096}"/>
              </a:ext>
            </a:extLst>
          </p:cNvPr>
          <p:cNvSpPr txBox="1"/>
          <p:nvPr/>
        </p:nvSpPr>
        <p:spPr>
          <a:xfrm>
            <a:off x="247135" y="259492"/>
            <a:ext cx="11714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/>
                </a:solidFill>
              </a:rPr>
              <a:t>8.A steel rod 5m long and 40mm diameter is used as a column with one end fixed and other free. Determine the load by Euler’s formula. Take E=200GPa.</a:t>
            </a:r>
            <a:endParaRPr lang="en-IN" sz="28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1F772E-49C2-E428-4ADE-E8934FB11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57" y="1396313"/>
            <a:ext cx="10515599" cy="52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33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9F8B78-6F33-8B63-6339-57400E4F715F}"/>
              </a:ext>
            </a:extLst>
          </p:cNvPr>
          <p:cNvSpPr txBox="1"/>
          <p:nvPr/>
        </p:nvSpPr>
        <p:spPr>
          <a:xfrm>
            <a:off x="1015999" y="812800"/>
            <a:ext cx="10849935" cy="1620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2800" b="1" u="sng" kern="1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</a:t>
            </a:r>
            <a:r>
              <a:rPr lang="en-IN" sz="16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Define stress in thin cylinder shell subjected to an internal pressure?</a:t>
            </a:r>
            <a:endParaRPr lang="en-IN" sz="2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endParaRPr lang="en-IN" sz="3200" b="1" kern="1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1C072-CA04-B7F8-94A8-0C9CBC73E9CE}"/>
              </a:ext>
            </a:extLst>
          </p:cNvPr>
          <p:cNvSpPr txBox="1"/>
          <p:nvPr/>
        </p:nvSpPr>
        <p:spPr>
          <a:xfrm>
            <a:off x="244549" y="1977656"/>
            <a:ext cx="11947451" cy="2521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the shell is filled with fluid, its walls experience the following tensile stresses.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1)Hoop or circumferential stress which acts normal to the axis of the shell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2)Longitudinal stress which acts parallel to the axis of the shell.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232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0EAC7-D0AB-69B6-73A2-B8E3DCD964B0}"/>
              </a:ext>
            </a:extLst>
          </p:cNvPr>
          <p:cNvSpPr txBox="1"/>
          <p:nvPr/>
        </p:nvSpPr>
        <p:spPr>
          <a:xfrm>
            <a:off x="3048000" y="86931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C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48D15-BB54-FBA6-CAFC-954020601000}"/>
              </a:ext>
            </a:extLst>
          </p:cNvPr>
          <p:cNvSpPr txBox="1"/>
          <p:nvPr/>
        </p:nvSpPr>
        <p:spPr>
          <a:xfrm>
            <a:off x="1416050" y="1764725"/>
            <a:ext cx="93599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all questions from the following</a:t>
            </a:r>
            <a:endParaRPr lang="en-IN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33F8F-83B1-DF73-CE8B-1427068311BF}"/>
              </a:ext>
            </a:extLst>
          </p:cNvPr>
          <p:cNvSpPr txBox="1"/>
          <p:nvPr/>
        </p:nvSpPr>
        <p:spPr>
          <a:xfrm>
            <a:off x="3048000" y="26601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(6x 7 = 42 Marks)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1DE31-7D9C-B902-DDA5-988BCCB7BE8A}"/>
              </a:ext>
            </a:extLst>
          </p:cNvPr>
          <p:cNvSpPr txBox="1"/>
          <p:nvPr/>
        </p:nvSpPr>
        <p:spPr>
          <a:xfrm>
            <a:off x="2673350" y="4358621"/>
            <a:ext cx="684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 portion</a:t>
            </a:r>
          </a:p>
        </p:txBody>
      </p:sp>
    </p:spTree>
    <p:extLst>
      <p:ext uri="{BB962C8B-B14F-4D97-AF65-F5344CB8AC3E}">
        <p14:creationId xmlns:p14="http://schemas.microsoft.com/office/powerpoint/2010/main" val="24482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007806-08F3-BC72-A5D2-76C68BCB4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2" y="80495"/>
            <a:ext cx="11334306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23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E7F387-5FB6-E630-3571-56A21FD6C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5" y="1414132"/>
            <a:ext cx="10415224" cy="373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50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E2528C-B21B-01BD-533F-4C7D1DC65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79" y="215646"/>
            <a:ext cx="11504428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80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0E42D2-72BF-C99F-F4F3-92570B414940}"/>
              </a:ext>
            </a:extLst>
          </p:cNvPr>
          <p:cNvSpPr txBox="1"/>
          <p:nvPr/>
        </p:nvSpPr>
        <p:spPr>
          <a:xfrm>
            <a:off x="404036" y="340241"/>
            <a:ext cx="11787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tx2"/>
                </a:solidFill>
              </a:rPr>
              <a:t>2</a:t>
            </a:r>
            <a:r>
              <a:rPr lang="en-IN" sz="3200" b="1" dirty="0">
                <a:solidFill>
                  <a:srgbClr val="0070C0"/>
                </a:solidFill>
              </a:rPr>
              <a:t>.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Youngs modulus of a steel specimen of 14mm diameter and length 200mm was found to elongate 0.2mm when it is subjected to a tensile load of 40kN. </a:t>
            </a:r>
            <a:endParaRPr lang="en-IN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10571A-5B9C-77F8-4917-7C876D4D4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721" y="1993464"/>
            <a:ext cx="9686260" cy="475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40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5B6570-252E-9E1B-E829-8E1B60AB8B8D}"/>
              </a:ext>
            </a:extLst>
          </p:cNvPr>
          <p:cNvSpPr txBox="1"/>
          <p:nvPr/>
        </p:nvSpPr>
        <p:spPr>
          <a:xfrm>
            <a:off x="457200" y="804019"/>
            <a:ext cx="11366500" cy="154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+mj-lt"/>
              <a:buAutoNum type="arabicParenR" startAt="3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Draw SFD and BMD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</a:p>
          <a:p>
            <a:pPr lvl="0">
              <a:lnSpc>
                <a:spcPct val="115000"/>
              </a:lnSpc>
              <a:spcAft>
                <a:spcPts val="800"/>
              </a:spcAft>
            </a:pP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CAA886-46E7-898B-00F9-6789D5C764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47" y="1823312"/>
            <a:ext cx="9452343" cy="32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56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41C23B-8706-77F3-61A0-BF160B6856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8"/>
          <a:stretch/>
        </p:blipFill>
        <p:spPr bwMode="auto">
          <a:xfrm>
            <a:off x="499729" y="148856"/>
            <a:ext cx="10951535" cy="65602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7230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F7E7E9-CA57-A77B-645A-DE130DE2EA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79" y="230319"/>
            <a:ext cx="10111563" cy="640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090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15D4EC-68B0-D8DE-833D-832609AE8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3" y="287079"/>
            <a:ext cx="10877106" cy="625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27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4EFF6F-4E8B-AD24-C4BE-D658787267C0}"/>
              </a:ext>
            </a:extLst>
          </p:cNvPr>
          <p:cNvSpPr txBox="1"/>
          <p:nvPr/>
        </p:nvSpPr>
        <p:spPr>
          <a:xfrm>
            <a:off x="596900" y="722586"/>
            <a:ext cx="10998200" cy="4554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chemeClr val="accent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en-IN" sz="2400" b="1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 list down the important points for drawing SFD and BMD</a:t>
            </a:r>
            <a:endParaRPr lang="en-IN" sz="3200" kern="100" dirty="0">
              <a:solidFill>
                <a:schemeClr val="accent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romanLcPeriod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The bending moment is a maximum when the shear force is zero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romanLcPeriod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SF changes abruptly at points where concentrated loads are applied.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romanLcPeriod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SF graph is a straight ,horizontal line between concentrated loads  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i.e.,where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 there are no distributed loads, the shear force is constant between concentrated load points</a:t>
            </a: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SF graph is a straight , inclined line between points when 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u</a:t>
            </a:r>
            <a:r>
              <a:rPr lang="en-IN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.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d.l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 is applied.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221615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 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1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FA934-00A2-CFD3-C2E7-D174D1C012DC}"/>
              </a:ext>
            </a:extLst>
          </p:cNvPr>
          <p:cNvSpPr txBox="1"/>
          <p:nvPr/>
        </p:nvSpPr>
        <p:spPr>
          <a:xfrm>
            <a:off x="621119" y="465980"/>
            <a:ext cx="11273169" cy="1695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6.</a:t>
            </a:r>
            <a:r>
              <a:rPr lang="en-IN" sz="2000" b="1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 A simply supported beam of span 6m carries a </a:t>
            </a:r>
            <a:r>
              <a:rPr lang="en-IN" sz="2000" b="1" dirty="0" err="1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u.d.l</a:t>
            </a:r>
            <a:r>
              <a:rPr lang="en-IN" sz="2000" b="1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. of 2kN/m throughout and a central point load of 12kN. Find the position and magnitude of maximum deflection. E=200kN/mm2, I=24x10</a:t>
            </a:r>
            <a:r>
              <a:rPr lang="en-IN" sz="2000" b="1" baseline="30000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6</a:t>
            </a:r>
            <a:r>
              <a:rPr lang="en-IN" sz="2000" b="1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mm</a:t>
            </a:r>
            <a:r>
              <a:rPr lang="en-IN" sz="2000" b="1" baseline="30000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4</a:t>
            </a:r>
            <a:r>
              <a:rPr lang="en-IN" sz="2000" b="1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. </a:t>
            </a:r>
            <a:endParaRPr lang="en-IN" sz="2000" dirty="0">
              <a:solidFill>
                <a:schemeClr val="accent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lvl="0">
              <a:lnSpc>
                <a:spcPct val="115000"/>
              </a:lnSpc>
            </a:pP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19E4E-F9CC-CC5B-046C-7B155AEC4868}"/>
                  </a:ext>
                </a:extLst>
              </p:cNvPr>
              <p:cNvSpPr txBox="1"/>
              <p:nvPr/>
            </p:nvSpPr>
            <p:spPr>
              <a:xfrm>
                <a:off x="1031358" y="1786269"/>
                <a:ext cx="11160642" cy="5917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Given :  E= 2× 10</a:t>
                </a:r>
                <a:r>
                  <a:rPr lang="en-IN" sz="18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N/mm</a:t>
                </a:r>
                <a:r>
                  <a:rPr lang="en-IN" sz="18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IN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IN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I = 24× 10</a:t>
                </a:r>
                <a:r>
                  <a:rPr lang="en-IN" sz="18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 </a:t>
                </a: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mm</a:t>
                </a:r>
                <a:r>
                  <a:rPr lang="en-IN" sz="18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IN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IN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W = 2 KN/m =2N/mm</a:t>
                </a:r>
                <a:endParaRPr lang="en-IN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Maximum deflection occurs at middle of the span  and is equal to sum of deflection due to </a:t>
                </a:r>
                <a:r>
                  <a:rPr lang="en-IN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udl</a:t>
                </a: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point load.</a:t>
                </a:r>
                <a:endParaRPr lang="en-IN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Maximum deflection =deflection due to point load +deflection due to </a:t>
                </a:r>
                <a:r>
                  <a:rPr lang="en-IN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udl</a:t>
                </a: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IN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</a:t>
                </a:r>
                <a:r>
                  <a:rPr lang="en-IN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IN" sz="18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</a:t>
                </a: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IN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48</m:t>
                        </m:r>
                        <m:r>
                          <a:rPr lang="en-IN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𝐸𝐼</m:t>
                        </m:r>
                      </m:den>
                    </m:f>
                    <m:r>
                      <a:rPr lang="en-IN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IN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IN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384</m:t>
                        </m:r>
                        <m:r>
                          <a:rPr lang="en-IN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𝐸𝐼</m:t>
                        </m:r>
                      </m:den>
                    </m:f>
                  </m:oMath>
                </a14:m>
                <a:endParaRPr lang="en-IN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=</a:t>
                </a: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6000</a:t>
                </a:r>
                <a:r>
                  <a:rPr lang="en-IN" sz="18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/EI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12×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IN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48</m:t>
                        </m:r>
                      </m:den>
                    </m:f>
                    <m:r>
                      <a:rPr lang="en-IN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10×6000</m:t>
                        </m:r>
                      </m:num>
                      <m:den>
                        <m:r>
                          <a:rPr lang="en-IN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384</m:t>
                        </m:r>
                      </m:den>
                    </m:f>
                  </m:oMath>
                </a14:m>
                <a:r>
                  <a:rPr lang="en-IN" sz="1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br>
                  <a:rPr lang="en-IN" sz="1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6000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×406.25</m:t>
                        </m:r>
                      </m:num>
                      <m:den>
                        <m:r>
                          <a:rPr lang="en-IN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2×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×24×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=18.28mm</a:t>
                </a: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Kartika" panose="02020503030404060203" pitchFamily="18" charset="0"/>
                  </a:rPr>
                  <a:t> </a:t>
                </a:r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Kartika" panose="02020503030404060203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artika" panose="02020503030404060203" pitchFamily="18" charset="0"/>
                  </a:rPr>
                  <a:t>     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19E4E-F9CC-CC5B-046C-7B155AEC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58" y="1786269"/>
                <a:ext cx="11160642" cy="5917774"/>
              </a:xfrm>
              <a:prstGeom prst="rect">
                <a:avLst/>
              </a:prstGeom>
              <a:blipFill>
                <a:blip r:embed="rId2"/>
                <a:stretch>
                  <a:fillRect t="-5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214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60B144-491D-3841-8582-A0D65C7DAEDA}"/>
              </a:ext>
            </a:extLst>
          </p:cNvPr>
          <p:cNvSpPr txBox="1"/>
          <p:nvPr/>
        </p:nvSpPr>
        <p:spPr>
          <a:xfrm>
            <a:off x="212651" y="95693"/>
            <a:ext cx="11979349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8.In a close-coiled spring, the diameter of each coil is to be 10 times that of wire of the spring and the maximum shear stress is not to exceed 60N/mm2 . Maximum permissible deflection under a load of 400N is 10cm. Taking the shear modulus as 9x104 N/mm2 , determine the diameter of the coil, number of coils and energy stored in the coil</a:t>
            </a:r>
            <a:endParaRPr lang="en-IN" sz="2400" b="1" kern="1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9F66B2-00A7-4AE1-3F20-4CEA4FEAA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8"/>
          <a:stretch/>
        </p:blipFill>
        <p:spPr>
          <a:xfrm>
            <a:off x="1020725" y="2782979"/>
            <a:ext cx="10590027" cy="386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62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C78F9A-5F0C-F103-75B4-E31AEC0703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73"/>
          <a:stretch/>
        </p:blipFill>
        <p:spPr>
          <a:xfrm>
            <a:off x="882501" y="191386"/>
            <a:ext cx="9835117" cy="613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282FF6-7F06-BE43-5E0F-E78DF5EDBE98}"/>
              </a:ext>
            </a:extLst>
          </p:cNvPr>
          <p:cNvSpPr txBox="1"/>
          <p:nvPr/>
        </p:nvSpPr>
        <p:spPr>
          <a:xfrm>
            <a:off x="3048000" y="46847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Course Outcomes: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E64D2-B187-2CCE-EB4E-2BBB8B577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09" y="1458530"/>
            <a:ext cx="9633098" cy="1771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CB358-A4E2-1001-7B70-694CEC102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009" y="3201892"/>
            <a:ext cx="9633098" cy="990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A9959-D2EA-B2F4-4FD7-675A223EF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009" y="4192630"/>
            <a:ext cx="9633098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05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D916C0-B707-02CC-B4EE-5348D4DE9BDC}"/>
              </a:ext>
            </a:extLst>
          </p:cNvPr>
          <p:cNvSpPr txBox="1"/>
          <p:nvPr/>
        </p:nvSpPr>
        <p:spPr>
          <a:xfrm>
            <a:off x="244547" y="372139"/>
            <a:ext cx="11398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GB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.The external and internal diameter of a hollow cast iron column is 50mm and 40mm respectively. If the length of the column is 3m and both of its ends are fixed, determine the crippling load using </a:t>
            </a:r>
            <a:r>
              <a:rPr lang="en-GB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Rankines</a:t>
            </a:r>
            <a:r>
              <a:rPr lang="en-GB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formulae. Take the values of </a:t>
            </a:r>
            <a:r>
              <a:rPr lang="en-GB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σc</a:t>
            </a:r>
            <a:r>
              <a:rPr lang="en-GB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550 N/mm2 and α=1 /1600 in </a:t>
            </a:r>
            <a:r>
              <a:rPr lang="en-GB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Rankines</a:t>
            </a:r>
            <a:r>
              <a:rPr lang="en-GB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formula</a:t>
            </a:r>
            <a:endParaRPr lang="en-IN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45A094-812A-7B0D-7831-4D5CA43356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3" b="47597"/>
          <a:stretch/>
        </p:blipFill>
        <p:spPr>
          <a:xfrm>
            <a:off x="1371601" y="1945758"/>
            <a:ext cx="9250326" cy="479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29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A00521-7689-CA09-4A84-C62F1F0BD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3" r="1295"/>
          <a:stretch/>
        </p:blipFill>
        <p:spPr>
          <a:xfrm>
            <a:off x="1052624" y="329609"/>
            <a:ext cx="9728790" cy="578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53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89875-9618-422E-6061-A3FF81023F63}"/>
              </a:ext>
            </a:extLst>
          </p:cNvPr>
          <p:cNvSpPr txBox="1"/>
          <p:nvPr/>
        </p:nvSpPr>
        <p:spPr>
          <a:xfrm>
            <a:off x="342017" y="138223"/>
            <a:ext cx="11968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en-IN" sz="24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thin cylinder of internal diameter 1.25m contains fluid at an internal pressure of 2N/mm</a:t>
            </a:r>
            <a:r>
              <a:rPr lang="en-IN" sz="2400" b="1" baseline="30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4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Determine the maximum thickness of the cylinder if (</a:t>
            </a:r>
            <a:r>
              <a:rPr lang="en-IN" sz="24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4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The longitudinal stress is not to exceed 30N/mm</a:t>
            </a:r>
            <a:r>
              <a:rPr lang="en-IN" sz="2400" b="1" baseline="30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4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(ii) The circumferential stress is not to exceed 45 N/mm</a:t>
            </a:r>
            <a:r>
              <a:rPr lang="en-IN" sz="2400" b="1" baseline="30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4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4BE13-8BFF-99C6-E30D-04C7A1B10CE9}"/>
              </a:ext>
            </a:extLst>
          </p:cNvPr>
          <p:cNvSpPr txBox="1"/>
          <p:nvPr/>
        </p:nvSpPr>
        <p:spPr>
          <a:xfrm>
            <a:off x="272904" y="2284004"/>
            <a:ext cx="5571460" cy="3624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Given,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Diameter of cylinder , D =1.25m =1250mm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Internal pressure,         P= 2  N/mm</a:t>
            </a:r>
            <a:r>
              <a:rPr lang="en-IN" sz="20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2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      Safe hoop stress (circumferential),   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σ</a:t>
            </a:r>
            <a:r>
              <a:rPr lang="en-IN" sz="20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h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 =  45 N/mm</a:t>
            </a:r>
            <a:r>
              <a:rPr lang="en-IN" sz="20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2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     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safe longitudinal stress 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σ</a:t>
            </a:r>
            <a:r>
              <a:rPr lang="en-IN" sz="20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 = 30 N/mm</a:t>
            </a:r>
            <a:r>
              <a:rPr lang="en-IN" sz="20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2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       Considering strength along longitudinal section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,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E1B2A-8528-7393-3DC3-A5D5E77C3657}"/>
              </a:ext>
            </a:extLst>
          </p:cNvPr>
          <p:cNvSpPr txBox="1"/>
          <p:nvPr/>
        </p:nvSpPr>
        <p:spPr>
          <a:xfrm>
            <a:off x="6326375" y="2020534"/>
            <a:ext cx="5865625" cy="4248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>
              <a:lnSpc>
                <a:spcPct val="107000"/>
              </a:lnSpc>
              <a:spcAft>
                <a:spcPts val="80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       hoop stress 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σ</a:t>
            </a:r>
            <a:r>
              <a:rPr lang="en-IN" sz="20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h</a:t>
            </a:r>
            <a:r>
              <a:rPr lang="en-IN" sz="2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= pd/2t</a:t>
            </a:r>
            <a:r>
              <a:rPr lang="en-IN" sz="2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  or                                             t =  pd/2σ</a:t>
            </a:r>
            <a:r>
              <a:rPr lang="en-IN" sz="2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h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 =2×1250/2×45  = 27.78 mm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     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       considering the strength along transverse section ,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   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       longitudinal stress ,  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σ</a:t>
            </a:r>
            <a:r>
              <a:rPr lang="en-IN" sz="20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 = pd/4t   or  t= pd/4σ</a:t>
            </a:r>
            <a:r>
              <a:rPr lang="en-IN" sz="2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               t = 2×1250/4×30   = 20.84 mm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      </a:t>
            </a: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considering greater among the two values t = 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27.78 mm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.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108B72-6136-5BE4-8B4C-7B143808534C}"/>
              </a:ext>
            </a:extLst>
          </p:cNvPr>
          <p:cNvCxnSpPr/>
          <p:nvPr/>
        </p:nvCxnSpPr>
        <p:spPr>
          <a:xfrm>
            <a:off x="6096000" y="2137144"/>
            <a:ext cx="0" cy="413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620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9F2CC-F7BA-E368-155B-3DB836FB3BAF}"/>
              </a:ext>
            </a:extLst>
          </p:cNvPr>
          <p:cNvSpPr txBox="1"/>
          <p:nvPr/>
        </p:nvSpPr>
        <p:spPr>
          <a:xfrm>
            <a:off x="1270000" y="2133600"/>
            <a:ext cx="9880600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5104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1CEC5D-348D-7ACA-DEFC-25CFEF191ED0}"/>
              </a:ext>
            </a:extLst>
          </p:cNvPr>
          <p:cNvSpPr txBox="1"/>
          <p:nvPr/>
        </p:nvSpPr>
        <p:spPr>
          <a:xfrm>
            <a:off x="397188" y="315685"/>
            <a:ext cx="10319657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all questions in one word or one sentence 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 x 1 = 9 Marks)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985EB-97C5-91F4-A83C-318F336AC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81" y="1742099"/>
            <a:ext cx="10611293" cy="48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61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8574B-70E0-DEA1-FA34-69D80521B5D3}"/>
              </a:ext>
            </a:extLst>
          </p:cNvPr>
          <p:cNvSpPr txBox="1"/>
          <p:nvPr/>
        </p:nvSpPr>
        <p:spPr>
          <a:xfrm>
            <a:off x="598715" y="287483"/>
            <a:ext cx="10994570" cy="6570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The ratio of the change in dimension of the body due to the deformation to its original dimension in the direction perpendicular to the force is called------------ - strain</a:t>
            </a:r>
            <a:r>
              <a:rPr lang="en-GB" sz="2800" dirty="0"/>
              <a:t>.           </a:t>
            </a:r>
            <a:r>
              <a:rPr lang="en-GB" sz="3200" dirty="0">
                <a:latin typeface="Algerian" panose="04020705040A02060702" pitchFamily="82" charset="0"/>
              </a:rPr>
              <a:t>LATERAL STRAIN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The ratio of ultimate stress to the design stress is called ----------   </a:t>
            </a:r>
            <a:r>
              <a:rPr lang="en-GB" sz="2800" dirty="0">
                <a:latin typeface="Algerian" panose="04020705040A02060702" pitchFamily="82" charset="0"/>
              </a:rPr>
              <a:t>FACTOR OF SAFETY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A load that is spread along the beam over the entire length or part of its length is called----------                            </a:t>
            </a:r>
            <a:r>
              <a:rPr lang="en-GB" sz="2800" dirty="0">
                <a:latin typeface="Algerian" panose="04020705040A02060702" pitchFamily="82" charset="0"/>
              </a:rPr>
              <a:t>UNIFORMLY DISTRIBUTED LOAD</a:t>
            </a:r>
          </a:p>
          <a:p>
            <a:pPr lvl="0">
              <a:lnSpc>
                <a:spcPct val="150000"/>
              </a:lnSpc>
            </a:pPr>
            <a:endParaRPr lang="en-IN" sz="2800" kern="1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75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92B479-FDF5-C4B8-4FE7-43CE65141D72}"/>
              </a:ext>
            </a:extLst>
          </p:cNvPr>
          <p:cNvSpPr txBox="1"/>
          <p:nvPr/>
        </p:nvSpPr>
        <p:spPr>
          <a:xfrm>
            <a:off x="630498" y="831846"/>
            <a:ext cx="11171641" cy="5194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800" b="1" kern="100" dirty="0">
                <a:solidFill>
                  <a:schemeClr val="accent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en-GB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Point at which the bending moment is zero or  changes sign from positive to negative or vice versa is called ------                    </a:t>
            </a:r>
            <a:r>
              <a:rPr lang="en-GB" sz="2800" dirty="0">
                <a:latin typeface="Algerian" panose="04020705040A02060702" pitchFamily="82" charset="0"/>
              </a:rPr>
              <a:t>POINT OF CONTRAFLEXURE</a:t>
            </a:r>
          </a:p>
          <a:p>
            <a:pPr lvl="0">
              <a:lnSpc>
                <a:spcPct val="150000"/>
              </a:lnSpc>
            </a:pPr>
            <a:r>
              <a:rPr lang="en-GB" sz="2800" b="1" kern="100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</a:t>
            </a:r>
            <a:r>
              <a:rPr lang="en-GB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The layer between top and bottom layers of the beam which is unchanged in length due to bending is called ------    </a:t>
            </a:r>
            <a:r>
              <a:rPr lang="en-GB" sz="2800" dirty="0">
                <a:latin typeface="Algerian" panose="04020705040A02060702" pitchFamily="82" charset="0"/>
              </a:rPr>
              <a:t>NEUTRAL LAYER</a:t>
            </a:r>
          </a:p>
          <a:p>
            <a:pPr lvl="0">
              <a:lnSpc>
                <a:spcPct val="150000"/>
              </a:lnSpc>
            </a:pPr>
            <a:r>
              <a:rPr lang="en-GB" sz="2800" b="1" kern="100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6.T</a:t>
            </a:r>
            <a:r>
              <a:rPr lang="en-GB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he lateral displacement of a beam under the load is termed as ---------   </a:t>
            </a:r>
            <a:r>
              <a:rPr lang="en-GB" sz="2800" dirty="0">
                <a:latin typeface="Algerian" panose="04020705040A02060702" pitchFamily="82" charset="0"/>
              </a:rPr>
              <a:t>DEFLECTION</a:t>
            </a:r>
            <a:endParaRPr lang="en-IN" sz="2800" b="1" kern="100" dirty="0"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08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9A0B07-EEC3-0FA2-2903-3289AAB3347B}"/>
              </a:ext>
            </a:extLst>
          </p:cNvPr>
          <p:cNvSpPr txBox="1"/>
          <p:nvPr/>
        </p:nvSpPr>
        <p:spPr>
          <a:xfrm>
            <a:off x="658189" y="965501"/>
            <a:ext cx="10963197" cy="4754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817245" algn="just">
              <a:lnSpc>
                <a:spcPct val="150000"/>
              </a:lnSpc>
              <a:spcAft>
                <a:spcPts val="800"/>
              </a:spcAft>
              <a:tabLst>
                <a:tab pos="817245" algn="l"/>
              </a:tabLst>
            </a:pPr>
            <a:r>
              <a:rPr lang="en-GB" sz="2800" kern="100" dirty="0">
                <a:solidFill>
                  <a:schemeClr val="accent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</a:t>
            </a:r>
            <a:r>
              <a:rPr lang="en-GB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Failure along longitudinal section is due to ------ stresses set up in the walls of the cylinder</a:t>
            </a:r>
            <a:r>
              <a:rPr lang="en-GB" sz="2800" dirty="0">
                <a:latin typeface="Algerian" panose="04020705040A02060702" pitchFamily="82" charset="0"/>
              </a:rPr>
              <a:t>.   HOOP</a:t>
            </a:r>
          </a:p>
          <a:p>
            <a:pPr indent="817245" algn="just">
              <a:lnSpc>
                <a:spcPct val="150000"/>
              </a:lnSpc>
              <a:spcAft>
                <a:spcPts val="800"/>
              </a:spcAft>
              <a:tabLst>
                <a:tab pos="817245" algn="l"/>
              </a:tabLst>
            </a:pPr>
            <a:r>
              <a:rPr lang="en-GB" sz="2800" kern="100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</a:t>
            </a:r>
            <a:r>
              <a:rPr lang="en-GB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--------- is the ratio of the mean coil diameter to the diameter of the spring wire    </a:t>
            </a:r>
            <a:r>
              <a:rPr lang="en-GB" sz="2800" dirty="0">
                <a:latin typeface="Algerian" panose="04020705040A02060702" pitchFamily="82" charset="0"/>
              </a:rPr>
              <a:t>SPRING INDEX</a:t>
            </a:r>
          </a:p>
          <a:p>
            <a:pPr indent="817245" algn="just">
              <a:lnSpc>
                <a:spcPct val="150000"/>
              </a:lnSpc>
              <a:spcAft>
                <a:spcPts val="800"/>
              </a:spcAft>
              <a:tabLst>
                <a:tab pos="817245" algn="l"/>
              </a:tabLst>
            </a:pPr>
            <a:r>
              <a:rPr lang="en-GB" sz="2800" kern="100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</a:t>
            </a:r>
            <a:r>
              <a:rPr lang="en-GB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Torsional section modulus is defined as the ratio of the -------- to the radius of the shaft. </a:t>
            </a:r>
            <a:r>
              <a:rPr lang="en-GB" sz="2800" dirty="0">
                <a:latin typeface="Algerian" panose="04020705040A02060702" pitchFamily="82" charset="0"/>
              </a:rPr>
              <a:t>POLAR MOMENT OF INERTIA</a:t>
            </a:r>
            <a:endParaRPr lang="en-IN" sz="2800" kern="100" dirty="0"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910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D9E2A1-9C4F-1731-9B84-5276A6093AAA}"/>
              </a:ext>
            </a:extLst>
          </p:cNvPr>
          <p:cNvSpPr txBox="1"/>
          <p:nvPr/>
        </p:nvSpPr>
        <p:spPr>
          <a:xfrm>
            <a:off x="1028699" y="194101"/>
            <a:ext cx="9696325" cy="1342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any Eight questions from the following 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 x 3= 24 Marks)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DAB98-5F75-43C9-2795-246ED20A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44" y="1533260"/>
            <a:ext cx="10919637" cy="31875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BFD24F-4327-1C65-3ABA-2C4E5A6FA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44" y="4720855"/>
            <a:ext cx="10919637" cy="194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23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F1AC79-8113-5EB4-787C-6B4F6CDAB2E9}"/>
              </a:ext>
            </a:extLst>
          </p:cNvPr>
          <p:cNvSpPr txBox="1"/>
          <p:nvPr/>
        </p:nvSpPr>
        <p:spPr>
          <a:xfrm>
            <a:off x="444500" y="442669"/>
            <a:ext cx="11112500" cy="5412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800" b="1" dirty="0">
                <a:solidFill>
                  <a:schemeClr val="accent1"/>
                </a:solidFill>
              </a:rPr>
              <a:t>Differentiate Lateral strain and Longitudinal strain. What is factor of safety?</a:t>
            </a:r>
            <a:endParaRPr lang="en-IN" sz="2800" b="1" kern="1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Longitudinal strain refers to the deformation that occurs along the length of an object when subjected to a force parallel to its original direction.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Lateral strain refers to the deformation that occurs perpendicular to the applied force, causing the object to expand or contract in its transverse directions.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4007A2"/>
                </a:solidFill>
                <a:effectLst/>
                <a:latin typeface="-apple-system"/>
                <a:hlinkClick r:id="rId2"/>
              </a:rPr>
              <a:t>The ratio of lateral strain to the longitudinal strain is called Poisson’s ratio</a:t>
            </a:r>
            <a:endParaRPr lang="en-GB" sz="2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0">
              <a:lnSpc>
                <a:spcPct val="107000"/>
              </a:lnSpc>
            </a:pPr>
            <a:endParaRPr lang="en-IN" sz="2800" kern="100" dirty="0">
              <a:solidFill>
                <a:srgbClr val="7030A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800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Factor of safety</a:t>
            </a:r>
            <a:r>
              <a:rPr lang="en-IN" sz="2800" kern="1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ratio of ultimate stress to working stress is called factor of safety.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IN" sz="2800" kern="1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554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1291</Words>
  <Application>Microsoft Office PowerPoint</Application>
  <PresentationFormat>Widescreen</PresentationFormat>
  <Paragraphs>86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Algerian</vt:lpstr>
      <vt:lpstr>-apple-system</vt:lpstr>
      <vt:lpstr>Arial</vt:lpstr>
      <vt:lpstr>Arial Black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akshaya skymark</dc:creator>
  <cp:lastModifiedBy>safvan mon</cp:lastModifiedBy>
  <cp:revision>14</cp:revision>
  <dcterms:created xsi:type="dcterms:W3CDTF">2023-10-19T15:15:31Z</dcterms:created>
  <dcterms:modified xsi:type="dcterms:W3CDTF">2023-10-30T14:38:11Z</dcterms:modified>
</cp:coreProperties>
</file>