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81" r:id="rId21"/>
    <p:sldId id="276" r:id="rId22"/>
    <p:sldId id="277" r:id="rId23"/>
    <p:sldId id="278" r:id="rId24"/>
    <p:sldId id="279" r:id="rId25"/>
    <p:sldId id="280" r:id="rId26"/>
    <p:sldId id="282" r:id="rId27"/>
    <p:sldId id="283" r:id="rId28"/>
    <p:sldId id="284" r:id="rId29"/>
    <p:sldId id="285" r:id="rId30"/>
    <p:sldId id="286" r:id="rId31"/>
    <p:sldId id="289" r:id="rId32"/>
    <p:sldId id="287" r:id="rId33"/>
    <p:sldId id="288"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810" y="2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F089F6-C8CE-4A33-A4CC-11DBC0F44408}" type="datetimeFigureOut">
              <a:rPr lang="en-US" smtClean="0"/>
              <a:pPr/>
              <a:t>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F089F6-C8CE-4A33-A4CC-11DBC0F44408}" type="datetimeFigureOut">
              <a:rPr lang="en-US" smtClean="0"/>
              <a:pPr/>
              <a:t>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F089F6-C8CE-4A33-A4CC-11DBC0F44408}" type="datetimeFigureOut">
              <a:rPr lang="en-US" smtClean="0"/>
              <a:pPr/>
              <a:t>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F089F6-C8CE-4A33-A4CC-11DBC0F44408}" type="datetimeFigureOut">
              <a:rPr lang="en-US" smtClean="0"/>
              <a:pPr/>
              <a:t>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089F6-C8CE-4A33-A4CC-11DBC0F44408}" type="datetimeFigureOut">
              <a:rPr lang="en-US" smtClean="0"/>
              <a:pPr/>
              <a:t>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5F089F6-C8CE-4A33-A4CC-11DBC0F44408}" type="datetimeFigureOut">
              <a:rPr lang="en-US" smtClean="0"/>
              <a:pPr/>
              <a:t>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5F089F6-C8CE-4A33-A4CC-11DBC0F44408}" type="datetimeFigureOut">
              <a:rPr lang="en-US" smtClean="0"/>
              <a:pPr/>
              <a:t>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5F089F6-C8CE-4A33-A4CC-11DBC0F44408}" type="datetimeFigureOut">
              <a:rPr lang="en-US" smtClean="0"/>
              <a:pPr/>
              <a:t>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089F6-C8CE-4A33-A4CC-11DBC0F44408}" type="datetimeFigureOut">
              <a:rPr lang="en-US" smtClean="0"/>
              <a:pPr/>
              <a:t>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F089F6-C8CE-4A33-A4CC-11DBC0F44408}" type="datetimeFigureOut">
              <a:rPr lang="en-US" smtClean="0"/>
              <a:pPr/>
              <a:t>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F089F6-C8CE-4A33-A4CC-11DBC0F44408}" type="datetimeFigureOut">
              <a:rPr lang="en-US" smtClean="0"/>
              <a:pPr/>
              <a:t>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C380FE-DA21-4017-B9DC-649DADFCF66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089F6-C8CE-4A33-A4CC-11DBC0F44408}" type="datetimeFigureOut">
              <a:rPr lang="en-US" smtClean="0"/>
              <a:pPr/>
              <a:t>9/11/2023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380FE-DA21-4017-B9DC-649DADFCF66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e.com/in/en/product-category/87897-medium-voltage-switchgea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5033 C : SWITCH GEAR AND PROTECTION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59632" y="1700808"/>
            <a:ext cx="6912768" cy="4752527"/>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a:t>BELLOWS IN SF6 CB(JUST FOR INFORMATION)</a:t>
            </a:r>
          </a:p>
        </p:txBody>
      </p:sp>
      <p:sp>
        <p:nvSpPr>
          <p:cNvPr id="4" name="Content Placeholder 3"/>
          <p:cNvSpPr>
            <a:spLocks noGrp="1"/>
          </p:cNvSpPr>
          <p:nvPr>
            <p:ph idx="1"/>
          </p:nvPr>
        </p:nvSpPr>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FUSES</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lnSpcReduction="10000"/>
          </a:bodyPr>
          <a:lstStyle/>
          <a:p>
            <a:r>
              <a:rPr lang="en-US" dirty="0"/>
              <a:t>Fuse is a wire of short length and low melting point to  prevent flow of excessive current through the circuit during fault conditions .</a:t>
            </a:r>
          </a:p>
          <a:p>
            <a:r>
              <a:rPr lang="en-US" dirty="0"/>
              <a:t>Fuse is usually an alloy of tin and lead (37% lead and 63% tin for &lt;10 A )or copper wire(&gt;10 A) .</a:t>
            </a:r>
          </a:p>
          <a:p>
            <a:r>
              <a:rPr lang="en-US" dirty="0"/>
              <a:t>Have inverse current-time  characteristics</a:t>
            </a:r>
          </a:p>
          <a:p>
            <a:r>
              <a:rPr lang="en-US" dirty="0"/>
              <a:t>Time for blowing out fuse depends on magnitude of fault current.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Desirable characters of Fuse element</a:t>
            </a:r>
          </a:p>
        </p:txBody>
      </p:sp>
      <p:sp>
        <p:nvSpPr>
          <p:cNvPr id="3" name="Content Placeholder 2"/>
          <p:cNvSpPr>
            <a:spLocks noGrp="1"/>
          </p:cNvSpPr>
          <p:nvPr>
            <p:ph idx="1"/>
          </p:nvPr>
        </p:nvSpPr>
        <p:spPr/>
        <p:txBody>
          <a:bodyPr/>
          <a:lstStyle/>
          <a:p>
            <a:r>
              <a:rPr lang="en-US" dirty="0"/>
              <a:t>Materials used for fuse wire have </a:t>
            </a:r>
          </a:p>
          <a:p>
            <a:r>
              <a:rPr lang="en-US" dirty="0"/>
              <a:t>Low melting point</a:t>
            </a:r>
          </a:p>
          <a:p>
            <a:r>
              <a:rPr lang="en-US" dirty="0"/>
              <a:t>High specific resistance material</a:t>
            </a:r>
          </a:p>
          <a:p>
            <a:r>
              <a:rPr lang="en-US" dirty="0"/>
              <a:t>Low </a:t>
            </a:r>
            <a:r>
              <a:rPr lang="en-US" dirty="0" err="1"/>
              <a:t>ohmic</a:t>
            </a:r>
            <a:r>
              <a:rPr lang="en-US" dirty="0"/>
              <a:t> loss</a:t>
            </a:r>
          </a:p>
          <a:p>
            <a:r>
              <a:rPr lang="en-US" dirty="0"/>
              <a:t>High conductivity</a:t>
            </a:r>
          </a:p>
          <a:p>
            <a:r>
              <a:rPr lang="en-US" dirty="0"/>
              <a:t>Free from deterioration(oxidation)</a:t>
            </a:r>
          </a:p>
          <a:p>
            <a:r>
              <a:rPr lang="en-US" dirty="0"/>
              <a:t>Less co efficient of expansion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Fuse current and factors affecting it</a:t>
            </a:r>
          </a:p>
        </p:txBody>
      </p:sp>
      <p:sp>
        <p:nvSpPr>
          <p:cNvPr id="3" name="Content Placeholder 2"/>
          <p:cNvSpPr>
            <a:spLocks noGrp="1"/>
          </p:cNvSpPr>
          <p:nvPr>
            <p:ph idx="1"/>
          </p:nvPr>
        </p:nvSpPr>
        <p:spPr/>
        <p:txBody>
          <a:bodyPr>
            <a:normAutofit fontScale="77500" lnSpcReduction="20000"/>
          </a:bodyPr>
          <a:lstStyle/>
          <a:p>
            <a:r>
              <a:rPr lang="en-US" dirty="0"/>
              <a:t>It is the minimum value of current at which fuse wire melts. </a:t>
            </a:r>
          </a:p>
          <a:p>
            <a:pPr>
              <a:buNone/>
            </a:pPr>
            <a:endParaRPr lang="en-US" dirty="0"/>
          </a:p>
          <a:p>
            <a:r>
              <a:rPr lang="en-US" u="sng" dirty="0"/>
              <a:t>Factors affecting  Fuse current</a:t>
            </a:r>
          </a:p>
          <a:p>
            <a:pPr marL="514350" indent="-514350">
              <a:buFont typeface="+mj-lt"/>
              <a:buAutoNum type="arabicPeriod"/>
            </a:pPr>
            <a:r>
              <a:rPr lang="en-US" dirty="0"/>
              <a:t>Type of material used</a:t>
            </a:r>
          </a:p>
          <a:p>
            <a:pPr marL="514350" indent="-514350">
              <a:buFont typeface="+mj-lt"/>
              <a:buAutoNum type="arabicPeriod"/>
            </a:pPr>
            <a:r>
              <a:rPr lang="en-US" dirty="0"/>
              <a:t>The cross sectional area</a:t>
            </a:r>
          </a:p>
          <a:p>
            <a:pPr marL="514350" indent="-514350">
              <a:buFont typeface="+mj-lt"/>
              <a:buAutoNum type="arabicPeriod"/>
            </a:pPr>
            <a:r>
              <a:rPr lang="en-US" dirty="0"/>
              <a:t>Length – in small  length heat is conducted away easily</a:t>
            </a:r>
          </a:p>
          <a:p>
            <a:pPr marL="514350" indent="-514350">
              <a:buFont typeface="+mj-lt"/>
              <a:buAutoNum type="arabicPeriod"/>
            </a:pPr>
            <a:r>
              <a:rPr lang="en-US" dirty="0"/>
              <a:t>Size and location of terminals</a:t>
            </a:r>
          </a:p>
          <a:p>
            <a:pPr marL="514350" indent="-514350">
              <a:buFont typeface="+mj-lt"/>
              <a:buAutoNum type="arabicPeriod"/>
            </a:pPr>
            <a:r>
              <a:rPr lang="en-US" dirty="0"/>
              <a:t>Diameter of wire</a:t>
            </a:r>
          </a:p>
          <a:p>
            <a:pPr marL="514350" indent="-514350">
              <a:buFont typeface="+mj-lt"/>
              <a:buAutoNum type="arabicPeriod"/>
            </a:pPr>
            <a:r>
              <a:rPr lang="en-US" dirty="0"/>
              <a:t>Type of enclosure used </a:t>
            </a:r>
          </a:p>
          <a:p>
            <a:pPr marL="514350" indent="-514350">
              <a:buFont typeface="+mj-lt"/>
              <a:buAutoNum type="arabicPeriod"/>
            </a:pPr>
            <a:r>
              <a:rPr lang="en-US" dirty="0"/>
              <a:t>Type of surface (Fusing current for stranded conductor is less)</a:t>
            </a:r>
          </a:p>
          <a:p>
            <a:pPr marL="514350" indent="-514350">
              <a:buFont typeface="+mj-lt"/>
              <a:buAutoNum type="arabicPeriod"/>
            </a:pPr>
            <a:endParaRPr lang="en-US" u="sn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terms </a:t>
            </a:r>
          </a:p>
        </p:txBody>
      </p:sp>
      <p:sp>
        <p:nvSpPr>
          <p:cNvPr id="3" name="Content Placeholder 2"/>
          <p:cNvSpPr>
            <a:spLocks noGrp="1"/>
          </p:cNvSpPr>
          <p:nvPr>
            <p:ph idx="1"/>
          </p:nvPr>
        </p:nvSpPr>
        <p:spPr/>
        <p:txBody>
          <a:bodyPr>
            <a:normAutofit fontScale="92500" lnSpcReduction="10000"/>
          </a:bodyPr>
          <a:lstStyle/>
          <a:p>
            <a:r>
              <a:rPr lang="en-US" b="1" u="sng" dirty="0"/>
              <a:t>Current rating </a:t>
            </a:r>
            <a:r>
              <a:rPr lang="en-US" dirty="0"/>
              <a:t>–The current  which fuse wire can normally carry without melting .</a:t>
            </a:r>
          </a:p>
          <a:p>
            <a:r>
              <a:rPr lang="en-US" b="1" u="sng" dirty="0"/>
              <a:t>Fusing factor </a:t>
            </a:r>
            <a:r>
              <a:rPr lang="en-US" dirty="0"/>
              <a:t>–(minimum fusing current)</a:t>
            </a:r>
            <a:r>
              <a:rPr lang="en-US" b="1" dirty="0"/>
              <a:t>/</a:t>
            </a:r>
            <a:r>
              <a:rPr lang="en-US" dirty="0"/>
              <a:t>(current rating of fusing element)</a:t>
            </a:r>
          </a:p>
          <a:p>
            <a:pPr>
              <a:buNone/>
            </a:pPr>
            <a:r>
              <a:rPr lang="en-US" dirty="0"/>
              <a:t>    Value of fusing factor always &gt; unity </a:t>
            </a:r>
          </a:p>
          <a:p>
            <a:r>
              <a:rPr lang="en-US" b="1" u="sng" dirty="0"/>
              <a:t>Prospective current </a:t>
            </a:r>
            <a:r>
              <a:rPr lang="en-US" dirty="0"/>
              <a:t>–It is the  dc or </a:t>
            </a:r>
            <a:r>
              <a:rPr lang="en-US" dirty="0" err="1"/>
              <a:t>rms</a:t>
            </a:r>
            <a:r>
              <a:rPr lang="en-US" dirty="0"/>
              <a:t> value of ac  which would flow in a circuit immediately following the  fuse when a short circuit occurs  assuming fuse replaced by a link of negligible resistance .</a:t>
            </a:r>
          </a:p>
          <a:p>
            <a:endParaRPr lang="en-US" dirty="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Continues </a:t>
            </a:r>
          </a:p>
        </p:txBody>
      </p:sp>
      <p:sp>
        <p:nvSpPr>
          <p:cNvPr id="3" name="Content Placeholder 2"/>
          <p:cNvSpPr>
            <a:spLocks noGrp="1"/>
          </p:cNvSpPr>
          <p:nvPr>
            <p:ph idx="1"/>
          </p:nvPr>
        </p:nvSpPr>
        <p:spPr/>
        <p:txBody>
          <a:bodyPr>
            <a:normAutofit fontScale="92500" lnSpcReduction="20000"/>
          </a:bodyPr>
          <a:lstStyle/>
          <a:p>
            <a:r>
              <a:rPr lang="en-US" b="1" u="sng" dirty="0"/>
              <a:t>Cut off current </a:t>
            </a:r>
            <a:r>
              <a:rPr lang="en-US" dirty="0"/>
              <a:t>–The minimum value to which fault current reaches before fuse melts .</a:t>
            </a:r>
          </a:p>
          <a:p>
            <a:r>
              <a:rPr lang="en-US" b="1" u="sng" dirty="0"/>
              <a:t>Pre arcing time</a:t>
            </a:r>
            <a:r>
              <a:rPr lang="en-US" dirty="0"/>
              <a:t>-It is the time between instant of break of fuse wire to the instant arc is initiated .</a:t>
            </a:r>
          </a:p>
          <a:p>
            <a:r>
              <a:rPr lang="en-US" b="1" u="sng" dirty="0"/>
              <a:t>Arcing time</a:t>
            </a:r>
            <a:r>
              <a:rPr lang="en-US" dirty="0"/>
              <a:t>-It is the time between instant of  arc initiation to the instant of arc extinguished .</a:t>
            </a:r>
          </a:p>
          <a:p>
            <a:r>
              <a:rPr lang="en-US" b="1" u="sng" dirty="0"/>
              <a:t>Total operational time</a:t>
            </a:r>
            <a:r>
              <a:rPr lang="en-US" b="1" dirty="0"/>
              <a:t> </a:t>
            </a:r>
            <a:r>
              <a:rPr lang="en-US" dirty="0"/>
              <a:t>–Sum of pre arcing and arcing time .</a:t>
            </a:r>
          </a:p>
          <a:p>
            <a:r>
              <a:rPr lang="en-US" b="1" u="sng" dirty="0"/>
              <a:t>Breaking capacity</a:t>
            </a:r>
            <a:r>
              <a:rPr lang="en-US" dirty="0"/>
              <a:t>-</a:t>
            </a:r>
            <a:r>
              <a:rPr lang="en-US" dirty="0" err="1"/>
              <a:t>Rms</a:t>
            </a:r>
            <a:r>
              <a:rPr lang="en-US" dirty="0"/>
              <a:t> value of ac component of maximum prospective current and system voltage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fuses</a:t>
            </a:r>
          </a:p>
        </p:txBody>
      </p:sp>
      <p:sp>
        <p:nvSpPr>
          <p:cNvPr id="3" name="Content Placeholder 2"/>
          <p:cNvSpPr>
            <a:spLocks noGrp="1"/>
          </p:cNvSpPr>
          <p:nvPr>
            <p:ph idx="1"/>
          </p:nvPr>
        </p:nvSpPr>
        <p:spPr/>
        <p:txBody>
          <a:bodyPr/>
          <a:lstStyle/>
          <a:p>
            <a:r>
              <a:rPr lang="en-US" dirty="0"/>
              <a:t>Low voltage fuses</a:t>
            </a:r>
          </a:p>
          <a:p>
            <a:r>
              <a:rPr lang="en-US" dirty="0"/>
              <a:t>High voltage fuses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Low voltage fuses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u="sng" dirty="0"/>
              <a:t>Round type Fuse Unit</a:t>
            </a:r>
            <a:r>
              <a:rPr lang="en-US" b="1" dirty="0"/>
              <a:t> </a:t>
            </a:r>
            <a:r>
              <a:rPr lang="en-US" dirty="0"/>
              <a:t>– It has porcelain box and 2 wire terminals for holding fuse wire between them.</a:t>
            </a:r>
          </a:p>
          <a:p>
            <a:pPr marL="514350" indent="-514350">
              <a:buNone/>
            </a:pPr>
            <a:r>
              <a:rPr lang="en-US" b="1" u="sng" dirty="0"/>
              <a:t>Disadvantage</a:t>
            </a:r>
            <a:r>
              <a:rPr lang="en-US" dirty="0"/>
              <a:t> </a:t>
            </a:r>
          </a:p>
          <a:p>
            <a:pPr marL="514350" indent="-514350"/>
            <a:r>
              <a:rPr lang="en-US" dirty="0"/>
              <a:t>One of terminal always </a:t>
            </a:r>
            <a:r>
              <a:rPr lang="en-US" dirty="0" err="1"/>
              <a:t>energised</a:t>
            </a:r>
            <a:r>
              <a:rPr lang="en-US" dirty="0"/>
              <a:t> and so worker need to open main switch for replacement .</a:t>
            </a:r>
          </a:p>
          <a:p>
            <a:pPr marL="514350" indent="-514350"/>
            <a:r>
              <a:rPr lang="en-US" dirty="0"/>
              <a:t>Arcing at time of blowing fuses and after 3 arcing fuse unit is not usable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514350" indent="-514350">
              <a:buNone/>
            </a:pPr>
            <a:r>
              <a:rPr lang="en-US" dirty="0"/>
              <a:t>2.  </a:t>
            </a:r>
            <a:r>
              <a:rPr lang="en-US" b="1" u="sng" dirty="0" err="1"/>
              <a:t>Rewirable</a:t>
            </a:r>
            <a:r>
              <a:rPr lang="en-US" b="1" u="sng" dirty="0"/>
              <a:t> or Kit –</a:t>
            </a:r>
            <a:r>
              <a:rPr lang="en-US" b="1" u="sng" dirty="0" err="1"/>
              <a:t>kat</a:t>
            </a:r>
            <a:r>
              <a:rPr lang="en-US" b="1" u="sng" dirty="0"/>
              <a:t> type fuses – </a:t>
            </a:r>
            <a:r>
              <a:rPr lang="en-US" dirty="0"/>
              <a:t>It has Porcelain base for carrying fixed contact to which incoming and outgoing </a:t>
            </a:r>
            <a:r>
              <a:rPr lang="en-US" dirty="0" err="1"/>
              <a:t>phae</a:t>
            </a:r>
            <a:r>
              <a:rPr lang="en-US" dirty="0"/>
              <a:t> wire connected and porcelain fuse carrier for holding  fuse element .</a:t>
            </a:r>
          </a:p>
          <a:p>
            <a:pPr>
              <a:buNone/>
            </a:pPr>
            <a:r>
              <a:rPr lang="en-US" u="sng" dirty="0"/>
              <a:t>Advantages</a:t>
            </a:r>
            <a:r>
              <a:rPr lang="en-US" dirty="0"/>
              <a:t> </a:t>
            </a:r>
          </a:p>
          <a:p>
            <a:r>
              <a:rPr lang="en-US" dirty="0"/>
              <a:t>Easy removal and replacement</a:t>
            </a:r>
          </a:p>
          <a:p>
            <a:r>
              <a:rPr lang="en-US" dirty="0"/>
              <a:t>Less danger </a:t>
            </a:r>
          </a:p>
          <a:p>
            <a:pPr>
              <a:buNone/>
            </a:pPr>
            <a:r>
              <a:rPr lang="en-US" u="sng" dirty="0"/>
              <a:t>Disadvantages</a:t>
            </a:r>
          </a:p>
          <a:p>
            <a:r>
              <a:rPr lang="en-US" u="sng" dirty="0"/>
              <a:t>Possibility of renewal by wrong wire size</a:t>
            </a:r>
          </a:p>
          <a:p>
            <a:r>
              <a:rPr lang="en-US" u="sng" dirty="0"/>
              <a:t>Fuse wire deteriorates with time</a:t>
            </a:r>
          </a:p>
          <a:p>
            <a:r>
              <a:rPr lang="en-US" u="sng" dirty="0"/>
              <a:t>Breaking capacity low</a:t>
            </a:r>
          </a:p>
          <a:p>
            <a:r>
              <a:rPr lang="en-US" u="sng" dirty="0"/>
              <a:t>Protective capacity is uncertain</a:t>
            </a:r>
          </a:p>
          <a:p>
            <a:r>
              <a:rPr lang="en-US" u="sng" dirty="0"/>
              <a:t>Accurate calibration of </a:t>
            </a:r>
            <a:r>
              <a:rPr lang="en-US" u="sng" dirty="0" err="1"/>
              <a:t>fue</a:t>
            </a:r>
            <a:r>
              <a:rPr lang="en-US" u="sng" dirty="0"/>
              <a:t> wire is not possible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Switchgear </a:t>
            </a:r>
            <a:r>
              <a:rPr lang="en-US" dirty="0"/>
              <a:t>is an integral part of an electric power system. </a:t>
            </a:r>
          </a:p>
          <a:p>
            <a:r>
              <a:rPr lang="en-US" b="1" dirty="0">
                <a:hlinkClick r:id="rId2"/>
              </a:rPr>
              <a:t>Switchgear</a:t>
            </a:r>
            <a:r>
              <a:rPr lang="en-US" dirty="0"/>
              <a:t> includes series of devices that protect persons and electrical power equipment from effect of faults. </a:t>
            </a:r>
            <a:r>
              <a:rPr lang="en-US" dirty="0" err="1"/>
              <a:t>Eg</a:t>
            </a:r>
            <a:r>
              <a:rPr lang="en-US" dirty="0"/>
              <a:t> : fuses, Circuit breaker ,relays etc..</a:t>
            </a:r>
          </a:p>
          <a:p>
            <a:r>
              <a:rPr lang="en-US" dirty="0"/>
              <a:t>It is a </a:t>
            </a:r>
            <a:r>
              <a:rPr lang="en-US" b="1" dirty="0"/>
              <a:t>gear for switching </a:t>
            </a:r>
            <a:r>
              <a:rPr lang="en-US" dirty="0"/>
              <a:t>. Switchgear, as the name implies, is a combination of switches, fuses,  circuit breakers  etc..that control and isolate electrical equipment.</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123728" y="1484784"/>
            <a:ext cx="5040560" cy="394049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Low voltage HRC –High Rupturing Capacity Fuses Cartridge types </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1331640" y="2204864"/>
            <a:ext cx="6192688" cy="381642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sz="3300" dirty="0"/>
              <a:t>Used in large power cases where breaking capacity is high</a:t>
            </a:r>
          </a:p>
          <a:p>
            <a:r>
              <a:rPr lang="en-US" sz="3300" dirty="0"/>
              <a:t>Construction --It has heat resist ceramic body with brass end cap and fused silver wire is the current carrying element .Fuse wire surrounded by filling powder quartz  which is arc extinguishing agent .</a:t>
            </a:r>
          </a:p>
          <a:p>
            <a:r>
              <a:rPr lang="en-US" sz="3300" dirty="0"/>
              <a:t>Two or more fusing elements can be used for increasing breaking capacity and also silica can be used as arc extinguishing agent .Also in three phase systems tripping device can be employed for continue in supply through non faulty phases .</a:t>
            </a:r>
          </a:p>
          <a:p>
            <a:pPr>
              <a:buNone/>
            </a:pPr>
            <a:r>
              <a:rPr lang="en-US" sz="3300" dirty="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p>
        </p:txBody>
      </p:sp>
      <p:sp>
        <p:nvSpPr>
          <p:cNvPr id="3" name="Content Placeholder 2"/>
          <p:cNvSpPr>
            <a:spLocks noGrp="1"/>
          </p:cNvSpPr>
          <p:nvPr>
            <p:ph idx="1"/>
          </p:nvPr>
        </p:nvSpPr>
        <p:spPr/>
        <p:txBody>
          <a:bodyPr>
            <a:normAutofit lnSpcReduction="10000"/>
          </a:bodyPr>
          <a:lstStyle/>
          <a:p>
            <a:r>
              <a:rPr lang="en-US" dirty="0"/>
              <a:t>Pre arcing operation – melting of silver elements</a:t>
            </a:r>
          </a:p>
          <a:p>
            <a:r>
              <a:rPr lang="en-US" dirty="0"/>
              <a:t>Arcing operation –</a:t>
            </a:r>
            <a:r>
              <a:rPr lang="en-US" dirty="0" err="1"/>
              <a:t>Vapourization</a:t>
            </a:r>
            <a:r>
              <a:rPr lang="en-US" dirty="0"/>
              <a:t> of silver element</a:t>
            </a:r>
          </a:p>
          <a:p>
            <a:r>
              <a:rPr lang="en-US" dirty="0"/>
              <a:t>Fusion of silver and filling powder and thus a high resistance formed</a:t>
            </a:r>
          </a:p>
          <a:p>
            <a:r>
              <a:rPr lang="en-US" dirty="0"/>
              <a:t>Extinction of arc under fusion process  and thus high resistance converted to insulator and thus fault current interrupted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voltage HRC fuses</a:t>
            </a:r>
          </a:p>
        </p:txBody>
      </p:sp>
      <p:sp>
        <p:nvSpPr>
          <p:cNvPr id="3" name="Content Placeholder 2"/>
          <p:cNvSpPr>
            <a:spLocks noGrp="1"/>
          </p:cNvSpPr>
          <p:nvPr>
            <p:ph idx="1"/>
          </p:nvPr>
        </p:nvSpPr>
        <p:spPr/>
        <p:txBody>
          <a:bodyPr>
            <a:normAutofit fontScale="92500"/>
          </a:bodyPr>
          <a:lstStyle/>
          <a:p>
            <a:r>
              <a:rPr lang="en-US" dirty="0"/>
              <a:t>At high voltage there can be problems of corona .So there are two type construction used </a:t>
            </a:r>
          </a:p>
          <a:p>
            <a:pPr marL="514350" indent="-514350">
              <a:buFont typeface="+mj-lt"/>
              <a:buAutoNum type="arabicPeriod"/>
            </a:pPr>
            <a:r>
              <a:rPr lang="en-US" dirty="0"/>
              <a:t>Cartridge type –  Fuse element in form of helix , also can use high resistance and low resistance fuse element in parallel .These are used </a:t>
            </a:r>
            <a:r>
              <a:rPr lang="en-US" dirty="0" err="1"/>
              <a:t>upto</a:t>
            </a:r>
            <a:r>
              <a:rPr lang="en-US" dirty="0"/>
              <a:t> 33 KV .</a:t>
            </a:r>
          </a:p>
          <a:p>
            <a:pPr marL="514350" indent="-514350">
              <a:buFont typeface="+mj-lt"/>
              <a:buAutoNum type="arabicPeriod"/>
            </a:pPr>
            <a:r>
              <a:rPr lang="en-US" dirty="0"/>
              <a:t>Liquid type – Fuse element surrounded by liquid for avoiding corona .For </a:t>
            </a:r>
            <a:r>
              <a:rPr lang="en-US" dirty="0" err="1"/>
              <a:t>volage</a:t>
            </a:r>
            <a:r>
              <a:rPr lang="en-US" dirty="0"/>
              <a:t> transformer protection </a:t>
            </a:r>
            <a:r>
              <a:rPr lang="en-US" dirty="0" err="1"/>
              <a:t>upto</a:t>
            </a:r>
            <a:r>
              <a:rPr lang="en-US" dirty="0"/>
              <a:t> 132 KV ,6100 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normAutofit lnSpcReduction="10000"/>
          </a:bodyPr>
          <a:lstStyle/>
          <a:p>
            <a:r>
              <a:rPr lang="en-US" dirty="0"/>
              <a:t>Low </a:t>
            </a:r>
            <a:r>
              <a:rPr lang="en-US" dirty="0" err="1"/>
              <a:t>volatage</a:t>
            </a:r>
            <a:r>
              <a:rPr lang="en-US" dirty="0"/>
              <a:t> HRC fuses are used on low voltage </a:t>
            </a:r>
            <a:r>
              <a:rPr lang="en-US" b="1" dirty="0" err="1"/>
              <a:t>distribuition</a:t>
            </a:r>
            <a:r>
              <a:rPr lang="en-US" b="1" dirty="0"/>
              <a:t> systems </a:t>
            </a:r>
            <a:r>
              <a:rPr lang="en-US" dirty="0"/>
              <a:t>against over load and short circuit conditions</a:t>
            </a:r>
          </a:p>
          <a:p>
            <a:endParaRPr lang="en-US" dirty="0"/>
          </a:p>
          <a:p>
            <a:r>
              <a:rPr lang="en-US" dirty="0"/>
              <a:t>High voltage HRC fuse are used for back up protection of Circuit breaker whose capacity increased owing to </a:t>
            </a:r>
            <a:r>
              <a:rPr lang="en-US" b="1" dirty="0"/>
              <a:t>extended generating plant </a:t>
            </a:r>
            <a:r>
              <a:rPr lang="en-US" dirty="0"/>
              <a:t>.It </a:t>
            </a:r>
            <a:r>
              <a:rPr lang="en-US" dirty="0" err="1"/>
              <a:t>elliminate</a:t>
            </a:r>
            <a:r>
              <a:rPr lang="en-US" dirty="0"/>
              <a:t> necessity of replacement of circuit breaker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1979712" y="980728"/>
            <a:ext cx="5544615" cy="475252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822D5B-D75A-C3D2-1BD2-42DD532DACF0}"/>
              </a:ext>
            </a:extLst>
          </p:cNvPr>
          <p:cNvSpPr>
            <a:spLocks noGrp="1"/>
          </p:cNvSpPr>
          <p:nvPr>
            <p:ph type="ctrTitle"/>
          </p:nvPr>
        </p:nvSpPr>
        <p:spPr/>
        <p:txBody>
          <a:bodyPr/>
          <a:lstStyle/>
          <a:p>
            <a:r>
              <a:rPr lang="en-US" dirty="0"/>
              <a:t>Isolators</a:t>
            </a:r>
            <a:endParaRPr lang="en-IN" dirty="0"/>
          </a:p>
        </p:txBody>
      </p:sp>
      <p:sp>
        <p:nvSpPr>
          <p:cNvPr id="5" name="Subtitle 4">
            <a:extLst>
              <a:ext uri="{FF2B5EF4-FFF2-40B4-BE49-F238E27FC236}">
                <a16:creationId xmlns:a16="http://schemas.microsoft.com/office/drawing/2014/main" id="{4039E21A-6E8D-42F7-711C-7A35047DB0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41045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77A2-B647-42EF-EB37-04925D99A55D}"/>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A6058629-C7E4-AA84-2715-8AEB001200FF}"/>
              </a:ext>
            </a:extLst>
          </p:cNvPr>
          <p:cNvSpPr>
            <a:spLocks noGrp="1"/>
          </p:cNvSpPr>
          <p:nvPr>
            <p:ph idx="1"/>
          </p:nvPr>
        </p:nvSpPr>
        <p:spPr/>
        <p:txBody>
          <a:bodyPr>
            <a:normAutofit fontScale="92500" lnSpcReduction="10000"/>
          </a:bodyPr>
          <a:lstStyle/>
          <a:p>
            <a:r>
              <a:rPr lang="en-US" dirty="0"/>
              <a:t>It is a mechanical switch that isolates a part of the circuit from the system when required.</a:t>
            </a:r>
          </a:p>
          <a:p>
            <a:r>
              <a:rPr lang="en-US" dirty="0"/>
              <a:t>It is also called disconnecting switch </a:t>
            </a:r>
          </a:p>
          <a:p>
            <a:r>
              <a:rPr lang="en-US" dirty="0"/>
              <a:t>It is used to open a circuit under NO LOAD conditions and they do not have arc quenching devices and usually employed in addition to circuit breaker .</a:t>
            </a:r>
          </a:p>
          <a:p>
            <a:r>
              <a:rPr lang="en-US" dirty="0"/>
              <a:t>Opening/Closing of circuit- On closing isolator closed first and then </a:t>
            </a:r>
            <a:r>
              <a:rPr lang="en-US" dirty="0" err="1"/>
              <a:t>circuir</a:t>
            </a:r>
            <a:r>
              <a:rPr lang="en-US" dirty="0"/>
              <a:t> breaker .On opening circuit breaker opened first and then isolator.</a:t>
            </a:r>
            <a:endParaRPr lang="en-IN" dirty="0"/>
          </a:p>
        </p:txBody>
      </p:sp>
    </p:spTree>
    <p:extLst>
      <p:ext uri="{BB962C8B-B14F-4D97-AF65-F5344CB8AC3E}">
        <p14:creationId xmlns:p14="http://schemas.microsoft.com/office/powerpoint/2010/main" val="3087336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29A291-B129-08BA-5CA5-78857271654E}"/>
              </a:ext>
            </a:extLst>
          </p:cNvPr>
          <p:cNvSpPr>
            <a:spLocks noGrp="1"/>
          </p:cNvSpPr>
          <p:nvPr>
            <p:ph type="title"/>
          </p:nvPr>
        </p:nvSpPr>
        <p:spPr/>
        <p:txBody>
          <a:bodyPr>
            <a:normAutofit fontScale="90000"/>
          </a:bodyPr>
          <a:lstStyle/>
          <a:p>
            <a:r>
              <a:rPr lang="en-US" dirty="0"/>
              <a:t>A high voltage and medium voltage disconnector</a:t>
            </a:r>
            <a:endParaRPr lang="en-IN" dirty="0"/>
          </a:p>
        </p:txBody>
      </p:sp>
      <p:sp>
        <p:nvSpPr>
          <p:cNvPr id="9" name="Text Placeholder 8">
            <a:extLst>
              <a:ext uri="{FF2B5EF4-FFF2-40B4-BE49-F238E27FC236}">
                <a16:creationId xmlns:a16="http://schemas.microsoft.com/office/drawing/2014/main" id="{DE7A6E58-E222-E7CA-6E54-659FB96CCCFC}"/>
              </a:ext>
            </a:extLst>
          </p:cNvPr>
          <p:cNvSpPr>
            <a:spLocks noGrp="1"/>
          </p:cNvSpPr>
          <p:nvPr>
            <p:ph type="body" idx="1"/>
          </p:nvPr>
        </p:nvSpPr>
        <p:spPr/>
        <p:txBody>
          <a:bodyPr/>
          <a:lstStyle/>
          <a:p>
            <a:endParaRPr lang="en-IN"/>
          </a:p>
        </p:txBody>
      </p:sp>
      <p:pic>
        <p:nvPicPr>
          <p:cNvPr id="5" name="Content Placeholder 4">
            <a:extLst>
              <a:ext uri="{FF2B5EF4-FFF2-40B4-BE49-F238E27FC236}">
                <a16:creationId xmlns:a16="http://schemas.microsoft.com/office/drawing/2014/main" id="{89BC484B-7E29-913E-68FE-CE190AE04C23}"/>
              </a:ext>
            </a:extLst>
          </p:cNvPr>
          <p:cNvPicPr>
            <a:picLocks noGrp="1" noChangeAspect="1"/>
          </p:cNvPicPr>
          <p:nvPr>
            <p:ph sz="half" idx="2"/>
          </p:nvPr>
        </p:nvPicPr>
        <p:blipFill>
          <a:blip r:embed="rId2"/>
          <a:stretch>
            <a:fillRect/>
          </a:stretch>
        </p:blipFill>
        <p:spPr>
          <a:xfrm>
            <a:off x="1839152" y="4150510"/>
            <a:ext cx="1276284" cy="18"/>
          </a:xfrm>
        </p:spPr>
      </p:pic>
      <p:sp>
        <p:nvSpPr>
          <p:cNvPr id="10" name="Text Placeholder 9">
            <a:extLst>
              <a:ext uri="{FF2B5EF4-FFF2-40B4-BE49-F238E27FC236}">
                <a16:creationId xmlns:a16="http://schemas.microsoft.com/office/drawing/2014/main" id="{6F29483E-43A5-2445-B821-B05630052C7F}"/>
              </a:ext>
            </a:extLst>
          </p:cNvPr>
          <p:cNvSpPr>
            <a:spLocks noGrp="1"/>
          </p:cNvSpPr>
          <p:nvPr>
            <p:ph type="body" sz="quarter" idx="3"/>
          </p:nvPr>
        </p:nvSpPr>
        <p:spPr/>
        <p:txBody>
          <a:bodyPr/>
          <a:lstStyle/>
          <a:p>
            <a:endParaRPr lang="en-IN"/>
          </a:p>
        </p:txBody>
      </p:sp>
      <p:pic>
        <p:nvPicPr>
          <p:cNvPr id="13" name="Content Placeholder 12">
            <a:extLst>
              <a:ext uri="{FF2B5EF4-FFF2-40B4-BE49-F238E27FC236}">
                <a16:creationId xmlns:a16="http://schemas.microsoft.com/office/drawing/2014/main" id="{E990C3D1-21D8-B7BA-117A-B47E7EE8C4F2}"/>
              </a:ext>
            </a:extLst>
          </p:cNvPr>
          <p:cNvPicPr>
            <a:picLocks noGrp="1" noChangeAspect="1"/>
          </p:cNvPicPr>
          <p:nvPr>
            <p:ph sz="quarter" idx="4"/>
          </p:nvPr>
        </p:nvPicPr>
        <p:blipFill>
          <a:blip r:embed="rId3"/>
          <a:stretch>
            <a:fillRect/>
          </a:stretch>
        </p:blipFill>
        <p:spPr>
          <a:xfrm>
            <a:off x="4904450" y="1603210"/>
            <a:ext cx="4040188" cy="4536504"/>
          </a:xfrm>
        </p:spPr>
      </p:pic>
      <p:pic>
        <p:nvPicPr>
          <p:cNvPr id="7" name="Picture 6">
            <a:extLst>
              <a:ext uri="{FF2B5EF4-FFF2-40B4-BE49-F238E27FC236}">
                <a16:creationId xmlns:a16="http://schemas.microsoft.com/office/drawing/2014/main" id="{51EBE7C0-DA1F-18F8-480D-0E5A330AE406}"/>
              </a:ext>
            </a:extLst>
          </p:cNvPr>
          <p:cNvPicPr>
            <a:picLocks noChangeAspect="1"/>
          </p:cNvPicPr>
          <p:nvPr/>
        </p:nvPicPr>
        <p:blipFill>
          <a:blip r:embed="rId4"/>
          <a:stretch>
            <a:fillRect/>
          </a:stretch>
        </p:blipFill>
        <p:spPr>
          <a:xfrm>
            <a:off x="457200" y="1628800"/>
            <a:ext cx="4330824" cy="4536504"/>
          </a:xfrm>
          <a:prstGeom prst="rect">
            <a:avLst/>
          </a:prstGeom>
        </p:spPr>
      </p:pic>
    </p:spTree>
    <p:extLst>
      <p:ext uri="{BB962C8B-B14F-4D97-AF65-F5344CB8AC3E}">
        <p14:creationId xmlns:p14="http://schemas.microsoft.com/office/powerpoint/2010/main" val="31852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Necessity of Switch gear</a:t>
            </a:r>
          </a:p>
        </p:txBody>
      </p:sp>
      <p:sp>
        <p:nvSpPr>
          <p:cNvPr id="4" name="Content Placeholder 3"/>
          <p:cNvSpPr>
            <a:spLocks noGrp="1"/>
          </p:cNvSpPr>
          <p:nvPr>
            <p:ph idx="1"/>
          </p:nvPr>
        </p:nvSpPr>
        <p:spPr/>
        <p:txBody>
          <a:bodyPr>
            <a:normAutofit fontScale="92500" lnSpcReduction="20000"/>
          </a:bodyPr>
          <a:lstStyle/>
          <a:p>
            <a:r>
              <a:rPr lang="en-US" dirty="0"/>
              <a:t>Power system must maintain operation 24 hours a day</a:t>
            </a:r>
          </a:p>
          <a:p>
            <a:r>
              <a:rPr lang="en-US" dirty="0"/>
              <a:t>Voltage and frequency must be in limits</a:t>
            </a:r>
          </a:p>
          <a:p>
            <a:r>
              <a:rPr lang="en-US" dirty="0"/>
              <a:t>Improve system stability</a:t>
            </a:r>
          </a:p>
          <a:p>
            <a:r>
              <a:rPr lang="en-US" dirty="0"/>
              <a:t>Minimize damage to electrical </a:t>
            </a:r>
            <a:r>
              <a:rPr lang="en-US" dirty="0" err="1"/>
              <a:t>equiment</a:t>
            </a:r>
            <a:endParaRPr lang="en-US" dirty="0"/>
          </a:p>
          <a:p>
            <a:r>
              <a:rPr lang="en-US" dirty="0"/>
              <a:t>Protection against overloads (over </a:t>
            </a:r>
            <a:r>
              <a:rPr lang="en-US" dirty="0" err="1"/>
              <a:t>current,over</a:t>
            </a:r>
            <a:r>
              <a:rPr lang="en-US" dirty="0"/>
              <a:t> </a:t>
            </a:r>
            <a:r>
              <a:rPr lang="en-US" dirty="0" err="1"/>
              <a:t>voltage,lightniing</a:t>
            </a:r>
            <a:r>
              <a:rPr lang="en-US" dirty="0"/>
              <a:t> )</a:t>
            </a:r>
          </a:p>
          <a:p>
            <a:r>
              <a:rPr lang="en-US" dirty="0"/>
              <a:t>Ensure safety of person </a:t>
            </a:r>
          </a:p>
          <a:p>
            <a:r>
              <a:rPr lang="en-US" dirty="0"/>
              <a:t>Enhance  electricity availability </a:t>
            </a:r>
          </a:p>
          <a:p>
            <a:r>
              <a:rPr lang="en-US" dirty="0"/>
              <a:t>To prevent blackouts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78FDC8A-06E7-9E57-1CE3-D4E0F5CC404F}"/>
              </a:ext>
            </a:extLst>
          </p:cNvPr>
          <p:cNvSpPr>
            <a:spLocks noGrp="1"/>
          </p:cNvSpPr>
          <p:nvPr>
            <p:ph type="title"/>
          </p:nvPr>
        </p:nvSpPr>
        <p:spPr/>
        <p:txBody>
          <a:bodyPr/>
          <a:lstStyle/>
          <a:p>
            <a:r>
              <a:rPr lang="en-US" dirty="0"/>
              <a:t>Vertical break type isolator</a:t>
            </a:r>
            <a:endParaRPr lang="en-IN" dirty="0"/>
          </a:p>
        </p:txBody>
      </p:sp>
      <p:pic>
        <p:nvPicPr>
          <p:cNvPr id="14" name="Content Placeholder 13">
            <a:extLst>
              <a:ext uri="{FF2B5EF4-FFF2-40B4-BE49-F238E27FC236}">
                <a16:creationId xmlns:a16="http://schemas.microsoft.com/office/drawing/2014/main" id="{65F24806-E057-0875-E22D-A0EC86853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1407" y="2204864"/>
            <a:ext cx="3629025" cy="2836540"/>
          </a:xfrm>
        </p:spPr>
      </p:pic>
      <p:pic>
        <p:nvPicPr>
          <p:cNvPr id="8" name="Picture 7">
            <a:extLst>
              <a:ext uri="{FF2B5EF4-FFF2-40B4-BE49-F238E27FC236}">
                <a16:creationId xmlns:a16="http://schemas.microsoft.com/office/drawing/2014/main" id="{A4B7BA2B-6BCC-46EF-C2C9-E6DA669748D9}"/>
              </a:ext>
            </a:extLst>
          </p:cNvPr>
          <p:cNvPicPr>
            <a:picLocks noChangeAspect="1"/>
          </p:cNvPicPr>
          <p:nvPr/>
        </p:nvPicPr>
        <p:blipFill>
          <a:blip r:embed="rId3"/>
          <a:stretch>
            <a:fillRect/>
          </a:stretch>
        </p:blipFill>
        <p:spPr>
          <a:xfrm>
            <a:off x="683568" y="2098370"/>
            <a:ext cx="3744416" cy="4032557"/>
          </a:xfrm>
          <a:prstGeom prst="rect">
            <a:avLst/>
          </a:prstGeom>
        </p:spPr>
      </p:pic>
    </p:spTree>
    <p:extLst>
      <p:ext uri="{BB962C8B-B14F-4D97-AF65-F5344CB8AC3E}">
        <p14:creationId xmlns:p14="http://schemas.microsoft.com/office/powerpoint/2010/main" val="2312366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2214-8D4E-41A1-91ED-AC426F1E2F0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63E1D3B-73AC-3892-0A4D-DC685E5BDF06}"/>
              </a:ext>
            </a:extLst>
          </p:cNvPr>
          <p:cNvSpPr>
            <a:spLocks noGrp="1"/>
          </p:cNvSpPr>
          <p:nvPr>
            <p:ph idx="1"/>
          </p:nvPr>
        </p:nvSpPr>
        <p:spPr/>
        <p:txBody>
          <a:bodyPr/>
          <a:lstStyle/>
          <a:p>
            <a:r>
              <a:rPr lang="en-US" b="0" i="0" u="none" strike="noStrike" dirty="0">
                <a:solidFill>
                  <a:srgbClr val="000000"/>
                </a:solidFill>
                <a:effectLst/>
                <a:latin typeface="Times New Roman" panose="02020603050405020304" pitchFamily="18" charset="0"/>
                <a:cs typeface="Times New Roman" panose="02020603050405020304" pitchFamily="18" charset="0"/>
              </a:rPr>
              <a:t>It has two stacks of insulators which is fixed at both side .</a:t>
            </a:r>
          </a:p>
          <a:p>
            <a:r>
              <a:rPr lang="en-US" dirty="0">
                <a:solidFill>
                  <a:srgbClr val="000000"/>
                </a:solidFill>
                <a:latin typeface="Times New Roman" panose="02020603050405020304" pitchFamily="18" charset="0"/>
                <a:cs typeface="Times New Roman" panose="02020603050405020304" pitchFamily="18" charset="0"/>
              </a:rPr>
              <a:t>An operating mechanism cause a rod insulator to operate that helps the moving contact to move vertically  and there by providing vertical break .</a:t>
            </a:r>
          </a:p>
          <a:p>
            <a:r>
              <a:rPr lang="en-US" b="0" i="0" dirty="0">
                <a:solidFill>
                  <a:srgbClr val="5E5E5E"/>
                </a:solidFill>
                <a:effectLst/>
                <a:latin typeface="Times New Roman" panose="02020603050405020304" pitchFamily="18" charset="0"/>
                <a:cs typeface="Times New Roman" panose="02020603050405020304" pitchFamily="18" charset="0"/>
              </a:rPr>
              <a:t> It disconnects or isolates at one side only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313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A799-C30F-6CD8-8E8A-F4F1055C9B4B}"/>
              </a:ext>
            </a:extLst>
          </p:cNvPr>
          <p:cNvSpPr>
            <a:spLocks noGrp="1"/>
          </p:cNvSpPr>
          <p:nvPr>
            <p:ph type="title"/>
          </p:nvPr>
        </p:nvSpPr>
        <p:spPr/>
        <p:txBody>
          <a:bodyPr/>
          <a:lstStyle/>
          <a:p>
            <a:r>
              <a:rPr lang="en-US" dirty="0"/>
              <a:t>Horizontal break type insulator</a:t>
            </a:r>
            <a:endParaRPr lang="en-IN" dirty="0"/>
          </a:p>
        </p:txBody>
      </p:sp>
      <p:sp>
        <p:nvSpPr>
          <p:cNvPr id="6" name="Text Placeholder 5">
            <a:extLst>
              <a:ext uri="{FF2B5EF4-FFF2-40B4-BE49-F238E27FC236}">
                <a16:creationId xmlns:a16="http://schemas.microsoft.com/office/drawing/2014/main" id="{F0486746-B0AF-4543-A0AE-8983FD35E86A}"/>
              </a:ext>
            </a:extLst>
          </p:cNvPr>
          <p:cNvSpPr>
            <a:spLocks noGrp="1"/>
          </p:cNvSpPr>
          <p:nvPr>
            <p:ph type="body" idx="1"/>
          </p:nvPr>
        </p:nvSpPr>
        <p:spPr/>
        <p:txBody>
          <a:bodyPr/>
          <a:lstStyle/>
          <a:p>
            <a:endParaRPr lang="en-IN"/>
          </a:p>
        </p:txBody>
      </p:sp>
      <p:pic>
        <p:nvPicPr>
          <p:cNvPr id="5" name="Content Placeholder 4">
            <a:extLst>
              <a:ext uri="{FF2B5EF4-FFF2-40B4-BE49-F238E27FC236}">
                <a16:creationId xmlns:a16="http://schemas.microsoft.com/office/drawing/2014/main" id="{060D627F-5284-2343-984E-DBAA1846751D}"/>
              </a:ext>
            </a:extLst>
          </p:cNvPr>
          <p:cNvPicPr>
            <a:picLocks noGrp="1" noChangeAspect="1"/>
          </p:cNvPicPr>
          <p:nvPr>
            <p:ph sz="half" idx="2"/>
          </p:nvPr>
        </p:nvPicPr>
        <p:blipFill>
          <a:blip r:embed="rId2"/>
          <a:stretch>
            <a:fillRect/>
          </a:stretch>
        </p:blipFill>
        <p:spPr>
          <a:xfrm>
            <a:off x="457200" y="2561777"/>
            <a:ext cx="4834880" cy="3177484"/>
          </a:xfrm>
        </p:spPr>
      </p:pic>
      <p:sp>
        <p:nvSpPr>
          <p:cNvPr id="7" name="Text Placeholder 6">
            <a:extLst>
              <a:ext uri="{FF2B5EF4-FFF2-40B4-BE49-F238E27FC236}">
                <a16:creationId xmlns:a16="http://schemas.microsoft.com/office/drawing/2014/main" id="{93C98210-0B50-1BEB-8DA5-D82081B782AE}"/>
              </a:ext>
            </a:extLst>
          </p:cNvPr>
          <p:cNvSpPr>
            <a:spLocks noGrp="1"/>
          </p:cNvSpPr>
          <p:nvPr>
            <p:ph type="body" sz="quarter" idx="3"/>
          </p:nvPr>
        </p:nvSpPr>
        <p:spPr/>
        <p:txBody>
          <a:bodyPr/>
          <a:lstStyle/>
          <a:p>
            <a:endParaRPr lang="en-IN"/>
          </a:p>
        </p:txBody>
      </p:sp>
      <p:pic>
        <p:nvPicPr>
          <p:cNvPr id="10" name="Content Placeholder 9">
            <a:extLst>
              <a:ext uri="{FF2B5EF4-FFF2-40B4-BE49-F238E27FC236}">
                <a16:creationId xmlns:a16="http://schemas.microsoft.com/office/drawing/2014/main" id="{CA04F5E2-F94B-11E2-E5F4-AF1445DDB1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80112" y="2708919"/>
            <a:ext cx="3295650" cy="3030341"/>
          </a:xfrm>
        </p:spPr>
      </p:pic>
    </p:spTree>
    <p:extLst>
      <p:ext uri="{BB962C8B-B14F-4D97-AF65-F5344CB8AC3E}">
        <p14:creationId xmlns:p14="http://schemas.microsoft.com/office/powerpoint/2010/main" val="2371145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0A74-A4FB-6431-C6F9-B935851B63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F4F350-766D-379A-3B3B-2A4C8739232D}"/>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It has three stacks of insulators per phase. These insulators are mounted on a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galvanised</a:t>
            </a:r>
            <a:r>
              <a:rPr lang="en-US" b="0" i="0" u="none" strike="noStrike" dirty="0">
                <a:solidFill>
                  <a:srgbClr val="000000"/>
                </a:solidFill>
                <a:effectLst/>
                <a:latin typeface="Times New Roman" panose="02020603050405020304" pitchFamily="18" charset="0"/>
                <a:cs typeface="Times New Roman" panose="02020603050405020304" pitchFamily="18" charset="0"/>
              </a:rPr>
              <a:t> steel frame.</a:t>
            </a:r>
          </a:p>
          <a:p>
            <a:r>
              <a:rPr lang="en-US" b="0" i="0" u="none" strike="noStrike" dirty="0">
                <a:solidFill>
                  <a:srgbClr val="000000"/>
                </a:solidFill>
                <a:effectLst/>
                <a:latin typeface="Times New Roman" panose="02020603050405020304" pitchFamily="18" charset="0"/>
                <a:cs typeface="Times New Roman" panose="02020603050405020304" pitchFamily="18" charset="0"/>
              </a:rPr>
              <a:t>The two insulator stacks at each end are fixed to base and   the central insulator is free to rotate around its own vertical axis there by providing horizontal break .</a:t>
            </a:r>
          </a:p>
          <a:p>
            <a:r>
              <a:rPr lang="en-US" b="0" i="0" u="none" strike="noStrike" dirty="0">
                <a:solidFill>
                  <a:srgbClr val="000000"/>
                </a:solidFill>
                <a:effectLst/>
                <a:latin typeface="Times New Roman" panose="02020603050405020304" pitchFamily="18" charset="0"/>
                <a:cs typeface="Times New Roman" panose="02020603050405020304" pitchFamily="18" charset="0"/>
              </a:rPr>
              <a:t>It is </a:t>
            </a:r>
            <a:r>
              <a:rPr lang="en-US" b="0" i="0" dirty="0">
                <a:solidFill>
                  <a:srgbClr val="5E5E5E"/>
                </a:solidFill>
                <a:effectLst/>
                <a:latin typeface="Times New Roman" panose="02020603050405020304" pitchFamily="18" charset="0"/>
                <a:cs typeface="Times New Roman" panose="02020603050405020304" pitchFamily="18" charset="0"/>
              </a:rPr>
              <a:t> designed to connect and disconnect on both two sides.</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buNone/>
            </a:pPr>
            <a:br>
              <a:rPr lang="en-US" dirty="0"/>
            </a:br>
            <a:endParaRPr lang="en-IN" dirty="0"/>
          </a:p>
        </p:txBody>
      </p:sp>
    </p:spTree>
    <p:extLst>
      <p:ext uri="{BB962C8B-B14F-4D97-AF65-F5344CB8AC3E}">
        <p14:creationId xmlns:p14="http://schemas.microsoft.com/office/powerpoint/2010/main" val="1674955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CE36-B84A-5DB5-E8A2-F3561314FD2B}"/>
              </a:ext>
            </a:extLst>
          </p:cNvPr>
          <p:cNvSpPr>
            <a:spLocks noGrp="1"/>
          </p:cNvSpPr>
          <p:nvPr>
            <p:ph type="title"/>
          </p:nvPr>
        </p:nvSpPr>
        <p:spPr/>
        <p:txBody>
          <a:bodyPr/>
          <a:lstStyle/>
          <a:p>
            <a:r>
              <a:rPr lang="en-US" dirty="0"/>
              <a:t>Pantograph type insulator </a:t>
            </a:r>
            <a:endParaRPr lang="en-IN" dirty="0"/>
          </a:p>
        </p:txBody>
      </p:sp>
      <p:pic>
        <p:nvPicPr>
          <p:cNvPr id="11" name="Content Placeholder 10">
            <a:extLst>
              <a:ext uri="{FF2B5EF4-FFF2-40B4-BE49-F238E27FC236}">
                <a16:creationId xmlns:a16="http://schemas.microsoft.com/office/drawing/2014/main" id="{27B10A80-662B-FFC5-BFE2-F8315C2B855C}"/>
              </a:ext>
            </a:extLst>
          </p:cNvPr>
          <p:cNvPicPr>
            <a:picLocks noGrp="1" noChangeAspect="1"/>
          </p:cNvPicPr>
          <p:nvPr>
            <p:ph idx="1"/>
          </p:nvPr>
        </p:nvPicPr>
        <p:blipFill>
          <a:blip r:embed="rId2"/>
          <a:stretch>
            <a:fillRect/>
          </a:stretch>
        </p:blipFill>
        <p:spPr>
          <a:xfrm>
            <a:off x="609464" y="1429335"/>
            <a:ext cx="7925072" cy="4737125"/>
          </a:xfrm>
        </p:spPr>
      </p:pic>
    </p:spTree>
    <p:extLst>
      <p:ext uri="{BB962C8B-B14F-4D97-AF65-F5344CB8AC3E}">
        <p14:creationId xmlns:p14="http://schemas.microsoft.com/office/powerpoint/2010/main" val="3909099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08B8-46B4-BD68-88FC-AC7985DF87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E7FB03-E6BD-E021-55A5-C6AB39E8592E}"/>
              </a:ext>
            </a:extLst>
          </p:cNvPr>
          <p:cNvSpPr>
            <a:spLocks noGrp="1"/>
          </p:cNvSpPr>
          <p:nvPr>
            <p:ph idx="1"/>
          </p:nvPr>
        </p:nvSpPr>
        <p:spPr>
          <a:xfrm>
            <a:off x="539552" y="1628800"/>
            <a:ext cx="8229600" cy="4525963"/>
          </a:xfrm>
        </p:spPr>
        <p:txBody>
          <a:bodyPr>
            <a:normAutofit fontScale="92500" lnSpcReduction="20000"/>
          </a:bodyPr>
          <a:lstStyle/>
          <a:p>
            <a:pPr algn="l" fontAlgn="base">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It has a scissor type arrangement that holds the bus bar.</a:t>
            </a:r>
          </a:p>
          <a:p>
            <a:pPr algn="l" fontAlgn="base">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It has fixed insulator and rotating insulator .The rotating insulator will control movement of arms of the pantograph .</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Pantograph Type Isolator is a single break isolator. It constructed with a vertically placed arrangement on a fixed insulator and operated by a rotating insulator. Pantograph type isolator requires a very small place or area and it is very compact and attractive in design. </a:t>
            </a:r>
            <a:endParaRPr lang="en-US" b="0" i="0" u="none" strike="noStrike"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138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Essential features</a:t>
            </a:r>
            <a:endParaRPr lang="en-IN" dirty="0"/>
          </a:p>
        </p:txBody>
      </p:sp>
      <p:sp>
        <p:nvSpPr>
          <p:cNvPr id="3" name="Content Placeholder 2"/>
          <p:cNvSpPr>
            <a:spLocks noGrp="1"/>
          </p:cNvSpPr>
          <p:nvPr>
            <p:ph idx="1"/>
          </p:nvPr>
        </p:nvSpPr>
        <p:spPr/>
        <p:txBody>
          <a:bodyPr>
            <a:normAutofit fontScale="85000" lnSpcReduction="10000"/>
          </a:bodyPr>
          <a:lstStyle/>
          <a:p>
            <a:r>
              <a:rPr lang="en-IN" b="1" dirty="0"/>
              <a:t>Complete reliability </a:t>
            </a:r>
            <a:r>
              <a:rPr lang="en-IN" dirty="0"/>
              <a:t>– Separate faulty part from main system and thus uninterrupted supply through main system</a:t>
            </a:r>
          </a:p>
          <a:p>
            <a:r>
              <a:rPr lang="en-IN" b="1" dirty="0"/>
              <a:t>Quick response </a:t>
            </a:r>
            <a:r>
              <a:rPr lang="en-IN" dirty="0"/>
              <a:t>– Quick response to fault thereby preventing damage spread</a:t>
            </a:r>
          </a:p>
          <a:p>
            <a:r>
              <a:rPr lang="en-IN" b="1" dirty="0"/>
              <a:t>Provision for manual control</a:t>
            </a:r>
            <a:r>
              <a:rPr lang="en-IN" dirty="0"/>
              <a:t>– Manual operations in case of need</a:t>
            </a:r>
          </a:p>
          <a:p>
            <a:r>
              <a:rPr lang="en-IN" b="1" dirty="0"/>
              <a:t>Provision for instruments </a:t>
            </a:r>
            <a:r>
              <a:rPr lang="en-IN" dirty="0"/>
              <a:t>–Provision for connection of instruments like </a:t>
            </a:r>
            <a:r>
              <a:rPr lang="en-IN" dirty="0" err="1"/>
              <a:t>ammeter,voltmeter</a:t>
            </a:r>
            <a:r>
              <a:rPr lang="en-IN" dirty="0"/>
              <a:t> etc..</a:t>
            </a:r>
          </a:p>
          <a:p>
            <a:r>
              <a:rPr lang="en-US" b="1" dirty="0"/>
              <a:t>Absolute Differentiation </a:t>
            </a:r>
            <a:r>
              <a:rPr lang="en-US" dirty="0"/>
              <a:t>– Able to Separate the  faulty section and healthy section</a:t>
            </a:r>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Current limiting reactors and its need </a:t>
            </a:r>
          </a:p>
        </p:txBody>
      </p:sp>
      <p:sp>
        <p:nvSpPr>
          <p:cNvPr id="3" name="Content Placeholder 2"/>
          <p:cNvSpPr>
            <a:spLocks noGrp="1"/>
          </p:cNvSpPr>
          <p:nvPr>
            <p:ph idx="1"/>
          </p:nvPr>
        </p:nvSpPr>
        <p:spPr/>
        <p:txBody>
          <a:bodyPr>
            <a:normAutofit fontScale="85000" lnSpcReduction="20000"/>
          </a:bodyPr>
          <a:lstStyle/>
          <a:p>
            <a:r>
              <a:rPr lang="en-IN" dirty="0"/>
              <a:t> It is the most effective current limiting device </a:t>
            </a:r>
          </a:p>
          <a:p>
            <a:r>
              <a:rPr lang="en-US" dirty="0"/>
              <a:t>The current limiting reactor is an </a:t>
            </a:r>
            <a:r>
              <a:rPr lang="en-US" b="1" dirty="0"/>
              <a:t>inductive coil </a:t>
            </a:r>
            <a:r>
              <a:rPr lang="en-US" dirty="0"/>
              <a:t>having a large inductive </a:t>
            </a:r>
            <a:r>
              <a:rPr lang="en-US" dirty="0" err="1"/>
              <a:t>reactances</a:t>
            </a:r>
            <a:r>
              <a:rPr lang="en-US" dirty="0"/>
              <a:t> and is used for limiting fault currents .</a:t>
            </a:r>
            <a:r>
              <a:rPr lang="en-US" b="1" dirty="0"/>
              <a:t>Connection in series </a:t>
            </a:r>
            <a:r>
              <a:rPr lang="en-US" dirty="0"/>
              <a:t>.</a:t>
            </a:r>
          </a:p>
          <a:p>
            <a:r>
              <a:rPr lang="en-US" dirty="0"/>
              <a:t>It limits the fault current to flow into the healthy feeders or parts of the system, thereby avoiding the fault from spreading. This increase the chances of continuity of supply.</a:t>
            </a:r>
          </a:p>
          <a:p>
            <a:r>
              <a:rPr lang="en-US" dirty="0"/>
              <a:t>Reactors are located at different location in a power system for reducing the short circuit current. These reactors may be connected in series with the generators, feeders or in bus-bars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Generator Reactors </a:t>
            </a:r>
          </a:p>
        </p:txBody>
      </p:sp>
      <p:sp>
        <p:nvSpPr>
          <p:cNvPr id="3" name="Content Placeholder 2"/>
          <p:cNvSpPr>
            <a:spLocks noGrp="1"/>
          </p:cNvSpPr>
          <p:nvPr>
            <p:ph sz="half" idx="1"/>
          </p:nvPr>
        </p:nvSpPr>
        <p:spPr>
          <a:xfrm>
            <a:off x="457200" y="1600201"/>
            <a:ext cx="3970784" cy="2044824"/>
          </a:xfrm>
        </p:spPr>
        <p:txBody>
          <a:bodyPr/>
          <a:lstStyle/>
          <a:p>
            <a:r>
              <a:rPr lang="en-US" dirty="0"/>
              <a:t>Generator reactors are inserted between the generator and the generator bus.</a:t>
            </a:r>
          </a:p>
          <a:p>
            <a:endParaRPr lang="en-US" dirty="0"/>
          </a:p>
        </p:txBody>
      </p:sp>
      <p:pic>
        <p:nvPicPr>
          <p:cNvPr id="1027" name="Picture 3"/>
          <p:cNvPicPr>
            <a:picLocks noGrp="1" noChangeAspect="1" noChangeArrowheads="1"/>
          </p:cNvPicPr>
          <p:nvPr>
            <p:ph sz="half" idx="2"/>
          </p:nvPr>
        </p:nvPicPr>
        <p:blipFill>
          <a:blip r:embed="rId2" cstate="print"/>
          <a:srcRect/>
          <a:stretch>
            <a:fillRect/>
          </a:stretch>
        </p:blipFill>
        <p:spPr bwMode="auto">
          <a:xfrm>
            <a:off x="4716016" y="1844824"/>
            <a:ext cx="4176464" cy="388843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Feeder reactor </a:t>
            </a:r>
          </a:p>
        </p:txBody>
      </p:sp>
      <p:sp>
        <p:nvSpPr>
          <p:cNvPr id="3" name="Content Placeholder 2"/>
          <p:cNvSpPr>
            <a:spLocks noGrp="1"/>
          </p:cNvSpPr>
          <p:nvPr>
            <p:ph sz="half" idx="1"/>
          </p:nvPr>
        </p:nvSpPr>
        <p:spPr/>
        <p:txBody>
          <a:bodyPr/>
          <a:lstStyle/>
          <a:p>
            <a:r>
              <a:rPr lang="en-US" dirty="0"/>
              <a:t>Reactors, which is connected in series with the feeder is called feeders reactor.  </a:t>
            </a:r>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4805362" y="1700808"/>
            <a:ext cx="3724275" cy="352444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Bus-bar reactor </a:t>
            </a:r>
          </a:p>
        </p:txBody>
      </p:sp>
      <p:sp>
        <p:nvSpPr>
          <p:cNvPr id="3" name="Content Placeholder 2"/>
          <p:cNvSpPr>
            <a:spLocks noGrp="1"/>
          </p:cNvSpPr>
          <p:nvPr>
            <p:ph sz="half" idx="1"/>
          </p:nvPr>
        </p:nvSpPr>
        <p:spPr/>
        <p:txBody>
          <a:bodyPr/>
          <a:lstStyle/>
          <a:p>
            <a:r>
              <a:rPr lang="en-US" dirty="0"/>
              <a:t>When the reactors are inserted in the bus bar, then it is called bus-bar reactors.</a:t>
            </a:r>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52975" y="1484784"/>
            <a:ext cx="3829050" cy="40324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CIRCUIT BREAKERS</a:t>
            </a:r>
          </a:p>
        </p:txBody>
      </p:sp>
      <p:sp>
        <p:nvSpPr>
          <p:cNvPr id="6" name="Subtitle 5"/>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1375</Words>
  <Application>Microsoft Office PowerPoint</Application>
  <PresentationFormat>On-screen Show (4:3)</PresentationFormat>
  <Paragraphs>125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Office Theme</vt:lpstr>
      <vt:lpstr>5033 C : SWITCH GEAR AND PROTECTION</vt:lpstr>
      <vt:lpstr>INTRODUCTION</vt:lpstr>
      <vt:lpstr>Necessity of Switch gear</vt:lpstr>
      <vt:lpstr>Essential features</vt:lpstr>
      <vt:lpstr>Current limiting reactors and its need </vt:lpstr>
      <vt:lpstr>Generator Reactors </vt:lpstr>
      <vt:lpstr>Feeder reactor </vt:lpstr>
      <vt:lpstr>Bus-bar reactor </vt:lpstr>
      <vt:lpstr>CIRCUIT BREAKERS</vt:lpstr>
      <vt:lpstr>BELLOWS IN SF6 CB(JUST FOR INFORMATION)</vt:lpstr>
      <vt:lpstr>FUSES</vt:lpstr>
      <vt:lpstr>PowerPoint Presentation</vt:lpstr>
      <vt:lpstr>Desirable characters of Fuse element</vt:lpstr>
      <vt:lpstr>Fuse current and factors affecting it</vt:lpstr>
      <vt:lpstr>Important terms </vt:lpstr>
      <vt:lpstr>Continues </vt:lpstr>
      <vt:lpstr>Types of fuses</vt:lpstr>
      <vt:lpstr>Low voltage fuses</vt:lpstr>
      <vt:lpstr>PowerPoint Presentation</vt:lpstr>
      <vt:lpstr>PowerPoint Presentation</vt:lpstr>
      <vt:lpstr>3. Low voltage HRC –High Rupturing Capacity Fuses Cartridge types </vt:lpstr>
      <vt:lpstr>PowerPoint Presentation</vt:lpstr>
      <vt:lpstr>Working</vt:lpstr>
      <vt:lpstr>High voltage HRC fuses</vt:lpstr>
      <vt:lpstr>Applications</vt:lpstr>
      <vt:lpstr>PowerPoint Presentation</vt:lpstr>
      <vt:lpstr>Isolators</vt:lpstr>
      <vt:lpstr>Definition</vt:lpstr>
      <vt:lpstr>A high voltage and medium voltage disconnector</vt:lpstr>
      <vt:lpstr>Vertical break type isolator</vt:lpstr>
      <vt:lpstr>PowerPoint Presentation</vt:lpstr>
      <vt:lpstr>Horizontal break type insulator</vt:lpstr>
      <vt:lpstr>PowerPoint Presentation</vt:lpstr>
      <vt:lpstr>Pantograph type insulator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operating system functions, file &amp; directory management Commands.</dc:title>
  <dc:creator>HP</dc:creator>
  <cp:lastModifiedBy>Aryasree G</cp:lastModifiedBy>
  <cp:revision>11</cp:revision>
  <dcterms:created xsi:type="dcterms:W3CDTF">2021-11-29T16:33:45Z</dcterms:created>
  <dcterms:modified xsi:type="dcterms:W3CDTF">2023-09-11T16:31:06Z</dcterms:modified>
</cp:coreProperties>
</file>