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sldIdLst>
    <p:sldId id="256" r:id="rId2"/>
    <p:sldId id="258" r:id="rId3"/>
    <p:sldId id="275" r:id="rId4"/>
    <p:sldId id="257" r:id="rId5"/>
    <p:sldId id="259" r:id="rId6"/>
    <p:sldId id="264" r:id="rId7"/>
    <p:sldId id="265" r:id="rId8"/>
    <p:sldId id="266" r:id="rId9"/>
    <p:sldId id="271" r:id="rId10"/>
    <p:sldId id="272" r:id="rId11"/>
    <p:sldId id="267" r:id="rId12"/>
    <p:sldId id="268" r:id="rId13"/>
    <p:sldId id="269" r:id="rId14"/>
    <p:sldId id="270" r:id="rId15"/>
    <p:sldId id="273" r:id="rId16"/>
    <p:sldId id="274" r:id="rId17"/>
    <p:sldId id="276" r:id="rId18"/>
    <p:sldId id="281" r:id="rId19"/>
    <p:sldId id="277" r:id="rId20"/>
    <p:sldId id="279" r:id="rId21"/>
    <p:sldId id="280" r:id="rId22"/>
    <p:sldId id="282" r:id="rId23"/>
    <p:sldId id="283" r:id="rId24"/>
    <p:sldId id="285" r:id="rId25"/>
    <p:sldId id="284" r:id="rId26"/>
    <p:sldId id="286" r:id="rId27"/>
    <p:sldId id="287" r:id="rId28"/>
    <p:sldId id="291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7175B-2D11-48A3-BB86-2A543FF711CD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E2FB0-9AC2-484A-A1B9-F2C4C04A3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1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FBED2A5-24F1-401D-A901-934A8393F2DB}" type="slidenum">
              <a:rPr lang="en-IN" smtClean="0"/>
              <a:pPr eaLnBrk="1" hangingPunct="1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0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D5C3-D1E4-A628-1A2F-93486A787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24E7C-CA13-C639-F5A9-66A68AA9C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6774F-215E-3FC8-9568-ADBBE72F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8C36-7283-43DD-F009-3DC96EA1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FA11-C9C4-1557-9CA4-5FD839FB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5466-6CD9-DAF3-652B-34018E3E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1AB9F-38ED-9C87-5B2F-C52BDD61A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5330-A93F-C395-E3DB-A16F7A34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7301-21BC-4D99-28BB-7AEF336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940C-53BA-DBD1-E5E9-D34DA8A3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4EC72-B34D-1149-F377-EA1366C52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D061A-8CFD-EFA7-261A-85D84A0D7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0467-524C-5DA7-27F5-BB75D318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01485-9074-3D65-6059-1B6FC9FD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1B63-B9E9-742E-C6B4-B770F6D9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40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CBB0-47F5-7EA1-0090-62A47D74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71D7-4759-CECF-5006-44A293C6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C1C5-3340-EC3F-A277-00D4CC50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A8AA-12A6-FE56-A8C7-F373A45B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91C8-3810-2A2A-662A-022751ED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0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AFAB-819B-7016-856D-ED8C6DD8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0DF42-A50A-65B6-89C1-F0EE13A3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D360D-03ED-2B37-B78B-07CD206F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1E974-DB9B-BA52-A550-53759DCA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0F5B-8D2A-904C-2939-CF0388C2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0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30AB-602D-CE81-619E-34A6F62E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8471-566D-B936-CBC2-D27BBD4D2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94F9C-CB7A-D223-FF91-2B0636660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074BB-A85A-BFDC-BF1B-C3C0C721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8CE2B-64C4-B83B-BDEE-ABAF3321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5297C-7172-205F-36E9-D80777A6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2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C6FF-9DA6-F1A6-3FE0-8B62DAAF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DED4-9F2E-2A4B-3FAC-57540EF2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A4FDF-8324-F6D5-1679-8FB34F0A3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82F35-DA9E-7639-E86A-D0CEBB2B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496C9-6D1C-3D01-1062-48C37B0CF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89E18-D663-9232-0AEC-3C1203C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A7475-7564-FE95-6967-5D6B7ADC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39913-495A-1D52-9AC4-23C24A91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7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94AE-F516-B987-0020-D2D228C5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F8883-5836-618E-97C3-CB0187DD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8394E-AB6E-27F9-4F2E-80CD3141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CD52F-DA78-6C7A-5DB8-F345DC4F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4ACB3-9E71-78AA-947C-9A9E553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B4085-4657-1A7D-29BD-BA6848A0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D5B50-F36E-F417-830A-2A3633A3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663C-16D8-5441-17C1-A39CB98A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19BE-05FA-7E69-20D3-BBCDA5FA7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F981B-062A-58A9-96E5-45E93CD65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CFAD-B4B1-C89E-BFD8-90691F2A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940B5-1C47-1B68-9271-8FFB5F4E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3772-DB70-D730-397B-F3C8335C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9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343A-BD6E-79D4-8819-45368E34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EE9D0-D96C-E1A8-57C1-138A4E3E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EA58C-26CF-600F-EAD9-7556C9CD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A5852-9FCD-C59E-C83A-9AE62EA3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C739D-1F1F-DFAF-7F5C-C75E57A3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8A891-15B6-9FB2-2CFF-11464153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02B8D-BFF1-7526-DB81-085B3344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BB64-D063-1483-D367-0D315FA0A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B726-658B-643E-82EF-0F1905300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5D68-0A37-46B5-9EAD-16C2546F74A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9017-0A54-8998-769A-51B8CF067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C375A-A87B-002B-C485-87159F85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2E71-4D71-441D-B730-BC6310CA5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5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9F17D1-A715-9B3F-27EB-8DC8A6BB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71" y="1242874"/>
            <a:ext cx="9185429" cy="4014926"/>
          </a:xfrm>
        </p:spPr>
        <p:txBody>
          <a:bodyPr>
            <a:normAutofit/>
          </a:bodyPr>
          <a:lstStyle/>
          <a:p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MACHINES AND FHP MOTORS</a:t>
            </a: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(5031)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0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3E36D0-421E-8372-1F89-F56D6C32F3CA}"/>
              </a:ext>
            </a:extLst>
          </p:cNvPr>
          <p:cNvSpPr txBox="1"/>
          <p:nvPr/>
        </p:nvSpPr>
        <p:spPr>
          <a:xfrm flipH="1">
            <a:off x="1723594" y="1411550"/>
            <a:ext cx="8414704" cy="418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</a:rPr>
              <a:t>Why star connected armature preferred??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Star connection provides a neutral point so </a:t>
            </a:r>
            <a:r>
              <a:rPr lang="en-IN" sz="2400" dirty="0">
                <a:solidFill>
                  <a:srgbClr val="FF0000"/>
                </a:solidFill>
              </a:rPr>
              <a:t>Neutral  ground protection enabled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STAR connection eliminates the </a:t>
            </a:r>
            <a:r>
              <a:rPr lang="en-US" sz="2400" b="0" i="0" dirty="0" err="1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triplen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 harmonics in the generated terminal voltage of generator armature winding.</a:t>
            </a:r>
            <a:endParaRPr lang="en-IN" sz="24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The insulation requirement in STAR connection is less. Since phase voltage is 1/√3 times  of the line voltage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6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623888"/>
            <a:ext cx="8388350" cy="623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25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857250"/>
            <a:ext cx="8388350" cy="564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4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6" y="-17463"/>
            <a:ext cx="8493125" cy="41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4149726"/>
            <a:ext cx="3600450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52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2617002" y="1406203"/>
            <a:ext cx="7993063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ROTOR:</a:t>
            </a:r>
          </a:p>
          <a:p>
            <a:r>
              <a:rPr lang="en-US" sz="2800" dirty="0"/>
              <a:t>There are two types of rotor</a:t>
            </a:r>
          </a:p>
          <a:p>
            <a:endParaRPr lang="en-US" sz="2800" dirty="0"/>
          </a:p>
          <a:p>
            <a:r>
              <a:rPr lang="en-IN" sz="2800" dirty="0" err="1"/>
              <a:t>i</a:t>
            </a:r>
            <a:r>
              <a:rPr lang="en-IN" sz="2800" dirty="0"/>
              <a:t>) </a:t>
            </a:r>
            <a:r>
              <a:rPr lang="en-IN" sz="2800" dirty="0">
                <a:solidFill>
                  <a:srgbClr val="FF0000"/>
                </a:solidFill>
              </a:rPr>
              <a:t>Salient Pole type {</a:t>
            </a:r>
            <a:r>
              <a:rPr lang="en-IN" sz="2800" dirty="0">
                <a:solidFill>
                  <a:srgbClr val="0070C0"/>
                </a:solidFill>
              </a:rPr>
              <a:t>Projected Poles</a:t>
            </a:r>
            <a:r>
              <a:rPr lang="en-IN" sz="2800" dirty="0">
                <a:solidFill>
                  <a:srgbClr val="FF0000"/>
                </a:solidFill>
              </a:rPr>
              <a:t>}</a:t>
            </a:r>
          </a:p>
          <a:p>
            <a:endParaRPr lang="en-IN" sz="2800" dirty="0">
              <a:solidFill>
                <a:srgbClr val="FF0000"/>
              </a:solidFill>
            </a:endParaRPr>
          </a:p>
          <a:p>
            <a:r>
              <a:rPr lang="en-US" sz="2800" dirty="0"/>
              <a:t>ii) </a:t>
            </a:r>
            <a:r>
              <a:rPr lang="en-US" sz="2800" dirty="0">
                <a:solidFill>
                  <a:srgbClr val="FF0000"/>
                </a:solidFill>
              </a:rPr>
              <a:t>Non - </a:t>
            </a:r>
            <a:r>
              <a:rPr lang="en-IN" sz="2800" dirty="0">
                <a:solidFill>
                  <a:srgbClr val="FF0000"/>
                </a:solidFill>
              </a:rPr>
              <a:t>Salient Pole type </a:t>
            </a:r>
            <a:r>
              <a:rPr lang="en-IN" sz="2800" dirty="0">
                <a:solidFill>
                  <a:srgbClr val="00B0F0"/>
                </a:solidFill>
              </a:rPr>
              <a:t>{</a:t>
            </a:r>
            <a:r>
              <a:rPr lang="en-IN" sz="2800" dirty="0">
                <a:solidFill>
                  <a:srgbClr val="0070C0"/>
                </a:solidFill>
              </a:rPr>
              <a:t>Non – Projected Poles</a:t>
            </a:r>
            <a:r>
              <a:rPr lang="en-IN" sz="2800" dirty="0">
                <a:solidFill>
                  <a:srgbClr val="00B0F0"/>
                </a:solidFill>
              </a:rPr>
              <a:t>} </a:t>
            </a:r>
            <a:r>
              <a:rPr lang="en-IN" sz="2800" dirty="0">
                <a:solidFill>
                  <a:schemeClr val="accent1"/>
                </a:solidFill>
              </a:rPr>
              <a:t>Smooth Cylindrical Type</a:t>
            </a:r>
          </a:p>
        </p:txBody>
      </p:sp>
      <p:sp>
        <p:nvSpPr>
          <p:cNvPr id="26627" name="AutoShape 4" descr="http://www.roymech.co.uk/images/electrics_61.gif"/>
          <p:cNvSpPr>
            <a:spLocks noChangeAspect="1" noChangeArrowheads="1"/>
          </p:cNvSpPr>
          <p:nvPr/>
        </p:nvSpPr>
        <p:spPr bwMode="auto">
          <a:xfrm>
            <a:off x="158115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4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08214" y="188913"/>
            <a:ext cx="6219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Salient Pole type {Projected Poles}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10689" y="896223"/>
            <a:ext cx="581487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Poles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Poles are mounted  on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 circular frame.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Thick Stee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Laminations.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Winding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connected 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of the field winding are connected to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Supply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Slip Rings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14848" y="2958325"/>
            <a:ext cx="600655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Features</a:t>
            </a:r>
          </a:p>
          <a:p>
            <a:r>
              <a:rPr lang="en-US" sz="2400" b="1" u="sng" dirty="0">
                <a:solidFill>
                  <a:srgbClr val="7030A0"/>
                </a:solidFill>
              </a:rPr>
              <a:t>Large Diameter and short Axial Length</a:t>
            </a:r>
            <a:r>
              <a:rPr lang="en-US" sz="2400" b="1" u="sng" dirty="0">
                <a:solidFill>
                  <a:srgbClr val="00B0F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Poles are Laminated to reduced Eddy Current Losses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10689" y="4353380"/>
            <a:ext cx="52889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Employed for </a:t>
            </a:r>
            <a:r>
              <a:rPr lang="en-US" sz="2400" b="1" dirty="0">
                <a:solidFill>
                  <a:srgbClr val="7030A0"/>
                </a:solidFill>
              </a:rPr>
              <a:t>Low and Medium Speed</a:t>
            </a:r>
          </a:p>
          <a:p>
            <a:r>
              <a:rPr lang="en-US" sz="2400" dirty="0"/>
              <a:t>120 RMP to 500 RPM</a:t>
            </a:r>
          </a:p>
          <a:p>
            <a:r>
              <a:rPr lang="en-US" sz="2400" dirty="0"/>
              <a:t>(Diesel &amp; Hydraulic Turbines)</a:t>
            </a:r>
            <a:endParaRPr lang="en-IN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34304" y="5676819"/>
            <a:ext cx="36483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This cannot be used for Large speed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5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mages.motorcycleparts2u.com/xmoto-photos-1209/21120206-pu-001-drag-specialties-alternator-stator.jpg">
            <a:extLst>
              <a:ext uri="{FF2B5EF4-FFF2-40B4-BE49-F238E27FC236}">
                <a16:creationId xmlns:a16="http://schemas.microsoft.com/office/drawing/2014/main" id="{71346A55-DBE7-2FDF-943D-04F0BC56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9" y="436297"/>
            <a:ext cx="4009117" cy="460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onsciência Praticado ficar acordado salient pole motor Defletor  Pensionista massa de vidraceiro">
            <a:extLst>
              <a:ext uri="{FF2B5EF4-FFF2-40B4-BE49-F238E27FC236}">
                <a16:creationId xmlns:a16="http://schemas.microsoft.com/office/drawing/2014/main" id="{9D0E2BD3-56E1-5BEE-38E8-C9EC767A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742950"/>
            <a:ext cx="4691437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2135188" y="149226"/>
            <a:ext cx="8388350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sz="2500" b="1" dirty="0">
                <a:solidFill>
                  <a:srgbClr val="92D050"/>
                </a:solidFill>
              </a:rPr>
              <a:t>II) NON SALIENT POLE TYPE</a:t>
            </a:r>
          </a:p>
          <a:p>
            <a:r>
              <a:rPr lang="en-IN" dirty="0">
                <a:solidFill>
                  <a:srgbClr val="FF0000"/>
                </a:solidFill>
              </a:rPr>
              <a:t>Smooth cylindrical rotor</a:t>
            </a:r>
            <a:r>
              <a:rPr lang="en-IN" dirty="0"/>
              <a:t>  or  </a:t>
            </a:r>
            <a:r>
              <a:rPr lang="en-IN" dirty="0">
                <a:solidFill>
                  <a:srgbClr val="00B0F0"/>
                </a:solidFill>
              </a:rPr>
              <a:t>TURBO ALTERNATOR</a:t>
            </a:r>
          </a:p>
          <a:p>
            <a:r>
              <a:rPr lang="en-IN" dirty="0"/>
              <a:t>field  winding  used in </a:t>
            </a:r>
            <a:r>
              <a:rPr lang="en-IN" dirty="0">
                <a:solidFill>
                  <a:srgbClr val="FF0000"/>
                </a:solidFill>
              </a:rPr>
              <a:t>high speed alternators  </a:t>
            </a:r>
            <a:r>
              <a:rPr lang="en-IN" dirty="0"/>
              <a:t>driven by </a:t>
            </a:r>
            <a:r>
              <a:rPr lang="en-IN" dirty="0">
                <a:solidFill>
                  <a:srgbClr val="FF0000"/>
                </a:solidFill>
              </a:rPr>
              <a:t>steam turbines </a:t>
            </a:r>
            <a:r>
              <a:rPr lang="en-IN" dirty="0"/>
              <a:t>.</a:t>
            </a:r>
          </a:p>
          <a:p>
            <a:r>
              <a:rPr lang="en-US" b="1" u="sng" dirty="0">
                <a:solidFill>
                  <a:srgbClr val="92D050"/>
                </a:solidFill>
              </a:rPr>
              <a:t>Features</a:t>
            </a:r>
            <a:endParaRPr lang="en-IN" b="1" u="sng" dirty="0">
              <a:solidFill>
                <a:srgbClr val="92D050"/>
              </a:solidFill>
            </a:endParaRPr>
          </a:p>
          <a:p>
            <a:r>
              <a:rPr lang="en-IN" b="1" dirty="0">
                <a:solidFill>
                  <a:srgbClr val="0000FF"/>
                </a:solidFill>
              </a:rPr>
              <a:t>Smaller diameter and larger axial length</a:t>
            </a:r>
            <a:r>
              <a:rPr lang="en-IN" dirty="0"/>
              <a:t> compared to salient pole type machines, of the same rating.</a:t>
            </a:r>
          </a:p>
          <a:p>
            <a:r>
              <a:rPr lang="en-US" dirty="0"/>
              <a:t>Less Windage loss.</a:t>
            </a:r>
          </a:p>
          <a:p>
            <a:r>
              <a:rPr lang="en-US" dirty="0"/>
              <a:t>Speed 1200 RPM to 3000 RPM..    </a:t>
            </a:r>
            <a:r>
              <a:rPr lang="en-US" dirty="0">
                <a:solidFill>
                  <a:srgbClr val="FF0000"/>
                </a:solidFill>
              </a:rPr>
              <a:t>Better Balancing</a:t>
            </a:r>
            <a:r>
              <a:rPr lang="en-US" dirty="0"/>
              <a:t>..</a:t>
            </a:r>
            <a:endParaRPr lang="en-IN" dirty="0"/>
          </a:p>
        </p:txBody>
      </p:sp>
      <p:pic>
        <p:nvPicPr>
          <p:cNvPr id="26627" name="Picture 4" descr="http://shannew.files.wordpress.com/2011/04/nonsalie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4267232" cy="352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19963" y="2997200"/>
            <a:ext cx="33401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Noiseless</a:t>
            </a:r>
            <a:r>
              <a:rPr lang="en-US"/>
              <a:t>  Operation</a:t>
            </a:r>
          </a:p>
          <a:p>
            <a:endParaRPr lang="en-US"/>
          </a:p>
          <a:p>
            <a:r>
              <a:rPr lang="en-US"/>
              <a:t>Flux distribution nearly </a:t>
            </a:r>
            <a:r>
              <a:rPr lang="en-US">
                <a:solidFill>
                  <a:srgbClr val="FF0000"/>
                </a:solidFill>
              </a:rPr>
              <a:t>sine wave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46964" y="4149725"/>
            <a:ext cx="18319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Frequency 50 Hz </a:t>
            </a:r>
          </a:p>
          <a:p>
            <a:endParaRPr lang="en-US"/>
          </a:p>
          <a:p>
            <a:r>
              <a:rPr lang="en-US"/>
              <a:t>Ns = 120 F / P </a:t>
            </a:r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19963" y="5229225"/>
          <a:ext cx="3009900" cy="877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2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Poles 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84" marB="456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Speed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3000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1500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1000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684" marB="456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00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the difference between Salient and Non-Salient Pole Rotors used in  Synchronous Generators">
            <a:extLst>
              <a:ext uri="{FF2B5EF4-FFF2-40B4-BE49-F238E27FC236}">
                <a16:creationId xmlns:a16="http://schemas.microsoft.com/office/drawing/2014/main" id="{5EF87FEC-AFF1-6604-8289-8E6896D88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60" y="1066801"/>
            <a:ext cx="694099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71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-26988"/>
            <a:ext cx="850741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4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al Machines – Electrify Students">
            <a:extLst>
              <a:ext uri="{FF2B5EF4-FFF2-40B4-BE49-F238E27FC236}">
                <a16:creationId xmlns:a16="http://schemas.microsoft.com/office/drawing/2014/main" id="{A7F1E026-85B7-E699-E28E-8D91AFCDF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08" y="711323"/>
            <a:ext cx="8837974" cy="543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5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cdn.slidesharecdn.com/ss_thumbnails/salient-polevsnon-salient-pole-120710082028-phpapp02-thumbnail-4.jpg?cb=1341926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1052513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72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udaklar Dünyada ölü umutsuz Gözlem bir Zamanlar Yanlış difference between  salient pole and non salient pole - trekwalks.com">
            <a:extLst>
              <a:ext uri="{FF2B5EF4-FFF2-40B4-BE49-F238E27FC236}">
                <a16:creationId xmlns:a16="http://schemas.microsoft.com/office/drawing/2014/main" id="{03D70F24-889F-8ED3-AC66-E8A13FA3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25" y="590550"/>
            <a:ext cx="9542022" cy="567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6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ylindrical vs Salient pole Machine|Synchronous machine|#eewala #electrical  #electrical machines - YouTube">
            <a:extLst>
              <a:ext uri="{FF2B5EF4-FFF2-40B4-BE49-F238E27FC236}">
                <a16:creationId xmlns:a16="http://schemas.microsoft.com/office/drawing/2014/main" id="{42E01E2D-1C0D-92D2-A23C-0615FF314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738187"/>
            <a:ext cx="7156450" cy="53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0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B2B27-2430-3450-21AB-CEC6CACFBE88}"/>
              </a:ext>
            </a:extLst>
          </p:cNvPr>
          <p:cNvSpPr txBox="1"/>
          <p:nvPr/>
        </p:nvSpPr>
        <p:spPr>
          <a:xfrm>
            <a:off x="1883863" y="709126"/>
            <a:ext cx="842427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alternator</a:t>
            </a:r>
          </a:p>
          <a:p>
            <a:endParaRPr lang="en-US" sz="28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induction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flux linking a conductor changes, an EMF is induced in the conductor.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armature winding of alternator subjected to the rotating magnetic field, the voltage will be generated in the armature winding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rotor field winding of the alternator is energized from the DC exciter, the alternate N and S poles are developed on the rotor.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8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86B3A-D3ED-F4E8-E1BD-3EDD01FA4FD5}"/>
              </a:ext>
            </a:extLst>
          </p:cNvPr>
          <p:cNvSpPr txBox="1"/>
          <p:nvPr/>
        </p:nvSpPr>
        <p:spPr>
          <a:xfrm>
            <a:off x="1688840" y="606490"/>
            <a:ext cx="84348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this rotor is rotated in an anticlockwise direction with the help of a prime mover such as a turbine or engine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armature conductors placed on the stator are cut by the magnetic field of the rotor poles.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EMF is induced in the armature conductors due to electromagnetic induction. This induced EMF is alternating one because the N and S poles of the rotor pass the armature conductors alternatively.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the generated EMF can be determined by the Fleming’s right rule.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1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3.bp.blogspot.com/--AnYGmPxIsI/Uw3hOvnoB-I/AAAAAAAAAj4/OwINMcjs-ZQ/s1600/alternator+(AC+generator)+salient+pole+type.png">
            <a:extLst>
              <a:ext uri="{FF2B5EF4-FFF2-40B4-BE49-F238E27FC236}">
                <a16:creationId xmlns:a16="http://schemas.microsoft.com/office/drawing/2014/main" id="{F1DA1B50-CF06-69C6-83D5-26DB73DA8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62" y="246160"/>
            <a:ext cx="7273925" cy="660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4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28295" y="686157"/>
            <a:ext cx="6464398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CC33"/>
                </a:solidFill>
              </a:rPr>
              <a:t>ARMATURE WINDING </a:t>
            </a:r>
          </a:p>
          <a:p>
            <a:endParaRPr lang="en-US" sz="2000" b="1" dirty="0"/>
          </a:p>
          <a:p>
            <a:r>
              <a:rPr lang="en-US" sz="2000" b="1" dirty="0"/>
              <a:t>3 Phase alternator carry 3 sets of winding arranged in slots </a:t>
            </a:r>
          </a:p>
          <a:p>
            <a:r>
              <a:rPr lang="en-US" sz="2000" b="1" dirty="0"/>
              <a:t>Open circuited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6 terminals 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/>
              <a:t>Can be connected in </a:t>
            </a:r>
            <a:r>
              <a:rPr lang="en-US" sz="2000" b="1" dirty="0">
                <a:solidFill>
                  <a:srgbClr val="C00000"/>
                </a:solidFill>
              </a:rPr>
              <a:t>Star or Delta</a:t>
            </a:r>
          </a:p>
          <a:p>
            <a:endParaRPr lang="en-IN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25" y="2541200"/>
            <a:ext cx="20891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2" y="3291554"/>
            <a:ext cx="20891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2" y="3901075"/>
            <a:ext cx="20891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51088" y="3648075"/>
            <a:ext cx="46037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70C0"/>
                </a:solidFill>
              </a:rPr>
              <a:t>Armature Winding Classification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b="1" dirty="0"/>
              <a:t>Single Layer and Double Layer Winding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b="1" dirty="0"/>
              <a:t>Full Pitch and Short Pitch Winding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2000" b="1" dirty="0"/>
              <a:t>Concentrated and Distributed Winding </a:t>
            </a:r>
          </a:p>
        </p:txBody>
      </p:sp>
    </p:spTree>
    <p:extLst>
      <p:ext uri="{BB962C8B-B14F-4D97-AF65-F5344CB8AC3E}">
        <p14:creationId xmlns:p14="http://schemas.microsoft.com/office/powerpoint/2010/main" val="18358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5832" y="514728"/>
            <a:ext cx="412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1. Single Layer and Double Layer Winding</a:t>
            </a:r>
            <a:endParaRPr lang="en-IN" dirty="0">
              <a:solidFill>
                <a:srgbClr val="33CC33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549275"/>
            <a:ext cx="4121150" cy="18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3125" y="1041222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sz="2000" b="1" i="1" dirty="0">
                <a:solidFill>
                  <a:srgbClr val="00B0F0"/>
                </a:solidFill>
              </a:rPr>
              <a:t>Single- layer winding </a:t>
            </a:r>
            <a:endParaRPr lang="en-IN" sz="2000" dirty="0"/>
          </a:p>
          <a:p>
            <a:r>
              <a:rPr lang="en-IN" sz="2000" dirty="0"/>
              <a:t>• One coil-side occupies the total slot area </a:t>
            </a:r>
          </a:p>
          <a:p>
            <a:r>
              <a:rPr lang="en-IN" sz="2000" dirty="0"/>
              <a:t>• Used only in small ac machines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3125" y="2133601"/>
            <a:ext cx="45720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sz="2000" b="1" i="1" dirty="0">
                <a:solidFill>
                  <a:srgbClr val="00B0F0"/>
                </a:solidFill>
              </a:rPr>
              <a:t>Double- layer winding </a:t>
            </a:r>
            <a:endParaRPr lang="en-IN" sz="2000" dirty="0"/>
          </a:p>
          <a:p>
            <a:r>
              <a:rPr lang="en-IN" sz="2000" dirty="0"/>
              <a:t>•  Coil-sides in two layers </a:t>
            </a:r>
          </a:p>
          <a:p>
            <a:r>
              <a:rPr lang="en-IN" sz="2000" dirty="0"/>
              <a:t>• Double-layer winding is more </a:t>
            </a:r>
            <a:r>
              <a:rPr lang="en-IN" sz="2000" dirty="0">
                <a:solidFill>
                  <a:srgbClr val="FF0000"/>
                </a:solidFill>
              </a:rPr>
              <a:t>common used </a:t>
            </a:r>
            <a:r>
              <a:rPr lang="en-IN" sz="2000" dirty="0"/>
              <a:t>above about 5kW machines </a:t>
            </a:r>
          </a:p>
        </p:txBody>
      </p:sp>
      <p:pic>
        <p:nvPicPr>
          <p:cNvPr id="4199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6" y="2349501"/>
            <a:ext cx="38512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9" name="Rectangle 12"/>
          <p:cNvSpPr>
            <a:spLocks noChangeArrowheads="1"/>
          </p:cNvSpPr>
          <p:nvPr/>
        </p:nvSpPr>
        <p:spPr bwMode="auto">
          <a:xfrm>
            <a:off x="2143125" y="4174771"/>
            <a:ext cx="779397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N" sz="2000" b="1" i="1" dirty="0">
                <a:solidFill>
                  <a:srgbClr val="00B050"/>
                </a:solidFill>
              </a:rPr>
              <a:t>The advantages of double-layer winding over single layer winding</a:t>
            </a:r>
            <a:r>
              <a:rPr lang="en-IN" sz="2000" dirty="0"/>
              <a:t>:</a:t>
            </a:r>
          </a:p>
          <a:p>
            <a:r>
              <a:rPr lang="en-IN" sz="2000" dirty="0"/>
              <a:t>a. Easier to manufacture and lower cost of the coils </a:t>
            </a:r>
          </a:p>
          <a:p>
            <a:r>
              <a:rPr lang="en-IN" sz="2000" dirty="0"/>
              <a:t>b. Fractional-slot winding can be used </a:t>
            </a:r>
          </a:p>
          <a:p>
            <a:r>
              <a:rPr lang="en-IN" sz="2000" dirty="0"/>
              <a:t>c. Chorded-winding is possible </a:t>
            </a:r>
          </a:p>
          <a:p>
            <a:r>
              <a:rPr lang="en-IN" sz="2000" dirty="0"/>
              <a:t>d. Lower-leakage reactance and therefore , better performance of the machine </a:t>
            </a:r>
          </a:p>
          <a:p>
            <a:r>
              <a:rPr lang="en-IN" sz="2000" dirty="0"/>
              <a:t>e. Better emf waveform in case of generators </a:t>
            </a:r>
          </a:p>
        </p:txBody>
      </p:sp>
    </p:spTree>
    <p:extLst>
      <p:ext uri="{BB962C8B-B14F-4D97-AF65-F5344CB8AC3E}">
        <p14:creationId xmlns:p14="http://schemas.microsoft.com/office/powerpoint/2010/main" val="37475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440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965BA-6C4C-4AA8-F790-85A6A5E7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85" y="643813"/>
            <a:ext cx="718457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CC33"/>
                </a:solidFill>
              </a:rPr>
              <a:t>2.CONCENTRATED AND DISTRIBUTED WINDING </a:t>
            </a:r>
          </a:p>
          <a:p>
            <a:endParaRPr lang="en-US" sz="2000" b="1" dirty="0">
              <a:solidFill>
                <a:srgbClr val="33CC33"/>
              </a:solidFill>
            </a:endParaRPr>
          </a:p>
          <a:p>
            <a:endParaRPr lang="en-US" sz="2000" b="1" dirty="0">
              <a:solidFill>
                <a:srgbClr val="33CC33"/>
              </a:solidFill>
            </a:endParaRPr>
          </a:p>
          <a:p>
            <a:endParaRPr lang="en-US" sz="2000" b="1" dirty="0">
              <a:solidFill>
                <a:srgbClr val="33CC33"/>
              </a:solidFill>
            </a:endParaRPr>
          </a:p>
        </p:txBody>
      </p:sp>
      <p:pic>
        <p:nvPicPr>
          <p:cNvPr id="1026" name="Picture 2" descr="Things in Motion: January 2019">
            <a:extLst>
              <a:ext uri="{FF2B5EF4-FFF2-40B4-BE49-F238E27FC236}">
                <a16:creationId xmlns:a16="http://schemas.microsoft.com/office/drawing/2014/main" id="{5F0DA3C0-7793-E85D-0FB2-C2F690D0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45" y="1873228"/>
            <a:ext cx="6481226" cy="337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2279650" y="260350"/>
            <a:ext cx="16537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POLE – PITCH </a:t>
            </a: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351088" y="646114"/>
            <a:ext cx="54149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b="1" dirty="0"/>
              <a:t>It is the distance between the </a:t>
            </a:r>
            <a:r>
              <a:rPr lang="en-US" sz="2000" b="1" dirty="0" err="1"/>
              <a:t>centres</a:t>
            </a:r>
            <a:r>
              <a:rPr lang="en-US" sz="2000" b="1" dirty="0"/>
              <a:t> of pole </a:t>
            </a:r>
          </a:p>
          <a:p>
            <a:pPr algn="r"/>
            <a:r>
              <a:rPr lang="en-US" sz="2000" b="1" dirty="0"/>
              <a:t>faces of two adjacent poles  is called pole pitch</a:t>
            </a:r>
            <a:r>
              <a:rPr lang="en-US" b="1" dirty="0">
                <a:solidFill>
                  <a:srgbClr val="00B050"/>
                </a:solidFill>
              </a:rPr>
              <a:t>. 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7" y="44450"/>
            <a:ext cx="2485832" cy="325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93606" y="1340768"/>
            <a:ext cx="5646610" cy="631904"/>
          </a:xfrm>
          <a:prstGeom prst="rect">
            <a:avLst/>
          </a:prstGeom>
          <a:blipFill rotWithShape="1">
            <a:blip r:embed="rId3"/>
            <a:stretch>
              <a:fillRect l="-972" r="-2052" b="-7692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430589" y="2205039"/>
            <a:ext cx="286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/>
              <a:t>Pole pitch = 180 Phase angle</a:t>
            </a:r>
            <a:endParaRPr lang="en-IN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351088" y="2897189"/>
            <a:ext cx="352901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CC33"/>
                </a:solidFill>
              </a:rPr>
              <a:t>COIL :</a:t>
            </a:r>
          </a:p>
          <a:p>
            <a:pPr eaLnBrk="1" hangingPunct="1"/>
            <a:r>
              <a:rPr lang="en-US" sz="2000" dirty="0"/>
              <a:t>A coil consists of two coil sides. </a:t>
            </a:r>
          </a:p>
          <a:p>
            <a:pPr eaLnBrk="1" hangingPunct="1"/>
            <a:r>
              <a:rPr lang="en-US" sz="2000" dirty="0"/>
              <a:t>Placed in two separate slots</a:t>
            </a:r>
            <a:endParaRPr lang="en-IN" sz="2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82839" y="4159250"/>
            <a:ext cx="5083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CC33"/>
                </a:solidFill>
              </a:rPr>
              <a:t>SLOT PITCH: </a:t>
            </a:r>
          </a:p>
          <a:p>
            <a:pPr eaLnBrk="1" hangingPunct="1"/>
            <a:r>
              <a:rPr lang="en-US" b="1" dirty="0"/>
              <a:t>It is the phase angle between two adjustment slots</a:t>
            </a:r>
            <a:endParaRPr lang="en-IN" b="1" dirty="0"/>
          </a:p>
        </p:txBody>
      </p:sp>
      <p:sp>
        <p:nvSpPr>
          <p:cNvPr id="44041" name="TextBox 6"/>
          <p:cNvSpPr txBox="1">
            <a:spLocks noChangeArrowheads="1"/>
          </p:cNvSpPr>
          <p:nvPr/>
        </p:nvSpPr>
        <p:spPr bwMode="auto">
          <a:xfrm>
            <a:off x="2393950" y="5300663"/>
            <a:ext cx="514596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CC33"/>
                </a:solidFill>
              </a:rPr>
              <a:t>COIL SPAN OR COIL PITCH</a:t>
            </a:r>
          </a:p>
          <a:p>
            <a:pPr eaLnBrk="1" hangingPunct="1"/>
            <a:r>
              <a:rPr lang="en-US" sz="2000" dirty="0"/>
              <a:t>It is the distance between two coil sides of a coil</a:t>
            </a:r>
            <a:endParaRPr lang="en-IN" sz="2000" dirty="0"/>
          </a:p>
        </p:txBody>
      </p:sp>
      <p:pic>
        <p:nvPicPr>
          <p:cNvPr id="440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540" y="3554414"/>
            <a:ext cx="1824490" cy="278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50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/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FF59A-CB01-766D-893B-FA7589F07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1348" y="852256"/>
                <a:ext cx="8762260" cy="53247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a synchronous machine?</a:t>
                </a:r>
              </a:p>
              <a:p>
                <a:pPr marL="0" indent="0">
                  <a:buNone/>
                </a:pPr>
                <a:endParaRPr 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AC machine which runs at synchronous speed is known as synchronous machine.</a:t>
                </a:r>
              </a:p>
              <a:p>
                <a:pPr marL="0" indent="0"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Synchronous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I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120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I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CFF59A-CB01-766D-893B-FA7589F07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1348" y="852256"/>
                <a:ext cx="8762260" cy="5324707"/>
              </a:xfrm>
              <a:blipFill>
                <a:blip r:embed="rId2"/>
                <a:stretch>
                  <a:fillRect l="-1809" t="-2520" r="-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519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2351088" y="298729"/>
            <a:ext cx="3601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3.Full Pitch and Short Pitch Winding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8213" y="869949"/>
            <a:ext cx="808547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Full Pitch  Winding </a:t>
            </a:r>
          </a:p>
          <a:p>
            <a:endParaRPr lang="en-US" b="1" dirty="0"/>
          </a:p>
          <a:p>
            <a:r>
              <a:rPr lang="en-US" b="1" dirty="0"/>
              <a:t>If the coil span is equal to pole pitch then the winding is called Full Pitch  Winding 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Coil Span  =  Pole Pitch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08213" y="4233864"/>
            <a:ext cx="33004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</a:rPr>
              <a:t>Short Pitch Winding</a:t>
            </a:r>
          </a:p>
          <a:p>
            <a:endParaRPr lang="en-US" b="1" dirty="0">
              <a:solidFill>
                <a:srgbClr val="33CC33"/>
              </a:solidFill>
            </a:endParaRPr>
          </a:p>
          <a:p>
            <a:r>
              <a:rPr lang="en-US" b="1" dirty="0"/>
              <a:t>If the coil span is less than Pole </a:t>
            </a:r>
          </a:p>
          <a:p>
            <a:r>
              <a:rPr lang="en-US" b="1" dirty="0"/>
              <a:t>Pitch is called Short pitch </a:t>
            </a:r>
          </a:p>
          <a:p>
            <a:r>
              <a:rPr lang="en-US" b="1" dirty="0"/>
              <a:t>winding</a:t>
            </a:r>
          </a:p>
          <a:p>
            <a:endParaRPr lang="en-IN" dirty="0">
              <a:solidFill>
                <a:srgbClr val="33CC33"/>
              </a:solidFill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38" y="1744387"/>
            <a:ext cx="4638076" cy="247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1" y="4508500"/>
            <a:ext cx="51784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495551" y="3213100"/>
            <a:ext cx="10080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95550" y="3203575"/>
            <a:ext cx="622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e1 V</a:t>
            </a:r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3613" y="3213100"/>
            <a:ext cx="10080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48075" y="3203575"/>
            <a:ext cx="622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e2 V</a:t>
            </a:r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51088" y="6453188"/>
            <a:ext cx="10080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51089" y="6443664"/>
            <a:ext cx="623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e1 V</a:t>
            </a:r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59151" y="6453188"/>
            <a:ext cx="10080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321175" y="5795964"/>
            <a:ext cx="62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e2 V</a:t>
            </a:r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9151" y="5988051"/>
            <a:ext cx="911225" cy="455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656013" y="6596064"/>
            <a:ext cx="62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e2 V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1" grpId="0"/>
      <p:bldP spid="13" grpId="0"/>
      <p:bldP spid="15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1088" y="720757"/>
            <a:ext cx="6993966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33CC33"/>
                </a:solidFill>
              </a:rPr>
              <a:t>Advantages of Short Chorded winding or Chorded Pitch Winding</a:t>
            </a:r>
          </a:p>
          <a:p>
            <a:pPr>
              <a:defRPr/>
            </a:pPr>
            <a:endParaRPr lang="en-US" b="1" dirty="0">
              <a:solidFill>
                <a:srgbClr val="33CC33"/>
              </a:solidFill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b="1" dirty="0"/>
              <a:t>Copper is saved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b="1" dirty="0"/>
              <a:t>Mechanical strength of the coil is increased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b="1" dirty="0"/>
              <a:t>Induced EMF in improved </a:t>
            </a:r>
            <a:endParaRPr lang="en-IN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51088" y="2459039"/>
            <a:ext cx="75358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Slot Angle : </a:t>
            </a:r>
            <a:r>
              <a:rPr lang="en-US" sz="2400" b="1"/>
              <a:t>The angular displacement between any two </a:t>
            </a:r>
          </a:p>
          <a:p>
            <a:pPr eaLnBrk="1" hangingPunct="1"/>
            <a:r>
              <a:rPr lang="en-US" sz="2400" b="1"/>
              <a:t>adjacent poles in electrical degree </a:t>
            </a:r>
          </a:p>
          <a:p>
            <a:pPr eaLnBrk="1" hangingPunct="1"/>
            <a:endParaRPr lang="en-US" sz="2400" b="1">
              <a:solidFill>
                <a:srgbClr val="FF0000"/>
              </a:solidFill>
            </a:endParaRPr>
          </a:p>
          <a:p>
            <a:pPr eaLnBrk="1" hangingPunct="1"/>
            <a:r>
              <a:rPr lang="en-US" sz="2400" b="1">
                <a:solidFill>
                  <a:srgbClr val="FF0000"/>
                </a:solidFill>
              </a:rPr>
              <a:t>Slot angle (</a:t>
            </a:r>
            <a:r>
              <a:rPr lang="el-GR" sz="2400" b="1">
                <a:solidFill>
                  <a:srgbClr val="FF0000"/>
                </a:solidFill>
              </a:rPr>
              <a:t>β</a:t>
            </a:r>
            <a:r>
              <a:rPr lang="en-US" sz="2400" b="1">
                <a:solidFill>
                  <a:srgbClr val="FF0000"/>
                </a:solidFill>
              </a:rPr>
              <a:t>)</a:t>
            </a:r>
            <a:r>
              <a:rPr lang="en-US" sz="2400"/>
              <a:t>  =     </a:t>
            </a:r>
            <a:r>
              <a:rPr lang="en-US" sz="2400" u="sng"/>
              <a:t>              180                    </a:t>
            </a:r>
          </a:p>
          <a:p>
            <a:pPr eaLnBrk="1" hangingPunct="1"/>
            <a:r>
              <a:rPr lang="en-US" sz="2400"/>
              <a:t>                                (Number of slots / Pole)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62605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26F6-3A0D-F5BC-EAED-F9D5C60A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BC9D-5A75-E911-40C7-E04E85AF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29" y="1825625"/>
            <a:ext cx="869124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GENERATOR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“It is a synchronous machine which coverts mechanical power into AC electric power through the process of electromagnetic induction”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8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4192-4170-9414-4E68-9237C719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710214"/>
            <a:ext cx="10288480" cy="5466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Generator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AC generator or alternator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at synchronous speed.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on same principle of electromagnetic induction as dc generators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armature and magnetic field.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dc generators, armature rotates and field is stationary.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in case of alternators.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Armature windings mounted on stator and field winding on rotor.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2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2135188" y="476251"/>
            <a:ext cx="8532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SYNCHRONOUS GENERATOR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5188" y="3524250"/>
            <a:ext cx="8532812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Tx/>
              <a:buAutoNum type="alphaLcParenBoth"/>
              <a:defRPr/>
            </a:pPr>
            <a:r>
              <a:rPr lang="en-IN" sz="2800" dirty="0"/>
              <a:t>Stationary Armature - Rotating Field (Above 5 kVA)</a:t>
            </a:r>
          </a:p>
          <a:p>
            <a:pPr>
              <a:defRPr/>
            </a:pPr>
            <a:endParaRPr lang="en-IN" sz="2800" dirty="0"/>
          </a:p>
          <a:p>
            <a:pPr>
              <a:defRPr/>
            </a:pPr>
            <a:r>
              <a:rPr lang="en-IN" sz="2800" dirty="0"/>
              <a:t>(b) Stationary Field – Rotating Armature (Below 5 kVA)</a:t>
            </a:r>
          </a:p>
        </p:txBody>
      </p: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2248624" y="1412876"/>
            <a:ext cx="855041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/>
            <a:r>
              <a:rPr lang="en-IN" sz="2800" b="1" dirty="0"/>
              <a:t>Types of Synchronous Machine </a:t>
            </a:r>
          </a:p>
          <a:p>
            <a:pPr algn="just"/>
            <a:endParaRPr lang="en-IN" sz="2800" b="1" dirty="0"/>
          </a:p>
          <a:p>
            <a:pPr algn="just"/>
            <a:r>
              <a:rPr lang="en-IN" sz="2800" dirty="0"/>
              <a:t>According to the </a:t>
            </a:r>
            <a:r>
              <a:rPr lang="en-IN" sz="2800" b="1" i="1" dirty="0">
                <a:solidFill>
                  <a:srgbClr val="FF0000"/>
                </a:solidFill>
              </a:rPr>
              <a:t>arrangement</a:t>
            </a:r>
            <a:r>
              <a:rPr lang="en-IN" sz="2800" b="1" i="1" dirty="0"/>
              <a:t> of the </a:t>
            </a:r>
            <a:r>
              <a:rPr lang="en-IN" sz="2800" b="1" i="1" dirty="0">
                <a:solidFill>
                  <a:srgbClr val="FF0000"/>
                </a:solidFill>
              </a:rPr>
              <a:t>field and armature</a:t>
            </a:r>
            <a:r>
              <a:rPr lang="en-IN" sz="2800" b="1" i="1" dirty="0"/>
              <a:t> </a:t>
            </a:r>
          </a:p>
          <a:p>
            <a:pPr algn="just"/>
            <a:r>
              <a:rPr lang="en-IN" sz="2800" b="1" i="1" dirty="0">
                <a:solidFill>
                  <a:srgbClr val="FF0000"/>
                </a:solidFill>
              </a:rPr>
              <a:t>windings</a:t>
            </a:r>
            <a:r>
              <a:rPr lang="en-IN" sz="2800" dirty="0"/>
              <a:t>, synchronous machines may be classified as </a:t>
            </a:r>
          </a:p>
        </p:txBody>
      </p:sp>
    </p:spTree>
    <p:extLst>
      <p:ext uri="{BB962C8B-B14F-4D97-AF65-F5344CB8AC3E}">
        <p14:creationId xmlns:p14="http://schemas.microsoft.com/office/powerpoint/2010/main" val="1767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6656" y="425470"/>
            <a:ext cx="883772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800" b="1" u="sng" dirty="0">
                <a:solidFill>
                  <a:srgbClr val="00B050"/>
                </a:solidFill>
              </a:rPr>
              <a:t>Advantages of stationary armature - rotating field:</a:t>
            </a:r>
          </a:p>
          <a:p>
            <a:pPr marL="400050" indent="-400050" algn="just">
              <a:buFontTx/>
              <a:buAutoNum type="romanLcParenR"/>
              <a:defRPr/>
            </a:pPr>
            <a:r>
              <a:rPr lang="en-IN" sz="2800" dirty="0"/>
              <a:t>The High Voltage ac winding and its </a:t>
            </a:r>
            <a:r>
              <a:rPr lang="en-IN" sz="2800" dirty="0">
                <a:solidFill>
                  <a:srgbClr val="FF0000"/>
                </a:solidFill>
              </a:rPr>
              <a:t>insulation</a:t>
            </a:r>
            <a:r>
              <a:rPr lang="en-IN" sz="2800" dirty="0"/>
              <a:t> not subjected to centrifugal forces </a:t>
            </a:r>
            <a:r>
              <a:rPr lang="en-IN" sz="2800" dirty="0">
                <a:solidFill>
                  <a:srgbClr val="FF0000"/>
                </a:solidFill>
              </a:rPr>
              <a:t>(BETTER INSULATION)</a:t>
            </a:r>
          </a:p>
          <a:p>
            <a:pPr marL="400050" indent="-400050" algn="just">
              <a:buFontTx/>
              <a:buAutoNum type="romanLcParenR"/>
              <a:defRPr/>
            </a:pPr>
            <a:r>
              <a:rPr lang="en-IN" sz="2800" dirty="0"/>
              <a:t>Easier to </a:t>
            </a:r>
            <a:r>
              <a:rPr lang="en-IN" sz="2800" dirty="0">
                <a:solidFill>
                  <a:srgbClr val="FF0000"/>
                </a:solidFill>
              </a:rPr>
              <a:t>collect large currents </a:t>
            </a:r>
            <a:r>
              <a:rPr lang="en-IN" sz="2800" dirty="0"/>
              <a:t>from stator.</a:t>
            </a:r>
          </a:p>
          <a:p>
            <a:pPr marL="400050" indent="-400050" algn="just">
              <a:buFontTx/>
              <a:buAutoNum type="romanLcParenR"/>
              <a:defRPr/>
            </a:pPr>
            <a:r>
              <a:rPr lang="en-US" sz="2800" dirty="0"/>
              <a:t>Rotating field makes overall </a:t>
            </a:r>
            <a:r>
              <a:rPr lang="en-US" sz="2800" dirty="0">
                <a:solidFill>
                  <a:srgbClr val="FF0000"/>
                </a:solidFill>
              </a:rPr>
              <a:t>construction simple</a:t>
            </a:r>
            <a:r>
              <a:rPr lang="en-US" sz="2800" dirty="0"/>
              <a:t>.</a:t>
            </a:r>
            <a:endParaRPr lang="en-IN" sz="2800" dirty="0"/>
          </a:p>
          <a:p>
            <a:pPr marL="400050" indent="-400050" algn="just">
              <a:buFontTx/>
              <a:buAutoNum type="romanLcParenR"/>
              <a:defRPr/>
            </a:pPr>
            <a:r>
              <a:rPr lang="en-US" sz="2800" dirty="0"/>
              <a:t>Problem of </a:t>
            </a:r>
            <a:r>
              <a:rPr lang="en-US" sz="2800" dirty="0">
                <a:solidFill>
                  <a:srgbClr val="FF0000"/>
                </a:solidFill>
              </a:rPr>
              <a:t>sparking</a:t>
            </a:r>
            <a:r>
              <a:rPr lang="en-US" sz="2800" dirty="0"/>
              <a:t> at the slip ring can be avoided.</a:t>
            </a:r>
            <a:endParaRPr lang="en-IN" sz="2800" dirty="0"/>
          </a:p>
          <a:p>
            <a:pPr marL="400050" indent="-400050" algn="just">
              <a:buFontTx/>
              <a:buAutoNum type="romanLcParenR"/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Ventilation</a:t>
            </a:r>
            <a:r>
              <a:rPr lang="en-US" sz="2800" dirty="0"/>
              <a:t> arrangement for HV can be Improved.</a:t>
            </a:r>
          </a:p>
          <a:p>
            <a:pPr marL="400050" indent="-400050" algn="just">
              <a:buFontTx/>
              <a:buAutoNum type="romanLcParenR"/>
              <a:defRPr/>
            </a:pPr>
            <a:r>
              <a:rPr lang="en-IN" sz="2800" dirty="0"/>
              <a:t>The dc excitation easily supplied through slip rings and brushes to the rotor field winding.</a:t>
            </a:r>
          </a:p>
          <a:p>
            <a:pPr marL="400050" indent="-400050" algn="just">
              <a:buFontTx/>
              <a:buAutoNum type="romanLcParenR"/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Noiseless</a:t>
            </a:r>
            <a:r>
              <a:rPr lang="en-US" sz="2800" dirty="0"/>
              <a:t> running is possible.</a:t>
            </a:r>
          </a:p>
          <a:p>
            <a:pPr marL="400050" indent="-400050" algn="just">
              <a:buFontTx/>
              <a:buAutoNum type="romanLcParenR"/>
              <a:defRPr/>
            </a:pPr>
            <a:r>
              <a:rPr lang="en-US" sz="2800" dirty="0"/>
              <a:t>Air gap length is </a:t>
            </a:r>
            <a:r>
              <a:rPr lang="en-US" sz="2800" dirty="0">
                <a:solidFill>
                  <a:srgbClr val="FF0000"/>
                </a:solidFill>
              </a:rPr>
              <a:t>uniform</a:t>
            </a:r>
          </a:p>
          <a:p>
            <a:pPr marL="400050" indent="-400050" algn="just">
              <a:buFontTx/>
              <a:buAutoNum type="romanLcParenR"/>
              <a:defRPr/>
            </a:pPr>
            <a:r>
              <a:rPr lang="en-US" sz="2800" dirty="0"/>
              <a:t>Better mechanical </a:t>
            </a:r>
            <a:r>
              <a:rPr lang="en-US" sz="2800" dirty="0">
                <a:solidFill>
                  <a:srgbClr val="FF0000"/>
                </a:solidFill>
              </a:rPr>
              <a:t>balancing</a:t>
            </a:r>
            <a:r>
              <a:rPr lang="en-US" sz="2800" dirty="0"/>
              <a:t> of rotor</a:t>
            </a:r>
            <a:endParaRPr lang="en-IN" sz="2800" dirty="0"/>
          </a:p>
          <a:p>
            <a:pPr algn="just">
              <a:defRPr/>
            </a:pPr>
            <a:endParaRPr lang="en-US" sz="2200" dirty="0"/>
          </a:p>
          <a:p>
            <a:pPr marL="400050" indent="-400050" algn="just">
              <a:buFontTx/>
              <a:buAutoNum type="romanLcParenR"/>
              <a:defRPr/>
            </a:pPr>
            <a:endParaRPr lang="en-IN" dirty="0"/>
          </a:p>
          <a:p>
            <a:pPr>
              <a:defRPr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8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2135188" y="188914"/>
            <a:ext cx="81895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CONSTRUCTION OF ALTERNATOR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</a:p>
          <a:p>
            <a:r>
              <a:rPr lang="en-IN" sz="2400" b="1" dirty="0">
                <a:solidFill>
                  <a:srgbClr val="FFC000"/>
                </a:solidFill>
              </a:rPr>
              <a:t>Stationary Armature - Rotating Field</a:t>
            </a:r>
            <a:endParaRPr lang="en-IN" sz="2400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79650" y="981076"/>
            <a:ext cx="79188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2800" dirty="0"/>
              <a:t>An alternator has </a:t>
            </a:r>
            <a:r>
              <a:rPr lang="en-IN" sz="2800" dirty="0">
                <a:solidFill>
                  <a:srgbClr val="FF0000"/>
                </a:solidFill>
              </a:rPr>
              <a:t>3 phase winding</a:t>
            </a:r>
            <a:r>
              <a:rPr lang="en-IN" sz="2800" dirty="0"/>
              <a:t> on the </a:t>
            </a:r>
            <a:r>
              <a:rPr lang="en-IN" sz="2800" dirty="0">
                <a:solidFill>
                  <a:srgbClr val="00B0F0"/>
                </a:solidFill>
              </a:rPr>
              <a:t>stator</a:t>
            </a:r>
            <a:r>
              <a:rPr lang="en-IN" sz="2800" dirty="0"/>
              <a:t>  and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DC field winding </a:t>
            </a:r>
            <a:r>
              <a:rPr lang="en-IN" sz="2800" dirty="0"/>
              <a:t>on the </a:t>
            </a:r>
            <a:r>
              <a:rPr lang="en-IN" sz="2800" dirty="0">
                <a:solidFill>
                  <a:srgbClr val="00B0F0"/>
                </a:solidFill>
              </a:rPr>
              <a:t>rotor.  </a:t>
            </a:r>
          </a:p>
        </p:txBody>
      </p:sp>
      <p:pic>
        <p:nvPicPr>
          <p:cNvPr id="4" name="Picture 2" descr="http://www.ustudy.in/sites/default/files/non%20salient%20po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6" y="3213101"/>
            <a:ext cx="40417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4" y="1916114"/>
            <a:ext cx="77041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STATOR</a:t>
            </a:r>
            <a:r>
              <a:rPr lang="en-IN" dirty="0"/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Stationary</a:t>
            </a:r>
            <a:r>
              <a:rPr lang="en-US" sz="2000" dirty="0"/>
              <a:t> part of the machine.</a:t>
            </a:r>
          </a:p>
          <a:p>
            <a:r>
              <a:rPr lang="en-US" sz="2000" dirty="0"/>
              <a:t>It is built up of </a:t>
            </a:r>
            <a:r>
              <a:rPr lang="en-US" sz="2000" dirty="0">
                <a:solidFill>
                  <a:srgbClr val="FF0000"/>
                </a:solidFill>
              </a:rPr>
              <a:t>Sheet-Steel Lamination Core (Stampings)</a:t>
            </a:r>
            <a:r>
              <a:rPr lang="en-US" sz="2000" dirty="0"/>
              <a:t> with slots </a:t>
            </a:r>
          </a:p>
          <a:p>
            <a:pPr algn="just"/>
            <a:r>
              <a:rPr lang="en-US" sz="2000" dirty="0"/>
              <a:t>to hold the </a:t>
            </a:r>
            <a:r>
              <a:rPr lang="en-US" sz="2000" dirty="0">
                <a:solidFill>
                  <a:srgbClr val="FF0000"/>
                </a:solidFill>
              </a:rPr>
              <a:t>armature Conductor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79650" y="3635375"/>
            <a:ext cx="395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/>
              <a:t>Armature winding is connected in </a:t>
            </a:r>
            <a:r>
              <a:rPr lang="en-IN">
                <a:solidFill>
                  <a:srgbClr val="FF0000"/>
                </a:solidFill>
              </a:rPr>
              <a:t>STAR</a:t>
            </a:r>
          </a:p>
        </p:txBody>
      </p:sp>
    </p:spTree>
    <p:extLst>
      <p:ext uri="{BB962C8B-B14F-4D97-AF65-F5344CB8AC3E}">
        <p14:creationId xmlns:p14="http://schemas.microsoft.com/office/powerpoint/2010/main" val="344004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717A6-6075-0300-A6BD-B1CAB7D89119}"/>
              </a:ext>
            </a:extLst>
          </p:cNvPr>
          <p:cNvSpPr txBox="1"/>
          <p:nvPr/>
        </p:nvSpPr>
        <p:spPr>
          <a:xfrm>
            <a:off x="1455938" y="843379"/>
            <a:ext cx="74139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Stator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to give mechanical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Made up of cast iron or welded steel 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holding armature stampings and windings in position.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Stator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permeability laminated silicon steel stampings.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Core is laminated to minimize loss due to eddy currents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Silicon steel- to reduced hysteresis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Slots are made in internal periphery of it.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Armature winding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Insulated Cu winding is placed in the slots of stator 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 in star or in delta.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0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1150</Words>
  <Application>Microsoft Office PowerPoint</Application>
  <PresentationFormat>Widescreen</PresentationFormat>
  <Paragraphs>183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MODULE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Mechanical 33</cp:lastModifiedBy>
  <cp:revision>24</cp:revision>
  <dcterms:created xsi:type="dcterms:W3CDTF">2023-06-29T07:00:14Z</dcterms:created>
  <dcterms:modified xsi:type="dcterms:W3CDTF">2023-07-03T06:09:36Z</dcterms:modified>
</cp:coreProperties>
</file>