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3.gif" ContentType="image/gif"/>
  <Override PartName="/ppt/media/image82.gif" ContentType="image/gif"/>
  <Override PartName="/ppt/media/image81.gif" ContentType="image/gif"/>
  <Override PartName="/ppt/media/image80.gif" ContentType="image/gif"/>
  <Override PartName="/ppt/media/image79.gif" ContentType="image/gif"/>
  <Override PartName="/ppt/media/image8.png" ContentType="image/png"/>
  <Override PartName="/ppt/media/image1.png" ContentType="image/png"/>
  <Override PartName="/ppt/media/image2.png" ContentType="image/png"/>
  <Override PartName="/ppt/media/image87.gif" ContentType="image/gif"/>
  <Override PartName="/ppt/media/image6.gif" ContentType="image/gif"/>
  <Override PartName="/ppt/media/image61.gif" ContentType="image/gif"/>
  <Override PartName="/ppt/media/image86.gif" ContentType="image/gif"/>
  <Override PartName="/ppt/media/image5.gif" ContentType="image/gif"/>
  <Override PartName="/ppt/media/image60.gif" ContentType="image/gif"/>
  <Override PartName="/ppt/media/image85.gif" ContentType="image/gif"/>
  <Override PartName="/ppt/media/image4.gif" ContentType="image/gif"/>
  <Override PartName="/ppt/media/image84.gif" ContentType="image/gif"/>
  <Override PartName="/ppt/media/image3.gif" ContentType="image/gif"/>
  <Override PartName="/ppt/media/image7.gif" ContentType="image/gif"/>
  <Override PartName="/ppt/media/image62.gif" ContentType="image/gif"/>
  <Override PartName="/ppt/media/image9.gif" ContentType="image/gif"/>
  <Override PartName="/ppt/media/image64.gif" ContentType="image/gif"/>
  <Override PartName="/ppt/media/image36.gif" ContentType="image/gif"/>
  <Override PartName="/ppt/media/image11.gif" ContentType="image/gif"/>
  <Override PartName="/ppt/media/image35.gif" ContentType="image/gif"/>
  <Override PartName="/ppt/media/image10.gif" ContentType="image/gif"/>
  <Override PartName="/ppt/media/image34.gif" ContentType="image/gif"/>
  <Override PartName="/ppt/media/image59.gif" ContentType="image/gif"/>
  <Override PartName="/ppt/media/image33.gif" ContentType="image/gif"/>
  <Override PartName="/ppt/media/image58.gif" ContentType="image/gif"/>
  <Override PartName="/ppt/media/image32.gif" ContentType="image/gif"/>
  <Override PartName="/ppt/media/image57.gif" ContentType="image/gif"/>
  <Override PartName="/ppt/media/image31.gif" ContentType="image/gif"/>
  <Override PartName="/ppt/media/image56.gif" ContentType="image/gif"/>
  <Override PartName="/ppt/media/image30.gif" ContentType="image/gif"/>
  <Override PartName="/ppt/media/image55.gif" ContentType="image/gif"/>
  <Override PartName="/ppt/media/image29.gif" ContentType="image/gif"/>
  <Override PartName="/ppt/media/image28.gif" ContentType="image/gif"/>
  <Override PartName="/ppt/media/image27.gif" ContentType="image/gif"/>
  <Override PartName="/ppt/media/image26.gif" ContentType="image/gif"/>
  <Override PartName="/ppt/media/image25.gif" ContentType="image/gif"/>
  <Override PartName="/ppt/media/image24.gif" ContentType="image/gif"/>
  <Override PartName="/ppt/media/image49.gif" ContentType="image/gif"/>
  <Override PartName="/ppt/media/image23.gif" ContentType="image/gif"/>
  <Override PartName="/ppt/media/image48.gif" ContentType="image/gif"/>
  <Override PartName="/ppt/media/image22.gif" ContentType="image/gif"/>
  <Override PartName="/ppt/media/image47.gif" ContentType="image/gif"/>
  <Override PartName="/ppt/media/image21.gif" ContentType="image/gif"/>
  <Override PartName="/ppt/media/image46.gif" ContentType="image/gif"/>
  <Override PartName="/ppt/media/image20.gif" ContentType="image/gif"/>
  <Override PartName="/ppt/media/image45.gif" ContentType="image/gif"/>
  <Override PartName="/ppt/media/image19.gif" ContentType="image/gif"/>
  <Override PartName="/ppt/media/image18.gif" ContentType="image/gif"/>
  <Override PartName="/ppt/media/image17.gif" ContentType="image/gif"/>
  <Override PartName="/ppt/media/image12.gif" ContentType="image/gif"/>
  <Override PartName="/ppt/media/image37.gif" ContentType="image/gif"/>
  <Override PartName="/ppt/media/image13.gif" ContentType="image/gif"/>
  <Override PartName="/ppt/media/image38.gif" ContentType="image/gif"/>
  <Override PartName="/ppt/media/image14.gif" ContentType="image/gif"/>
  <Override PartName="/ppt/media/image39.gif" ContentType="image/gif"/>
  <Override PartName="/ppt/media/image15.gif" ContentType="image/gif"/>
  <Override PartName="/ppt/media/image16.gif" ContentType="image/gif"/>
  <Override PartName="/ppt/media/image40.gif" ContentType="image/gif"/>
  <Override PartName="/ppt/media/image65.gif" ContentType="image/gif"/>
  <Override PartName="/ppt/media/image41.gif" ContentType="image/gif"/>
  <Override PartName="/ppt/media/image66.gif" ContentType="image/gif"/>
  <Override PartName="/ppt/media/image42.gif" ContentType="image/gif"/>
  <Override PartName="/ppt/media/image67.gif" ContentType="image/gif"/>
  <Override PartName="/ppt/media/image43.gif" ContentType="image/gif"/>
  <Override PartName="/ppt/media/image68.gif" ContentType="image/gif"/>
  <Override PartName="/ppt/media/image44.gif" ContentType="image/gif"/>
  <Override PartName="/ppt/media/image69.gif" ContentType="image/gif"/>
  <Override PartName="/ppt/media/image50.gif" ContentType="image/gif"/>
  <Override PartName="/ppt/media/image75.gif" ContentType="image/gif"/>
  <Override PartName="/ppt/media/image51.gif" ContentType="image/gif"/>
  <Override PartName="/ppt/media/image76.gif" ContentType="image/gif"/>
  <Override PartName="/ppt/media/image52.gif" ContentType="image/gif"/>
  <Override PartName="/ppt/media/image77.gif" ContentType="image/gif"/>
  <Override PartName="/ppt/media/image53.gif" ContentType="image/gif"/>
  <Override PartName="/ppt/media/image78.gif" ContentType="image/gif"/>
  <Override PartName="/ppt/media/image54.gif" ContentType="image/gif"/>
  <Override PartName="/ppt/media/image63.gif" ContentType="image/gif"/>
  <Override PartName="/ppt/media/image70.gif" ContentType="image/gif"/>
  <Override PartName="/ppt/media/image71.gif" ContentType="image/gif"/>
  <Override PartName="/ppt/media/image72.gif" ContentType="image/gif"/>
  <Override PartName="/ppt/media/image73.gif" ContentType="image/gif"/>
  <Override PartName="/ppt/media/image74.gif" ContentType="image/gi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IN" sz="5860" spc="-1" strike="noStrike">
                <a:solidFill>
                  <a:srgbClr val="ffffff"/>
                </a:solidFill>
                <a:latin typeface="Arial"/>
              </a:rPr>
              <a:t>Click to edit the title text format</a:t>
            </a:r>
            <a:endParaRPr b="0" lang="en-IN"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IN" sz="4260" spc="-1" strike="noStrike">
                <a:solidFill>
                  <a:srgbClr val="ffffff"/>
                </a:solidFill>
                <a:latin typeface="Arial"/>
              </a:rPr>
              <a:t>Click to edit the outline text format</a:t>
            </a:r>
            <a:endParaRPr b="0" lang="en-IN"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IN" sz="4260" spc="-1" strike="noStrike">
                <a:solidFill>
                  <a:srgbClr val="ffffff"/>
                </a:solidFill>
                <a:latin typeface="Arial"/>
              </a:rPr>
              <a:t>Second Outline Level</a:t>
            </a:r>
            <a:endParaRPr b="0" lang="en-IN"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IN" sz="4260" spc="-1" strike="noStrike">
                <a:solidFill>
                  <a:srgbClr val="ffffff"/>
                </a:solidFill>
                <a:latin typeface="Arial"/>
              </a:rPr>
              <a:t>Third Outline Level</a:t>
            </a:r>
            <a:endParaRPr b="0" lang="en-IN"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IN" sz="4260" spc="-1" strike="noStrike">
                <a:solidFill>
                  <a:srgbClr val="ffffff"/>
                </a:solidFill>
                <a:latin typeface="Arial"/>
              </a:rPr>
              <a:t>Fourth Outline Level</a:t>
            </a:r>
            <a:endParaRPr b="0" lang="en-IN"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IN" sz="4260" spc="-1" strike="noStrike">
                <a:solidFill>
                  <a:srgbClr val="ffffff"/>
                </a:solidFill>
                <a:latin typeface="Arial"/>
              </a:rPr>
              <a:t>Fifth Outline Level</a:t>
            </a:r>
            <a:endParaRPr b="0" lang="en-IN"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IN" sz="4260" spc="-1" strike="noStrike">
                <a:solidFill>
                  <a:srgbClr val="ffffff"/>
                </a:solidFill>
                <a:latin typeface="Arial"/>
              </a:rPr>
              <a:t>Sixth Outline Level</a:t>
            </a:r>
            <a:endParaRPr b="0" lang="en-IN"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IN" sz="4260" spc="-1" strike="noStrike">
                <a:solidFill>
                  <a:srgbClr val="ffffff"/>
                </a:solidFill>
                <a:latin typeface="Arial"/>
              </a:rPr>
              <a:t>Seventh Outline Level</a:t>
            </a:r>
            <a:endParaRPr b="0" lang="en-IN"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ACA480FB-DB92-4279-9BA4-DF40712D5981}" type="slidenum">
              <a:rPr b="0" lang="en-IN" sz="1400" spc="-1" strike="noStrike">
                <a:solidFill>
                  <a:srgbClr val="ffffff"/>
                </a:solidFill>
                <a:latin typeface="Times New Roman"/>
              </a:rPr>
              <a:t>&lt;number&gt;</a:t>
            </a:fld>
            <a:endParaRPr b="0" lang="en-IN"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F955F46F-396A-4DDF-BF99-0916C01C469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9.gif"/><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0.gif"/><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1.gif"/><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3.gif"/><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6.gif"/><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7.gif"/><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8.gif"/><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9.gif"/><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30.gif"/><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1.gif"/><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32.gif"/><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3.gif"/><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4.gif"/><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5.gif"/><Relationship Id="rId2" Type="http://schemas.openxmlformats.org/officeDocument/2006/relationships/image" Target="../media/image36.gif"/><Relationship Id="rId3" Type="http://schemas.openxmlformats.org/officeDocument/2006/relationships/image" Target="../media/image37.gif"/><Relationship Id="rId4" Type="http://schemas.openxmlformats.org/officeDocument/2006/relationships/image" Target="../media/image38.gif"/><Relationship Id="rId5" Type="http://schemas.openxmlformats.org/officeDocument/2006/relationships/image" Target="../media/image39.gif"/><Relationship Id="rId6" Type="http://schemas.openxmlformats.org/officeDocument/2006/relationships/image" Target="../media/image40.gif"/><Relationship Id="rId7" Type="http://schemas.openxmlformats.org/officeDocument/2006/relationships/image" Target="../media/image41.gif"/><Relationship Id="rId8"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42.gif"/><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43.gif"/><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gif"/><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44.gif"/><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45.gif"/><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46.gif"/><Relationship Id="rId2"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image" Target="../media/image47.gif"/><Relationship Id="rId2"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image" Target="../media/image48.gif"/><Relationship Id="rId2"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49.gif"/><Relationship Id="rId2" Type="http://schemas.openxmlformats.org/officeDocument/2006/relationships/image" Target="../media/image50.gif"/><Relationship Id="rId3" Type="http://schemas.openxmlformats.org/officeDocument/2006/relationships/image" Target="../media/image51.gif"/><Relationship Id="rId4"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52.gif"/><Relationship Id="rId2" Type="http://schemas.openxmlformats.org/officeDocument/2006/relationships/image" Target="../media/image53.gif"/><Relationship Id="rId3" Type="http://schemas.openxmlformats.org/officeDocument/2006/relationships/image" Target="../media/image54.gif"/><Relationship Id="rId4" Type="http://schemas.openxmlformats.org/officeDocument/2006/relationships/image" Target="../media/image55.gif"/><Relationship Id="rId5" Type="http://schemas.openxmlformats.org/officeDocument/2006/relationships/image" Target="../media/image56.gif"/><Relationship Id="rId6" Type="http://schemas.openxmlformats.org/officeDocument/2006/relationships/image" Target="../media/image57.gif"/><Relationship Id="rId7" Type="http://schemas.openxmlformats.org/officeDocument/2006/relationships/image" Target="../media/image58.gif"/><Relationship Id="rId8"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image" Target="../media/image59.gif"/><Relationship Id="rId2" Type="http://schemas.openxmlformats.org/officeDocument/2006/relationships/image" Target="../media/image60.gif"/><Relationship Id="rId3" Type="http://schemas.openxmlformats.org/officeDocument/2006/relationships/image" Target="../media/image61.gif"/><Relationship Id="rId4" Type="http://schemas.openxmlformats.org/officeDocument/2006/relationships/image" Target="../media/image62.gif"/><Relationship Id="rId5"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63.gif"/><Relationship Id="rId2" Type="http://schemas.openxmlformats.org/officeDocument/2006/relationships/image" Target="../media/image64.gif"/><Relationship Id="rId3" Type="http://schemas.openxmlformats.org/officeDocument/2006/relationships/image" Target="../media/image65.gif"/><Relationship Id="rId4"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image" Target="../media/image66.gif"/><Relationship Id="rId2" Type="http://schemas.openxmlformats.org/officeDocument/2006/relationships/image" Target="../media/image67.gif"/><Relationship Id="rId3" Type="http://schemas.openxmlformats.org/officeDocument/2006/relationships/image" Target="../media/image68.gif"/><Relationship Id="rId4"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69.gif"/><Relationship Id="rId2" Type="http://schemas.openxmlformats.org/officeDocument/2006/relationships/image" Target="../media/image70.gif"/><Relationship Id="rId3"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71.gif"/><Relationship Id="rId2" Type="http://schemas.openxmlformats.org/officeDocument/2006/relationships/image" Target="../media/image72.gif"/><Relationship Id="rId3"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image" Target="../media/image73.gif"/><Relationship Id="rId2"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image" Target="../media/image74.gif"/><Relationship Id="rId2"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image" Target="../media/image75.gif"/><Relationship Id="rId2"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76.gif"/><Relationship Id="rId2"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image" Target="../media/image77.gif"/><Relationship Id="rId2"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image" Target="../media/image78.gif"/><Relationship Id="rId2" Type="http://schemas.openxmlformats.org/officeDocument/2006/relationships/image" Target="../media/image79.gif"/><Relationship Id="rId3"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image" Target="../media/image80.gif"/><Relationship Id="rId2" Type="http://schemas.openxmlformats.org/officeDocument/2006/relationships/image" Target="../media/image81.gif"/><Relationship Id="rId3" Type="http://schemas.openxmlformats.org/officeDocument/2006/relationships/image" Target="../media/image82.gif"/><Relationship Id="rId4" Type="http://schemas.openxmlformats.org/officeDocument/2006/relationships/image" Target="../media/image83.gif"/><Relationship Id="rId5"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image" Target="../media/image84.gif"/><Relationship Id="rId2" Type="http://schemas.openxmlformats.org/officeDocument/2006/relationships/image" Target="../media/image85.gif"/><Relationship Id="rId3" Type="http://schemas.openxmlformats.org/officeDocument/2006/relationships/image" Target="../media/image86.gif"/><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image" Target="../media/image87.gif"/><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image" Target="../media/image12.gif"/><Relationship Id="rId3" Type="http://schemas.openxmlformats.org/officeDocument/2006/relationships/image" Target="../media/image13.gif"/><Relationship Id="rId4" Type="http://schemas.openxmlformats.org/officeDocument/2006/relationships/image" Target="../media/image14.gif"/><Relationship Id="rId5" Type="http://schemas.openxmlformats.org/officeDocument/2006/relationships/image" Target="../media/image15.gif"/><Relationship Id="rId6" Type="http://schemas.openxmlformats.org/officeDocument/2006/relationships/image" Target="../media/image16.gif"/><Relationship Id="rId7"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32000" y="3384000"/>
            <a:ext cx="9071640" cy="1728000"/>
          </a:xfrm>
          <a:prstGeom prst="rect">
            <a:avLst/>
          </a:prstGeom>
          <a:noFill/>
          <a:ln>
            <a:noFill/>
          </a:ln>
        </p:spPr>
        <p:txBody>
          <a:bodyPr lIns="0" rIns="0" tIns="0" bIns="0" anchor="ctr"/>
          <a:p>
            <a:pPr algn="ctr"/>
            <a:r>
              <a:rPr b="1" lang="en-IN" sz="5860" spc="-1" strike="noStrike">
                <a:solidFill>
                  <a:srgbClr val="ffffff"/>
                </a:solidFill>
                <a:latin typeface="Arial"/>
              </a:rPr>
              <a:t>MODULE I</a:t>
            </a:r>
            <a:endParaRPr b="0" lang="en-IN" sz="5860" spc="-1" strike="noStrike">
              <a:solidFill>
                <a:srgbClr val="ffffff"/>
              </a:solidFill>
              <a:latin typeface="Arial"/>
            </a:endParaRPr>
          </a:p>
        </p:txBody>
      </p:sp>
      <p:sp>
        <p:nvSpPr>
          <p:cNvPr id="83" name="TextShape 2"/>
          <p:cNvSpPr txBox="1"/>
          <p:nvPr/>
        </p:nvSpPr>
        <p:spPr>
          <a:xfrm>
            <a:off x="720000" y="864000"/>
            <a:ext cx="9071640" cy="3672000"/>
          </a:xfrm>
          <a:prstGeom prst="rect">
            <a:avLst/>
          </a:prstGeom>
          <a:noFill/>
          <a:ln>
            <a:noFill/>
          </a:ln>
        </p:spPr>
        <p:txBody>
          <a:bodyPr lIns="0" rIns="0" tIns="0" bIns="0" anchor="ctr"/>
          <a:p>
            <a:pPr algn="ctr"/>
            <a:r>
              <a:rPr b="1" i="1" lang="en-IN" sz="4400" spc="-1" strike="noStrike">
                <a:solidFill>
                  <a:srgbClr val="ffffff"/>
                </a:solidFill>
                <a:latin typeface="Arial"/>
              </a:rPr>
              <a:t>HABITAT TECHNOLOGY</a:t>
            </a:r>
            <a:endParaRPr b="0" lang="en-IN" sz="4400" spc="-1" strike="noStrike">
              <a:solidFill>
                <a:srgbClr val="ffffff"/>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Solar Radiation – Quality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three relevant bands along the solar radiation spectrum are </a:t>
            </a:r>
            <a:r>
              <a:rPr b="1" i="1" lang="en-IN" sz="2200" spc="-1" strike="noStrike">
                <a:latin typeface="Times new roman"/>
              </a:rPr>
              <a:t>ultraviolet rays</a:t>
            </a:r>
            <a:r>
              <a:rPr b="0" lang="en-IN" sz="2200" spc="-1" strike="noStrike">
                <a:latin typeface="Times new roman"/>
              </a:rPr>
              <a:t>, </a:t>
            </a:r>
            <a:r>
              <a:rPr b="1" i="1" lang="en-IN" sz="2200" spc="-1" strike="noStrike">
                <a:latin typeface="Times new roman"/>
              </a:rPr>
              <a:t>visible light</a:t>
            </a:r>
            <a:r>
              <a:rPr b="0" lang="en-IN" sz="2200" spc="-1" strike="noStrike">
                <a:latin typeface="Times new roman"/>
              </a:rPr>
              <a:t> and </a:t>
            </a:r>
            <a:r>
              <a:rPr b="1" i="1" lang="en-IN" sz="2200" spc="-1" strike="noStrike">
                <a:latin typeface="Times new roman"/>
              </a:rPr>
              <a:t>infrared rays</a:t>
            </a:r>
            <a:r>
              <a:rPr b="0" lang="en-IN" sz="2200" spc="-1" strike="noStrike">
                <a:latin typeface="Times new roman"/>
              </a:rPr>
              <a:t>.</a:t>
            </a:r>
            <a:endParaRPr b="0" lang="en-IN" sz="2200" spc="-1" strike="noStrike">
              <a:latin typeface="Arial"/>
            </a:endParaRPr>
          </a:p>
          <a:p>
            <a:pPr lvl="4" marL="2160000" indent="-216000" algn="just">
              <a:lnSpc>
                <a:spcPct val="150000"/>
              </a:lnSpc>
              <a:spcBef>
                <a:spcPts val="283"/>
              </a:spcBef>
              <a:buClr>
                <a:srgbClr val="000000"/>
              </a:buClr>
              <a:buSzPct val="45000"/>
              <a:buFont typeface="Wingdings" charset="2"/>
              <a:buChar char=""/>
            </a:pPr>
            <a:r>
              <a:rPr b="0" lang="en-IN" sz="2200" spc="-1" strike="noStrike">
                <a:latin typeface="Times new roman"/>
              </a:rPr>
              <a:t>Ultraviolet radiation : 290nm to 380nm</a:t>
            </a:r>
            <a:endParaRPr b="0" lang="en-IN" sz="2200" spc="-1" strike="noStrike">
              <a:latin typeface="Arial"/>
            </a:endParaRPr>
          </a:p>
          <a:p>
            <a:pPr lvl="4" marL="2160000" indent="-216000" algn="just">
              <a:lnSpc>
                <a:spcPct val="150000"/>
              </a:lnSpc>
              <a:spcBef>
                <a:spcPts val="283"/>
              </a:spcBef>
              <a:buClr>
                <a:srgbClr val="000000"/>
              </a:buClr>
              <a:buSzPct val="45000"/>
              <a:buFont typeface="Wingdings" charset="2"/>
              <a:buChar char=""/>
            </a:pPr>
            <a:r>
              <a:rPr b="0" lang="en-IN" sz="2200" spc="-1" strike="noStrike">
                <a:latin typeface="Times new roman"/>
              </a:rPr>
              <a:t>Visible light : 380nm to 700nm</a:t>
            </a:r>
            <a:endParaRPr b="0" lang="en-IN" sz="2200" spc="-1" strike="noStrike">
              <a:latin typeface="Arial"/>
            </a:endParaRPr>
          </a:p>
          <a:p>
            <a:pPr lvl="4" marL="2160000" indent="-216000" algn="just">
              <a:lnSpc>
                <a:spcPct val="150000"/>
              </a:lnSpc>
              <a:spcBef>
                <a:spcPts val="283"/>
              </a:spcBef>
              <a:buClr>
                <a:srgbClr val="000000"/>
              </a:buClr>
              <a:buSzPct val="45000"/>
              <a:buFont typeface="Wingdings" charset="2"/>
              <a:buChar char=""/>
            </a:pPr>
            <a:r>
              <a:rPr b="0" lang="en-IN" sz="2200" spc="-1" strike="noStrike">
                <a:latin typeface="Times new roman"/>
              </a:rPr>
              <a:t>Infrared radiation : 700nm to 2300nm</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Most of the solar radiation that reaches Earth is made up of visible and infrared light. Only a small amount of ultraviolet radiation reaches the surface.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Not all radiation emitted from the sun reaches Earth’s surface. Much of it is absorbed, reflected or scattered in the atmosphere.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amount and intensity of solar radiation that a location or body of water receives depends on a variety of factors such as latitude, season, time of day, cloud cover and altitude. </a:t>
            </a:r>
            <a:endParaRPr b="0" lang="en-IN" sz="22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Solar Radiation – Quantity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Solar radiation is measured in wavelengths or frequency.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As light travels in a wave, a wavelength is defined as the distance from peak to peak and is measured in nanometers (nm).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Frequency is defined as wavelength cycles per second and is expressed in hertz (Hz). Bands with shorter wavelengths produce higher frequencies.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energy of the wavelength increases with the frequency and decreases with the size of the wavelength. In other words, shorter wavelengths are more energetic than longer ones. </a:t>
            </a:r>
            <a:endParaRPr b="0" lang="en-IN" sz="22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Solar Radiation – Quantity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quantity of solar heat transmitted in one minute to one square cm of earth surface normal to the sun rays beyond the earth atmosphere is defined as solar constant which is approximately 2 cal per sq cm per minute.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Most of this radiation is perceived as heat and only a small part as visible light.</a:t>
            </a:r>
            <a:endParaRPr b="0" lang="en-IN" sz="2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Earth’s Thermal Balance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total amount of heat absorbed by the earth each year is balanced by a corresponding heat loss. This is known as earth’s thermal balance.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Without this balance the temperature of the earth would increase tremendously and the earth may become unfavourable to most forms of life.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t>
            </a:r>
            <a:r>
              <a:rPr b="0" i="1" lang="en-IN" sz="2200" spc="-1" strike="noStrike">
                <a:latin typeface="Times new roman"/>
              </a:rPr>
              <a:t>Refer text also</a:t>
            </a:r>
            <a:r>
              <a:rPr b="0" lang="en-IN" sz="2200" spc="-1" strike="noStrike">
                <a:latin typeface="Times new roman"/>
              </a:rPr>
              <a:t>) </a:t>
            </a:r>
            <a:endParaRPr b="0" lang="en-IN" sz="2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Insolation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amount of solar radiation which reaches a particular area is known as insolation.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depends on solar altitude during the day, the incident angle of the sun rays, latitude, duration of radiation received, elevation above sea level and atmospheric conditions.</a:t>
            </a:r>
            <a:endParaRPr b="0" lang="en-IN" sz="22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Temperature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atmosphere is heated in two ways; by direct absorption of solar radiation and by the absorption of heat from the earth surface.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When the lower layers of the air are heated its density decreases and this layer of the air rises up.</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resulting vertical convection current carry heat to the upper layers of the atmosphere.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ocean currents and the direction of prevailing winds in an area is an important factor in air temperature variation.</a:t>
            </a:r>
            <a:endParaRPr b="0" lang="en-IN" sz="2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Humidity &amp; Precipitation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Atmospheric humidity is the amount of water vapour or moisture in the air.</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Abosolute humidity is defined as the amount of water vapour to be found in air for any given time and is expressed in g/m</a:t>
            </a:r>
            <a:r>
              <a:rPr b="0" lang="en-IN" sz="2200" spc="-1" strike="noStrike" baseline="33000">
                <a:latin typeface="Times new roman"/>
              </a:rPr>
              <a:t>3</a:t>
            </a:r>
            <a:r>
              <a:rPr b="0" lang="en-IN" sz="2200" spc="-1" strike="noStrike">
                <a:latin typeface="Times new roman"/>
              </a:rPr>
              <a:t> of air.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 major factor influencing abosolute humidity is temperature.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Precipitation occurs due to the condensation of the water vapour in the atmosphere and it includes rainfall, snowfall, drizzle etc.,</a:t>
            </a:r>
            <a:endParaRPr b="0" lang="en-IN" sz="22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11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Wind</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Wind is the movement of air masses in horizontal direction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wind speed is expressed in m/sec</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 difference in temperature causes a difference in pressure.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Equillibrium of pressure is the basic principle of wind movement. Air moves from high pressure areas to low pressure areas inorder to establish a state of relative equillibrium which resuls in wind.</a:t>
            </a:r>
            <a:endParaRPr b="0" lang="en-IN" sz="2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17" name="TextShape 2"/>
          <p:cNvSpPr txBox="1"/>
          <p:nvPr/>
        </p:nvSpPr>
        <p:spPr>
          <a:xfrm>
            <a:off x="504000" y="1769040"/>
            <a:ext cx="9071640" cy="435096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Local wind</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They are caused by local changes in temperature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sun heats land and water differently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Over the water bodies most of the heat energy is used in evaporation or is absorbed by the water. Hence air is not heated very much.</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But in case of land surface, the amount of heat absorbed is very less and also there is no evaporation. Hence the air over the land gets heated more than that of air over the water bodies.</a:t>
            </a:r>
            <a:endParaRPr b="0" lang="en-IN" sz="22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19"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Local wind</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Local winds are the ordinary winds.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They are influenced by various landforms such as vegetation, hill, plains, water bodies, mountains and so on.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changes are because of different temperatures and pressure regions during the night and day.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speeds of local winds range from mild to strong but just for a few hours, and they only blow over short distances.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Common examples of local winds are the land and sea breezes, and valley and mountain breezes</a:t>
            </a:r>
            <a:endParaRPr b="0" lang="en-IN" sz="2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93840"/>
            <a:ext cx="9071640" cy="1262160"/>
          </a:xfrm>
          <a:prstGeom prst="rect">
            <a:avLst/>
          </a:prstGeom>
          <a:noFill/>
          <a:ln>
            <a:noFill/>
          </a:ln>
        </p:spPr>
        <p:txBody>
          <a:bodyPr lIns="0" rIns="0" tIns="0" bIns="0" anchor="ctr"/>
          <a:p>
            <a:pPr algn="ctr"/>
            <a:r>
              <a:rPr b="0" lang="en-IN" sz="4400" spc="-1" strike="noStrike">
                <a:latin typeface="Times new roman"/>
              </a:rPr>
              <a:t>Syllabus</a:t>
            </a:r>
            <a:endParaRPr b="0" lang="en-IN"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2551"/>
              </a:spcBef>
              <a:spcAft>
                <a:spcPts val="1134"/>
              </a:spcAft>
              <a:buClr>
                <a:srgbClr val="000000"/>
              </a:buClr>
              <a:buSzPct val="45000"/>
              <a:buFont typeface="Wingdings" charset="2"/>
              <a:buChar char=""/>
            </a:pPr>
            <a:r>
              <a:rPr b="1" lang="en-IN" sz="2000" spc="-1" strike="noStrike">
                <a:solidFill>
                  <a:srgbClr val="94070a"/>
                </a:solidFill>
                <a:latin typeface="Times new roman"/>
              </a:rPr>
              <a:t>Climatology:-</a:t>
            </a:r>
            <a:r>
              <a:rPr b="1" lang="en-IN" sz="2000" spc="-1" strike="noStrike">
                <a:solidFill>
                  <a:srgbClr val="000000"/>
                </a:solidFill>
                <a:latin typeface="Times new roman"/>
              </a:rPr>
              <a:t>  </a:t>
            </a:r>
            <a:r>
              <a:rPr b="0" lang="en-IN" sz="2000" spc="-1" strike="noStrike">
                <a:solidFill>
                  <a:srgbClr val="000000"/>
                </a:solidFill>
                <a:latin typeface="Times new roman"/>
              </a:rPr>
              <a:t>Definition  –  Climate  and  Weather  –  Solar  Radiation  –  Quantity  and  Quality  –  Earth's  Thermal balance – Winds – Types of Wind – Characteristics of Wind force and speed.</a:t>
            </a:r>
            <a:r>
              <a:rPr b="1" lang="en-IN" sz="2000" spc="-1" strike="noStrike">
                <a:solidFill>
                  <a:srgbClr val="000000"/>
                </a:solidFill>
                <a:latin typeface="Times new roman"/>
              </a:rPr>
              <a:t> </a:t>
            </a:r>
            <a:endParaRPr b="0" lang="en-IN" sz="2000" spc="-1" strike="noStrike">
              <a:latin typeface="Arial"/>
            </a:endParaRPr>
          </a:p>
          <a:p>
            <a:pPr marL="432000" indent="-324000" algn="just">
              <a:lnSpc>
                <a:spcPct val="150000"/>
              </a:lnSpc>
              <a:spcBef>
                <a:spcPts val="2551"/>
              </a:spcBef>
              <a:spcAft>
                <a:spcPts val="1134"/>
              </a:spcAft>
              <a:buClr>
                <a:srgbClr val="000000"/>
              </a:buClr>
              <a:buSzPct val="45000"/>
              <a:buFont typeface="Wingdings" charset="2"/>
              <a:buChar char=""/>
            </a:pPr>
            <a:r>
              <a:rPr b="1" lang="en-IN" sz="2000" spc="-1" strike="noStrike">
                <a:solidFill>
                  <a:srgbClr val="94070a"/>
                </a:solidFill>
                <a:latin typeface="Times new roman"/>
              </a:rPr>
              <a:t>Site Climate/Micro Climate:–</a:t>
            </a:r>
            <a:r>
              <a:rPr b="1" lang="en-IN" sz="2000" spc="-1" strike="noStrike">
                <a:solidFill>
                  <a:srgbClr val="000000"/>
                </a:solidFill>
                <a:latin typeface="Times new roman"/>
              </a:rPr>
              <a:t> </a:t>
            </a:r>
            <a:r>
              <a:rPr b="0" lang="en-IN" sz="2000" spc="-1" strike="noStrike">
                <a:solidFill>
                  <a:srgbClr val="000000"/>
                </a:solidFill>
                <a:latin typeface="Times new roman"/>
              </a:rPr>
              <a:t>Local factors, temperature and humidity – Air movement - Vegetation – Urban Climate – Site Climate Data – Macro Climate. </a:t>
            </a:r>
            <a:endParaRPr b="0" lang="en-IN" sz="2000" spc="-1" strike="noStrike">
              <a:latin typeface="Arial"/>
            </a:endParaRPr>
          </a:p>
          <a:p>
            <a:pPr marL="432000" indent="-324000" algn="just">
              <a:lnSpc>
                <a:spcPct val="150000"/>
              </a:lnSpc>
              <a:spcBef>
                <a:spcPts val="2551"/>
              </a:spcBef>
              <a:spcAft>
                <a:spcPts val="1134"/>
              </a:spcAft>
              <a:buClr>
                <a:srgbClr val="000000"/>
              </a:buClr>
              <a:buSzPct val="45000"/>
              <a:buFont typeface="Wingdings" charset="2"/>
              <a:buChar char=""/>
            </a:pPr>
            <a:r>
              <a:rPr b="1" lang="en-IN" sz="2000" spc="-1" strike="noStrike">
                <a:solidFill>
                  <a:srgbClr val="94070a"/>
                </a:solidFill>
                <a:latin typeface="Times new roman"/>
              </a:rPr>
              <a:t>Sustainable  Development:–</a:t>
            </a:r>
            <a:r>
              <a:rPr b="1" lang="en-IN" sz="2000" spc="-1" strike="noStrike">
                <a:solidFill>
                  <a:srgbClr val="000000"/>
                </a:solidFill>
                <a:latin typeface="Times new roman"/>
              </a:rPr>
              <a:t>  </a:t>
            </a:r>
            <a:r>
              <a:rPr b="0" lang="en-IN" sz="2000" spc="-1" strike="noStrike">
                <a:solidFill>
                  <a:srgbClr val="000000"/>
                </a:solidFill>
                <a:latin typeface="Times new roman"/>
              </a:rPr>
              <a:t>Definition  –  Sustainable  materials  and  technologies,  Global  efforts  for  Sustainable Development – Protection of Atmosphere, Air, Water and Earth, Environmental Management.  </a:t>
            </a:r>
            <a:endParaRPr b="0" lang="en-IN" sz="20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21"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Local wind</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Soon after sunrise, the heated air over the land becomes lighter whereas the air above the sea remains denser. Due to this the denser air over the sea starts moving towards the land where it pushes the lighter air over the land up out of its way. This movement is called </a:t>
            </a:r>
            <a:r>
              <a:rPr b="1" i="1" lang="en-IN" sz="2200" spc="-1" strike="noStrike">
                <a:latin typeface="Times new roman"/>
              </a:rPr>
              <a:t>sea breeze.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During night the land cools more quickly than sea. Thus the air above land will be denser and air above sea will be lighter. Due to this the dense air over the land starts moving towards the sea and this movement is known as </a:t>
            </a:r>
            <a:r>
              <a:rPr b="1" i="1" lang="en-IN" sz="2200" spc="-1" strike="noStrike">
                <a:latin typeface="Times new roman"/>
              </a:rPr>
              <a:t>land breeze.</a:t>
            </a:r>
            <a:endParaRPr b="0" lang="en-IN" sz="22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23"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Planetary wind</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winds blowing through­out the year from one latitude to another in response to latitudinal differences in air pressure are called “planetary or prevailing winds”. They involve large areas of the globe.</a:t>
            </a:r>
            <a:endParaRPr b="0" lang="en-IN" sz="2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25"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Trade wind</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These are extremely steady winds blowing from sub-tropical high pressure areas (30°N and S) towards the equatorial low pressure belt.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These winds should have blown from the north to south in Northern Hemisphere and south to north in Southern Hemisphere, but, they get deflected to the right in Northern Hemisphere and to the left in Southern Hemisphere due to Coriolis effect and Ferrel’s law.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Thus, they blow as north eastern trades in Northern Hemisphere and south eastern trades in Southern Hemisphere.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They are also known as tropical easterlies, and they blow steadily in the same direction. They are noted for consistency in both force and direction.</a:t>
            </a:r>
            <a:endParaRPr b="0" lang="en-IN" sz="2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27"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Westerlies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These winds blow from sub tropical high pressure belts towards sub-polar low pressure belts.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westerlies of Southern Hemi­sphere are more stronger and constant in direction than Northern Hemisphere.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These winds develop be­tween 40° and 65°S latitudes and these latitudes are known as Roaring Forties, Furious Fifties and Shriek­ing Sixties.</a:t>
            </a:r>
            <a:endParaRPr b="0" lang="en-IN" sz="22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29"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Polar Easterlies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polar easterlies are also referred to as polar Hadley cells.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They are the prevailing cold and dry winds that propel from the high-temprature regions of the polar heights at the south and north poles moving towards the low-pressure regions within the westerlies at high latitudes.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Polar easterlies blow from the east to the west and are generally irregular and weak.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Due to the low sun angle, there is a buildup of cold air and it subsides at the poles creating surface high-pressure areas.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This creates an equatoward air outflow that is deflected westward by the Coriolis Effect.</a:t>
            </a:r>
            <a:endParaRPr b="0" lang="en-IN" sz="22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Types of wind</a:t>
            </a:r>
            <a:endParaRPr b="0" lang="en-IN" sz="3200" spc="-1" strike="noStrike">
              <a:latin typeface="Arial"/>
            </a:endParaRPr>
          </a:p>
        </p:txBody>
      </p:sp>
      <p:sp>
        <p:nvSpPr>
          <p:cNvPr id="131" name="TextShape 2"/>
          <p:cNvSpPr txBox="1"/>
          <p:nvPr/>
        </p:nvSpPr>
        <p:spPr>
          <a:xfrm>
            <a:off x="504000" y="1769040"/>
            <a:ext cx="892800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Monsoon winds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Monsoons are seasonal wind in southern Asia blowing from the southwest (bringing rain) in summer and from the northeast in winter.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These winds last for many months within the tropical regions.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term was coined to mean large seasonal winds moving from the Arabian Sea and Indian Ocean in the southwest bringing heavy downpours in the regions.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Its directional movement towards the poles is speeded up by the development of low heat areas over Australia in December and over the African, Asian, and North American continents in the months of May to July.</a:t>
            </a:r>
            <a:endParaRPr b="0" lang="en-IN" sz="22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432000"/>
            <a:ext cx="9071640" cy="1262160"/>
          </a:xfrm>
          <a:prstGeom prst="rect">
            <a:avLst/>
          </a:prstGeom>
          <a:noFill/>
          <a:ln>
            <a:noFill/>
          </a:ln>
        </p:spPr>
        <p:txBody>
          <a:bodyPr lIns="0" rIns="0" tIns="0" bIns="0" anchor="ctr"/>
          <a:p>
            <a:pPr algn="ctr"/>
            <a:r>
              <a:rPr b="0" lang="en-IN" sz="3800" spc="-1" strike="noStrike">
                <a:solidFill>
                  <a:srgbClr val="94070a"/>
                </a:solidFill>
                <a:latin typeface="Times new roman"/>
              </a:rPr>
              <a:t>MICRO &amp; MACRO CLIMATE</a:t>
            </a:r>
            <a:endParaRPr b="0" lang="en-IN" sz="3800" spc="-1" strike="noStrike">
              <a:latin typeface="Arial"/>
            </a:endParaRPr>
          </a:p>
        </p:txBody>
      </p:sp>
      <p:sp>
        <p:nvSpPr>
          <p:cNvPr id="133"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The climate of the earth consists of a series of interlinked physical systems powered by the sun.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1" i="1" lang="en-IN" sz="2200" spc="-1" strike="noStrike">
                <a:solidFill>
                  <a:srgbClr val="94070a"/>
                </a:solidFill>
                <a:latin typeface="Times new roman"/>
              </a:rPr>
              <a:t>Macro-climate</a:t>
            </a:r>
            <a:r>
              <a:rPr b="1" i="1" lang="en-IN" sz="2200" spc="-1" strike="noStrike">
                <a:solidFill>
                  <a:srgbClr val="ce181e"/>
                </a:solidFill>
                <a:latin typeface="Times new roman"/>
              </a:rPr>
              <a:t> -</a:t>
            </a:r>
            <a:r>
              <a:rPr b="0" lang="en-IN" sz="2200" spc="-1" strike="noStrike">
                <a:latin typeface="Times new roman"/>
              </a:rPr>
              <a:t> the climate of a larger area such as a region or a country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1" i="1" lang="en-IN" sz="2200" spc="-1" strike="noStrike">
                <a:solidFill>
                  <a:srgbClr val="94070a"/>
                </a:solidFill>
                <a:latin typeface="Times new roman"/>
              </a:rPr>
              <a:t>Micro-climate -</a:t>
            </a:r>
            <a:r>
              <a:rPr b="0" lang="en-IN" sz="2200" spc="-1" strike="noStrike">
                <a:latin typeface="Times new roman"/>
              </a:rPr>
              <a:t> the variations in localised climate around a building</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macro and micro climate has a very important effect on both the energy performance and environmental performance of buildings, both in the heating season and in summer.</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site and design of a building can have a profound effect upon the interaction between a building and its environment.</a:t>
            </a:r>
            <a:endParaRPr b="0" lang="en-IN" sz="22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3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Air Temperature</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latin typeface="Times new roman"/>
              </a:rPr>
              <a:t>Humidity</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Precipitation</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latin typeface="Times new roman"/>
              </a:rPr>
              <a:t>Vegetation</a:t>
            </a:r>
            <a:endParaRPr b="0" lang="en-IN" sz="2200" spc="-1" strike="noStrike">
              <a:latin typeface="Arial"/>
            </a:endParaRPr>
          </a:p>
          <a:p>
            <a:pPr marL="432000" indent="-324000" algn="just">
              <a:lnSpc>
                <a:spcPct val="150000"/>
              </a:lnSpc>
              <a:spcBef>
                <a:spcPts val="1417"/>
              </a:spcBef>
              <a:buBlip>
                <a:blip r:embed="rId5"/>
              </a:buBlip>
            </a:pPr>
            <a:r>
              <a:rPr b="0" lang="en-IN" sz="2200" spc="-1" strike="noStrike">
                <a:latin typeface="Times new roman"/>
              </a:rPr>
              <a:t>Urban climate</a:t>
            </a:r>
            <a:endParaRPr b="0" lang="en-IN" sz="2200" spc="-1" strike="noStrike">
              <a:latin typeface="Arial"/>
            </a:endParaRPr>
          </a:p>
          <a:p>
            <a:pPr marL="432000" indent="-324000" algn="just">
              <a:lnSpc>
                <a:spcPct val="150000"/>
              </a:lnSpc>
              <a:spcBef>
                <a:spcPts val="1417"/>
              </a:spcBef>
              <a:buBlip>
                <a:blip r:embed="rId6"/>
              </a:buBlip>
            </a:pPr>
            <a:r>
              <a:rPr b="0" lang="en-IN" sz="2200" spc="-1" strike="noStrike">
                <a:latin typeface="Times new roman"/>
              </a:rPr>
              <a:t>Site climate data</a:t>
            </a:r>
            <a:endParaRPr b="0" lang="en-IN" sz="2200" spc="-1" strike="noStrike">
              <a:latin typeface="Arial"/>
            </a:endParaRPr>
          </a:p>
          <a:p>
            <a:pPr marL="432000" indent="-324000" algn="just">
              <a:lnSpc>
                <a:spcPct val="150000"/>
              </a:lnSpc>
              <a:spcBef>
                <a:spcPts val="1417"/>
              </a:spcBef>
              <a:buBlip>
                <a:blip r:embed="rId7"/>
              </a:buBlip>
            </a:pPr>
            <a:r>
              <a:rPr b="0" lang="en-IN" sz="2200" spc="-1" strike="noStrike">
                <a:latin typeface="Times new roman"/>
              </a:rPr>
              <a:t>Air movement</a:t>
            </a:r>
            <a:endParaRPr b="0" lang="en-IN" sz="22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37"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Air Temperature: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air temperature near the ground is dependent on heat gained/lost by the earth surface.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Heat exchange varies with day/night, season, time of the year,  latitude and cloud cover.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During the day, with the heating of the earth surface, the air  nearest to the ground (within 2 metres) gains most temperature.  At night, the direction of heat flow is reversed.</a:t>
            </a:r>
            <a:endParaRPr b="0" lang="en-IN" sz="22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39"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Humidity: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Relative humidity is inversely proportional to temperature.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During the day, when the lowest layer of air is heated by the  ground surface, relative humidity decreases rapidly.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This leads to higher rate  of evaporation (If there is water body, vegetation, etc.)  leading  to increase in absolute humidity.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At night, when dew point temperature is reached, fog formation takes place and if there is no further rapid cooling or air movement, a deep layer of fog develops.</a:t>
            </a:r>
            <a:endParaRPr b="0" lang="en-IN" sz="2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432000"/>
            <a:ext cx="9071640" cy="1262160"/>
          </a:xfrm>
          <a:prstGeom prst="rect">
            <a:avLst/>
          </a:prstGeom>
          <a:noFill/>
          <a:ln>
            <a:noFill/>
          </a:ln>
        </p:spPr>
        <p:txBody>
          <a:bodyPr lIns="0" rIns="0" tIns="0" bIns="0" anchor="ctr"/>
          <a:p>
            <a:pPr algn="ctr"/>
            <a:r>
              <a:rPr b="0" lang="en-IN" sz="3800" spc="-1" strike="noStrike">
                <a:solidFill>
                  <a:srgbClr val="94070a"/>
                </a:solidFill>
                <a:latin typeface="Times new roman"/>
              </a:rPr>
              <a:t>HABITAT ENGINEERING</a:t>
            </a:r>
            <a:endParaRPr b="0" lang="en-IN" sz="38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Habitat</a:t>
            </a:r>
            <a:r>
              <a:rPr b="0" i="1" lang="en-IN" sz="2200" spc="-1" strike="noStrike">
                <a:latin typeface="Times new roman"/>
              </a:rPr>
              <a:t> : </a:t>
            </a:r>
            <a:r>
              <a:rPr b="0" lang="en-IN" sz="2200" spc="-1" strike="noStrike">
                <a:latin typeface="Times new roman"/>
              </a:rPr>
              <a:t>The normal locality inhabited by a plant or animal particularly in relation to the effect of its environmental factors is known as habitat.</a:t>
            </a:r>
            <a:endParaRPr b="0" lang="en-IN" sz="2200" spc="-1" strike="noStrike">
              <a:latin typeface="Arial"/>
            </a:endParaRPr>
          </a:p>
          <a:p>
            <a:pPr marL="432000" indent="-324000" algn="just">
              <a:lnSpc>
                <a:spcPct val="150000"/>
              </a:lnSpc>
              <a:spcBef>
                <a:spcPts val="1417"/>
              </a:spcBef>
              <a:buBlip>
                <a:blip r:embed="rId2"/>
              </a:buBlip>
            </a:pPr>
            <a:r>
              <a:rPr b="1" i="1" lang="en-IN" sz="2200" spc="-1" strike="noStrike">
                <a:latin typeface="Times new roman"/>
              </a:rPr>
              <a:t>Habitat Engineering</a:t>
            </a:r>
            <a:r>
              <a:rPr b="0" lang="en-IN" sz="2200" spc="-1" strike="noStrike">
                <a:latin typeface="Times new roman"/>
              </a:rPr>
              <a:t> : The engineering related to the development of residential areas which satisfy all the basic needs of the human beings without damaging the environment factors is known as habitat engineering.</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Basic needs of human – fresh air, pure water, moderate climate, food, social life, etc.,</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latin typeface="Times new roman"/>
              </a:rPr>
              <a:t>Environmental factors – air, water, climate, solar radiation, soil etc.,</a:t>
            </a:r>
            <a:endParaRPr b="0" lang="en-IN" sz="2200" spc="-1" strike="noStrike">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41"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Precipitation: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When ground level changes by more than 300m, the windward side receives more rainfall than the regional average.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In an extreme case, on a large site located on the top of a hill and extending down to both the slopes, the leeward side receives only 25% of the rain received by the windward side.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REASON: hill forces the air mass to rise which cools it down and it is no longer able to support the moisture carried. The opposite is also true. SKY CONDITIONS • Abrupt change in topography may cause a permanent cloud  cover like in the rock of Gibraltar. </a:t>
            </a:r>
            <a:endParaRPr b="0" lang="en-IN" sz="22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43"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Vegetation</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Vegetation is usually regarded as a function of climate but it itself can influence the local or site climate.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Forming an intermediate layer between the earth surface and the atmosphere, they have a moderating effect on air temperature, humidity, radiation and air movement.</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They increase the surface of contact to a higher layer by a factor of 4 to 12 times.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Trees provide shade and  affect the micro climate  of the place.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Trees and shrubs give  off moisture (evapotranspiration) that  increase humidity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Ground Cover – Trees, shrubs and grasses provide shade that prevents moisture from evaporating.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Permeable surfaces reduce  temperatures through evaporative cooling. </a:t>
            </a:r>
            <a:endParaRPr b="0" lang="en-IN" sz="22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4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Urban Climate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Man made environments create micro climate of their own deviating from the regional climate.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factors causing deviation are changed surface qualities (pavements and buildings), increased absorbance of solar radiation, reduced evaporation.</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Buildings: Casting a shadow, acting as barriers to winds, channelizing winds, storing heat in their mass and releasing it  at night.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Energy seepage: through walls and ventilation of heated  buildings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Atmospheric pollution: Presence of solid particles in urban atmosphere may assist in formation of fog and induce rainfall.</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Temperature can be 8 degree higher in cities than the surrounding  country side, humidity can be reduced by 5-10%, wind velocity  can be reduced by half. </a:t>
            </a:r>
            <a:endParaRPr b="0" lang="en-IN" sz="22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47"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Site Climate Data</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Data relating to the regional macro climate is available almost everyehere.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As the climatic parameters for a site are same as for a region, it is best to start with the summary of regional data and examine which of the parameters will be affected by local specific factors and what extend of such deviations is likely to be.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The climate graph and the values included in the tables can be changed accordingly.</a:t>
            </a:r>
            <a:endParaRPr b="0" lang="en-IN" sz="22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affecting site climate/micro climate</a:t>
            </a:r>
            <a:endParaRPr b="0" lang="en-IN" sz="3200" spc="-1" strike="noStrike">
              <a:latin typeface="Arial"/>
            </a:endParaRPr>
          </a:p>
        </p:txBody>
      </p:sp>
      <p:sp>
        <p:nvSpPr>
          <p:cNvPr id="149"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Air Movement</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Air flowing across any surface is subjected to frictional  forces. Wind speed near the ground is less than the speed higher up and their difference depends on the smoothness of the surface.</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On hilly sites, the greatest speeds are experienced at the crest of the hills. The valleys may experience wind speed if their  direction coincides wit the direction of the wind flow.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Large stretches of water can give rise to local coastal breezes. Breezes from water to land during the day may lower the maximum temperature by 10 degree Celsius but are  likely to increase humidity. </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Large bodies of water modifies local temperatures</a:t>
            </a:r>
            <a:endParaRPr b="0" lang="en-IN" sz="22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SUSTAINABLE DEVELOPMENT</a:t>
            </a:r>
            <a:endParaRPr b="0" lang="en-IN" sz="3200" spc="-1" strike="noStrike">
              <a:latin typeface="Arial"/>
            </a:endParaRPr>
          </a:p>
        </p:txBody>
      </p:sp>
      <p:sp>
        <p:nvSpPr>
          <p:cNvPr id="151"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The idea of ‘sustainable development’ became widespread with the 1987 publication of ‘Our Common Future’, a report from the World Commission on Environment and Development (the Brundtland Commission).</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latin typeface="Times new roman"/>
              </a:rPr>
              <a:t>"Sustainable development is defined as the development that meets the needs of the present, without compromising the ability of future generations to meet their own needs."</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Sustainable development is a way for people to use resources without the resources running out. It means doing development without damaging or effecting environment.</a:t>
            </a:r>
            <a:endParaRPr b="0" lang="en-IN" sz="22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Concepts of sustainable development</a:t>
            </a:r>
            <a:endParaRPr b="0" lang="en-IN" sz="3200" spc="-1" strike="noStrike">
              <a:latin typeface="Arial"/>
            </a:endParaRPr>
          </a:p>
        </p:txBody>
      </p:sp>
      <p:sp>
        <p:nvSpPr>
          <p:cNvPr id="153"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The earth has limited supply of resources</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latin typeface="Times new roman"/>
              </a:rPr>
              <a:t>Recycling and the use of renewable resources will prevent depletion</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Lifes value does not depend on our material wealth</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latin typeface="Times new roman"/>
              </a:rPr>
              <a:t>The cost of a project must include external cost such as damage to health and environment along with the costs of energy, labour and material.</a:t>
            </a:r>
            <a:endParaRPr b="0" lang="en-IN" sz="2200" spc="-1" strike="noStrike">
              <a:latin typeface="Arial"/>
            </a:endParaRPr>
          </a:p>
          <a:p>
            <a:pPr marL="432000" indent="-324000" algn="just">
              <a:lnSpc>
                <a:spcPct val="150000"/>
              </a:lnSpc>
              <a:spcBef>
                <a:spcPts val="1417"/>
              </a:spcBef>
              <a:buBlip>
                <a:blip r:embed="rId5"/>
              </a:buBlip>
            </a:pPr>
            <a:r>
              <a:rPr b="0" lang="en-IN" sz="2200" spc="-1" strike="noStrike">
                <a:latin typeface="Times new roman"/>
              </a:rPr>
              <a:t>We must understand nature and develop a symbolic relationship</a:t>
            </a:r>
            <a:endParaRPr b="0" lang="en-IN" sz="2200" spc="-1" strike="noStrike">
              <a:latin typeface="Arial"/>
            </a:endParaRPr>
          </a:p>
          <a:p>
            <a:pPr marL="432000" indent="-324000" algn="just">
              <a:lnSpc>
                <a:spcPct val="150000"/>
              </a:lnSpc>
              <a:spcBef>
                <a:spcPts val="1417"/>
              </a:spcBef>
              <a:buBlip>
                <a:blip r:embed="rId6"/>
              </a:buBlip>
            </a:pPr>
            <a:r>
              <a:rPr b="0" lang="en-IN" sz="2200" spc="-1" strike="noStrike">
                <a:latin typeface="Times new roman"/>
              </a:rPr>
              <a:t>We are part of nature and should abide by its rules</a:t>
            </a:r>
            <a:endParaRPr b="0" lang="en-IN" sz="2200" spc="-1" strike="noStrike">
              <a:latin typeface="Arial"/>
            </a:endParaRPr>
          </a:p>
          <a:p>
            <a:pPr marL="432000" indent="-324000" algn="just">
              <a:lnSpc>
                <a:spcPct val="150000"/>
              </a:lnSpc>
              <a:spcBef>
                <a:spcPts val="1417"/>
              </a:spcBef>
              <a:buBlip>
                <a:blip r:embed="rId7"/>
              </a:buBlip>
            </a:pPr>
            <a:r>
              <a:rPr b="0" lang="en-IN" sz="2200" spc="-1" strike="noStrike">
                <a:latin typeface="Times new roman"/>
              </a:rPr>
              <a:t>We should minimise the wastes by recycling as far as possible</a:t>
            </a:r>
            <a:endParaRPr b="0" lang="en-IN" sz="22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Sustainable materials</a:t>
            </a:r>
            <a:endParaRPr b="0" lang="en-IN" sz="3200" spc="-1" strike="noStrike">
              <a:latin typeface="Arial"/>
            </a:endParaRPr>
          </a:p>
        </p:txBody>
      </p:sp>
      <p:sp>
        <p:nvSpPr>
          <p:cNvPr id="155" name="TextShape 2"/>
          <p:cNvSpPr txBox="1"/>
          <p:nvPr/>
        </p:nvSpPr>
        <p:spPr>
          <a:xfrm>
            <a:off x="432360" y="1728000"/>
            <a:ext cx="9071640" cy="460800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 </a:t>
            </a:r>
            <a:r>
              <a:rPr b="0" lang="en-IN" sz="2200" spc="-1" strike="noStrike">
                <a:latin typeface="Times new roman"/>
              </a:rPr>
              <a:t>A sustainable material is any material that can be put to effective use in the present without compromising its availability for use by future generations. These are mainly renewable materials or the materials which can be recycled and reused.</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latin typeface="Times new roman"/>
              </a:rPr>
              <a:t>Two main sources of sustainable materials – Renewable materials and Materials reused from wastes</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MATERIALS FROM RENEWABLE SOURCES: Materials significantly of plant origin. Can be obtained from renewable sources like solar energy, wind energy, bio-gas etc. E.g. wood, natural fibers, etc. </a:t>
            </a:r>
            <a:endParaRPr b="0" lang="en-IN" sz="2200" spc="-1" strike="noStrike">
              <a:latin typeface="Arial"/>
            </a:endParaRPr>
          </a:p>
          <a:p>
            <a:pPr marL="432000" indent="-324000" algn="just">
              <a:lnSpc>
                <a:spcPct val="150000"/>
              </a:lnSpc>
              <a:spcBef>
                <a:spcPts val="1417"/>
              </a:spcBef>
              <a:buBlip>
                <a:blip r:embed="rId4"/>
              </a:buBlip>
            </a:pPr>
            <a:r>
              <a:rPr b="0" lang="en-IN" sz="2200" spc="-1" strike="noStrike">
                <a:latin typeface="Times new roman"/>
              </a:rPr>
              <a:t>REUSE FROM WASTE PRODUCTS AS RAW MATERIALS: They are typically the products of recycled matter. It includes materials that can be dismantled and reused again. E.g. old plumbings, doors, crushed glass, wood chips etc.</a:t>
            </a:r>
            <a:endParaRPr b="0" lang="en-IN" sz="22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Sustainable materials</a:t>
            </a:r>
            <a:endParaRPr b="0" lang="en-IN" sz="3200" spc="-1" strike="noStrike">
              <a:latin typeface="Arial"/>
            </a:endParaRPr>
          </a:p>
        </p:txBody>
      </p:sp>
      <p:sp>
        <p:nvSpPr>
          <p:cNvPr id="157"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WOOL BRICKS: Obtained by adding wool and natural polymer found in seaweed, to the clay of the brick. 37 % more strength than the burnt bricks. Resistant of cold and wet climate. They don’t need to be fired like other bricks.</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latin typeface="Times new roman"/>
              </a:rPr>
              <a:t>SUSTAINABLE CONCRETE: Crushed glass, wooden chips or slag can be added to make it sustainable concrete. Reduces CO</a:t>
            </a:r>
            <a:r>
              <a:rPr b="0" lang="en-IN" sz="2200" spc="-1" strike="noStrike" baseline="-33000">
                <a:latin typeface="Times new roman"/>
              </a:rPr>
              <a:t>2</a:t>
            </a:r>
            <a:r>
              <a:rPr b="0" lang="en-IN" sz="2200" spc="-1" strike="noStrike">
                <a:latin typeface="Times new roman"/>
              </a:rPr>
              <a:t> emission of the building.</a:t>
            </a:r>
            <a:endParaRPr b="0" lang="en-IN" sz="2200" spc="-1" strike="noStrike">
              <a:latin typeface="Arial"/>
            </a:endParaRPr>
          </a:p>
          <a:p>
            <a:pPr marL="432000" indent="-324000" algn="just">
              <a:lnSpc>
                <a:spcPct val="150000"/>
              </a:lnSpc>
              <a:spcBef>
                <a:spcPts val="1417"/>
              </a:spcBef>
              <a:buBlip>
                <a:blip r:embed="rId3"/>
              </a:buBlip>
            </a:pPr>
            <a:r>
              <a:rPr b="0" lang="en-IN" sz="2200" spc="-1" strike="noStrike">
                <a:latin typeface="Times new roman"/>
              </a:rPr>
              <a:t>SOLAR TILES: They spend a large portion of the day absorbing energy from the sun. Not fixed on the top of the existing roofing like other solar units.  Instead they are fully integrated into the building. Protects from weather as well as generates energy for the inhabitants. </a:t>
            </a:r>
            <a:endParaRPr b="0" lang="en-IN" sz="22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Sustainable Technologies</a:t>
            </a:r>
            <a:endParaRPr b="0" lang="en-IN" sz="3200" spc="-1" strike="noStrike">
              <a:latin typeface="Arial"/>
            </a:endParaRPr>
          </a:p>
        </p:txBody>
      </p:sp>
      <p:sp>
        <p:nvSpPr>
          <p:cNvPr id="159"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latin typeface="Times new roman"/>
              </a:rPr>
              <a:t>Sustainable technologies have come a long way in the past few decades, driven by environmental awareness and the rising costs of fossil fuels.</a:t>
            </a:r>
            <a:endParaRPr b="0" lang="en-IN" sz="2200" spc="-1" strike="noStrike">
              <a:latin typeface="Arial"/>
            </a:endParaRPr>
          </a:p>
          <a:p>
            <a:pPr marL="432000" indent="-324000" algn="just">
              <a:lnSpc>
                <a:spcPct val="150000"/>
              </a:lnSpc>
              <a:spcBef>
                <a:spcPts val="1417"/>
              </a:spcBef>
              <a:buBlip>
                <a:blip r:embed="rId2"/>
              </a:buBlip>
            </a:pPr>
            <a:r>
              <a:rPr b="1" lang="en-IN" sz="2200" spc="-1" strike="noStrike">
                <a:latin typeface="Times new roman"/>
              </a:rPr>
              <a:t>Nanotechnology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This tiny technology has applications in clean energy, greenhouse gas management, green manufacturing and sustainable living. In India, for example, researchers are using composite nanoparticles to destroy contaminants such as bacteria and microbes in drinking water.</a:t>
            </a:r>
            <a:endParaRPr b="0" lang="en-IN" sz="2200" spc="-1" strike="noStrike">
              <a:latin typeface="Arial"/>
            </a:endParaRPr>
          </a:p>
          <a:p>
            <a:pPr marL="432000" indent="-324000" algn="just">
              <a:lnSpc>
                <a:spcPct val="150000"/>
              </a:lnSpc>
              <a:spcBef>
                <a:spcPts val="1417"/>
              </a:spcBef>
              <a:buBlip>
                <a:blip r:embed="rId3"/>
              </a:buBlip>
            </a:pPr>
            <a:r>
              <a:rPr b="1" lang="en-IN" sz="2200" spc="-1" strike="noStrike">
                <a:latin typeface="Times new roman"/>
              </a:rPr>
              <a:t>Next-Generation Nuclear Power</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Next-generation nuclear power encompasses low-carbon ideas such as advanced fission reactors, fusion-fission hybrids and pure hydrogen fusion. Nuclear scientists continue to try to improve the inefficiencies of fission (for example, pursuing less waste and better uranium conversion rates) and remain hopeful about fusion, conducting research through projects such as the International Thermonuclear Reactor Experiment (ITER).</a:t>
            </a:r>
            <a:endParaRPr b="0" lang="en-IN" sz="22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432000"/>
            <a:ext cx="9071640" cy="1262160"/>
          </a:xfrm>
          <a:prstGeom prst="rect">
            <a:avLst/>
          </a:prstGeom>
          <a:noFill/>
          <a:ln>
            <a:noFill/>
          </a:ln>
        </p:spPr>
        <p:txBody>
          <a:bodyPr lIns="0" rIns="0" tIns="0" bIns="0" anchor="ctr"/>
          <a:p>
            <a:pPr algn="ctr"/>
            <a:r>
              <a:rPr b="0" lang="en-IN" sz="3800" spc="-1" strike="noStrike">
                <a:solidFill>
                  <a:srgbClr val="94070a"/>
                </a:solidFill>
                <a:latin typeface="Times new roman"/>
              </a:rPr>
              <a:t>CLIMATOLOGY</a:t>
            </a:r>
            <a:endParaRPr b="0" lang="en-IN" sz="38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Climatology</a:t>
            </a:r>
            <a:r>
              <a:rPr b="0" i="1" lang="en-IN" sz="2200" spc="-1" strike="noStrike">
                <a:latin typeface="Times new roman"/>
              </a:rPr>
              <a:t> :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branch of atmospheric science concerned with both the description of climate and the analysis of the causes of climatic changes and their practical consequences.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Scientifically defined as weather conditions averaged over a period of time.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Climatologists study both the nature of climates (local, regional or global) and the </a:t>
            </a:r>
            <a:r>
              <a:rPr b="0" lang="en-IN" sz="2200" spc="-1" strike="noStrike">
                <a:latin typeface="Times new roman"/>
              </a:rPr>
              <a:t>natural or human-induced factors that cause climate to change.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Climatology considers the past and help to predict future climate changes.</a:t>
            </a:r>
            <a:endParaRPr b="0" lang="en-IN" sz="22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Sustainable Technologies</a:t>
            </a:r>
            <a:endParaRPr b="0" lang="en-IN" sz="3200" spc="-1" strike="noStrike">
              <a:latin typeface="Arial"/>
            </a:endParaRPr>
          </a:p>
        </p:txBody>
      </p:sp>
      <p:sp>
        <p:nvSpPr>
          <p:cNvPr id="161"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lang="en-IN" sz="2200" spc="-1" strike="noStrike">
                <a:latin typeface="Times new roman"/>
              </a:rPr>
              <a:t>Biofuels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Biofuels include ethanol and biodiesels produced from oils and fats, as well as solid fuels made from non-food feedstocks, manure, waste materials and algae. </a:t>
            </a:r>
            <a:endParaRPr b="0" lang="en-IN" sz="2200" spc="-1" strike="noStrike">
              <a:latin typeface="Arial"/>
            </a:endParaRPr>
          </a:p>
          <a:p>
            <a:pPr marL="432000" indent="-324000" algn="just">
              <a:lnSpc>
                <a:spcPct val="150000"/>
              </a:lnSpc>
              <a:spcBef>
                <a:spcPts val="1417"/>
              </a:spcBef>
              <a:buBlip>
                <a:blip r:embed="rId2"/>
              </a:buBlip>
            </a:pPr>
            <a:r>
              <a:rPr b="1" lang="en-IN" sz="2200" spc="-1" strike="noStrike">
                <a:latin typeface="Times new roman"/>
              </a:rPr>
              <a:t>Bioplastics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Current forms of bioplastics include starch-based PLA and PHA plastics. As oil supplies dwindle, many industries, such as the automobile and electronics industries, may look to ecoplastics as low-carbon alternatives. According to Helmut Kaiser Consultancy, over 5,000 bioplastics processing companies are expected to be in operation by 2020. </a:t>
            </a:r>
            <a:endParaRPr b="0" lang="en-IN" sz="22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Sustainable Technologies</a:t>
            </a:r>
            <a:endParaRPr b="0" lang="en-IN" sz="3200" spc="-1" strike="noStrike">
              <a:latin typeface="Arial"/>
            </a:endParaRPr>
          </a:p>
        </p:txBody>
      </p:sp>
      <p:sp>
        <p:nvSpPr>
          <p:cNvPr id="163"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lang="en-IN" sz="2200" spc="-1" strike="noStrike">
                <a:latin typeface="Times new roman"/>
              </a:rPr>
              <a:t>Smart Monitoring and Predictive Analytics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Monitoring and analytics can help increase efficiency in energy consumption, water use and green manufacturing. Companies can use sensors to detect faults (such as leaks in water supply networks) and predictive modeling to maximize resources (such as precision irrigation systems).</a:t>
            </a:r>
            <a:endParaRPr b="0" lang="en-IN" sz="2200" spc="-1" strike="noStrike">
              <a:latin typeface="Arial"/>
            </a:endParaRPr>
          </a:p>
          <a:p>
            <a:pPr marL="432000" indent="-324000" algn="just">
              <a:lnSpc>
                <a:spcPct val="150000"/>
              </a:lnSpc>
              <a:spcBef>
                <a:spcPts val="1417"/>
              </a:spcBef>
              <a:buBlip>
                <a:blip r:embed="rId2"/>
              </a:buBlip>
            </a:pPr>
            <a:r>
              <a:rPr b="1" lang="en-IN" sz="2200" spc="-1" strike="noStrike">
                <a:latin typeface="Times new roman"/>
              </a:rPr>
              <a:t>Tidal Energy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latin typeface="Times new roman"/>
              </a:rPr>
              <a:t>Tidal energy may have a strong future if investors are interested. Unlike wind or sunshine, tides are fabulously predictable. The city of Swansea in the United Kingdom is planning a 240-megawatt tidal power plant that would generate over 400 gigawatt hours of electricity per year — enough to power approximately 121,000 homes. </a:t>
            </a:r>
            <a:endParaRPr b="0" lang="en-IN" sz="22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Agencies that provide assistance for Sustainable Development</a:t>
            </a:r>
            <a:endParaRPr b="0" lang="en-IN" sz="3200" spc="-1" strike="noStrike">
              <a:latin typeface="Arial"/>
            </a:endParaRPr>
          </a:p>
        </p:txBody>
      </p:sp>
      <p:sp>
        <p:nvSpPr>
          <p:cNvPr id="165"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6b6400"/>
                </a:solidFill>
                <a:latin typeface="Times new roman"/>
              </a:rPr>
              <a:t>Food and Agriculture Organization (FAO) of United Nations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Supports sustainable development in developing countries through technical assistance projects.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FAO projects include sustainable agriculture, sustainable water management and world fishery production.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Also pays special attention to women’s roles and inclusion in development.</a:t>
            </a:r>
            <a:endParaRPr b="0" lang="en-IN" sz="22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Agencies that provide assistance for Sustainable Development</a:t>
            </a:r>
            <a:endParaRPr b="0" lang="en-IN" sz="3200" spc="-1" strike="noStrike">
              <a:latin typeface="Arial"/>
            </a:endParaRPr>
          </a:p>
        </p:txBody>
      </p:sp>
      <p:sp>
        <p:nvSpPr>
          <p:cNvPr id="167"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6b6400"/>
                </a:solidFill>
                <a:latin typeface="Times new roman"/>
              </a:rPr>
              <a:t>International Fund for Agriculture Development (IFAD)</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IFAD mobilizes resources and funds programs designed to help the rural poor improve their living conditions.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promotes social development, income growth, environmental sustainability and good governance.</a:t>
            </a:r>
            <a:endParaRPr b="0" lang="en-IN" sz="22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Agencies that provide assistance for Sustainable Development</a:t>
            </a:r>
            <a:endParaRPr b="0" lang="en-IN" sz="3200" spc="-1" strike="noStrike">
              <a:latin typeface="Arial"/>
            </a:endParaRPr>
          </a:p>
        </p:txBody>
      </p:sp>
      <p:sp>
        <p:nvSpPr>
          <p:cNvPr id="169"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6b6400"/>
                </a:solidFill>
                <a:latin typeface="Times new roman"/>
              </a:rPr>
              <a:t>United Nations Commission on Sustainable Development (CSD)</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Monitor states compliance and work towards meeting the sustainable development goals established at UN Conference on Environment and Development.</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CSD is particularly concerned with the relationship between the environment and sustainable development and building partnerships between governments.</a:t>
            </a:r>
            <a:endParaRPr b="0" lang="en-IN" sz="22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Agencies that provide assistance for Sustainable Development</a:t>
            </a:r>
            <a:endParaRPr b="0" lang="en-IN" sz="3200" spc="-1" strike="noStrike">
              <a:latin typeface="Arial"/>
            </a:endParaRPr>
          </a:p>
        </p:txBody>
      </p:sp>
      <p:sp>
        <p:nvSpPr>
          <p:cNvPr id="171"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6b6400"/>
                </a:solidFill>
                <a:latin typeface="Times new roman"/>
              </a:rPr>
              <a:t>United Nations Development Program (UNDP)</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Focus of UNDP is to help countries build and share solutions to what they have identified as the biggest challenges to the development process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They aims to protect and promote human rights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UNDP commissions an annual human development report which is written by experts who analyse development data, ideas and practices from around the world with the hope that these reports will draw political attention to issues and help countries formulate development solutions.</a:t>
            </a:r>
            <a:endParaRPr b="0" lang="en-IN" sz="22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Agencies that provide assistance for Sustainable Development</a:t>
            </a:r>
            <a:endParaRPr b="0" lang="en-IN" sz="3200" spc="-1" strike="noStrike">
              <a:latin typeface="Arial"/>
            </a:endParaRPr>
          </a:p>
        </p:txBody>
      </p:sp>
      <p:sp>
        <p:nvSpPr>
          <p:cNvPr id="173"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6b6400"/>
                </a:solidFill>
                <a:latin typeface="Times new roman"/>
              </a:rPr>
              <a:t>United Nations Division for Sustainable Development  (UNDP)</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Works to advise, train and build the institutional capacities of governments at their own request</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division designs and implements development projects that the government subsequently becomes responsible for.</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goal is to formulate policy around sustainable development.</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Their expertise covers fresh water managemnet, energy, infrastructure and land management.</a:t>
            </a:r>
            <a:endParaRPr b="0" lang="en-IN" sz="22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Environmental Management</a:t>
            </a:r>
            <a:endParaRPr b="0" lang="en-IN" sz="3200" spc="-1" strike="noStrike">
              <a:latin typeface="Arial"/>
            </a:endParaRPr>
          </a:p>
        </p:txBody>
      </p:sp>
      <p:sp>
        <p:nvSpPr>
          <p:cNvPr id="175" name="TextShape 2"/>
          <p:cNvSpPr txBox="1"/>
          <p:nvPr/>
        </p:nvSpPr>
        <p:spPr>
          <a:xfrm>
            <a:off x="432360" y="172800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0" lang="en-IN" sz="2200" spc="-1" strike="noStrike">
                <a:solidFill>
                  <a:srgbClr val="000000"/>
                </a:solidFill>
                <a:latin typeface="Times new roman"/>
              </a:rPr>
              <a:t>Process by which the environment is developed in a holistic and systematic manner through the optimal use of existing resources for the ultimate improvement of human well-being</a:t>
            </a:r>
            <a:endParaRPr b="0" lang="en-IN" sz="2200" spc="-1" strike="noStrike">
              <a:latin typeface="Arial"/>
            </a:endParaRPr>
          </a:p>
          <a:p>
            <a:pPr marL="432000" indent="-324000" algn="just">
              <a:lnSpc>
                <a:spcPct val="150000"/>
              </a:lnSpc>
              <a:spcBef>
                <a:spcPts val="1417"/>
              </a:spcBef>
              <a:buBlip>
                <a:blip r:embed="rId2"/>
              </a:buBlip>
            </a:pPr>
            <a:r>
              <a:rPr b="0" lang="en-IN" sz="2200" spc="-1" strike="noStrike">
                <a:solidFill>
                  <a:srgbClr val="000000"/>
                </a:solidFill>
                <a:latin typeface="Times new roman"/>
              </a:rPr>
              <a:t>Successful environmental management includes the following:</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Identification of a type of environmentally harmful activity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Imposition of specific conditions on that activity</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Prohibition of that activity if it fails to comply the imposed conditions</a:t>
            </a:r>
            <a:endParaRPr b="0" lang="en-IN" sz="22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Objectives of Environmental Management</a:t>
            </a:r>
            <a:endParaRPr b="0" lang="en-IN" sz="3200" spc="-1" strike="noStrike">
              <a:latin typeface="Arial"/>
            </a:endParaRPr>
          </a:p>
        </p:txBody>
      </p:sp>
      <p:sp>
        <p:nvSpPr>
          <p:cNvPr id="177" name="TextShape 2"/>
          <p:cNvSpPr txBox="1"/>
          <p:nvPr/>
        </p:nvSpPr>
        <p:spPr>
          <a:xfrm>
            <a:off x="432360" y="1944000"/>
            <a:ext cx="9071640" cy="4384440"/>
          </a:xfrm>
          <a:prstGeom prst="rect">
            <a:avLst/>
          </a:prstGeom>
          <a:noFill/>
          <a:ln>
            <a:noFill/>
          </a:ln>
        </p:spPr>
        <p:txBody>
          <a:bodyPr lIns="0" rIns="0" tIns="0" bIns="0">
            <a:normAutofit/>
          </a:bodyPr>
          <a:p>
            <a:pPr marL="432000" indent="-324000" algn="just">
              <a:lnSpc>
                <a:spcPct val="150000"/>
              </a:lnSpc>
              <a:spcBef>
                <a:spcPts val="2551"/>
              </a:spcBef>
              <a:spcAft>
                <a:spcPts val="1134"/>
              </a:spcAft>
              <a:buBlip>
                <a:blip r:embed="rId1"/>
              </a:buBlip>
            </a:pPr>
            <a:r>
              <a:rPr b="0" lang="en-IN" sz="2200" spc="-1" strike="noStrike">
                <a:solidFill>
                  <a:srgbClr val="000000"/>
                </a:solidFill>
                <a:latin typeface="Times new roman"/>
              </a:rPr>
              <a:t>To find new and improved ways to conserve the environment</a:t>
            </a:r>
            <a:endParaRPr b="0" lang="en-IN" sz="2200" spc="-1" strike="noStrike">
              <a:latin typeface="Arial"/>
            </a:endParaRPr>
          </a:p>
          <a:p>
            <a:pPr marL="432000" indent="-324000" algn="just">
              <a:lnSpc>
                <a:spcPct val="150000"/>
              </a:lnSpc>
              <a:spcBef>
                <a:spcPts val="2551"/>
              </a:spcBef>
              <a:spcAft>
                <a:spcPts val="1134"/>
              </a:spcAft>
              <a:buBlip>
                <a:blip r:embed="rId2"/>
              </a:buBlip>
            </a:pPr>
            <a:r>
              <a:rPr b="0" lang="en-IN" sz="2200" spc="-1" strike="noStrike">
                <a:solidFill>
                  <a:srgbClr val="000000"/>
                </a:solidFill>
                <a:latin typeface="Times new roman"/>
              </a:rPr>
              <a:t>Study the impact of development and application of modern technology on the environment</a:t>
            </a:r>
            <a:endParaRPr b="0" lang="en-IN" sz="2200" spc="-1" strike="noStrike">
              <a:latin typeface="Arial"/>
            </a:endParaRPr>
          </a:p>
          <a:p>
            <a:pPr marL="432000" indent="-324000" algn="just">
              <a:lnSpc>
                <a:spcPct val="150000"/>
              </a:lnSpc>
              <a:spcBef>
                <a:spcPts val="2551"/>
              </a:spcBef>
              <a:spcAft>
                <a:spcPts val="1134"/>
              </a:spcAft>
              <a:buBlip>
                <a:blip r:embed="rId3"/>
              </a:buBlip>
            </a:pPr>
            <a:r>
              <a:rPr b="0" lang="en-IN" sz="2200" spc="-1" strike="noStrike">
                <a:solidFill>
                  <a:srgbClr val="000000"/>
                </a:solidFill>
                <a:latin typeface="Times new roman"/>
              </a:rPr>
              <a:t>Planning for new program to conserve the environment</a:t>
            </a:r>
            <a:endParaRPr b="0" lang="en-IN" sz="2200" spc="-1" strike="noStrike">
              <a:latin typeface="Arial"/>
            </a:endParaRPr>
          </a:p>
          <a:p>
            <a:pPr marL="432000" indent="-324000" algn="just">
              <a:lnSpc>
                <a:spcPct val="150000"/>
              </a:lnSpc>
              <a:spcBef>
                <a:spcPts val="2551"/>
              </a:spcBef>
              <a:spcAft>
                <a:spcPts val="1134"/>
              </a:spcAft>
              <a:buBlip>
                <a:blip r:embed="rId4"/>
              </a:buBlip>
            </a:pPr>
            <a:r>
              <a:rPr b="0" lang="en-IN" sz="2200" spc="-1" strike="noStrike">
                <a:solidFill>
                  <a:srgbClr val="000000"/>
                </a:solidFill>
                <a:latin typeface="Times new roman"/>
              </a:rPr>
              <a:t>Implementing compulsory environmental audit for new industries</a:t>
            </a:r>
            <a:endParaRPr b="0" lang="en-IN" sz="22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Environmental Protection Acts in India</a:t>
            </a:r>
            <a:endParaRPr b="0" lang="en-IN" sz="3200" spc="-1" strike="noStrike">
              <a:latin typeface="Arial"/>
            </a:endParaRPr>
          </a:p>
        </p:txBody>
      </p:sp>
      <p:sp>
        <p:nvSpPr>
          <p:cNvPr id="179" name="TextShape 2"/>
          <p:cNvSpPr txBox="1"/>
          <p:nvPr/>
        </p:nvSpPr>
        <p:spPr>
          <a:xfrm>
            <a:off x="432360" y="1944000"/>
            <a:ext cx="9071640" cy="4384440"/>
          </a:xfrm>
          <a:prstGeom prst="rect">
            <a:avLst/>
          </a:prstGeom>
          <a:noFill/>
          <a:ln>
            <a:noFill/>
          </a:ln>
        </p:spPr>
        <p:txBody>
          <a:bodyPr lIns="0" rIns="0" tIns="0" bIns="0">
            <a:normAutofit/>
          </a:bodyPr>
          <a:p>
            <a:pPr marL="432000" indent="-324000" algn="just">
              <a:lnSpc>
                <a:spcPct val="150000"/>
              </a:lnSpc>
              <a:spcBef>
                <a:spcPts val="2551"/>
              </a:spcBef>
              <a:spcAft>
                <a:spcPts val="1134"/>
              </a:spcAft>
              <a:buBlip>
                <a:blip r:embed="rId1"/>
              </a:buBlip>
            </a:pPr>
            <a:r>
              <a:rPr b="0" lang="en-IN" sz="2200" spc="-1" strike="noStrike">
                <a:solidFill>
                  <a:srgbClr val="000000"/>
                </a:solidFill>
                <a:latin typeface="Times new roman"/>
              </a:rPr>
              <a:t>Insecticides Act (1986) to protect man and animals from the toxic effects of insecticides</a:t>
            </a:r>
            <a:endParaRPr b="0" lang="en-IN" sz="2200" spc="-1" strike="noStrike">
              <a:latin typeface="Arial"/>
            </a:endParaRPr>
          </a:p>
          <a:p>
            <a:pPr marL="432000" indent="-324000" algn="just">
              <a:lnSpc>
                <a:spcPct val="150000"/>
              </a:lnSpc>
              <a:spcBef>
                <a:spcPts val="2551"/>
              </a:spcBef>
              <a:spcAft>
                <a:spcPts val="1134"/>
              </a:spcAft>
              <a:buBlip>
                <a:blip r:embed="rId2"/>
              </a:buBlip>
            </a:pPr>
            <a:r>
              <a:rPr b="0" lang="en-IN" sz="2200" spc="-1" strike="noStrike">
                <a:solidFill>
                  <a:srgbClr val="000000"/>
                </a:solidFill>
                <a:latin typeface="Times new roman"/>
              </a:rPr>
              <a:t>Wildlife (Protection) Act (1972) to protect wildlife from human activities</a:t>
            </a:r>
            <a:endParaRPr b="0" lang="en-IN" sz="2200" spc="-1" strike="noStrike">
              <a:latin typeface="Arial"/>
            </a:endParaRPr>
          </a:p>
          <a:p>
            <a:pPr marL="432000" indent="-324000" algn="just">
              <a:lnSpc>
                <a:spcPct val="150000"/>
              </a:lnSpc>
              <a:spcBef>
                <a:spcPts val="2551"/>
              </a:spcBef>
              <a:spcAft>
                <a:spcPts val="1134"/>
              </a:spcAft>
              <a:buBlip>
                <a:blip r:embed="rId3"/>
              </a:buBlip>
            </a:pPr>
            <a:r>
              <a:rPr b="0" lang="en-IN" sz="2200" spc="-1" strike="noStrike">
                <a:solidFill>
                  <a:srgbClr val="000000"/>
                </a:solidFill>
                <a:latin typeface="Times new roman"/>
              </a:rPr>
              <a:t>Water (Prevention and control of pollution) Act (1974) to maintain water bodies, rivers, lakes etc.,</a:t>
            </a:r>
            <a:endParaRPr b="0" lang="en-IN" sz="22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432000"/>
            <a:ext cx="9071640" cy="1262160"/>
          </a:xfrm>
          <a:prstGeom prst="rect">
            <a:avLst/>
          </a:prstGeom>
          <a:noFill/>
          <a:ln>
            <a:noFill/>
          </a:ln>
        </p:spPr>
        <p:txBody>
          <a:bodyPr lIns="0" rIns="0" tIns="0" bIns="0" anchor="ctr"/>
          <a:p>
            <a:pPr algn="ctr"/>
            <a:r>
              <a:rPr b="0" lang="en-IN" sz="3800" spc="-1" strike="noStrike">
                <a:solidFill>
                  <a:srgbClr val="94070a"/>
                </a:solidFill>
                <a:latin typeface="Times new roman"/>
              </a:rPr>
              <a:t>CLIMATE &amp; WEATHER</a:t>
            </a:r>
            <a:endParaRPr b="0" lang="en-IN" sz="3800" spc="-1" strike="noStrike">
              <a:latin typeface="Arial"/>
            </a:endParaRPr>
          </a:p>
        </p:txBody>
      </p:sp>
      <p:pic>
        <p:nvPicPr>
          <p:cNvPr id="91" name="" descr=""/>
          <p:cNvPicPr/>
          <p:nvPr/>
        </p:nvPicPr>
        <p:blipFill>
          <a:blip r:embed="rId1"/>
          <a:stretch/>
        </p:blipFill>
        <p:spPr>
          <a:xfrm rot="16200">
            <a:off x="344160" y="2181960"/>
            <a:ext cx="9429480" cy="3771720"/>
          </a:xfrm>
          <a:prstGeom prst="rect">
            <a:avLst/>
          </a:prstGeom>
          <a:ln>
            <a:noFill/>
          </a:ln>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Environmental Protection Acts in India</a:t>
            </a:r>
            <a:endParaRPr b="0" lang="en-IN" sz="3200" spc="-1" strike="noStrike">
              <a:latin typeface="Arial"/>
            </a:endParaRPr>
          </a:p>
        </p:txBody>
      </p:sp>
      <p:sp>
        <p:nvSpPr>
          <p:cNvPr id="181" name="TextShape 2"/>
          <p:cNvSpPr txBox="1"/>
          <p:nvPr/>
        </p:nvSpPr>
        <p:spPr>
          <a:xfrm>
            <a:off x="432360" y="1944000"/>
            <a:ext cx="9071640" cy="4384440"/>
          </a:xfrm>
          <a:prstGeom prst="rect">
            <a:avLst/>
          </a:prstGeom>
          <a:noFill/>
          <a:ln>
            <a:noFill/>
          </a:ln>
        </p:spPr>
        <p:txBody>
          <a:bodyPr lIns="0" rIns="0" tIns="0" bIns="0">
            <a:normAutofit/>
          </a:bodyPr>
          <a:p>
            <a:pPr marL="432000" indent="-324000" algn="just">
              <a:lnSpc>
                <a:spcPct val="150000"/>
              </a:lnSpc>
              <a:spcBef>
                <a:spcPts val="2551"/>
              </a:spcBef>
              <a:spcAft>
                <a:spcPts val="1134"/>
              </a:spcAft>
              <a:buBlip>
                <a:blip r:embed="rId1"/>
              </a:buBlip>
            </a:pPr>
            <a:r>
              <a:rPr b="0" lang="en-IN" sz="2200" spc="-1" strike="noStrike">
                <a:solidFill>
                  <a:srgbClr val="000000"/>
                </a:solidFill>
                <a:latin typeface="Times new roman"/>
              </a:rPr>
              <a:t>Environmental Protection Act 1986 for the regulation of the environmental pollution</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They prohibit and restrict the handling of hazardous substances in different areas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They provide procedures for the prevention of accidents that may cause environmental pollution</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They set up remedial measures for such accidents</a:t>
            </a:r>
            <a:endParaRPr b="0" lang="en-IN" sz="2200" spc="-1" strike="noStrike">
              <a:latin typeface="Arial"/>
            </a:endParaRPr>
          </a:p>
          <a:p>
            <a:pPr lvl="2" marL="1296000" indent="-288000" algn="just">
              <a:lnSpc>
                <a:spcPct val="150000"/>
              </a:lnSpc>
              <a:spcBef>
                <a:spcPts val="850"/>
              </a:spcBef>
              <a:buClr>
                <a:srgbClr val="000000"/>
              </a:buClr>
              <a:buSzPct val="45000"/>
              <a:buFont typeface="Wingdings" charset="2"/>
              <a:buChar char=""/>
            </a:pPr>
            <a:r>
              <a:rPr b="0" lang="en-IN" sz="2200" spc="-1" strike="noStrike">
                <a:solidFill>
                  <a:srgbClr val="000000"/>
                </a:solidFill>
                <a:latin typeface="Times new roman"/>
              </a:rPr>
              <a:t>They set up standards for the quality of air, water and soil for different areas and for various purposes </a:t>
            </a:r>
            <a:endParaRPr b="0" lang="en-IN" sz="2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432000"/>
            <a:ext cx="9071640" cy="1262160"/>
          </a:xfrm>
          <a:prstGeom prst="rect">
            <a:avLst/>
          </a:prstGeom>
          <a:noFill/>
          <a:ln>
            <a:noFill/>
          </a:ln>
        </p:spPr>
        <p:txBody>
          <a:bodyPr lIns="0" rIns="0" tIns="0" bIns="0" anchor="ctr"/>
          <a:p>
            <a:pPr algn="ctr"/>
            <a:r>
              <a:rPr b="0" lang="en-IN" sz="3800" spc="-1" strike="noStrike">
                <a:solidFill>
                  <a:srgbClr val="94070a"/>
                </a:solidFill>
                <a:latin typeface="Times new roman"/>
              </a:rPr>
              <a:t>CLIMATE &amp; WEATHER</a:t>
            </a:r>
            <a:endParaRPr b="0" lang="en-IN" sz="38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Weather</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Weather describes whatever is happening outdoors in a given place at a given time</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can change a lot within a very short time. For example, it may rain for an hour and then become sunny and clear.</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includes daily changes in precipitation, pressure, temperature, wind etc., in a given location</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More specifically, weather is the mix of events that happen each day in our atmosphere.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weather isn’t the same all around the world. Weather is different in different parts of the world and changes over minutes, hours, days, and weeks.</a:t>
            </a:r>
            <a:endParaRPr b="0" lang="en-IN" sz="22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432000"/>
            <a:ext cx="9071640" cy="1262160"/>
          </a:xfrm>
          <a:prstGeom prst="rect">
            <a:avLst/>
          </a:prstGeom>
          <a:noFill/>
          <a:ln>
            <a:noFill/>
          </a:ln>
        </p:spPr>
        <p:txBody>
          <a:bodyPr lIns="0" rIns="0" tIns="0" bIns="0" anchor="ctr"/>
          <a:p>
            <a:pPr algn="ctr"/>
            <a:r>
              <a:rPr b="0" lang="en-IN" sz="3800" spc="-1" strike="noStrike">
                <a:solidFill>
                  <a:srgbClr val="94070a"/>
                </a:solidFill>
                <a:latin typeface="Times new roman"/>
              </a:rPr>
              <a:t>CLIMATE &amp; WEATHER</a:t>
            </a:r>
            <a:endParaRPr b="0" lang="en-IN" sz="38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Climate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Whereas weather refers to short-term changes in the atmosphere, climate describes what the weather is like over a long period of time in a specific area. </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is the average weather pattern in a place over a long period of time (many years)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This includes average weather conditions, regular weather sequences (like Summer, Winter, Rainy) and special weather events (like cyclones and floods).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Different regions can have different climates.</a:t>
            </a:r>
            <a:endParaRPr b="0" lang="en-IN" sz="22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Solar Radiation (Quality &amp; Quantity)</a:t>
            </a:r>
            <a:endParaRPr b="0" lang="en-IN" sz="2200" spc="-1" strike="noStrike">
              <a:latin typeface="Arial"/>
            </a:endParaRPr>
          </a:p>
          <a:p>
            <a:pPr marL="432000" indent="-324000" algn="just">
              <a:lnSpc>
                <a:spcPct val="150000"/>
              </a:lnSpc>
              <a:spcBef>
                <a:spcPts val="1417"/>
              </a:spcBef>
              <a:buBlip>
                <a:blip r:embed="rId2"/>
              </a:buBlip>
            </a:pPr>
            <a:r>
              <a:rPr b="1" i="1" lang="en-IN" sz="2200" spc="-1" strike="noStrike">
                <a:latin typeface="Times new roman"/>
              </a:rPr>
              <a:t>Earth’s Thermal Balance</a:t>
            </a:r>
            <a:endParaRPr b="0" lang="en-IN" sz="2200" spc="-1" strike="noStrike">
              <a:latin typeface="Arial"/>
            </a:endParaRPr>
          </a:p>
          <a:p>
            <a:pPr marL="432000" indent="-324000" algn="just">
              <a:lnSpc>
                <a:spcPct val="150000"/>
              </a:lnSpc>
              <a:spcBef>
                <a:spcPts val="1417"/>
              </a:spcBef>
              <a:buBlip>
                <a:blip r:embed="rId3"/>
              </a:buBlip>
            </a:pPr>
            <a:r>
              <a:rPr b="1" i="1" lang="en-IN" sz="2200" spc="-1" strike="noStrike">
                <a:latin typeface="Times new roman"/>
              </a:rPr>
              <a:t>Insolation</a:t>
            </a:r>
            <a:endParaRPr b="0" lang="en-IN" sz="2200" spc="-1" strike="noStrike">
              <a:latin typeface="Arial"/>
            </a:endParaRPr>
          </a:p>
          <a:p>
            <a:pPr marL="432000" indent="-324000" algn="just">
              <a:lnSpc>
                <a:spcPct val="150000"/>
              </a:lnSpc>
              <a:spcBef>
                <a:spcPts val="1417"/>
              </a:spcBef>
              <a:buBlip>
                <a:blip r:embed="rId4"/>
              </a:buBlip>
            </a:pPr>
            <a:r>
              <a:rPr b="1" i="1" lang="en-IN" sz="2200" spc="-1" strike="noStrike">
                <a:latin typeface="Times new roman"/>
              </a:rPr>
              <a:t>Temperature</a:t>
            </a:r>
            <a:endParaRPr b="0" lang="en-IN" sz="2200" spc="-1" strike="noStrike">
              <a:latin typeface="Arial"/>
            </a:endParaRPr>
          </a:p>
          <a:p>
            <a:pPr marL="432000" indent="-324000" algn="just">
              <a:lnSpc>
                <a:spcPct val="150000"/>
              </a:lnSpc>
              <a:spcBef>
                <a:spcPts val="1417"/>
              </a:spcBef>
              <a:buBlip>
                <a:blip r:embed="rId5"/>
              </a:buBlip>
            </a:pPr>
            <a:r>
              <a:rPr b="1" i="1" lang="en-IN" sz="2200" spc="-1" strike="noStrike">
                <a:latin typeface="Times new roman"/>
              </a:rPr>
              <a:t>Humidity &amp; Precipitation</a:t>
            </a:r>
            <a:endParaRPr b="0" lang="en-IN" sz="2200" spc="-1" strike="noStrike">
              <a:latin typeface="Arial"/>
            </a:endParaRPr>
          </a:p>
          <a:p>
            <a:pPr marL="432000" indent="-324000" algn="just">
              <a:lnSpc>
                <a:spcPct val="150000"/>
              </a:lnSpc>
              <a:spcBef>
                <a:spcPts val="1417"/>
              </a:spcBef>
              <a:buBlip>
                <a:blip r:embed="rId6"/>
              </a:buBlip>
            </a:pPr>
            <a:r>
              <a:rPr b="1" i="1" lang="en-IN" sz="2200" spc="-1" strike="noStrike">
                <a:latin typeface="Times new roman"/>
              </a:rPr>
              <a:t>Wind</a:t>
            </a:r>
            <a:endParaRPr b="0" lang="en-IN" sz="22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432000"/>
            <a:ext cx="9071640" cy="1262160"/>
          </a:xfrm>
          <a:prstGeom prst="rect">
            <a:avLst/>
          </a:prstGeom>
          <a:noFill/>
          <a:ln>
            <a:noFill/>
          </a:ln>
        </p:spPr>
        <p:txBody>
          <a:bodyPr lIns="0" rIns="0" tIns="0" bIns="0" anchor="ctr"/>
          <a:p>
            <a:pPr algn="ctr"/>
            <a:r>
              <a:rPr b="0" lang="en-IN" sz="3200" spc="-1" strike="noStrike">
                <a:solidFill>
                  <a:srgbClr val="94070a"/>
                </a:solidFill>
                <a:latin typeface="Times new roman"/>
              </a:rPr>
              <a:t>FACTORS SHAPING CLIMATE</a:t>
            </a:r>
            <a:endParaRPr b="0" lang="en-IN" sz="32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pPr marL="432000" indent="-324000" algn="just">
              <a:lnSpc>
                <a:spcPct val="150000"/>
              </a:lnSpc>
              <a:spcBef>
                <a:spcPts val="1417"/>
              </a:spcBef>
              <a:buBlip>
                <a:blip r:embed="rId1"/>
              </a:buBlip>
            </a:pPr>
            <a:r>
              <a:rPr b="1" i="1" lang="en-IN" sz="2200" spc="-1" strike="noStrike">
                <a:latin typeface="Times new roman"/>
              </a:rPr>
              <a:t>Solar Radiation – Quality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Radiation means to send out rays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Solar radiation is radiant energy emitted by the sun from a nuclear fusion reaction that creates electromagnetic energy.</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It provides light and heat for the Earth and energy for photosynthesis.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This radiant energy is necessary for the metabolism of the environment and its inhabitants</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Solar radiation spectrum extends from 290nm to 2300nm.</a:t>
            </a:r>
            <a:endParaRPr b="0" lang="en-IN" sz="2200" spc="-1" strike="noStrike">
              <a:latin typeface="Arial"/>
            </a:endParaRPr>
          </a:p>
          <a:p>
            <a:pPr lvl="1" marL="864000" indent="-324000" algn="just">
              <a:lnSpc>
                <a:spcPct val="150000"/>
              </a:lnSpc>
              <a:spcBef>
                <a:spcPts val="1134"/>
              </a:spcBef>
              <a:buClr>
                <a:srgbClr val="000000"/>
              </a:buClr>
              <a:buSzPct val="75000"/>
              <a:buFont typeface="Symbol" charset="2"/>
              <a:buChar char=""/>
            </a:pPr>
            <a:r>
              <a:rPr b="0" lang="en-IN" sz="2200" spc="-1" strike="noStrike">
                <a:latin typeface="Times new roman"/>
              </a:rPr>
              <a:t>The three relevant bands along the solar radiation spectrum are </a:t>
            </a:r>
            <a:r>
              <a:rPr b="1" i="1" lang="en-IN" sz="2200" spc="-1" strike="noStrike">
                <a:latin typeface="Times new roman"/>
              </a:rPr>
              <a:t>ultraviolet rays</a:t>
            </a:r>
            <a:r>
              <a:rPr b="0" lang="en-IN" sz="2200" spc="-1" strike="noStrike">
                <a:latin typeface="Times new roman"/>
              </a:rPr>
              <a:t>, </a:t>
            </a:r>
            <a:r>
              <a:rPr b="1" i="1" lang="en-IN" sz="2200" spc="-1" strike="noStrike">
                <a:latin typeface="Times new roman"/>
              </a:rPr>
              <a:t>visible light</a:t>
            </a:r>
            <a:r>
              <a:rPr b="0" lang="en-IN" sz="2200" spc="-1" strike="noStrike">
                <a:latin typeface="Times new roman"/>
              </a:rPr>
              <a:t> and </a:t>
            </a:r>
            <a:r>
              <a:rPr b="1" i="1" lang="en-IN" sz="2200" spc="-1" strike="noStrike">
                <a:latin typeface="Times new roman"/>
              </a:rPr>
              <a:t>infrared rays</a:t>
            </a:r>
            <a:r>
              <a:rPr b="0" lang="en-IN" sz="2200" spc="-1" strike="noStrike">
                <a:latin typeface="Times new roman"/>
              </a:rPr>
              <a:t>.</a:t>
            </a:r>
            <a:endParaRPr b="0" lang="en-IN" sz="2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2019-02-26T20:33:44Z</dcterms:created>
  <dc:creator/>
  <dc:description/>
  <dc:language>en-IN</dc:language>
  <cp:lastModifiedBy/>
  <dcterms:modified xsi:type="dcterms:W3CDTF">2019-08-06T19:14:48Z</dcterms:modified>
  <cp:revision>78</cp:revision>
  <dc:subject/>
  <dc:title>Blueprint Plans</dc:title>
</cp:coreProperties>
</file>