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91.gif" ContentType="image/gif"/>
  <Override PartName="/ppt/media/image90.gif" ContentType="image/gif"/>
  <Override PartName="/ppt/media/image83.gif" ContentType="image/gif"/>
  <Override PartName="/ppt/media/image82.gif" ContentType="image/gif"/>
  <Override PartName="/ppt/media/image81.gif" ContentType="image/gif"/>
  <Override PartName="/ppt/media/image80.gif" ContentType="image/gif"/>
  <Override PartName="/ppt/media/image79.gif" ContentType="image/gif"/>
  <Override PartName="/ppt/media/image34.png" ContentType="image/png"/>
  <Override PartName="/ppt/media/image72.gif" ContentType="image/gif"/>
  <Override PartName="/ppt/media/image33.png" ContentType="image/png"/>
  <Override PartName="/ppt/media/image71.gif" ContentType="image/gif"/>
  <Override PartName="/ppt/media/image30.png" ContentType="image/png"/>
  <Override PartName="/ppt/media/image29.png" ContentType="image/png"/>
  <Override PartName="/ppt/media/image42.gif" ContentType="image/gif"/>
  <Override PartName="/ppt/media/image67.gif" ContentType="image/gif"/>
  <Override PartName="/ppt/media/image28.png" ContentType="image/png"/>
  <Override PartName="/ppt/media/image41.gif" ContentType="image/gif"/>
  <Override PartName="/ppt/media/image66.gif" ContentType="image/gif"/>
  <Override PartName="/ppt/media/image25.png" ContentType="image/png"/>
  <Override PartName="/ppt/media/image89.gif" ContentType="image/gif"/>
  <Override PartName="/ppt/media/image8.gif" ContentType="image/gif"/>
  <Override PartName="/ppt/media/image63.gif" ContentType="image/gif"/>
  <Override PartName="/ppt/media/image23.png" ContentType="image/png"/>
  <Override PartName="/ppt/media/image87.gif" ContentType="image/gif"/>
  <Override PartName="/ppt/media/image6.gif" ContentType="image/gif"/>
  <Override PartName="/ppt/media/image61.gif" ContentType="image/gif"/>
  <Override PartName="/ppt/media/image1.png" ContentType="image/png"/>
  <Override PartName="/ppt/media/image2.png" ContentType="image/png"/>
  <Override PartName="/ppt/media/image86.gif" ContentType="image/gif"/>
  <Override PartName="/ppt/media/image5.gif" ContentType="image/gif"/>
  <Override PartName="/ppt/media/image60.gif" ContentType="image/gif"/>
  <Override PartName="/ppt/media/image85.gif" ContentType="image/gif"/>
  <Override PartName="/ppt/media/image4.gif" ContentType="image/gif"/>
  <Override PartName="/ppt/media/image84.gif" ContentType="image/gif"/>
  <Override PartName="/ppt/media/image3.gif" ContentType="image/gif"/>
  <Override PartName="/ppt/media/image88.gif" ContentType="image/gif"/>
  <Override PartName="/ppt/media/image7.gif" ContentType="image/gif"/>
  <Override PartName="/ppt/media/image62.gif" ContentType="image/gif"/>
  <Override PartName="/ppt/media/image9.gif" ContentType="image/gif"/>
  <Override PartName="/ppt/media/image64.gif" ContentType="image/gif"/>
  <Override PartName="/ppt/media/image36.gif" ContentType="image/gif"/>
  <Override PartName="/ppt/media/image11.gif" ContentType="image/gif"/>
  <Override PartName="/ppt/media/image35.gif" ContentType="image/gif"/>
  <Override PartName="/ppt/media/image10.gif" ContentType="image/gif"/>
  <Override PartName="/ppt/media/image32.gif" ContentType="image/gif"/>
  <Override PartName="/ppt/media/image57.gif" ContentType="image/gif"/>
  <Override PartName="/ppt/media/image31.gif" ContentType="image/gif"/>
  <Override PartName="/ppt/media/image56.gif" ContentType="image/gif"/>
  <Override PartName="/ppt/media/image27.gif" ContentType="image/gif"/>
  <Override PartName="/ppt/media/image26.gif" ContentType="image/gif"/>
  <Override PartName="/ppt/media/image24.gif" ContentType="image/gif"/>
  <Override PartName="/ppt/media/image49.gif" ContentType="image/gif"/>
  <Override PartName="/ppt/media/image22.gif" ContentType="image/gif"/>
  <Override PartName="/ppt/media/image47.gif" ContentType="image/gif"/>
  <Override PartName="/ppt/media/image21.gif" ContentType="image/gif"/>
  <Override PartName="/ppt/media/image46.gif" ContentType="image/gif"/>
  <Override PartName="/ppt/media/image20.gif" ContentType="image/gif"/>
  <Override PartName="/ppt/media/image45.gif" ContentType="image/gif"/>
  <Override PartName="/ppt/media/image19.gif" ContentType="image/gif"/>
  <Override PartName="/ppt/media/image18.gif" ContentType="image/gif"/>
  <Override PartName="/ppt/media/image17.gif" ContentType="image/gif"/>
  <Override PartName="/ppt/media/image12.gif" ContentType="image/gif"/>
  <Override PartName="/ppt/media/image37.gif" ContentType="image/gif"/>
  <Override PartName="/ppt/media/image13.gif" ContentType="image/gif"/>
  <Override PartName="/ppt/media/image38.gif" ContentType="image/gif"/>
  <Override PartName="/ppt/media/image14.gif" ContentType="image/gif"/>
  <Override PartName="/ppt/media/image39.gif" ContentType="image/gif"/>
  <Override PartName="/ppt/media/image15.gif" ContentType="image/gif"/>
  <Override PartName="/ppt/media/image16.gif" ContentType="image/gif"/>
  <Override PartName="/ppt/media/image40.gif" ContentType="image/gif"/>
  <Override PartName="/ppt/media/image65.gif" ContentType="image/gif"/>
  <Override PartName="/ppt/media/image43.gif" ContentType="image/gif"/>
  <Override PartName="/ppt/media/image68.gif" ContentType="image/gif"/>
  <Override PartName="/ppt/media/image44.gif" ContentType="image/gif"/>
  <Override PartName="/ppt/media/image69.gif" ContentType="image/gif"/>
  <Override PartName="/ppt/media/image48.gif" ContentType="image/gif"/>
  <Override PartName="/ppt/media/image50.gif" ContentType="image/gif"/>
  <Override PartName="/ppt/media/image75.gif" ContentType="image/gif"/>
  <Override PartName="/ppt/media/image51.gif" ContentType="image/gif"/>
  <Override PartName="/ppt/media/image76.gif" ContentType="image/gif"/>
  <Override PartName="/ppt/media/image52.gif" ContentType="image/gif"/>
  <Override PartName="/ppt/media/image77.gif" ContentType="image/gif"/>
  <Override PartName="/ppt/media/image53.gif" ContentType="image/gif"/>
  <Override PartName="/ppt/media/image78.gif" ContentType="image/gif"/>
  <Override PartName="/ppt/media/image54.gif" ContentType="image/gif"/>
  <Override PartName="/ppt/media/image55.gif" ContentType="image/gif"/>
  <Override PartName="/ppt/media/image58.gif" ContentType="image/gif"/>
  <Override PartName="/ppt/media/image59.gif" ContentType="image/gif"/>
  <Override PartName="/ppt/media/image70.gif" ContentType="image/gif"/>
  <Override PartName="/ppt/media/image73.gif" ContentType="image/gif"/>
  <Override PartName="/ppt/media/image74.gif" ContentType="image/gif"/>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9.xml.rels" ContentType="application/vnd.openxmlformats-package.relationships+xml"/>
  <Override PartName="/ppt/slides/_rels/slide28.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3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normAutofit/>
          </a:bodyPr>
          <a:p>
            <a:endParaRPr b="0" lang="en-IN" sz="3200" spc="-1" strike="noStrike">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normAutofit/>
          </a:bodyPr>
          <a:p>
            <a:endParaRPr b="0" lang="en-IN" sz="3200" spc="-1" strike="noStrike">
              <a:latin typeface="Arial"/>
            </a:endParaRPr>
          </a:p>
        </p:txBody>
      </p:sp>
      <p:sp>
        <p:nvSpPr>
          <p:cNvPr id="32" name="PlaceHolder 4"/>
          <p:cNvSpPr>
            <a:spLocks noGrp="1"/>
          </p:cNvSpPr>
          <p:nvPr>
            <p:ph type="body"/>
          </p:nvPr>
        </p:nvSpPr>
        <p:spPr>
          <a:xfrm>
            <a:off x="504000" y="4059360"/>
            <a:ext cx="4426920" cy="2091240"/>
          </a:xfrm>
          <a:prstGeom prst="rect">
            <a:avLst/>
          </a:prstGeom>
        </p:spPr>
        <p:txBody>
          <a:bodyPr lIns="0" rIns="0" tIns="0" bIns="0">
            <a:normAutofit/>
          </a:bodyPr>
          <a:p>
            <a:endParaRPr b="0" lang="en-IN" sz="3200" spc="-1" strike="noStrike">
              <a:latin typeface="Arial"/>
            </a:endParaRPr>
          </a:p>
        </p:txBody>
      </p:sp>
      <p:sp>
        <p:nvSpPr>
          <p:cNvPr id="33" name="PlaceHolder 5"/>
          <p:cNvSpPr>
            <a:spLocks noGrp="1"/>
          </p:cNvSpPr>
          <p:nvPr>
            <p:ph type="body"/>
          </p:nvPr>
        </p:nvSpPr>
        <p:spPr>
          <a:xfrm>
            <a:off x="5152680" y="4059360"/>
            <a:ext cx="442692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35" name="PlaceHolder 2"/>
          <p:cNvSpPr>
            <a:spLocks noGrp="1"/>
          </p:cNvSpPr>
          <p:nvPr>
            <p:ph type="body"/>
          </p:nvPr>
        </p:nvSpPr>
        <p:spPr>
          <a:xfrm>
            <a:off x="504000" y="1769040"/>
            <a:ext cx="2920680" cy="2091240"/>
          </a:xfrm>
          <a:prstGeom prst="rect">
            <a:avLst/>
          </a:prstGeom>
        </p:spPr>
        <p:txBody>
          <a:bodyPr lIns="0" rIns="0" tIns="0" bIns="0">
            <a:normAutofit/>
          </a:bodyPr>
          <a:p>
            <a:endParaRPr b="0" lang="en-IN" sz="3200" spc="-1" strike="noStrike">
              <a:latin typeface="Arial"/>
            </a:endParaRPr>
          </a:p>
        </p:txBody>
      </p:sp>
      <p:sp>
        <p:nvSpPr>
          <p:cNvPr id="36" name="PlaceHolder 3"/>
          <p:cNvSpPr>
            <a:spLocks noGrp="1"/>
          </p:cNvSpPr>
          <p:nvPr>
            <p:ph type="body"/>
          </p:nvPr>
        </p:nvSpPr>
        <p:spPr>
          <a:xfrm>
            <a:off x="3571200" y="1769040"/>
            <a:ext cx="2920680" cy="2091240"/>
          </a:xfrm>
          <a:prstGeom prst="rect">
            <a:avLst/>
          </a:prstGeom>
        </p:spPr>
        <p:txBody>
          <a:bodyPr lIns="0" rIns="0" tIns="0" bIns="0">
            <a:normAutofit/>
          </a:bodyPr>
          <a:p>
            <a:endParaRPr b="0" lang="en-IN" sz="3200" spc="-1" strike="noStrike">
              <a:latin typeface="Arial"/>
            </a:endParaRPr>
          </a:p>
        </p:txBody>
      </p:sp>
      <p:sp>
        <p:nvSpPr>
          <p:cNvPr id="37" name="PlaceHolder 4"/>
          <p:cNvSpPr>
            <a:spLocks noGrp="1"/>
          </p:cNvSpPr>
          <p:nvPr>
            <p:ph type="body"/>
          </p:nvPr>
        </p:nvSpPr>
        <p:spPr>
          <a:xfrm>
            <a:off x="6638040" y="1769040"/>
            <a:ext cx="2920680" cy="2091240"/>
          </a:xfrm>
          <a:prstGeom prst="rect">
            <a:avLst/>
          </a:prstGeom>
        </p:spPr>
        <p:txBody>
          <a:bodyPr lIns="0" rIns="0" tIns="0" bIns="0">
            <a:normAutofit/>
          </a:bodyPr>
          <a:p>
            <a:endParaRPr b="0" lang="en-IN" sz="3200" spc="-1" strike="noStrike">
              <a:latin typeface="Arial"/>
            </a:endParaRPr>
          </a:p>
        </p:txBody>
      </p:sp>
      <p:sp>
        <p:nvSpPr>
          <p:cNvPr id="38" name="PlaceHolder 5"/>
          <p:cNvSpPr>
            <a:spLocks noGrp="1"/>
          </p:cNvSpPr>
          <p:nvPr>
            <p:ph type="body"/>
          </p:nvPr>
        </p:nvSpPr>
        <p:spPr>
          <a:xfrm>
            <a:off x="504000" y="4059360"/>
            <a:ext cx="2920680" cy="2091240"/>
          </a:xfrm>
          <a:prstGeom prst="rect">
            <a:avLst/>
          </a:prstGeom>
        </p:spPr>
        <p:txBody>
          <a:bodyPr lIns="0" rIns="0" tIns="0" bIns="0">
            <a:normAutofit/>
          </a:bodyPr>
          <a:p>
            <a:endParaRPr b="0" lang="en-IN" sz="3200" spc="-1" strike="noStrike">
              <a:latin typeface="Arial"/>
            </a:endParaRPr>
          </a:p>
        </p:txBody>
      </p:sp>
      <p:sp>
        <p:nvSpPr>
          <p:cNvPr id="39" name="PlaceHolder 6"/>
          <p:cNvSpPr>
            <a:spLocks noGrp="1"/>
          </p:cNvSpPr>
          <p:nvPr>
            <p:ph type="body"/>
          </p:nvPr>
        </p:nvSpPr>
        <p:spPr>
          <a:xfrm>
            <a:off x="3571200" y="4059360"/>
            <a:ext cx="2920680" cy="2091240"/>
          </a:xfrm>
          <a:prstGeom prst="rect">
            <a:avLst/>
          </a:prstGeom>
        </p:spPr>
        <p:txBody>
          <a:bodyPr lIns="0" rIns="0" tIns="0" bIns="0">
            <a:normAutofit/>
          </a:bodyPr>
          <a:p>
            <a:endParaRPr b="0" lang="en-IN" sz="3200" spc="-1" strike="noStrike">
              <a:latin typeface="Arial"/>
            </a:endParaRPr>
          </a:p>
        </p:txBody>
      </p:sp>
      <p:sp>
        <p:nvSpPr>
          <p:cNvPr id="40" name="PlaceHolder 7"/>
          <p:cNvSpPr>
            <a:spLocks noGrp="1"/>
          </p:cNvSpPr>
          <p:nvPr>
            <p:ph type="body"/>
          </p:nvPr>
        </p:nvSpPr>
        <p:spPr>
          <a:xfrm>
            <a:off x="6638040" y="4059360"/>
            <a:ext cx="292068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47"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49" name="PlaceHolder 2"/>
          <p:cNvSpPr>
            <a:spLocks noGrp="1"/>
          </p:cNvSpPr>
          <p:nvPr>
            <p:ph type="body"/>
          </p:nvPr>
        </p:nvSpPr>
        <p:spPr>
          <a:xfrm>
            <a:off x="504000" y="1769040"/>
            <a:ext cx="9071640" cy="4384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51" name="PlaceHolder 2"/>
          <p:cNvSpPr>
            <a:spLocks noGrp="1"/>
          </p:cNvSpPr>
          <p:nvPr>
            <p:ph type="body"/>
          </p:nvPr>
        </p:nvSpPr>
        <p:spPr>
          <a:xfrm>
            <a:off x="504000" y="1769040"/>
            <a:ext cx="4426920" cy="4384440"/>
          </a:xfrm>
          <a:prstGeom prst="rect">
            <a:avLst/>
          </a:prstGeom>
        </p:spPr>
        <p:txBody>
          <a:bodyPr lIns="0" rIns="0" tIns="0" bIns="0">
            <a:normAutofit/>
          </a:bodyPr>
          <a:p>
            <a:endParaRPr b="0" lang="en-IN" sz="3200" spc="-1" strike="noStrike">
              <a:latin typeface="Arial"/>
            </a:endParaRPr>
          </a:p>
        </p:txBody>
      </p:sp>
      <p:sp>
        <p:nvSpPr>
          <p:cNvPr id="52" name="PlaceHolder 3"/>
          <p:cNvSpPr>
            <a:spLocks noGrp="1"/>
          </p:cNvSpPr>
          <p:nvPr>
            <p:ph type="body"/>
          </p:nvPr>
        </p:nvSpPr>
        <p:spPr>
          <a:xfrm>
            <a:off x="5152680" y="1769040"/>
            <a:ext cx="4426920" cy="4384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56" name="PlaceHolder 2"/>
          <p:cNvSpPr>
            <a:spLocks noGrp="1"/>
          </p:cNvSpPr>
          <p:nvPr>
            <p:ph type="body"/>
          </p:nvPr>
        </p:nvSpPr>
        <p:spPr>
          <a:xfrm>
            <a:off x="504000" y="1769040"/>
            <a:ext cx="4426920" cy="2091240"/>
          </a:xfrm>
          <a:prstGeom prst="rect">
            <a:avLst/>
          </a:prstGeom>
        </p:spPr>
        <p:txBody>
          <a:bodyPr lIns="0" rIns="0" tIns="0" bIns="0">
            <a:normAutofit/>
          </a:bodyPr>
          <a:p>
            <a:endParaRPr b="0" lang="en-IN" sz="3200" spc="-1" strike="noStrike">
              <a:latin typeface="Arial"/>
            </a:endParaRPr>
          </a:p>
        </p:txBody>
      </p:sp>
      <p:sp>
        <p:nvSpPr>
          <p:cNvPr id="57" name="PlaceHolder 3"/>
          <p:cNvSpPr>
            <a:spLocks noGrp="1"/>
          </p:cNvSpPr>
          <p:nvPr>
            <p:ph type="body"/>
          </p:nvPr>
        </p:nvSpPr>
        <p:spPr>
          <a:xfrm>
            <a:off x="5152680" y="1769040"/>
            <a:ext cx="4426920" cy="4384440"/>
          </a:xfrm>
          <a:prstGeom prst="rect">
            <a:avLst/>
          </a:prstGeom>
        </p:spPr>
        <p:txBody>
          <a:bodyPr lIns="0" rIns="0" tIns="0" bIns="0">
            <a:normAutofit/>
          </a:bodyPr>
          <a:p>
            <a:endParaRPr b="0" lang="en-IN" sz="3200" spc="-1" strike="noStrike">
              <a:latin typeface="Arial"/>
            </a:endParaRPr>
          </a:p>
        </p:txBody>
      </p:sp>
      <p:sp>
        <p:nvSpPr>
          <p:cNvPr id="58" name="PlaceHolder 4"/>
          <p:cNvSpPr>
            <a:spLocks noGrp="1"/>
          </p:cNvSpPr>
          <p:nvPr>
            <p:ph type="body"/>
          </p:nvPr>
        </p:nvSpPr>
        <p:spPr>
          <a:xfrm>
            <a:off x="504000" y="4059360"/>
            <a:ext cx="442692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60" name="PlaceHolder 2"/>
          <p:cNvSpPr>
            <a:spLocks noGrp="1"/>
          </p:cNvSpPr>
          <p:nvPr>
            <p:ph type="body"/>
          </p:nvPr>
        </p:nvSpPr>
        <p:spPr>
          <a:xfrm>
            <a:off x="504000" y="1769040"/>
            <a:ext cx="4426920" cy="4384440"/>
          </a:xfrm>
          <a:prstGeom prst="rect">
            <a:avLst/>
          </a:prstGeom>
        </p:spPr>
        <p:txBody>
          <a:bodyPr lIns="0" rIns="0" tIns="0" bIns="0">
            <a:normAutofit/>
          </a:bodyPr>
          <a:p>
            <a:endParaRPr b="0" lang="en-IN" sz="3200" spc="-1" strike="noStrike">
              <a:latin typeface="Arial"/>
            </a:endParaRPr>
          </a:p>
        </p:txBody>
      </p:sp>
      <p:sp>
        <p:nvSpPr>
          <p:cNvPr id="61" name="PlaceHolder 3"/>
          <p:cNvSpPr>
            <a:spLocks noGrp="1"/>
          </p:cNvSpPr>
          <p:nvPr>
            <p:ph type="body"/>
          </p:nvPr>
        </p:nvSpPr>
        <p:spPr>
          <a:xfrm>
            <a:off x="5152680" y="1769040"/>
            <a:ext cx="4426920" cy="2091240"/>
          </a:xfrm>
          <a:prstGeom prst="rect">
            <a:avLst/>
          </a:prstGeom>
        </p:spPr>
        <p:txBody>
          <a:bodyPr lIns="0" rIns="0" tIns="0" bIns="0">
            <a:normAutofit/>
          </a:bodyPr>
          <a:p>
            <a:endParaRPr b="0" lang="en-IN" sz="3200" spc="-1" strike="noStrike">
              <a:latin typeface="Arial"/>
            </a:endParaRPr>
          </a:p>
        </p:txBody>
      </p:sp>
      <p:sp>
        <p:nvSpPr>
          <p:cNvPr id="62" name="PlaceHolder 4"/>
          <p:cNvSpPr>
            <a:spLocks noGrp="1"/>
          </p:cNvSpPr>
          <p:nvPr>
            <p:ph type="body"/>
          </p:nvPr>
        </p:nvSpPr>
        <p:spPr>
          <a:xfrm>
            <a:off x="5152680" y="4059360"/>
            <a:ext cx="442692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64" name="PlaceHolder 2"/>
          <p:cNvSpPr>
            <a:spLocks noGrp="1"/>
          </p:cNvSpPr>
          <p:nvPr>
            <p:ph type="body"/>
          </p:nvPr>
        </p:nvSpPr>
        <p:spPr>
          <a:xfrm>
            <a:off x="504000" y="1769040"/>
            <a:ext cx="4426920" cy="2091240"/>
          </a:xfrm>
          <a:prstGeom prst="rect">
            <a:avLst/>
          </a:prstGeom>
        </p:spPr>
        <p:txBody>
          <a:bodyPr lIns="0" rIns="0" tIns="0" bIns="0">
            <a:normAutofit/>
          </a:bodyPr>
          <a:p>
            <a:endParaRPr b="0" lang="en-IN" sz="3200" spc="-1" strike="noStrike">
              <a:latin typeface="Arial"/>
            </a:endParaRPr>
          </a:p>
        </p:txBody>
      </p:sp>
      <p:sp>
        <p:nvSpPr>
          <p:cNvPr id="65" name="PlaceHolder 3"/>
          <p:cNvSpPr>
            <a:spLocks noGrp="1"/>
          </p:cNvSpPr>
          <p:nvPr>
            <p:ph type="body"/>
          </p:nvPr>
        </p:nvSpPr>
        <p:spPr>
          <a:xfrm>
            <a:off x="5152680" y="1769040"/>
            <a:ext cx="4426920" cy="2091240"/>
          </a:xfrm>
          <a:prstGeom prst="rect">
            <a:avLst/>
          </a:prstGeom>
        </p:spPr>
        <p:txBody>
          <a:bodyPr lIns="0" rIns="0" tIns="0" bIns="0">
            <a:normAutofit/>
          </a:bodyPr>
          <a:p>
            <a:endParaRPr b="0" lang="en-IN" sz="3200" spc="-1" strike="noStrike">
              <a:latin typeface="Arial"/>
            </a:endParaRPr>
          </a:p>
        </p:txBody>
      </p:sp>
      <p:sp>
        <p:nvSpPr>
          <p:cNvPr id="66" name="PlaceHolder 4"/>
          <p:cNvSpPr>
            <a:spLocks noGrp="1"/>
          </p:cNvSpPr>
          <p:nvPr>
            <p:ph type="body"/>
          </p:nvPr>
        </p:nvSpPr>
        <p:spPr>
          <a:xfrm>
            <a:off x="504000" y="4059360"/>
            <a:ext cx="907164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68" name="PlaceHolder 2"/>
          <p:cNvSpPr>
            <a:spLocks noGrp="1"/>
          </p:cNvSpPr>
          <p:nvPr>
            <p:ph type="body"/>
          </p:nvPr>
        </p:nvSpPr>
        <p:spPr>
          <a:xfrm>
            <a:off x="504000" y="1769040"/>
            <a:ext cx="9071640" cy="2091240"/>
          </a:xfrm>
          <a:prstGeom prst="rect">
            <a:avLst/>
          </a:prstGeom>
        </p:spPr>
        <p:txBody>
          <a:bodyPr lIns="0" rIns="0" tIns="0" bIns="0">
            <a:normAutofit/>
          </a:bodyPr>
          <a:p>
            <a:endParaRPr b="0" lang="en-IN" sz="3200" spc="-1" strike="noStrike">
              <a:latin typeface="Arial"/>
            </a:endParaRPr>
          </a:p>
        </p:txBody>
      </p:sp>
      <p:sp>
        <p:nvSpPr>
          <p:cNvPr id="69" name="PlaceHolder 3"/>
          <p:cNvSpPr>
            <a:spLocks noGrp="1"/>
          </p:cNvSpPr>
          <p:nvPr>
            <p:ph type="body"/>
          </p:nvPr>
        </p:nvSpPr>
        <p:spPr>
          <a:xfrm>
            <a:off x="504000" y="4059360"/>
            <a:ext cx="907164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71" name="PlaceHolder 2"/>
          <p:cNvSpPr>
            <a:spLocks noGrp="1"/>
          </p:cNvSpPr>
          <p:nvPr>
            <p:ph type="body"/>
          </p:nvPr>
        </p:nvSpPr>
        <p:spPr>
          <a:xfrm>
            <a:off x="504000" y="1769040"/>
            <a:ext cx="4426920" cy="209124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5152680" y="1769040"/>
            <a:ext cx="4426920" cy="2091240"/>
          </a:xfrm>
          <a:prstGeom prst="rect">
            <a:avLst/>
          </a:prstGeom>
        </p:spPr>
        <p:txBody>
          <a:bodyPr lIns="0" rIns="0" tIns="0" bIns="0">
            <a:normAutofit/>
          </a:bodyPr>
          <a:p>
            <a:endParaRPr b="0" lang="en-IN" sz="3200" spc="-1" strike="noStrike">
              <a:latin typeface="Arial"/>
            </a:endParaRPr>
          </a:p>
        </p:txBody>
      </p:sp>
      <p:sp>
        <p:nvSpPr>
          <p:cNvPr id="73" name="PlaceHolder 4"/>
          <p:cNvSpPr>
            <a:spLocks noGrp="1"/>
          </p:cNvSpPr>
          <p:nvPr>
            <p:ph type="body"/>
          </p:nvPr>
        </p:nvSpPr>
        <p:spPr>
          <a:xfrm>
            <a:off x="504000" y="4059360"/>
            <a:ext cx="4426920" cy="2091240"/>
          </a:xfrm>
          <a:prstGeom prst="rect">
            <a:avLst/>
          </a:prstGeom>
        </p:spPr>
        <p:txBody>
          <a:bodyPr lIns="0" rIns="0" tIns="0" bIns="0">
            <a:normAutofit/>
          </a:bodyPr>
          <a:p>
            <a:endParaRPr b="0" lang="en-IN" sz="3200" spc="-1" strike="noStrike">
              <a:latin typeface="Arial"/>
            </a:endParaRPr>
          </a:p>
        </p:txBody>
      </p:sp>
      <p:sp>
        <p:nvSpPr>
          <p:cNvPr id="74" name="PlaceHolder 5"/>
          <p:cNvSpPr>
            <a:spLocks noGrp="1"/>
          </p:cNvSpPr>
          <p:nvPr>
            <p:ph type="body"/>
          </p:nvPr>
        </p:nvSpPr>
        <p:spPr>
          <a:xfrm>
            <a:off x="5152680" y="4059360"/>
            <a:ext cx="442692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76" name="PlaceHolder 2"/>
          <p:cNvSpPr>
            <a:spLocks noGrp="1"/>
          </p:cNvSpPr>
          <p:nvPr>
            <p:ph type="body"/>
          </p:nvPr>
        </p:nvSpPr>
        <p:spPr>
          <a:xfrm>
            <a:off x="504000" y="1769040"/>
            <a:ext cx="2920680" cy="2091240"/>
          </a:xfrm>
          <a:prstGeom prst="rect">
            <a:avLst/>
          </a:prstGeom>
        </p:spPr>
        <p:txBody>
          <a:bodyPr lIns="0" rIns="0" tIns="0" bIns="0">
            <a:normAutofit/>
          </a:bodyPr>
          <a:p>
            <a:endParaRPr b="0" lang="en-IN" sz="3200" spc="-1" strike="noStrike">
              <a:latin typeface="Arial"/>
            </a:endParaRPr>
          </a:p>
        </p:txBody>
      </p:sp>
      <p:sp>
        <p:nvSpPr>
          <p:cNvPr id="77" name="PlaceHolder 3"/>
          <p:cNvSpPr>
            <a:spLocks noGrp="1"/>
          </p:cNvSpPr>
          <p:nvPr>
            <p:ph type="body"/>
          </p:nvPr>
        </p:nvSpPr>
        <p:spPr>
          <a:xfrm>
            <a:off x="3571200" y="1769040"/>
            <a:ext cx="2920680" cy="2091240"/>
          </a:xfrm>
          <a:prstGeom prst="rect">
            <a:avLst/>
          </a:prstGeom>
        </p:spPr>
        <p:txBody>
          <a:bodyPr lIns="0" rIns="0" tIns="0" bIns="0">
            <a:normAutofit/>
          </a:bodyPr>
          <a:p>
            <a:endParaRPr b="0" lang="en-IN" sz="3200" spc="-1" strike="noStrike">
              <a:latin typeface="Arial"/>
            </a:endParaRPr>
          </a:p>
        </p:txBody>
      </p:sp>
      <p:sp>
        <p:nvSpPr>
          <p:cNvPr id="78" name="PlaceHolder 4"/>
          <p:cNvSpPr>
            <a:spLocks noGrp="1"/>
          </p:cNvSpPr>
          <p:nvPr>
            <p:ph type="body"/>
          </p:nvPr>
        </p:nvSpPr>
        <p:spPr>
          <a:xfrm>
            <a:off x="6638040" y="1769040"/>
            <a:ext cx="2920680" cy="2091240"/>
          </a:xfrm>
          <a:prstGeom prst="rect">
            <a:avLst/>
          </a:prstGeom>
        </p:spPr>
        <p:txBody>
          <a:bodyPr lIns="0" rIns="0" tIns="0" bIns="0">
            <a:normAutofit/>
          </a:bodyPr>
          <a:p>
            <a:endParaRPr b="0" lang="en-IN" sz="3200" spc="-1" strike="noStrike">
              <a:latin typeface="Arial"/>
            </a:endParaRPr>
          </a:p>
        </p:txBody>
      </p:sp>
      <p:sp>
        <p:nvSpPr>
          <p:cNvPr id="79" name="PlaceHolder 5"/>
          <p:cNvSpPr>
            <a:spLocks noGrp="1"/>
          </p:cNvSpPr>
          <p:nvPr>
            <p:ph type="body"/>
          </p:nvPr>
        </p:nvSpPr>
        <p:spPr>
          <a:xfrm>
            <a:off x="504000" y="4059360"/>
            <a:ext cx="2920680" cy="2091240"/>
          </a:xfrm>
          <a:prstGeom prst="rect">
            <a:avLst/>
          </a:prstGeom>
        </p:spPr>
        <p:txBody>
          <a:bodyPr lIns="0" rIns="0" tIns="0" bIns="0">
            <a:normAutofit/>
          </a:bodyPr>
          <a:p>
            <a:endParaRPr b="0" lang="en-IN" sz="3200" spc="-1" strike="noStrike">
              <a:latin typeface="Arial"/>
            </a:endParaRPr>
          </a:p>
        </p:txBody>
      </p:sp>
      <p:sp>
        <p:nvSpPr>
          <p:cNvPr id="80" name="PlaceHolder 6"/>
          <p:cNvSpPr>
            <a:spLocks noGrp="1"/>
          </p:cNvSpPr>
          <p:nvPr>
            <p:ph type="body"/>
          </p:nvPr>
        </p:nvSpPr>
        <p:spPr>
          <a:xfrm>
            <a:off x="3571200" y="4059360"/>
            <a:ext cx="2920680" cy="2091240"/>
          </a:xfrm>
          <a:prstGeom prst="rect">
            <a:avLst/>
          </a:prstGeom>
        </p:spPr>
        <p:txBody>
          <a:bodyPr lIns="0" rIns="0" tIns="0" bIns="0">
            <a:normAutofit/>
          </a:bodyPr>
          <a:p>
            <a:endParaRPr b="0" lang="en-IN" sz="3200" spc="-1" strike="noStrike">
              <a:latin typeface="Arial"/>
            </a:endParaRPr>
          </a:p>
        </p:txBody>
      </p:sp>
      <p:sp>
        <p:nvSpPr>
          <p:cNvPr id="81" name="PlaceHolder 7"/>
          <p:cNvSpPr>
            <a:spLocks noGrp="1"/>
          </p:cNvSpPr>
          <p:nvPr>
            <p:ph type="body"/>
          </p:nvPr>
        </p:nvSpPr>
        <p:spPr>
          <a:xfrm>
            <a:off x="6638040" y="4059360"/>
            <a:ext cx="292068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normAutofit/>
          </a:bodyPr>
          <a:p>
            <a:endParaRPr b="0" lang="en-IN" sz="3200" spc="-1" strike="noStrike">
              <a:latin typeface="Arial"/>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normAutofit/>
          </a:bodyPr>
          <a:p>
            <a:endParaRPr b="0" lang="en-IN" sz="3200" spc="-1" strike="noStrike">
              <a:latin typeface="Arial"/>
            </a:endParaRPr>
          </a:p>
        </p:txBody>
      </p:sp>
      <p:sp>
        <p:nvSpPr>
          <p:cNvPr id="16" name="PlaceHolder 3"/>
          <p:cNvSpPr>
            <a:spLocks noGrp="1"/>
          </p:cNvSpPr>
          <p:nvPr>
            <p:ph type="body"/>
          </p:nvPr>
        </p:nvSpPr>
        <p:spPr>
          <a:xfrm>
            <a:off x="5152680" y="1769040"/>
            <a:ext cx="4426920" cy="4384440"/>
          </a:xfrm>
          <a:prstGeom prst="rect">
            <a:avLst/>
          </a:prstGeom>
        </p:spPr>
        <p:txBody>
          <a:bodyPr lIns="0" rIns="0" tIns="0" bIns="0">
            <a:normAutofit/>
          </a:bodyPr>
          <a:p>
            <a:endParaRPr b="0" lang="en-IN" sz="3200" spc="-1" strike="noStrike">
              <a:latin typeface="Arial"/>
            </a:endParaRPr>
          </a:p>
        </p:txBody>
      </p:sp>
      <p:sp>
        <p:nvSpPr>
          <p:cNvPr id="17" name="PlaceHolder 4"/>
          <p:cNvSpPr>
            <a:spLocks noGrp="1"/>
          </p:cNvSpPr>
          <p:nvPr>
            <p:ph type="body"/>
          </p:nvPr>
        </p:nvSpPr>
        <p:spPr>
          <a:xfrm>
            <a:off x="504000" y="4059360"/>
            <a:ext cx="442692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1080000"/>
            <a:ext cx="9071640" cy="1728000"/>
          </a:xfrm>
          <a:prstGeom prst="rect">
            <a:avLst/>
          </a:prstGeom>
        </p:spPr>
        <p:txBody>
          <a:bodyPr lIns="0" rIns="0" tIns="0" bIns="0" anchor="ctr"/>
          <a:p>
            <a:pPr algn="ctr"/>
            <a:r>
              <a:rPr b="0" lang="en-IN" sz="5860" spc="-1" strike="noStrike">
                <a:solidFill>
                  <a:srgbClr val="ffffff"/>
                </a:solidFill>
                <a:latin typeface="Arial"/>
              </a:rPr>
              <a:t>Click to edit the title text format</a:t>
            </a:r>
            <a:endParaRPr b="0" lang="en-IN" sz="5860" spc="-1" strike="noStrike">
              <a:solidFill>
                <a:srgbClr val="ffffff"/>
              </a:solidFill>
              <a:latin typeface="Arial"/>
            </a:endParaRPr>
          </a:p>
        </p:txBody>
      </p:sp>
      <p:sp>
        <p:nvSpPr>
          <p:cNvPr id="1" name="PlaceHolder 2"/>
          <p:cNvSpPr>
            <a:spLocks noGrp="1"/>
          </p:cNvSpPr>
          <p:nvPr>
            <p:ph type="body"/>
          </p:nvPr>
        </p:nvSpPr>
        <p:spPr>
          <a:xfrm>
            <a:off x="504000" y="3168000"/>
            <a:ext cx="9071640" cy="3672000"/>
          </a:xfrm>
          <a:prstGeom prst="rect">
            <a:avLst/>
          </a:prstGeom>
        </p:spPr>
        <p:txBody>
          <a:bodyPr lIns="0" rIns="0" tIns="0" bIns="0">
            <a:normAutofit/>
          </a:bodyPr>
          <a:p>
            <a:pPr marL="432000" indent="-324000">
              <a:spcBef>
                <a:spcPts val="1888"/>
              </a:spcBef>
              <a:buClr>
                <a:srgbClr val="ffffff"/>
              </a:buClr>
              <a:buSzPct val="45000"/>
              <a:buFont typeface="Wingdings" charset="2"/>
              <a:buChar char=""/>
            </a:pPr>
            <a:r>
              <a:rPr b="0" lang="en-IN" sz="4260" spc="-1" strike="noStrike">
                <a:solidFill>
                  <a:srgbClr val="ffffff"/>
                </a:solidFill>
                <a:latin typeface="Arial"/>
              </a:rPr>
              <a:t>Click to edit the outline text format</a:t>
            </a:r>
            <a:endParaRPr b="0" lang="en-IN" sz="4260" spc="-1" strike="noStrike">
              <a:solidFill>
                <a:srgbClr val="ffffff"/>
              </a:solidFill>
              <a:latin typeface="Arial"/>
            </a:endParaRPr>
          </a:p>
          <a:p>
            <a:pPr lvl="1" marL="864000" indent="-324000">
              <a:spcBef>
                <a:spcPts val="1511"/>
              </a:spcBef>
              <a:buClr>
                <a:srgbClr val="ffffff"/>
              </a:buClr>
              <a:buSzPct val="75000"/>
              <a:buFont typeface="Symbol" charset="2"/>
              <a:buChar char=""/>
            </a:pPr>
            <a:r>
              <a:rPr b="0" lang="en-IN" sz="4260" spc="-1" strike="noStrike">
                <a:solidFill>
                  <a:srgbClr val="ffffff"/>
                </a:solidFill>
                <a:latin typeface="Arial"/>
              </a:rPr>
              <a:t>Second Outline Level</a:t>
            </a:r>
            <a:endParaRPr b="0" lang="en-IN" sz="4260" spc="-1" strike="noStrike">
              <a:solidFill>
                <a:srgbClr val="ffffff"/>
              </a:solidFill>
              <a:latin typeface="Arial"/>
            </a:endParaRPr>
          </a:p>
          <a:p>
            <a:pPr lvl="2" marL="1296000" indent="-288000">
              <a:spcBef>
                <a:spcPts val="1134"/>
              </a:spcBef>
              <a:buClr>
                <a:srgbClr val="ffffff"/>
              </a:buClr>
              <a:buSzPct val="45000"/>
              <a:buFont typeface="Wingdings" charset="2"/>
              <a:buChar char=""/>
            </a:pPr>
            <a:r>
              <a:rPr b="0" lang="en-IN" sz="4260" spc="-1" strike="noStrike">
                <a:solidFill>
                  <a:srgbClr val="ffffff"/>
                </a:solidFill>
                <a:latin typeface="Arial"/>
              </a:rPr>
              <a:t>Third Outline Level</a:t>
            </a:r>
            <a:endParaRPr b="0" lang="en-IN" sz="4260" spc="-1" strike="noStrike">
              <a:solidFill>
                <a:srgbClr val="ffffff"/>
              </a:solidFill>
              <a:latin typeface="Arial"/>
            </a:endParaRPr>
          </a:p>
          <a:p>
            <a:pPr lvl="3" marL="1728000" indent="-216000">
              <a:spcBef>
                <a:spcPts val="754"/>
              </a:spcBef>
              <a:buClr>
                <a:srgbClr val="ffffff"/>
              </a:buClr>
              <a:buSzPct val="75000"/>
              <a:buFont typeface="Symbol" charset="2"/>
              <a:buChar char=""/>
            </a:pPr>
            <a:r>
              <a:rPr b="0" lang="en-IN" sz="4260" spc="-1" strike="noStrike">
                <a:solidFill>
                  <a:srgbClr val="ffffff"/>
                </a:solidFill>
                <a:latin typeface="Arial"/>
              </a:rPr>
              <a:t>Fourth Outline Level</a:t>
            </a:r>
            <a:endParaRPr b="0" lang="en-IN" sz="4260" spc="-1" strike="noStrike">
              <a:solidFill>
                <a:srgbClr val="ffffff"/>
              </a:solidFill>
              <a:latin typeface="Arial"/>
            </a:endParaRPr>
          </a:p>
          <a:p>
            <a:pPr lvl="4" marL="2160000" indent="-216000">
              <a:spcBef>
                <a:spcPts val="377"/>
              </a:spcBef>
              <a:buClr>
                <a:srgbClr val="ffffff"/>
              </a:buClr>
              <a:buSzPct val="45000"/>
              <a:buFont typeface="Wingdings" charset="2"/>
              <a:buChar char=""/>
            </a:pPr>
            <a:r>
              <a:rPr b="0" lang="en-IN" sz="4260" spc="-1" strike="noStrike">
                <a:solidFill>
                  <a:srgbClr val="ffffff"/>
                </a:solidFill>
                <a:latin typeface="Arial"/>
              </a:rPr>
              <a:t>Fifth Outline Level</a:t>
            </a:r>
            <a:endParaRPr b="0" lang="en-IN" sz="4260" spc="-1" strike="noStrike">
              <a:solidFill>
                <a:srgbClr val="ffffff"/>
              </a:solidFill>
              <a:latin typeface="Arial"/>
            </a:endParaRPr>
          </a:p>
          <a:p>
            <a:pPr lvl="5" marL="2592000" indent="-216000">
              <a:spcBef>
                <a:spcPts val="377"/>
              </a:spcBef>
              <a:buClr>
                <a:srgbClr val="ffffff"/>
              </a:buClr>
              <a:buSzPct val="45000"/>
              <a:buFont typeface="Wingdings" charset="2"/>
              <a:buChar char=""/>
            </a:pPr>
            <a:r>
              <a:rPr b="0" lang="en-IN" sz="4260" spc="-1" strike="noStrike">
                <a:solidFill>
                  <a:srgbClr val="ffffff"/>
                </a:solidFill>
                <a:latin typeface="Arial"/>
              </a:rPr>
              <a:t>Sixth Outline Level</a:t>
            </a:r>
            <a:endParaRPr b="0" lang="en-IN" sz="4260" spc="-1" strike="noStrike">
              <a:solidFill>
                <a:srgbClr val="ffffff"/>
              </a:solidFill>
              <a:latin typeface="Arial"/>
            </a:endParaRPr>
          </a:p>
          <a:p>
            <a:pPr lvl="6" marL="3024000" indent="-216000">
              <a:spcBef>
                <a:spcPts val="377"/>
              </a:spcBef>
              <a:buClr>
                <a:srgbClr val="ffffff"/>
              </a:buClr>
              <a:buSzPct val="45000"/>
              <a:buFont typeface="Wingdings" charset="2"/>
              <a:buChar char=""/>
            </a:pPr>
            <a:r>
              <a:rPr b="0" lang="en-IN" sz="4260" spc="-1" strike="noStrike">
                <a:solidFill>
                  <a:srgbClr val="ffffff"/>
                </a:solidFill>
                <a:latin typeface="Arial"/>
              </a:rPr>
              <a:t>Seventh Outline Level</a:t>
            </a:r>
            <a:endParaRPr b="0" lang="en-IN" sz="4260" spc="-1" strike="noStrike">
              <a:solidFill>
                <a:srgbClr val="ffffff"/>
              </a:solidFill>
              <a:latin typeface="Arial"/>
            </a:endParaRPr>
          </a:p>
        </p:txBody>
      </p:sp>
      <p:sp>
        <p:nvSpPr>
          <p:cNvPr id="2" name="PlaceHolder 3"/>
          <p:cNvSpPr>
            <a:spLocks noGrp="1"/>
          </p:cNvSpPr>
          <p:nvPr>
            <p:ph type="dt"/>
          </p:nvPr>
        </p:nvSpPr>
        <p:spPr>
          <a:xfrm>
            <a:off x="504000" y="6886800"/>
            <a:ext cx="2348280" cy="520920"/>
          </a:xfrm>
          <a:prstGeom prst="rect">
            <a:avLst/>
          </a:prstGeom>
        </p:spPr>
        <p:txBody>
          <a:bodyPr lIns="0" rIns="0" tIns="0" bIns="0"/>
          <a:p>
            <a:r>
              <a:rPr b="0" lang="en-IN" sz="1400" spc="-1" strike="noStrike">
                <a:solidFill>
                  <a:srgbClr val="ffffff"/>
                </a:solidFill>
                <a:latin typeface="Times New Roman"/>
              </a:rPr>
              <a:t>&lt;date/time&gt;</a:t>
            </a:r>
            <a:endParaRPr b="0" lang="en-IN" sz="1400" spc="-1" strike="noStrike">
              <a:solidFill>
                <a:srgbClr val="ffffff"/>
              </a:solidFill>
              <a:latin typeface="Times New Roman"/>
            </a:endParaRPr>
          </a:p>
        </p:txBody>
      </p:sp>
      <p:sp>
        <p:nvSpPr>
          <p:cNvPr id="3" name="PlaceHolder 4"/>
          <p:cNvSpPr>
            <a:spLocks noGrp="1"/>
          </p:cNvSpPr>
          <p:nvPr>
            <p:ph type="ftr"/>
          </p:nvPr>
        </p:nvSpPr>
        <p:spPr>
          <a:xfrm>
            <a:off x="3447360" y="6886800"/>
            <a:ext cx="3195000" cy="520920"/>
          </a:xfrm>
          <a:prstGeom prst="rect">
            <a:avLst/>
          </a:prstGeom>
        </p:spPr>
        <p:txBody>
          <a:bodyPr lIns="0" rIns="0" tIns="0" bIns="0"/>
          <a:p>
            <a:pPr algn="ctr"/>
            <a:r>
              <a:rPr b="0" lang="en-IN" sz="1400" spc="-1" strike="noStrike">
                <a:solidFill>
                  <a:srgbClr val="ffffff"/>
                </a:solidFill>
                <a:latin typeface="Times New Roman"/>
              </a:rPr>
              <a:t>&lt;footer&gt;</a:t>
            </a:r>
            <a:endParaRPr b="0" lang="en-IN" sz="1400" spc="-1" strike="noStrike">
              <a:solidFill>
                <a:srgbClr val="ffffff"/>
              </a:solidFill>
              <a:latin typeface="Times New Roman"/>
            </a:endParaRPr>
          </a:p>
        </p:txBody>
      </p:sp>
      <p:sp>
        <p:nvSpPr>
          <p:cNvPr id="4" name="PlaceHolder 5"/>
          <p:cNvSpPr>
            <a:spLocks noGrp="1"/>
          </p:cNvSpPr>
          <p:nvPr>
            <p:ph type="sldNum"/>
          </p:nvPr>
        </p:nvSpPr>
        <p:spPr>
          <a:xfrm>
            <a:off x="7227360" y="6886800"/>
            <a:ext cx="2348280" cy="520920"/>
          </a:xfrm>
          <a:prstGeom prst="rect">
            <a:avLst/>
          </a:prstGeom>
        </p:spPr>
        <p:txBody>
          <a:bodyPr lIns="0" rIns="0" tIns="0" bIns="0"/>
          <a:p>
            <a:pPr algn="r"/>
            <a:fld id="{DA0B68C5-8132-442C-BAA2-E3D0FFDCB661}" type="slidenum">
              <a:rPr b="0" lang="en-IN" sz="1400" spc="-1" strike="noStrike">
                <a:solidFill>
                  <a:srgbClr val="ffffff"/>
                </a:solidFill>
                <a:latin typeface="Times New Roman"/>
              </a:rPr>
              <a:t>&lt;number&gt;</a:t>
            </a:fld>
            <a:endParaRPr b="0" lang="en-IN"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301320"/>
            <a:ext cx="9071640" cy="126216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42" name="PlaceHolder 2"/>
          <p:cNvSpPr>
            <a:spLocks noGrp="1"/>
          </p:cNvSpPr>
          <p:nvPr>
            <p:ph type="body"/>
          </p:nvPr>
        </p:nvSpPr>
        <p:spPr>
          <a:xfrm>
            <a:off x="504000" y="1769040"/>
            <a:ext cx="9071640" cy="4384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
        <p:nvSpPr>
          <p:cNvPr id="43" name="PlaceHolder 3"/>
          <p:cNvSpPr>
            <a:spLocks noGrp="1"/>
          </p:cNvSpPr>
          <p:nvPr>
            <p:ph type="dt"/>
          </p:nvPr>
        </p:nvSpPr>
        <p:spPr>
          <a:xfrm>
            <a:off x="504000" y="6887160"/>
            <a:ext cx="2348280" cy="521280"/>
          </a:xfrm>
          <a:prstGeom prst="rect">
            <a:avLst/>
          </a:prstGeom>
        </p:spPr>
        <p:txBody>
          <a:bodyPr lIns="0" rIns="0" tIns="0" bIns="0"/>
          <a:p>
            <a:r>
              <a:rPr b="0" lang="en-IN" sz="1400" spc="-1" strike="noStrike">
                <a:latin typeface="Times New Roman"/>
              </a:rPr>
              <a:t>&lt;date/time&gt;</a:t>
            </a:r>
            <a:endParaRPr b="0" lang="en-IN" sz="1400" spc="-1" strike="noStrike">
              <a:latin typeface="Times New Roman"/>
            </a:endParaRPr>
          </a:p>
        </p:txBody>
      </p:sp>
      <p:sp>
        <p:nvSpPr>
          <p:cNvPr id="44" name="PlaceHolder 4"/>
          <p:cNvSpPr>
            <a:spLocks noGrp="1"/>
          </p:cNvSpPr>
          <p:nvPr>
            <p:ph type="ftr"/>
          </p:nvPr>
        </p:nvSpPr>
        <p:spPr>
          <a:xfrm>
            <a:off x="3447360" y="6887160"/>
            <a:ext cx="3195000" cy="521280"/>
          </a:xfrm>
          <a:prstGeom prst="rect">
            <a:avLst/>
          </a:prstGeom>
        </p:spPr>
        <p:txBody>
          <a:bodyPr lIns="0" rIns="0" tIns="0" bIns="0"/>
          <a:p>
            <a:pPr algn="ctr"/>
            <a:r>
              <a:rPr b="0" lang="en-IN" sz="1400" spc="-1" strike="noStrike">
                <a:latin typeface="Times New Roman"/>
              </a:rPr>
              <a:t>&lt;footer&gt;</a:t>
            </a:r>
            <a:endParaRPr b="0" lang="en-IN" sz="1400" spc="-1" strike="noStrike">
              <a:latin typeface="Times New Roman"/>
            </a:endParaRPr>
          </a:p>
        </p:txBody>
      </p:sp>
      <p:sp>
        <p:nvSpPr>
          <p:cNvPr id="45" name="PlaceHolder 5"/>
          <p:cNvSpPr>
            <a:spLocks noGrp="1"/>
          </p:cNvSpPr>
          <p:nvPr>
            <p:ph type="sldNum"/>
          </p:nvPr>
        </p:nvSpPr>
        <p:spPr>
          <a:xfrm>
            <a:off x="7227360" y="6887160"/>
            <a:ext cx="2348280" cy="521280"/>
          </a:xfrm>
          <a:prstGeom prst="rect">
            <a:avLst/>
          </a:prstGeom>
        </p:spPr>
        <p:txBody>
          <a:bodyPr lIns="0" rIns="0" tIns="0" bIns="0"/>
          <a:p>
            <a:pPr algn="r"/>
            <a:fld id="{86FB3E6C-C43F-4CAD-BFF3-2E8D592F4F8C}"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22.gif"/><Relationship Id="rId2" Type="http://schemas.openxmlformats.org/officeDocument/2006/relationships/image" Target="../media/image23.png"/><Relationship Id="rId3"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24.gif"/><Relationship Id="rId2" Type="http://schemas.openxmlformats.org/officeDocument/2006/relationships/image" Target="../media/image25.png"/><Relationship Id="rId3"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26.gif"/><Relationship Id="rId2" Type="http://schemas.openxmlformats.org/officeDocument/2006/relationships/image" Target="../media/image27.gif"/><Relationship Id="rId3" Type="http://schemas.openxmlformats.org/officeDocument/2006/relationships/image" Target="../media/image28.png"/><Relationship Id="rId4"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31.gif"/><Relationship Id="rId2"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image" Target="../media/image32.gif"/><Relationship Id="rId2"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image" Target="../media/image35.gif"/><Relationship Id="rId2" Type="http://schemas.openxmlformats.org/officeDocument/2006/relationships/image" Target="../media/image36.gif"/><Relationship Id="rId3"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image" Target="../media/image37.gif"/><Relationship Id="rId2" Type="http://schemas.openxmlformats.org/officeDocument/2006/relationships/image" Target="../media/image38.gif"/><Relationship Id="rId3" Type="http://schemas.openxmlformats.org/officeDocument/2006/relationships/image" Target="../media/image39.gif"/><Relationship Id="rId4" Type="http://schemas.openxmlformats.org/officeDocument/2006/relationships/image" Target="../media/image40.gif"/><Relationship Id="rId5"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image" Target="../media/image41.gif"/><Relationship Id="rId2" Type="http://schemas.openxmlformats.org/officeDocument/2006/relationships/image" Target="../media/image42.gif"/><Relationship Id="rId3"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image" Target="../media/image43.gif"/><Relationship Id="rId2" Type="http://schemas.openxmlformats.org/officeDocument/2006/relationships/image" Target="../media/image44.gif"/><Relationship Id="rId3"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image" Target="../media/image45.gif"/><Relationship Id="rId2" Type="http://schemas.openxmlformats.org/officeDocument/2006/relationships/image" Target="../media/image46.gif"/><Relationship Id="rId3"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image" Target="../media/image47.gif"/><Relationship Id="rId2" Type="http://schemas.openxmlformats.org/officeDocument/2006/relationships/image" Target="../media/image48.gif"/><Relationship Id="rId3" Type="http://schemas.openxmlformats.org/officeDocument/2006/relationships/image" Target="../media/image49.gif"/><Relationship Id="rId4"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image" Target="../media/image50.gif"/><Relationship Id="rId2" Type="http://schemas.openxmlformats.org/officeDocument/2006/relationships/image" Target="../media/image51.gif"/><Relationship Id="rId3" Type="http://schemas.openxmlformats.org/officeDocument/2006/relationships/image" Target="../media/image52.gif"/><Relationship Id="rId4"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image" Target="../media/image53.gif"/><Relationship Id="rId2" Type="http://schemas.openxmlformats.org/officeDocument/2006/relationships/image" Target="../media/image54.gif"/><Relationship Id="rId3"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image" Target="../media/image55.gif"/><Relationship Id="rId2" Type="http://schemas.openxmlformats.org/officeDocument/2006/relationships/image" Target="../media/image56.gif"/><Relationship Id="rId3"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image" Target="../media/image57.gif"/><Relationship Id="rId2" Type="http://schemas.openxmlformats.org/officeDocument/2006/relationships/image" Target="../media/image58.gif"/><Relationship Id="rId3" Type="http://schemas.openxmlformats.org/officeDocument/2006/relationships/slideLayout" Target="../slideLayouts/slideLayout15.xml"/>
</Relationships>
</file>

<file path=ppt/slides/_rels/slide27.xml.rels><?xml version="1.0" encoding="UTF-8"?>
<Relationships xmlns="http://schemas.openxmlformats.org/package/2006/relationships"><Relationship Id="rId1" Type="http://schemas.openxmlformats.org/officeDocument/2006/relationships/image" Target="../media/image59.gif"/><Relationship Id="rId2" Type="http://schemas.openxmlformats.org/officeDocument/2006/relationships/image" Target="../media/image60.gif"/><Relationship Id="rId3" Type="http://schemas.openxmlformats.org/officeDocument/2006/relationships/image" Target="../media/image61.gif"/><Relationship Id="rId4" Type="http://schemas.openxmlformats.org/officeDocument/2006/relationships/slideLayout" Target="../slideLayouts/slideLayout15.xml"/>
</Relationships>
</file>

<file path=ppt/slides/_rels/slide28.xml.rels><?xml version="1.0" encoding="UTF-8"?>
<Relationships xmlns="http://schemas.openxmlformats.org/package/2006/relationships"><Relationship Id="rId1" Type="http://schemas.openxmlformats.org/officeDocument/2006/relationships/image" Target="../media/image62.gif"/><Relationship Id="rId2" Type="http://schemas.openxmlformats.org/officeDocument/2006/relationships/image" Target="../media/image63.gif"/><Relationship Id="rId3" Type="http://schemas.openxmlformats.org/officeDocument/2006/relationships/slideLayout" Target="../slideLayouts/slideLayout15.xml"/>
</Relationships>
</file>

<file path=ppt/slides/_rels/slide29.xml.rels><?xml version="1.0" encoding="UTF-8"?>
<Relationships xmlns="http://schemas.openxmlformats.org/package/2006/relationships"><Relationship Id="rId1" Type="http://schemas.openxmlformats.org/officeDocument/2006/relationships/image" Target="../media/image64.gif"/><Relationship Id="rId2" Type="http://schemas.openxmlformats.org/officeDocument/2006/relationships/image" Target="../media/image65.gif"/><Relationship Id="rId3" Type="http://schemas.openxmlformats.org/officeDocument/2006/relationships/image" Target="../media/image66.gif"/><Relationship Id="rId4" Type="http://schemas.openxmlformats.org/officeDocument/2006/relationships/image" Target="../media/image67.gif"/><Relationship Id="rId5"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3.gif"/><Relationship Id="rId2" Type="http://schemas.openxmlformats.org/officeDocument/2006/relationships/image" Target="../media/image4.gif"/><Relationship Id="rId3" Type="http://schemas.openxmlformats.org/officeDocument/2006/relationships/image" Target="../media/image5.gif"/><Relationship Id="rId4" Type="http://schemas.openxmlformats.org/officeDocument/2006/relationships/image" Target="../media/image6.gif"/><Relationship Id="rId5" Type="http://schemas.openxmlformats.org/officeDocument/2006/relationships/image" Target="../media/image7.gif"/><Relationship Id="rId6" Type="http://schemas.openxmlformats.org/officeDocument/2006/relationships/image" Target="../media/image8.gif"/><Relationship Id="rId7" Type="http://schemas.openxmlformats.org/officeDocument/2006/relationships/slideLayout" Target="../slideLayouts/slideLayout15.xml"/>
</Relationships>
</file>

<file path=ppt/slides/_rels/slide30.xml.rels><?xml version="1.0" encoding="UTF-8"?>
<Relationships xmlns="http://schemas.openxmlformats.org/package/2006/relationships"><Relationship Id="rId1" Type="http://schemas.openxmlformats.org/officeDocument/2006/relationships/image" Target="../media/image68.gif"/><Relationship Id="rId2" Type="http://schemas.openxmlformats.org/officeDocument/2006/relationships/image" Target="../media/image69.gif"/><Relationship Id="rId3" Type="http://schemas.openxmlformats.org/officeDocument/2006/relationships/image" Target="../media/image70.gif"/><Relationship Id="rId4" Type="http://schemas.openxmlformats.org/officeDocument/2006/relationships/slideLayout" Target="../slideLayouts/slideLayout15.xml"/>
</Relationships>
</file>

<file path=ppt/slides/_rels/slide31.xml.rels><?xml version="1.0" encoding="UTF-8"?>
<Relationships xmlns="http://schemas.openxmlformats.org/package/2006/relationships"><Relationship Id="rId1" Type="http://schemas.openxmlformats.org/officeDocument/2006/relationships/image" Target="../media/image71.gif"/><Relationship Id="rId2" Type="http://schemas.openxmlformats.org/officeDocument/2006/relationships/image" Target="../media/image72.gif"/><Relationship Id="rId3" Type="http://schemas.openxmlformats.org/officeDocument/2006/relationships/image" Target="../media/image73.gif"/><Relationship Id="rId4" Type="http://schemas.openxmlformats.org/officeDocument/2006/relationships/image" Target="../media/image74.gif"/><Relationship Id="rId5" Type="http://schemas.openxmlformats.org/officeDocument/2006/relationships/image" Target="../media/image75.gif"/><Relationship Id="rId6" Type="http://schemas.openxmlformats.org/officeDocument/2006/relationships/image" Target="../media/image76.gif"/><Relationship Id="rId7" Type="http://schemas.openxmlformats.org/officeDocument/2006/relationships/slideLayout" Target="../slideLayouts/slideLayout15.xml"/>
</Relationships>
</file>

<file path=ppt/slides/_rels/slide32.xml.rels><?xml version="1.0" encoding="UTF-8"?>
<Relationships xmlns="http://schemas.openxmlformats.org/package/2006/relationships"><Relationship Id="rId1" Type="http://schemas.openxmlformats.org/officeDocument/2006/relationships/image" Target="../media/image77.gif"/><Relationship Id="rId2" Type="http://schemas.openxmlformats.org/officeDocument/2006/relationships/image" Target="../media/image78.gif"/><Relationship Id="rId3" Type="http://schemas.openxmlformats.org/officeDocument/2006/relationships/image" Target="../media/image79.gif"/><Relationship Id="rId4" Type="http://schemas.openxmlformats.org/officeDocument/2006/relationships/image" Target="../media/image80.gif"/><Relationship Id="rId5" Type="http://schemas.openxmlformats.org/officeDocument/2006/relationships/slideLayout" Target="../slideLayouts/slideLayout15.xml"/>
</Relationships>
</file>

<file path=ppt/slides/_rels/slide33.xml.rels><?xml version="1.0" encoding="UTF-8"?>
<Relationships xmlns="http://schemas.openxmlformats.org/package/2006/relationships"><Relationship Id="rId1" Type="http://schemas.openxmlformats.org/officeDocument/2006/relationships/image" Target="../media/image81.gif"/><Relationship Id="rId2" Type="http://schemas.openxmlformats.org/officeDocument/2006/relationships/image" Target="../media/image82.gif"/><Relationship Id="rId3" Type="http://schemas.openxmlformats.org/officeDocument/2006/relationships/slideLayout" Target="../slideLayouts/slideLayout15.xml"/>
</Relationships>
</file>

<file path=ppt/slides/_rels/slide34.xml.rels><?xml version="1.0" encoding="UTF-8"?>
<Relationships xmlns="http://schemas.openxmlformats.org/package/2006/relationships"><Relationship Id="rId1" Type="http://schemas.openxmlformats.org/officeDocument/2006/relationships/image" Target="../media/image83.gif"/><Relationship Id="rId2" Type="http://schemas.openxmlformats.org/officeDocument/2006/relationships/image" Target="../media/image84.gif"/><Relationship Id="rId3" Type="http://schemas.openxmlformats.org/officeDocument/2006/relationships/image" Target="../media/image85.gif"/><Relationship Id="rId4" Type="http://schemas.openxmlformats.org/officeDocument/2006/relationships/image" Target="../media/image86.gif"/><Relationship Id="rId5" Type="http://schemas.openxmlformats.org/officeDocument/2006/relationships/image" Target="../media/image87.gif"/><Relationship Id="rId6" Type="http://schemas.openxmlformats.org/officeDocument/2006/relationships/slideLayout" Target="../slideLayouts/slideLayout15.xml"/>
</Relationships>
</file>

<file path=ppt/slides/_rels/slide35.xml.rels><?xml version="1.0" encoding="UTF-8"?>
<Relationships xmlns="http://schemas.openxmlformats.org/package/2006/relationships"><Relationship Id="rId1" Type="http://schemas.openxmlformats.org/officeDocument/2006/relationships/image" Target="../media/image88.gif"/><Relationship Id="rId2" Type="http://schemas.openxmlformats.org/officeDocument/2006/relationships/image" Target="../media/image89.gif"/><Relationship Id="rId3" Type="http://schemas.openxmlformats.org/officeDocument/2006/relationships/image" Target="../media/image90.gif"/><Relationship Id="rId4" Type="http://schemas.openxmlformats.org/officeDocument/2006/relationships/image" Target="../media/image91.gif"/><Relationship Id="rId5"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9.gif"/><Relationship Id="rId2" Type="http://schemas.openxmlformats.org/officeDocument/2006/relationships/image" Target="../media/image10.gif"/><Relationship Id="rId3" Type="http://schemas.openxmlformats.org/officeDocument/2006/relationships/image" Target="../media/image11.gif"/><Relationship Id="rId4" Type="http://schemas.openxmlformats.org/officeDocument/2006/relationships/image" Target="../media/image12.gif"/><Relationship Id="rId5" Type="http://schemas.openxmlformats.org/officeDocument/2006/relationships/image" Target="../media/image13.gif"/><Relationship Id="rId6"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14.gif"/><Relationship Id="rId2" Type="http://schemas.openxmlformats.org/officeDocument/2006/relationships/image" Target="../media/image15.gif"/><Relationship Id="rId3" Type="http://schemas.openxmlformats.org/officeDocument/2006/relationships/image" Target="../media/image16.gif"/><Relationship Id="rId4" Type="http://schemas.openxmlformats.org/officeDocument/2006/relationships/image" Target="../media/image17.gif"/><Relationship Id="rId5"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18.gif"/><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19.gif"/><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20.gif"/><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21.gif"/><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432000" y="3384000"/>
            <a:ext cx="9071640" cy="1728000"/>
          </a:xfrm>
          <a:prstGeom prst="rect">
            <a:avLst/>
          </a:prstGeom>
          <a:noFill/>
          <a:ln>
            <a:noFill/>
          </a:ln>
        </p:spPr>
        <p:txBody>
          <a:bodyPr lIns="0" rIns="0" tIns="0" bIns="0" anchor="ctr"/>
          <a:p>
            <a:pPr algn="ctr"/>
            <a:r>
              <a:rPr b="1" lang="en-IN" sz="5860" spc="-1" strike="noStrike">
                <a:solidFill>
                  <a:srgbClr val="ffffff"/>
                </a:solidFill>
                <a:latin typeface="Arial"/>
              </a:rPr>
              <a:t>MODULE IV</a:t>
            </a:r>
            <a:endParaRPr b="0" lang="en-IN" sz="5860" spc="-1" strike="noStrike">
              <a:solidFill>
                <a:srgbClr val="ffffff"/>
              </a:solidFill>
              <a:latin typeface="Arial"/>
            </a:endParaRPr>
          </a:p>
        </p:txBody>
      </p:sp>
      <p:sp>
        <p:nvSpPr>
          <p:cNvPr id="83" name="TextShape 2"/>
          <p:cNvSpPr txBox="1"/>
          <p:nvPr/>
        </p:nvSpPr>
        <p:spPr>
          <a:xfrm>
            <a:off x="720000" y="864000"/>
            <a:ext cx="9071640" cy="3672000"/>
          </a:xfrm>
          <a:prstGeom prst="rect">
            <a:avLst/>
          </a:prstGeom>
          <a:noFill/>
          <a:ln>
            <a:noFill/>
          </a:ln>
        </p:spPr>
        <p:txBody>
          <a:bodyPr lIns="0" rIns="0" tIns="0" bIns="0" anchor="ctr"/>
          <a:p>
            <a:pPr algn="ctr"/>
            <a:r>
              <a:rPr b="1" i="1" lang="en-IN" sz="4400" spc="-1" strike="noStrike">
                <a:solidFill>
                  <a:srgbClr val="ffffff"/>
                </a:solidFill>
                <a:latin typeface="Arial"/>
              </a:rPr>
              <a:t>HABITAT TECHNOLOGY</a:t>
            </a:r>
            <a:endParaRPr b="0" lang="en-IN" sz="4400" spc="-1" strike="noStrike">
              <a:solidFill>
                <a:srgbClr val="ffffff"/>
              </a:solidFill>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504000" y="0"/>
            <a:ext cx="9071640" cy="1262160"/>
          </a:xfrm>
          <a:prstGeom prst="rect">
            <a:avLst/>
          </a:prstGeom>
          <a:noFill/>
          <a:ln>
            <a:noFill/>
          </a:ln>
        </p:spPr>
        <p:txBody>
          <a:bodyPr lIns="0" rIns="0" tIns="0" bIns="0" anchor="ctr"/>
          <a:p>
            <a:pPr algn="ctr"/>
            <a:r>
              <a:rPr b="0" lang="en-IN" sz="2600" spc="-1" strike="noStrike">
                <a:solidFill>
                  <a:srgbClr val="94070a"/>
                </a:solidFill>
                <a:latin typeface="Times new roman"/>
              </a:rPr>
              <a:t>Types of artificial lights</a:t>
            </a:r>
            <a:endParaRPr b="0" lang="en-IN" sz="2600" spc="-1" strike="noStrike">
              <a:latin typeface="Arial"/>
            </a:endParaRPr>
          </a:p>
        </p:txBody>
      </p:sp>
      <p:sp>
        <p:nvSpPr>
          <p:cNvPr id="101" name="TextShape 2"/>
          <p:cNvSpPr txBox="1"/>
          <p:nvPr/>
        </p:nvSpPr>
        <p:spPr>
          <a:xfrm>
            <a:off x="72000" y="874440"/>
            <a:ext cx="6718680" cy="626400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0" lang="en-IN" sz="2200" spc="-1" strike="noStrike">
                <a:solidFill>
                  <a:srgbClr val="ce181e"/>
                </a:solidFill>
                <a:latin typeface="Times new roman"/>
              </a:rPr>
              <a:t>High Intensity Discharge lamps (HID)</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solidFill>
                  <a:srgbClr val="000000"/>
                </a:solidFill>
                <a:latin typeface="Times new roman"/>
              </a:rPr>
              <a:t>Metal halide, mercury vapor, self-ballasted-mercury lamps and high-pressure-sodium lamps all are high intensity discharge lamps. </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solidFill>
                  <a:srgbClr val="000000"/>
                </a:solidFill>
                <a:latin typeface="Times new roman"/>
              </a:rPr>
              <a:t>These lamps are specially designed with inner glass tubes that include tungsten electrodes with electrical arc. This inner glass tube is filled with both metals and gas. </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solidFill>
                  <a:srgbClr val="000000"/>
                </a:solidFill>
                <a:latin typeface="Times new roman"/>
              </a:rPr>
              <a:t>These lamps produce a large quantity of light compared to the fluorescent and incandescent lamps. </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solidFill>
                  <a:srgbClr val="000000"/>
                </a:solidFill>
                <a:latin typeface="Times new roman"/>
              </a:rPr>
              <a:t>High-intensity-discharge lamps are normally used when high levels of light are required over large areas which include outdoor activity areas, gymnasiums, large public areas, pathways, roadways and parking lots. </a:t>
            </a:r>
            <a:endParaRPr b="0" lang="en-IN" sz="2200" spc="-1" strike="noStrike">
              <a:latin typeface="Arial"/>
            </a:endParaRPr>
          </a:p>
        </p:txBody>
      </p:sp>
      <p:pic>
        <p:nvPicPr>
          <p:cNvPr id="102" name="" descr=""/>
          <p:cNvPicPr/>
          <p:nvPr/>
        </p:nvPicPr>
        <p:blipFill>
          <a:blip r:embed="rId2"/>
          <a:stretch/>
        </p:blipFill>
        <p:spPr>
          <a:xfrm>
            <a:off x="6790680" y="2376000"/>
            <a:ext cx="2857320" cy="2619000"/>
          </a:xfrm>
          <a:prstGeom prst="rect">
            <a:avLst/>
          </a:prstGeom>
          <a:ln>
            <a:noFill/>
          </a:ln>
        </p:spPr>
      </p:pic>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504000" y="33840"/>
            <a:ext cx="9071640" cy="1262160"/>
          </a:xfrm>
          <a:prstGeom prst="rect">
            <a:avLst/>
          </a:prstGeom>
          <a:noFill/>
          <a:ln>
            <a:noFill/>
          </a:ln>
        </p:spPr>
        <p:txBody>
          <a:bodyPr lIns="0" rIns="0" tIns="0" bIns="0" anchor="ctr"/>
          <a:p>
            <a:pPr algn="ctr"/>
            <a:r>
              <a:rPr b="0" lang="en-IN" sz="2800" spc="-1" strike="noStrike">
                <a:solidFill>
                  <a:srgbClr val="94070a"/>
                </a:solidFill>
                <a:latin typeface="Times new roman"/>
              </a:rPr>
              <a:t>Types of artificial lights</a:t>
            </a:r>
            <a:endParaRPr b="0" lang="en-IN" sz="2800" spc="-1" strike="noStrike">
              <a:latin typeface="Arial"/>
            </a:endParaRPr>
          </a:p>
        </p:txBody>
      </p:sp>
      <p:sp>
        <p:nvSpPr>
          <p:cNvPr id="104" name="TextShape 2"/>
          <p:cNvSpPr txBox="1"/>
          <p:nvPr/>
        </p:nvSpPr>
        <p:spPr>
          <a:xfrm>
            <a:off x="72000" y="1008000"/>
            <a:ext cx="6696000" cy="619200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0" lang="en-IN" sz="2200" spc="-1" strike="noStrike">
                <a:solidFill>
                  <a:srgbClr val="ce181e"/>
                </a:solidFill>
                <a:latin typeface="Times new roman"/>
              </a:rPr>
              <a:t>Metal halide lamps</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solidFill>
                  <a:srgbClr val="000000"/>
                </a:solidFill>
                <a:latin typeface="Times new roman"/>
              </a:rPr>
              <a:t>Metal halide lamps consist of a discharge tube or arc tube within a bulb. This tube can be made from either ceramic or quartz and contains mercury, MH salts and a starting gas. </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solidFill>
                  <a:srgbClr val="000000"/>
                </a:solidFill>
                <a:latin typeface="Times new roman"/>
              </a:rPr>
              <a:t>Metal halide lamps produce a great amount of light for their size, and these lamps are one of the most efficient lamps. </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solidFill>
                  <a:srgbClr val="000000"/>
                </a:solidFill>
                <a:latin typeface="Times new roman"/>
              </a:rPr>
              <a:t>These lamps are most commonly used in halls, traffic lights, on stages and in outdoor lighting systems for commercial purposes.</a:t>
            </a:r>
            <a:endParaRPr b="0" lang="en-IN" sz="2200" spc="-1" strike="noStrike">
              <a:latin typeface="Arial"/>
            </a:endParaRPr>
          </a:p>
        </p:txBody>
      </p:sp>
      <p:pic>
        <p:nvPicPr>
          <p:cNvPr id="105" name="" descr=""/>
          <p:cNvPicPr/>
          <p:nvPr/>
        </p:nvPicPr>
        <p:blipFill>
          <a:blip r:embed="rId2"/>
          <a:stretch/>
        </p:blipFill>
        <p:spPr>
          <a:xfrm>
            <a:off x="6934680" y="2736000"/>
            <a:ext cx="2857320" cy="2723760"/>
          </a:xfrm>
          <a:prstGeom prst="rect">
            <a:avLst/>
          </a:prstGeom>
          <a:ln>
            <a:noFill/>
          </a:ln>
        </p:spPr>
      </p:pic>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504000" y="288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MUNSELL SYSTEM</a:t>
            </a:r>
            <a:endParaRPr b="0" lang="en-IN" sz="3200" spc="-1" strike="noStrike">
              <a:latin typeface="Arial"/>
            </a:endParaRPr>
          </a:p>
        </p:txBody>
      </p:sp>
      <p:sp>
        <p:nvSpPr>
          <p:cNvPr id="107" name="TextShape 2"/>
          <p:cNvSpPr txBox="1"/>
          <p:nvPr/>
        </p:nvSpPr>
        <p:spPr>
          <a:xfrm>
            <a:off x="295920" y="1296000"/>
            <a:ext cx="6984000" cy="547200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0" lang="en-IN" sz="2000" spc="-1" strike="noStrike">
                <a:latin typeface="Times new roman"/>
              </a:rPr>
              <a:t>The Munsell Color Order System is a three-dimensional model based on three colour dimensions: </a:t>
            </a:r>
            <a:r>
              <a:rPr b="0" i="1" lang="en-IN" sz="2000" spc="-1" strike="noStrike">
                <a:solidFill>
                  <a:srgbClr val="ce181e"/>
                </a:solidFill>
                <a:latin typeface="Times new roman"/>
              </a:rPr>
              <a:t>hue, value and chroma.</a:t>
            </a:r>
            <a:endParaRPr b="0" lang="en-IN" sz="2000" spc="-1" strike="noStrike">
              <a:latin typeface="Arial"/>
            </a:endParaRPr>
          </a:p>
          <a:p>
            <a:pPr marL="432000" indent="-324000" algn="just">
              <a:lnSpc>
                <a:spcPct val="150000"/>
              </a:lnSpc>
              <a:spcBef>
                <a:spcPts val="1417"/>
              </a:spcBef>
              <a:buBlip>
                <a:blip r:embed="rId2"/>
              </a:buBlip>
            </a:pPr>
            <a:r>
              <a:rPr b="0" i="1" lang="en-IN" sz="2000" spc="-1" strike="noStrike">
                <a:solidFill>
                  <a:srgbClr val="ce181e"/>
                </a:solidFill>
                <a:latin typeface="Times new roman"/>
              </a:rPr>
              <a:t>HUE</a:t>
            </a:r>
            <a:endParaRPr b="0" lang="en-IN" sz="20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000" spc="-1" strike="noStrike">
                <a:solidFill>
                  <a:srgbClr val="000000"/>
                </a:solidFill>
                <a:latin typeface="Times new roman"/>
              </a:rPr>
              <a:t>HueHue (H) is the actual “color” that follows a natural order of red (R), yellow (Y), green (G), blue (B) and purple (P); designated principle hues. </a:t>
            </a:r>
            <a:endParaRPr b="0" lang="en-IN" sz="20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000" spc="-1" strike="noStrike">
                <a:solidFill>
                  <a:srgbClr val="000000"/>
                </a:solidFill>
                <a:latin typeface="Times new roman"/>
              </a:rPr>
              <a:t>Between each were intermediate hues yellow-red (YR), green-yellow (GY), blue-green (BG), purple-blue (PB) and red-purple (RP). </a:t>
            </a:r>
            <a:endParaRPr b="0" lang="en-IN" sz="20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000" spc="-1" strike="noStrike">
                <a:solidFill>
                  <a:srgbClr val="000000"/>
                </a:solidFill>
                <a:latin typeface="Times new roman"/>
              </a:rPr>
              <a:t>Arranged in an equally divided circle, these colors form the Munsell Hue Circle.</a:t>
            </a:r>
            <a:endParaRPr b="0" lang="en-IN" sz="2000" spc="-1" strike="noStrike">
              <a:latin typeface="Arial"/>
            </a:endParaRPr>
          </a:p>
        </p:txBody>
      </p:sp>
      <p:pic>
        <p:nvPicPr>
          <p:cNvPr id="108" name="" descr=""/>
          <p:cNvPicPr/>
          <p:nvPr/>
        </p:nvPicPr>
        <p:blipFill>
          <a:blip r:embed="rId3"/>
          <a:stretch/>
        </p:blipFill>
        <p:spPr>
          <a:xfrm>
            <a:off x="7279920" y="2978280"/>
            <a:ext cx="2800080" cy="2553840"/>
          </a:xfrm>
          <a:prstGeom prst="rect">
            <a:avLst/>
          </a:prstGeom>
          <a:ln>
            <a:noFill/>
          </a:ln>
        </p:spPr>
      </p:pic>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9" name="" descr=""/>
          <p:cNvPicPr/>
          <p:nvPr/>
        </p:nvPicPr>
        <p:blipFill>
          <a:blip r:embed="rId1"/>
          <a:stretch/>
        </p:blipFill>
        <p:spPr>
          <a:xfrm>
            <a:off x="562680" y="1706760"/>
            <a:ext cx="3397320" cy="3261240"/>
          </a:xfrm>
          <a:prstGeom prst="rect">
            <a:avLst/>
          </a:prstGeom>
          <a:ln>
            <a:noFill/>
          </a:ln>
        </p:spPr>
      </p:pic>
      <p:sp>
        <p:nvSpPr>
          <p:cNvPr id="110" name="TextShape 1"/>
          <p:cNvSpPr txBox="1"/>
          <p:nvPr/>
        </p:nvSpPr>
        <p:spPr>
          <a:xfrm>
            <a:off x="504000" y="5112000"/>
            <a:ext cx="3456000" cy="602280"/>
          </a:xfrm>
          <a:prstGeom prst="rect">
            <a:avLst/>
          </a:prstGeom>
          <a:noFill/>
          <a:ln>
            <a:noFill/>
          </a:ln>
        </p:spPr>
        <p:txBody>
          <a:bodyPr lIns="90000" rIns="90000" tIns="45000" bIns="45000"/>
          <a:p>
            <a:pPr algn="ctr"/>
            <a:r>
              <a:rPr b="0" lang="en-IN" sz="1800" spc="-1" strike="noStrike">
                <a:latin typeface="Arial"/>
              </a:rPr>
              <a:t>A circle of Munsell colors for a given Munsell value.</a:t>
            </a:r>
            <a:endParaRPr b="0" lang="en-IN" sz="1800" spc="-1" strike="noStrike">
              <a:latin typeface="Arial"/>
            </a:endParaRPr>
          </a:p>
        </p:txBody>
      </p:sp>
      <p:pic>
        <p:nvPicPr>
          <p:cNvPr id="111" name="" descr=""/>
          <p:cNvPicPr/>
          <p:nvPr/>
        </p:nvPicPr>
        <p:blipFill>
          <a:blip r:embed="rId2"/>
          <a:stretch/>
        </p:blipFill>
        <p:spPr>
          <a:xfrm>
            <a:off x="4300560" y="1416600"/>
            <a:ext cx="4905000" cy="4285800"/>
          </a:xfrm>
          <a:prstGeom prst="rect">
            <a:avLst/>
          </a:prstGeom>
          <a:ln>
            <a:noFill/>
          </a:ln>
        </p:spPr>
      </p:pic>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504000" y="288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MUNSELL SYSTEM</a:t>
            </a:r>
            <a:endParaRPr b="0" lang="en-IN" sz="3200" spc="-1" strike="noStrike">
              <a:latin typeface="Arial"/>
            </a:endParaRPr>
          </a:p>
        </p:txBody>
      </p:sp>
      <p:sp>
        <p:nvSpPr>
          <p:cNvPr id="113" name="TextShape 2"/>
          <p:cNvSpPr txBox="1"/>
          <p:nvPr/>
        </p:nvSpPr>
        <p:spPr>
          <a:xfrm>
            <a:off x="295920" y="1296000"/>
            <a:ext cx="9424080" cy="576000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0" i="1" lang="en-IN" sz="2000" spc="-1" strike="noStrike">
                <a:solidFill>
                  <a:srgbClr val="ce181e"/>
                </a:solidFill>
                <a:latin typeface="Times new roman"/>
              </a:rPr>
              <a:t>VALUE (Brightness)</a:t>
            </a:r>
            <a:endParaRPr b="0" lang="en-IN" sz="20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000" spc="-1" strike="noStrike">
                <a:solidFill>
                  <a:srgbClr val="000000"/>
                </a:solidFill>
                <a:latin typeface="Times new roman"/>
              </a:rPr>
              <a:t>ValueValue (V) indicates the lightness of a color. </a:t>
            </a:r>
            <a:endParaRPr b="0" lang="en-IN" sz="20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000" spc="-1" strike="noStrike">
                <a:solidFill>
                  <a:srgbClr val="000000"/>
                </a:solidFill>
                <a:latin typeface="Times new roman"/>
              </a:rPr>
              <a:t>The scale of value ranges from 0 for pure black to 10 for pure white.</a:t>
            </a:r>
            <a:endParaRPr b="0" lang="en-IN" sz="20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000" spc="-1" strike="noStrike">
                <a:solidFill>
                  <a:srgbClr val="000000"/>
                </a:solidFill>
                <a:latin typeface="Times new roman"/>
              </a:rPr>
              <a:t>Black, white and the grays between them are called “neutral colors.” They have no hue. </a:t>
            </a:r>
            <a:endParaRPr b="0" lang="en-IN" sz="20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000" spc="-1" strike="noStrike">
                <a:solidFill>
                  <a:srgbClr val="000000"/>
                </a:solidFill>
                <a:latin typeface="Times new roman"/>
              </a:rPr>
              <a:t>Colors that have a hue are called “chromatic colors.” The value scale applies to chromatic as well as neutral colors.</a:t>
            </a:r>
            <a:endParaRPr b="0" lang="en-IN" sz="2000" spc="-1" strike="noStrike">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504000" y="288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MUNSELL SYSTEM</a:t>
            </a:r>
            <a:endParaRPr b="0" lang="en-IN" sz="3200" spc="-1" strike="noStrike">
              <a:latin typeface="Arial"/>
            </a:endParaRPr>
          </a:p>
        </p:txBody>
      </p:sp>
      <p:sp>
        <p:nvSpPr>
          <p:cNvPr id="115" name="TextShape 2"/>
          <p:cNvSpPr txBox="1"/>
          <p:nvPr/>
        </p:nvSpPr>
        <p:spPr>
          <a:xfrm>
            <a:off x="295920" y="1296000"/>
            <a:ext cx="9424080" cy="576000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0" i="1" lang="en-IN" sz="2000" spc="-1" strike="noStrike">
                <a:solidFill>
                  <a:srgbClr val="ce181e"/>
                </a:solidFill>
                <a:latin typeface="Times new roman"/>
              </a:rPr>
              <a:t>CHROMA (Saturation)</a:t>
            </a:r>
            <a:endParaRPr b="0" lang="en-IN" sz="20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000" spc="-1" strike="noStrike">
                <a:solidFill>
                  <a:srgbClr val="000000"/>
                </a:solidFill>
                <a:latin typeface="Times new roman"/>
              </a:rPr>
              <a:t>Chroma (C) is the degree of departure of a color from the neutral color of the same value.</a:t>
            </a:r>
            <a:endParaRPr b="0" lang="en-IN" sz="20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000" spc="-1" strike="noStrike">
                <a:solidFill>
                  <a:srgbClr val="000000"/>
                </a:solidFill>
                <a:latin typeface="Times new roman"/>
              </a:rPr>
              <a:t>Colors of low chroma are sometimes called “weak,” while those of high chroma are said to be “highly saturated,” “strong” or “vivid.” </a:t>
            </a:r>
            <a:endParaRPr b="0" lang="en-IN" sz="20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000" spc="-1" strike="noStrike">
                <a:solidFill>
                  <a:srgbClr val="000000"/>
                </a:solidFill>
                <a:latin typeface="Times new roman"/>
              </a:rPr>
              <a:t>The chroma scale starts at zero, for neutral colors, but there is no arbitrary end to the scale. </a:t>
            </a:r>
            <a:endParaRPr b="0" lang="en-IN" sz="20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000" spc="-1" strike="noStrike">
                <a:solidFill>
                  <a:srgbClr val="000000"/>
                </a:solidFill>
                <a:latin typeface="Times new roman"/>
              </a:rPr>
              <a:t>The chroma scale for normal reflecting materials extends beyond 20 in some cases. Fluorescent materials may have chromas as high as 30</a:t>
            </a:r>
            <a:endParaRPr b="0" lang="en-IN" sz="20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000" spc="-1" strike="noStrike">
                <a:solidFill>
                  <a:srgbClr val="000000"/>
                </a:solidFill>
                <a:latin typeface="Times new roman"/>
              </a:rPr>
              <a:t>A color is fully specified by listing the three numbers. For instance a fairly saturated blue of medium lightness would be 5B 5/10 with 5B meaning the color in the middle of the blue hue band, 5/10 meaning medium lightness, and a chroma of 10.</a:t>
            </a:r>
            <a:endParaRPr b="0" lang="en-IN" sz="20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000" spc="-1" strike="noStrike">
                <a:solidFill>
                  <a:srgbClr val="000000"/>
                </a:solidFill>
                <a:latin typeface="Times new roman"/>
              </a:rPr>
              <a:t> </a:t>
            </a:r>
            <a:endParaRPr b="0" lang="en-IN" sz="20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000" spc="-1" strike="noStrike">
                <a:solidFill>
                  <a:srgbClr val="000000"/>
                </a:solidFill>
                <a:latin typeface="Times new roman"/>
              </a:rPr>
              <a:t> </a:t>
            </a:r>
            <a:endParaRPr b="0" lang="en-IN" sz="2000" spc="-1" strike="noStrike">
              <a:latin typeface="Arial"/>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6" name="" descr=""/>
          <p:cNvPicPr/>
          <p:nvPr/>
        </p:nvPicPr>
        <p:blipFill>
          <a:blip r:embed="rId1"/>
          <a:stretch/>
        </p:blipFill>
        <p:spPr>
          <a:xfrm>
            <a:off x="792000" y="1152000"/>
            <a:ext cx="2863440" cy="5092200"/>
          </a:xfrm>
          <a:prstGeom prst="rect">
            <a:avLst/>
          </a:prstGeom>
          <a:ln>
            <a:noFill/>
          </a:ln>
        </p:spPr>
      </p:pic>
      <p:pic>
        <p:nvPicPr>
          <p:cNvPr id="117" name="" descr=""/>
          <p:cNvPicPr/>
          <p:nvPr/>
        </p:nvPicPr>
        <p:blipFill>
          <a:blip r:embed="rId2"/>
          <a:stretch/>
        </p:blipFill>
        <p:spPr>
          <a:xfrm>
            <a:off x="4176000" y="1483560"/>
            <a:ext cx="4790160" cy="4564440"/>
          </a:xfrm>
          <a:prstGeom prst="rect">
            <a:avLst/>
          </a:prstGeom>
          <a:ln>
            <a:noFill/>
          </a:ln>
        </p:spPr>
      </p:pic>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504000" y="288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MUNSELL SYSTEM</a:t>
            </a:r>
            <a:endParaRPr b="0" lang="en-IN" sz="3200" spc="-1" strike="noStrike">
              <a:latin typeface="Arial"/>
            </a:endParaRPr>
          </a:p>
        </p:txBody>
      </p:sp>
      <p:sp>
        <p:nvSpPr>
          <p:cNvPr id="119" name="TextShape 2"/>
          <p:cNvSpPr txBox="1"/>
          <p:nvPr/>
        </p:nvSpPr>
        <p:spPr>
          <a:xfrm>
            <a:off x="295920" y="1656000"/>
            <a:ext cx="9424080" cy="576000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1" lang="en-IN" sz="2000" spc="-1" strike="noStrike">
                <a:solidFill>
                  <a:srgbClr val="000000"/>
                </a:solidFill>
                <a:latin typeface="Times new roman"/>
              </a:rPr>
              <a:t>Advantages:</a:t>
            </a:r>
            <a:r>
              <a:rPr b="0" lang="en-IN" sz="2000" spc="-1" strike="noStrike">
                <a:solidFill>
                  <a:srgbClr val="000000"/>
                </a:solidFill>
                <a:latin typeface="Times new roman"/>
              </a:rPr>
              <a:t> A relatively simple system for comparing colors of objects by assigning them a set of numbers based on standard samples. Widely used in practical applications such as painting and textiles.</a:t>
            </a:r>
            <a:endParaRPr b="0" lang="en-IN" sz="2000" spc="-1" strike="noStrike">
              <a:latin typeface="Arial"/>
            </a:endParaRPr>
          </a:p>
          <a:p>
            <a:pPr marL="432000" indent="-324000" algn="just">
              <a:lnSpc>
                <a:spcPct val="150000"/>
              </a:lnSpc>
              <a:spcBef>
                <a:spcPts val="1417"/>
              </a:spcBef>
              <a:buBlip>
                <a:blip r:embed="rId2"/>
              </a:buBlip>
            </a:pPr>
            <a:r>
              <a:rPr b="1" lang="en-IN" sz="2000" spc="-1" strike="noStrike">
                <a:solidFill>
                  <a:srgbClr val="000000"/>
                </a:solidFill>
                <a:latin typeface="Times new roman"/>
              </a:rPr>
              <a:t>Disadvantages:</a:t>
            </a:r>
            <a:r>
              <a:rPr b="0" lang="en-IN" sz="2000" spc="-1" strike="noStrike">
                <a:solidFill>
                  <a:srgbClr val="000000"/>
                </a:solidFill>
                <a:latin typeface="Times new roman"/>
              </a:rPr>
              <a:t> Complementary colors are not on opposite sides, so that one cannot predict the results of color mixing very well.</a:t>
            </a:r>
            <a:endParaRPr b="0" lang="en-IN" sz="2000" spc="-1" strike="noStrike">
              <a:latin typeface="Arial"/>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PHOTOMETRIC MEASUREMENTS</a:t>
            </a:r>
            <a:endParaRPr b="0" lang="en-IN" sz="3200" spc="-1" strike="noStrike">
              <a:latin typeface="Arial"/>
            </a:endParaRPr>
          </a:p>
        </p:txBody>
      </p:sp>
      <p:sp>
        <p:nvSpPr>
          <p:cNvPr id="121" name="TextShape 2"/>
          <p:cNvSpPr txBox="1"/>
          <p:nvPr/>
        </p:nvSpPr>
        <p:spPr>
          <a:xfrm>
            <a:off x="504000" y="1769040"/>
            <a:ext cx="9071640" cy="499896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0" lang="en-IN" sz="2200" spc="-1" strike="noStrike">
                <a:latin typeface="Times new roman"/>
              </a:rPr>
              <a:t>The science of the measurement of light in terms of how the human eye perceives its brightness is known as photometry, which reveals differing sensitivity to different wavelengths of visible light. </a:t>
            </a:r>
            <a:endParaRPr b="0" lang="en-IN" sz="2200" spc="-1" strike="noStrike">
              <a:latin typeface="Arial"/>
            </a:endParaRPr>
          </a:p>
          <a:p>
            <a:pPr marL="432000" indent="-324000" algn="just">
              <a:lnSpc>
                <a:spcPct val="150000"/>
              </a:lnSpc>
              <a:spcBef>
                <a:spcPts val="1417"/>
              </a:spcBef>
              <a:buBlip>
                <a:blip r:embed="rId2"/>
              </a:buBlip>
            </a:pPr>
            <a:r>
              <a:rPr b="0" lang="en-IN" sz="2200" spc="-1" strike="noStrike">
                <a:latin typeface="Times new roman"/>
              </a:rPr>
              <a:t>Photometric measurements are crucial in the quality control and development of any lighting that is to be utilized in a human environment.</a:t>
            </a:r>
            <a:endParaRPr b="0" lang="en-IN" sz="2200" spc="-1" strike="noStrike">
              <a:latin typeface="Arial"/>
            </a:endParaRPr>
          </a:p>
          <a:p>
            <a:pPr marL="432000" indent="-324000" algn="just">
              <a:lnSpc>
                <a:spcPct val="150000"/>
              </a:lnSpc>
              <a:spcBef>
                <a:spcPts val="1417"/>
              </a:spcBef>
              <a:buBlip>
                <a:blip r:embed="rId3"/>
              </a:buBlip>
            </a:pPr>
            <a:r>
              <a:rPr b="0" lang="en-IN" sz="2200" spc="-1" strike="noStrike">
                <a:latin typeface="Times new roman"/>
              </a:rPr>
              <a:t>This covers everything from displays such as those found in automobile dashboards and televisions, to the LEDs and generic lighting used in buildings. </a:t>
            </a:r>
            <a:endParaRPr b="0" lang="en-IN" sz="2200" spc="-1" strike="noStrike">
              <a:latin typeface="Arial"/>
            </a:endParaRPr>
          </a:p>
          <a:p>
            <a:pPr marL="432000" indent="-324000" algn="just">
              <a:lnSpc>
                <a:spcPct val="150000"/>
              </a:lnSpc>
              <a:spcBef>
                <a:spcPts val="1417"/>
              </a:spcBef>
              <a:buBlip>
                <a:blip r:embed="rId4"/>
              </a:buBlip>
            </a:pPr>
            <a:r>
              <a:rPr b="0" lang="en-IN" sz="2200" spc="-1" strike="noStrike">
                <a:latin typeface="Times new roman"/>
              </a:rPr>
              <a:t>Photometric measurements are restricted to the visible spectrum of 380 to 780 nm</a:t>
            </a:r>
            <a:endParaRPr b="0" lang="en-IN" sz="2200" spc="-1" strike="noStrike">
              <a:latin typeface="Arial"/>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PHOTOMETRIC MEASUREMENTS</a:t>
            </a:r>
            <a:endParaRPr b="0" lang="en-IN" sz="3200" spc="-1" strike="noStrike">
              <a:latin typeface="Arial"/>
            </a:endParaRPr>
          </a:p>
        </p:txBody>
      </p:sp>
      <p:sp>
        <p:nvSpPr>
          <p:cNvPr id="123" name="TextShape 2"/>
          <p:cNvSpPr txBox="1"/>
          <p:nvPr/>
        </p:nvSpPr>
        <p:spPr>
          <a:xfrm>
            <a:off x="504000" y="1769040"/>
            <a:ext cx="9071640" cy="499896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0" lang="en-IN" sz="2200" spc="-1" strike="noStrike">
                <a:latin typeface="Times new roman"/>
              </a:rPr>
              <a:t>When measuring, a number of different photometric measurements can be obtained, these include:</a:t>
            </a:r>
            <a:endParaRPr b="0" lang="en-IN" sz="2200" spc="-1" strike="noStrike">
              <a:latin typeface="Arial"/>
            </a:endParaRPr>
          </a:p>
          <a:p>
            <a:pPr marL="432000" indent="-324000" algn="just">
              <a:lnSpc>
                <a:spcPct val="150000"/>
              </a:lnSpc>
              <a:spcBef>
                <a:spcPts val="1417"/>
              </a:spcBef>
              <a:buBlip>
                <a:blip r:embed="rId2"/>
              </a:buBlip>
            </a:pPr>
            <a:r>
              <a:rPr b="0" i="1" lang="en-IN" sz="2200" spc="-1" strike="noStrike">
                <a:solidFill>
                  <a:srgbClr val="ce181e"/>
                </a:solidFill>
                <a:latin typeface="Times new roman"/>
              </a:rPr>
              <a:t>Luminous Intensity (I):</a:t>
            </a:r>
            <a:r>
              <a:rPr b="0" lang="en-IN" sz="2200" spc="-1" strike="noStrike">
                <a:latin typeface="Times new roman"/>
              </a:rPr>
              <a:t> </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It is defined as the quantity of luminous flux emitted within a certain angle in a three dimensional space. </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This assesses the source’s divergence and direction.  </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This measurement is not applicable to collimated light sources and is inaccurate for non-uniform emitters. </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The unit of luminous intensity is the </a:t>
            </a:r>
            <a:r>
              <a:rPr b="0" i="1" lang="en-IN" sz="2200" spc="-1" strike="noStrike">
                <a:latin typeface="Times new roman"/>
              </a:rPr>
              <a:t>candela</a:t>
            </a:r>
            <a:r>
              <a:rPr b="0" lang="en-IN" sz="2200" spc="-1" strike="noStrike">
                <a:latin typeface="Times new roman"/>
              </a:rPr>
              <a:t> and is equal to </a:t>
            </a:r>
            <a:r>
              <a:rPr b="0" i="1" lang="en-IN" sz="2200" spc="-1" strike="noStrike">
                <a:latin typeface="Times new roman"/>
              </a:rPr>
              <a:t>one lumen per steradian</a:t>
            </a:r>
            <a:r>
              <a:rPr b="0" lang="en-IN" sz="2200" spc="-1" strike="noStrike">
                <a:latin typeface="Times new roman"/>
              </a:rPr>
              <a:t>. </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The detector’s area (or the area prescribed by the aperture in front of it), and its distance from the light source must be knownin in order to calculate luminous intensity. </a:t>
            </a:r>
            <a:endParaRPr b="0" lang="en-IN" sz="2200" spc="-1" strike="noStrike">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504000" y="393840"/>
            <a:ext cx="9071640" cy="1262160"/>
          </a:xfrm>
          <a:prstGeom prst="rect">
            <a:avLst/>
          </a:prstGeom>
          <a:noFill/>
          <a:ln>
            <a:noFill/>
          </a:ln>
        </p:spPr>
        <p:txBody>
          <a:bodyPr lIns="0" rIns="0" tIns="0" bIns="0" anchor="ctr"/>
          <a:p>
            <a:pPr algn="ctr"/>
            <a:r>
              <a:rPr b="0" lang="en-IN" sz="4400" spc="-1" strike="noStrike">
                <a:latin typeface="Times new roman"/>
              </a:rPr>
              <a:t>Syllabus</a:t>
            </a:r>
            <a:endParaRPr b="0" lang="en-IN" sz="4400" spc="-1" strike="noStrike">
              <a:latin typeface="Arial"/>
            </a:endParaRPr>
          </a:p>
        </p:txBody>
      </p:sp>
      <p:sp>
        <p:nvSpPr>
          <p:cNvPr id="85" name="TextShape 2"/>
          <p:cNvSpPr txBox="1"/>
          <p:nvPr/>
        </p:nvSpPr>
        <p:spPr>
          <a:xfrm>
            <a:off x="504000" y="1769040"/>
            <a:ext cx="9071640" cy="4384440"/>
          </a:xfrm>
          <a:prstGeom prst="rect">
            <a:avLst/>
          </a:prstGeom>
          <a:noFill/>
          <a:ln>
            <a:noFill/>
          </a:ln>
        </p:spPr>
        <p:txBody>
          <a:bodyPr lIns="0" rIns="0" tIns="0" bIns="0">
            <a:normAutofit/>
          </a:bodyPr>
          <a:p>
            <a:pPr marL="432000" indent="-324000" algn="just">
              <a:lnSpc>
                <a:spcPct val="150000"/>
              </a:lnSpc>
              <a:spcBef>
                <a:spcPts val="2551"/>
              </a:spcBef>
              <a:spcAft>
                <a:spcPts val="1134"/>
              </a:spcAft>
              <a:buClr>
                <a:srgbClr val="000000"/>
              </a:buClr>
              <a:buSzPct val="45000"/>
              <a:buFont typeface="Wingdings" charset="2"/>
              <a:buChar char=""/>
            </a:pPr>
            <a:r>
              <a:rPr b="1" i="1" lang="en-IN" sz="2000" spc="-1" strike="noStrike">
                <a:solidFill>
                  <a:srgbClr val="ce181e"/>
                </a:solidFill>
                <a:latin typeface="Times new roman"/>
              </a:rPr>
              <a:t>Lighting of interior and exterior :-</a:t>
            </a:r>
            <a:r>
              <a:rPr b="0" lang="en-IN" sz="2000" spc="-1" strike="noStrike">
                <a:solidFill>
                  <a:srgbClr val="000000"/>
                </a:solidFill>
                <a:latin typeface="Times new roman"/>
              </a:rPr>
              <a:t> measurement of light - Types of artificial lights – Glare - Munsell system, Photometric measurements, sky component</a:t>
            </a:r>
            <a:endParaRPr b="0" lang="en-IN" sz="2000" spc="-1" strike="noStrike">
              <a:latin typeface="Arial"/>
            </a:endParaRPr>
          </a:p>
          <a:p>
            <a:pPr marL="432000" indent="-324000" algn="just">
              <a:lnSpc>
                <a:spcPct val="150000"/>
              </a:lnSpc>
              <a:spcBef>
                <a:spcPts val="2551"/>
              </a:spcBef>
              <a:spcAft>
                <a:spcPts val="1134"/>
              </a:spcAft>
              <a:buClr>
                <a:srgbClr val="000000"/>
              </a:buClr>
              <a:buSzPct val="45000"/>
              <a:buFont typeface="Wingdings" charset="2"/>
              <a:buChar char=""/>
            </a:pPr>
            <a:r>
              <a:rPr b="1" i="1" lang="en-IN" sz="2000" spc="-1" strike="noStrike">
                <a:solidFill>
                  <a:srgbClr val="ce181e"/>
                </a:solidFill>
                <a:latin typeface="Times new roman"/>
              </a:rPr>
              <a:t>Acoustics :-</a:t>
            </a:r>
            <a:r>
              <a:rPr b="0" lang="en-IN" sz="2000" spc="-1" strike="noStrike">
                <a:solidFill>
                  <a:srgbClr val="000000"/>
                </a:solidFill>
                <a:latin typeface="Times new roman"/>
              </a:rPr>
              <a:t> Biological and psychological effects – sources - Sound and noise - Noise control.</a:t>
            </a:r>
            <a:endParaRPr b="0" lang="en-IN" sz="2000" spc="-1" strike="noStrike">
              <a:latin typeface="Arial"/>
            </a:endParaRPr>
          </a:p>
          <a:p>
            <a:pPr marL="432000" indent="-324000" algn="just">
              <a:lnSpc>
                <a:spcPct val="150000"/>
              </a:lnSpc>
              <a:spcBef>
                <a:spcPts val="2551"/>
              </a:spcBef>
              <a:spcAft>
                <a:spcPts val="1134"/>
              </a:spcAft>
              <a:buClr>
                <a:srgbClr val="000000"/>
              </a:buClr>
              <a:buSzPct val="45000"/>
              <a:buFont typeface="Wingdings" charset="2"/>
              <a:buChar char=""/>
            </a:pPr>
            <a:r>
              <a:rPr b="1" i="1" lang="en-IN" sz="2000" spc="-1" strike="noStrike">
                <a:solidFill>
                  <a:srgbClr val="ce181e"/>
                </a:solidFill>
                <a:latin typeface="Times new roman"/>
              </a:rPr>
              <a:t>Town planning :-</a:t>
            </a:r>
            <a:r>
              <a:rPr b="0" lang="en-IN" sz="2000" spc="-1" strike="noStrike">
                <a:solidFill>
                  <a:srgbClr val="000000"/>
                </a:solidFill>
                <a:latin typeface="Times new roman"/>
              </a:rPr>
              <a:t> </a:t>
            </a:r>
            <a:r>
              <a:rPr b="0" lang="en-IN" sz="2000" spc="-1" strike="noStrike">
                <a:solidFill>
                  <a:srgbClr val="00864b"/>
                </a:solidFill>
                <a:latin typeface="Times new roman"/>
              </a:rPr>
              <a:t>Principles of town planning</a:t>
            </a:r>
            <a:r>
              <a:rPr b="0" lang="en-IN" sz="2000" spc="-1" strike="noStrike">
                <a:solidFill>
                  <a:srgbClr val="000000"/>
                </a:solidFill>
                <a:latin typeface="Times new roman"/>
              </a:rPr>
              <a:t> - Town growth. </a:t>
            </a:r>
            <a:endParaRPr b="0" lang="en-IN" sz="2000" spc="-1" strike="noStrike">
              <a:latin typeface="Arial"/>
            </a:endParaRPr>
          </a:p>
          <a:p>
            <a:pPr marL="432000" indent="-324000" algn="just">
              <a:lnSpc>
                <a:spcPct val="150000"/>
              </a:lnSpc>
              <a:spcBef>
                <a:spcPts val="2551"/>
              </a:spcBef>
              <a:spcAft>
                <a:spcPts val="1134"/>
              </a:spcAft>
              <a:buClr>
                <a:srgbClr val="000000"/>
              </a:buClr>
              <a:buSzPct val="45000"/>
              <a:buFont typeface="Wingdings" charset="2"/>
              <a:buChar char=""/>
            </a:pPr>
            <a:r>
              <a:rPr b="1" i="1" lang="en-IN" sz="2000" spc="-1" strike="noStrike">
                <a:solidFill>
                  <a:srgbClr val="ce181e"/>
                </a:solidFill>
                <a:latin typeface="Times new roman"/>
              </a:rPr>
              <a:t>Slum :-</a:t>
            </a:r>
            <a:r>
              <a:rPr b="0" lang="en-IN" sz="2000" spc="-1" strike="noStrike">
                <a:solidFill>
                  <a:srgbClr val="000000"/>
                </a:solidFill>
                <a:latin typeface="Times new roman"/>
              </a:rPr>
              <a:t> </a:t>
            </a:r>
            <a:r>
              <a:rPr b="0" lang="en-IN" sz="2000" spc="-1" strike="noStrike">
                <a:solidFill>
                  <a:srgbClr val="00864b"/>
                </a:solidFill>
                <a:latin typeface="Times new roman"/>
              </a:rPr>
              <a:t>Definition – Causes of Slums – Characteristics of Slums – Effect of Slum –</a:t>
            </a:r>
            <a:r>
              <a:rPr b="0" lang="en-IN" sz="2000" spc="-1" strike="noStrike">
                <a:solidFill>
                  <a:srgbClr val="000000"/>
                </a:solidFill>
                <a:latin typeface="Times new roman"/>
              </a:rPr>
              <a:t> </a:t>
            </a:r>
            <a:r>
              <a:rPr b="0" lang="en-IN" sz="2000" spc="-1" strike="noStrike">
                <a:solidFill>
                  <a:srgbClr val="00864b"/>
                </a:solidFill>
                <a:latin typeface="Times new roman"/>
              </a:rPr>
              <a:t>Agencies and Methods of Slum clearance.</a:t>
            </a:r>
            <a:r>
              <a:rPr b="0" lang="en-IN" sz="2000" spc="-1" strike="noStrike">
                <a:solidFill>
                  <a:srgbClr val="000000"/>
                </a:solidFill>
                <a:latin typeface="Times new roman"/>
              </a:rPr>
              <a:t>  </a:t>
            </a:r>
            <a:endParaRPr b="0" lang="en-IN" sz="2000" spc="-1" strike="noStrike">
              <a:latin typeface="Arial"/>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PHOTOMETRIC MEASUREMENTS</a:t>
            </a:r>
            <a:endParaRPr b="0" lang="en-IN" sz="3200" spc="-1" strike="noStrike">
              <a:latin typeface="Arial"/>
            </a:endParaRPr>
          </a:p>
        </p:txBody>
      </p:sp>
      <p:sp>
        <p:nvSpPr>
          <p:cNvPr id="125" name="TextShape 2"/>
          <p:cNvSpPr txBox="1"/>
          <p:nvPr/>
        </p:nvSpPr>
        <p:spPr>
          <a:xfrm>
            <a:off x="504000" y="1769040"/>
            <a:ext cx="9071640" cy="499896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0" i="1" lang="en-IN" sz="2200" spc="-1" strike="noStrike">
                <a:solidFill>
                  <a:srgbClr val="ce181e"/>
                </a:solidFill>
                <a:latin typeface="Times new roman"/>
              </a:rPr>
              <a:t>Luminous flux (Φ):</a:t>
            </a:r>
            <a:r>
              <a:rPr b="0" lang="en-IN" sz="2200" spc="-1" strike="noStrike">
                <a:latin typeface="Times new roman"/>
              </a:rPr>
              <a:t> </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The central quantity used in photometry is luminous flux and this is described as the visible light energy per second radiated by a source. </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Unit of Luminous flux is </a:t>
            </a:r>
            <a:r>
              <a:rPr b="0" i="1" lang="en-IN" sz="2200" spc="-1" strike="noStrike">
                <a:latin typeface="Times new roman"/>
              </a:rPr>
              <a:t>lumens.</a:t>
            </a:r>
            <a:r>
              <a:rPr b="0" lang="en-IN" sz="2200" spc="-1" strike="noStrike">
                <a:latin typeface="Times new roman"/>
              </a:rPr>
              <a:t> </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It is a measure of a visible light sources whole optical output in all directions. </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Recording its measurement requires focusing a source’s full power on a detector. </a:t>
            </a:r>
            <a:endParaRPr b="0" lang="en-IN" sz="2200" spc="-1" strike="noStrike">
              <a:latin typeface="Arial"/>
            </a:endParaRPr>
          </a:p>
          <a:p>
            <a:pPr marL="432000" indent="-324000" algn="just">
              <a:lnSpc>
                <a:spcPct val="150000"/>
              </a:lnSpc>
              <a:spcBef>
                <a:spcPts val="1417"/>
              </a:spcBef>
              <a:buBlip>
                <a:blip r:embed="rId2"/>
              </a:buBlip>
            </a:pPr>
            <a:r>
              <a:rPr b="0" i="1" lang="en-IN" sz="2200" spc="-1" strike="noStrike">
                <a:solidFill>
                  <a:srgbClr val="ce181e"/>
                </a:solidFill>
                <a:latin typeface="Times new roman"/>
              </a:rPr>
              <a:t> </a:t>
            </a:r>
            <a:r>
              <a:rPr b="0" i="1" lang="en-IN" sz="2200" spc="-1" strike="noStrike">
                <a:solidFill>
                  <a:srgbClr val="ce181e"/>
                </a:solidFill>
                <a:latin typeface="Times new roman"/>
              </a:rPr>
              <a:t>Luminous Energy:</a:t>
            </a:r>
            <a:r>
              <a:rPr b="0" lang="en-IN" sz="2200" spc="-1" strike="noStrike">
                <a:latin typeface="Times new roman"/>
              </a:rPr>
              <a:t> </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Luminous energy is defined as the rate of flow of flux and is expressed in </a:t>
            </a:r>
            <a:r>
              <a:rPr b="0" i="1" lang="en-IN" sz="2200" spc="-1" strike="noStrike">
                <a:latin typeface="Times new roman"/>
              </a:rPr>
              <a:t>lumen-seconds.</a:t>
            </a:r>
            <a:r>
              <a:rPr b="0" lang="en-IN" sz="2200" spc="-1" strike="noStrike">
                <a:latin typeface="Times new roman"/>
              </a:rPr>
              <a:t> </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Normally, it is applied to pulsed or flashed sources. </a:t>
            </a:r>
            <a:endParaRPr b="0" lang="en-IN" sz="2200" spc="-1" strike="noStrike">
              <a:latin typeface="Arial"/>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PHOTOMETRIC MEASUREMENTS</a:t>
            </a:r>
            <a:endParaRPr b="0" lang="en-IN" sz="3200" spc="-1" strike="noStrike">
              <a:latin typeface="Arial"/>
            </a:endParaRPr>
          </a:p>
        </p:txBody>
      </p:sp>
      <p:sp>
        <p:nvSpPr>
          <p:cNvPr id="127" name="TextShape 2"/>
          <p:cNvSpPr txBox="1"/>
          <p:nvPr/>
        </p:nvSpPr>
        <p:spPr>
          <a:xfrm>
            <a:off x="504000" y="1769040"/>
            <a:ext cx="9071640" cy="499896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0" i="1" lang="en-IN" sz="2200" spc="-1" strike="noStrike">
                <a:solidFill>
                  <a:srgbClr val="ce181e"/>
                </a:solidFill>
                <a:latin typeface="Times new roman"/>
              </a:rPr>
              <a:t>Luminance (L):</a:t>
            </a:r>
            <a:r>
              <a:rPr b="0" lang="en-IN" sz="2200" spc="-1" strike="noStrike">
                <a:latin typeface="Times new roman"/>
              </a:rPr>
              <a:t> </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Luminance or photometric brightness is defined as the amount of luminous intensity that passes through a certain area from a certain angle</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Luminance has the units of </a:t>
            </a:r>
            <a:r>
              <a:rPr b="0" i="1" lang="en-IN" sz="2200" spc="-1" strike="noStrike">
                <a:latin typeface="Times new roman"/>
              </a:rPr>
              <a:t>candelas per square meter. </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When measuring luminance, the detector field-of-view must be restricted, and its angle calculated.</a:t>
            </a:r>
            <a:endParaRPr b="0" lang="en-IN" sz="2200" spc="-1" strike="noStrike">
              <a:latin typeface="Arial"/>
            </a:endParaRPr>
          </a:p>
          <a:p>
            <a:pPr marL="432000" indent="-324000" algn="just">
              <a:lnSpc>
                <a:spcPct val="150000"/>
              </a:lnSpc>
              <a:spcBef>
                <a:spcPts val="1417"/>
              </a:spcBef>
              <a:buBlip>
                <a:blip r:embed="rId2"/>
              </a:buBlip>
            </a:pPr>
            <a:r>
              <a:rPr b="0" i="1" lang="en-IN" sz="2200" spc="-1" strike="noStrike">
                <a:solidFill>
                  <a:srgbClr val="ce181e"/>
                </a:solidFill>
                <a:latin typeface="Times new roman"/>
              </a:rPr>
              <a:t>Illuminance:</a:t>
            </a:r>
            <a:r>
              <a:rPr b="0" lang="en-IN" sz="2200" spc="-1" strike="noStrike">
                <a:latin typeface="Times new roman"/>
              </a:rPr>
              <a:t> </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Illuminance describes the amount of visible light incident upon a set surface area. </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The unit of Illuminance is </a:t>
            </a:r>
            <a:r>
              <a:rPr b="0" i="1" lang="en-IN" sz="2200" spc="-1" strike="noStrike">
                <a:latin typeface="Times new roman"/>
              </a:rPr>
              <a:t>lumen per square meter</a:t>
            </a:r>
            <a:r>
              <a:rPr b="0" lang="en-IN" sz="2200" spc="-1" strike="noStrike">
                <a:latin typeface="Times new roman"/>
              </a:rPr>
              <a:t> which is also known as </a:t>
            </a:r>
            <a:r>
              <a:rPr b="0" i="1" lang="en-IN" sz="2200" spc="-1" strike="noStrike">
                <a:latin typeface="Times new roman"/>
              </a:rPr>
              <a:t>lux.</a:t>
            </a:r>
            <a:r>
              <a:rPr b="0" lang="en-IN" sz="2200" spc="-1" strike="noStrike">
                <a:latin typeface="Times new roman"/>
              </a:rPr>
              <a:t> </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Illuminance measurements are prone to errors introduced by off-axis light which must be cosine corrected. </a:t>
            </a:r>
            <a:endParaRPr b="0" lang="en-IN" sz="2200" spc="-1" strike="noStrike">
              <a:latin typeface="Arial"/>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SKY COMPONENT</a:t>
            </a:r>
            <a:endParaRPr b="0" lang="en-IN" sz="3200" spc="-1" strike="noStrike">
              <a:latin typeface="Arial"/>
            </a:endParaRPr>
          </a:p>
        </p:txBody>
      </p:sp>
      <p:sp>
        <p:nvSpPr>
          <p:cNvPr id="129" name="TextShape 2"/>
          <p:cNvSpPr txBox="1"/>
          <p:nvPr/>
        </p:nvSpPr>
        <p:spPr>
          <a:xfrm>
            <a:off x="504000" y="1769040"/>
            <a:ext cx="9071640" cy="499896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0" lang="en-IN" sz="2200" spc="-1" strike="noStrike">
                <a:solidFill>
                  <a:srgbClr val="000000"/>
                </a:solidFill>
                <a:latin typeface="Times new roman"/>
              </a:rPr>
              <a:t>The light entering a building may be considered as comprising three separate components:</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solidFill>
                  <a:srgbClr val="000000"/>
                </a:solidFill>
                <a:latin typeface="Times new roman"/>
              </a:rPr>
              <a:t>1. Direct sunligh</a:t>
            </a:r>
            <a:r>
              <a:rPr b="0" lang="en-IN" sz="2200" spc="-1" strike="noStrike">
                <a:solidFill>
                  <a:srgbClr val="000000"/>
                </a:solidFill>
                <a:latin typeface="Times new roman"/>
              </a:rPr>
              <a:t>	</a:t>
            </a:r>
            <a:r>
              <a:rPr b="0" lang="en-IN" sz="2200" spc="-1" strike="noStrike">
                <a:solidFill>
                  <a:srgbClr val="000000"/>
                </a:solidFill>
                <a:latin typeface="Times new roman"/>
              </a:rPr>
              <a:t>	</a:t>
            </a:r>
            <a:r>
              <a:rPr b="0" lang="en-IN" sz="2200" spc="-1" strike="noStrike">
                <a:solidFill>
                  <a:srgbClr val="000000"/>
                </a:solidFill>
                <a:latin typeface="Times new roman"/>
              </a:rPr>
              <a:t>	</a:t>
            </a:r>
            <a:r>
              <a:rPr b="0" lang="en-IN" sz="2200" spc="-1" strike="noStrike">
                <a:solidFill>
                  <a:srgbClr val="000000"/>
                </a:solidFill>
                <a:latin typeface="Times new roman"/>
              </a:rPr>
              <a:t>2. Light from the diffuse sky</a:t>
            </a:r>
            <a:r>
              <a:rPr b="0" lang="en-IN" sz="2200" spc="-1" strike="noStrike">
                <a:solidFill>
                  <a:srgbClr val="000000"/>
                </a:solidFill>
                <a:latin typeface="Times new roman"/>
              </a:rPr>
              <a:t>	</a:t>
            </a:r>
            <a:r>
              <a:rPr b="0" lang="en-IN" sz="2200" spc="-1" strike="noStrike">
                <a:solidFill>
                  <a:srgbClr val="000000"/>
                </a:solidFill>
                <a:latin typeface="Times new roman"/>
              </a:rPr>
              <a:t>	</a:t>
            </a:r>
            <a:r>
              <a:rPr b="0" lang="en-IN" sz="2200" spc="-1" strike="noStrike">
                <a:solidFill>
                  <a:srgbClr val="000000"/>
                </a:solidFill>
                <a:latin typeface="Times new roman"/>
              </a:rPr>
              <a:t>	</a:t>
            </a:r>
            <a:r>
              <a:rPr b="0" lang="en-IN" sz="2200" spc="-1" strike="noStrike">
                <a:solidFill>
                  <a:srgbClr val="000000"/>
                </a:solidFill>
                <a:latin typeface="Times new roman"/>
              </a:rPr>
              <a:t>3. Diffusely reflected light from the ground and other buildings</a:t>
            </a:r>
            <a:endParaRPr b="0" lang="en-IN" sz="2200" spc="-1" strike="noStrike">
              <a:latin typeface="Arial"/>
            </a:endParaRPr>
          </a:p>
          <a:p>
            <a:pPr marL="432000" indent="-324000" algn="just">
              <a:lnSpc>
                <a:spcPct val="150000"/>
              </a:lnSpc>
              <a:spcBef>
                <a:spcPts val="1417"/>
              </a:spcBef>
              <a:buBlip>
                <a:blip r:embed="rId2"/>
              </a:buBlip>
            </a:pPr>
            <a:r>
              <a:rPr b="0" lang="en-IN" sz="2200" spc="-1" strike="noStrike">
                <a:solidFill>
                  <a:srgbClr val="000000"/>
                </a:solidFill>
                <a:latin typeface="Times new roman"/>
              </a:rPr>
              <a:t>Most of the Component usable daylight is from components 2 and 3. Component 2 varies widely between clear sky and clouded conditions. Component 3 may present glare problems due to its low angle, but is probably the most reliable simple solution for tropical and sub-tropical climates.</a:t>
            </a:r>
            <a:endParaRPr b="0" lang="en-IN" sz="2200" spc="-1" strike="noStrike">
              <a:latin typeface="Arial"/>
            </a:endParaRPr>
          </a:p>
          <a:p>
            <a:pPr marL="432000" indent="-324000" algn="just">
              <a:lnSpc>
                <a:spcPct val="150000"/>
              </a:lnSpc>
              <a:spcBef>
                <a:spcPts val="1417"/>
              </a:spcBef>
              <a:buBlip>
                <a:blip r:embed="rId3"/>
              </a:buBlip>
            </a:pPr>
            <a:r>
              <a:rPr b="0" lang="en-IN" sz="2200" spc="-1" strike="noStrike">
                <a:solidFill>
                  <a:srgbClr val="000000"/>
                </a:solidFill>
                <a:latin typeface="Times new roman"/>
              </a:rPr>
              <a:t>In the case of light falling on to a point within the building, it can also be broken down into three components:</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solidFill>
                  <a:srgbClr val="000000"/>
                </a:solidFill>
                <a:latin typeface="Times new roman"/>
              </a:rPr>
              <a:t>Sky component (SC)</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solidFill>
                  <a:srgbClr val="000000"/>
                </a:solidFill>
                <a:latin typeface="Times new roman"/>
              </a:rPr>
              <a:t>Externally reflected component (ERC)</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solidFill>
                  <a:srgbClr val="000000"/>
                </a:solidFill>
                <a:latin typeface="Times new roman"/>
              </a:rPr>
              <a:t>Internally reflected component (IRC)</a:t>
            </a:r>
            <a:endParaRPr b="0" lang="en-IN" sz="2200" spc="-1" strike="noStrike">
              <a:latin typeface="Arial"/>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SKY COMPONENT</a:t>
            </a:r>
            <a:endParaRPr b="0" lang="en-IN" sz="3200" spc="-1" strike="noStrike">
              <a:latin typeface="Arial"/>
            </a:endParaRPr>
          </a:p>
        </p:txBody>
      </p:sp>
      <p:sp>
        <p:nvSpPr>
          <p:cNvPr id="131" name="TextShape 2"/>
          <p:cNvSpPr txBox="1"/>
          <p:nvPr/>
        </p:nvSpPr>
        <p:spPr>
          <a:xfrm>
            <a:off x="504000" y="1769040"/>
            <a:ext cx="9071640" cy="499896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0" lang="en-IN" sz="2200" spc="-1" strike="noStrike">
                <a:solidFill>
                  <a:srgbClr val="000000"/>
                </a:solidFill>
                <a:latin typeface="Times new roman"/>
              </a:rPr>
              <a:t>Basically the light that directly comes from the sky is called sky component or we can say it is ratio of daylight falling on vertical surface to the daylight available under an unobstructed sky.</a:t>
            </a:r>
            <a:endParaRPr b="0" lang="en-IN" sz="2200" spc="-1" strike="noStrike">
              <a:latin typeface="Arial"/>
            </a:endParaRPr>
          </a:p>
          <a:p>
            <a:pPr marL="432000" indent="-324000" algn="just">
              <a:lnSpc>
                <a:spcPct val="150000"/>
              </a:lnSpc>
              <a:spcBef>
                <a:spcPts val="1417"/>
              </a:spcBef>
              <a:buBlip>
                <a:blip r:embed="rId2"/>
              </a:buBlip>
            </a:pPr>
            <a:r>
              <a:rPr b="0" lang="en-IN" sz="2200" spc="-1" strike="noStrike">
                <a:solidFill>
                  <a:srgbClr val="000000"/>
                </a:solidFill>
                <a:latin typeface="Times new roman"/>
              </a:rPr>
              <a:t>The sky component normally refers to the diffused sky; i.e. it is not used to describe direct sunlight.</a:t>
            </a:r>
            <a:endParaRPr b="0" lang="en-IN" sz="2200" spc="-1" strike="noStrike">
              <a:latin typeface="Arial"/>
            </a:endParaRPr>
          </a:p>
          <a:p>
            <a:pPr marL="432000" indent="-324000" algn="just">
              <a:lnSpc>
                <a:spcPct val="150000"/>
              </a:lnSpc>
              <a:spcBef>
                <a:spcPts val="1417"/>
              </a:spcBef>
              <a:buBlip>
                <a:blip r:embed="rId3"/>
              </a:buBlip>
            </a:pPr>
            <a:r>
              <a:rPr b="0" lang="en-IN" sz="2200" spc="-1" strike="noStrike">
                <a:solidFill>
                  <a:srgbClr val="000000"/>
                </a:solidFill>
                <a:latin typeface="Times new roman"/>
              </a:rPr>
              <a:t>In other words, it can be defined as the ratio of that part of the daylight illuminance at a point on a given plane which is received directly from the sky as compared to the simultaneous exterior illuminance on a horizontal plane from the entire hemisphere of an unobstructed clear design sky. </a:t>
            </a:r>
            <a:endParaRPr b="0" lang="en-IN" sz="2200" spc="-1" strike="noStrike">
              <a:latin typeface="Arial"/>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TOWN PLANNING</a:t>
            </a:r>
            <a:endParaRPr b="0" lang="en-IN" sz="3200" spc="-1" strike="noStrike">
              <a:latin typeface="Arial"/>
            </a:endParaRPr>
          </a:p>
        </p:txBody>
      </p:sp>
      <p:sp>
        <p:nvSpPr>
          <p:cNvPr id="133" name="TextShape 2"/>
          <p:cNvSpPr txBox="1"/>
          <p:nvPr/>
        </p:nvSpPr>
        <p:spPr>
          <a:xfrm>
            <a:off x="504000" y="1769040"/>
            <a:ext cx="9071640" cy="499896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0" lang="en-IN" sz="2200" spc="-1" strike="noStrike">
                <a:latin typeface="Times new roman"/>
              </a:rPr>
              <a:t>Town planning is considered as an art of shaping and guiding the physical growth of the town by creating buildings and enviornments to meet the various needs and to provide healthy conditions to the inhabitants.</a:t>
            </a:r>
            <a:endParaRPr b="0" lang="en-IN" sz="2200" spc="-1" strike="noStrike">
              <a:latin typeface="Arial"/>
            </a:endParaRPr>
          </a:p>
          <a:p>
            <a:pPr marL="432000" indent="-324000" algn="just">
              <a:lnSpc>
                <a:spcPct val="150000"/>
              </a:lnSpc>
              <a:spcBef>
                <a:spcPts val="1417"/>
              </a:spcBef>
              <a:buBlip>
                <a:blip r:embed="rId2"/>
              </a:buBlip>
            </a:pPr>
            <a:r>
              <a:rPr b="0" lang="en-IN" sz="2200" spc="-1" strike="noStrike">
                <a:solidFill>
                  <a:srgbClr val="ce181e"/>
                </a:solidFill>
                <a:latin typeface="Times new roman"/>
              </a:rPr>
              <a:t>Objects of Town Planning</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i="1" lang="en-IN" sz="2200" spc="-1" strike="noStrike">
                <a:solidFill>
                  <a:srgbClr val="ce181e"/>
                </a:solidFill>
                <a:latin typeface="Times new roman"/>
              </a:rPr>
              <a:t>Health</a:t>
            </a:r>
            <a:r>
              <a:rPr b="0" lang="en-IN" sz="2200" spc="-1" strike="noStrike">
                <a:latin typeface="Times new roman"/>
              </a:rPr>
              <a:t> – to create and promote healthy conditions and conditions for all the people  to live, to work, to play or to relax by proper division of land called zoning.</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i="1" lang="en-IN" sz="2200" spc="-1" strike="noStrike">
                <a:solidFill>
                  <a:srgbClr val="ce181e"/>
                </a:solidFill>
                <a:latin typeface="Times new roman"/>
              </a:rPr>
              <a:t>Convenience</a:t>
            </a:r>
            <a:r>
              <a:rPr b="0" lang="en-IN" sz="2200" spc="-1" strike="noStrike">
                <a:latin typeface="Times new roman"/>
              </a:rPr>
              <a:t> – to provide public amenities required for the citizens such as water supply, sanitation, electricity, gas etc.,</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i="1" lang="en-IN" sz="2200" spc="-1" strike="noStrike">
                <a:solidFill>
                  <a:srgbClr val="ce181e"/>
                </a:solidFill>
                <a:latin typeface="Times new roman"/>
              </a:rPr>
              <a:t>Beauty</a:t>
            </a:r>
            <a:r>
              <a:rPr b="0" lang="en-IN" sz="2200" spc="-1" strike="noStrike">
                <a:latin typeface="Times new roman"/>
              </a:rPr>
              <a:t> – to preserve the natural conditions and aesthetics in the design of all the elements of the town which includes preservation of trees, natural greenery etc., </a:t>
            </a:r>
            <a:endParaRPr b="0" lang="en-IN" sz="2200" spc="-1" strike="noStrike">
              <a:latin typeface="Arial"/>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PRINCIPLES OF TOWN PLANNING</a:t>
            </a:r>
            <a:endParaRPr b="0" lang="en-IN" sz="3200" spc="-1" strike="noStrike">
              <a:latin typeface="Arial"/>
            </a:endParaRPr>
          </a:p>
        </p:txBody>
      </p:sp>
      <p:sp>
        <p:nvSpPr>
          <p:cNvPr id="135" name="TextShape 2"/>
          <p:cNvSpPr txBox="1"/>
          <p:nvPr/>
        </p:nvSpPr>
        <p:spPr>
          <a:xfrm>
            <a:off x="504000" y="1769040"/>
            <a:ext cx="9071640" cy="499896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0" lang="en-IN" sz="2200" spc="-1" strike="noStrike">
                <a:solidFill>
                  <a:srgbClr val="ce181e"/>
                </a:solidFill>
                <a:latin typeface="Times new roman"/>
              </a:rPr>
              <a:t>1. Zoning</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solidFill>
                  <a:srgbClr val="000000"/>
                </a:solidFill>
                <a:latin typeface="Times new roman"/>
              </a:rPr>
              <a:t>Town is divided into suitable zones such as commercial zone, industrial zone, residential zone etc.,</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solidFill>
                  <a:srgbClr val="000000"/>
                </a:solidFill>
                <a:latin typeface="Times new roman"/>
              </a:rPr>
              <a:t>Suitable rules and regulations are imposed for the development of each zones </a:t>
            </a:r>
            <a:endParaRPr b="0" lang="en-IN" sz="2200" spc="-1" strike="noStrike">
              <a:latin typeface="Arial"/>
            </a:endParaRPr>
          </a:p>
          <a:p>
            <a:pPr marL="432000" indent="-324000" algn="just">
              <a:lnSpc>
                <a:spcPct val="150000"/>
              </a:lnSpc>
              <a:spcBef>
                <a:spcPts val="1417"/>
              </a:spcBef>
              <a:buBlip>
                <a:blip r:embed="rId2"/>
              </a:buBlip>
            </a:pPr>
            <a:r>
              <a:rPr b="0" lang="en-IN" sz="2200" spc="-1" strike="noStrike">
                <a:solidFill>
                  <a:srgbClr val="ce181e"/>
                </a:solidFill>
                <a:latin typeface="Times new roman"/>
              </a:rPr>
              <a:t>2. Housing</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solidFill>
                  <a:srgbClr val="000000"/>
                </a:solidFill>
                <a:latin typeface="Times new roman"/>
              </a:rPr>
              <a:t>Extreme care should be taken to provide housing to various categories of people</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solidFill>
                  <a:srgbClr val="000000"/>
                </a:solidFill>
                <a:latin typeface="Times new roman"/>
              </a:rPr>
              <a:t>Development of slums should be avoided</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solidFill>
                  <a:srgbClr val="000000"/>
                </a:solidFill>
                <a:latin typeface="Times new roman"/>
              </a:rPr>
              <a:t>Exsisting slums should be cleared by providing suitable alternative arrangement</a:t>
            </a:r>
            <a:endParaRPr b="0" lang="en-IN" sz="2200" spc="-1" strike="noStrike">
              <a:latin typeface="Arial"/>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PRINCIPLES OF TOWN PLANNING</a:t>
            </a:r>
            <a:endParaRPr b="0" lang="en-IN" sz="3200" spc="-1" strike="noStrike">
              <a:latin typeface="Arial"/>
            </a:endParaRPr>
          </a:p>
        </p:txBody>
      </p:sp>
      <p:sp>
        <p:nvSpPr>
          <p:cNvPr id="137" name="TextShape 2"/>
          <p:cNvSpPr txBox="1"/>
          <p:nvPr/>
        </p:nvSpPr>
        <p:spPr>
          <a:xfrm>
            <a:off x="504000" y="1769040"/>
            <a:ext cx="9071640" cy="499896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0" lang="en-IN" sz="2200" spc="-1" strike="noStrike">
                <a:solidFill>
                  <a:srgbClr val="ce181e"/>
                </a:solidFill>
                <a:latin typeface="Times new roman"/>
              </a:rPr>
              <a:t>3. Public Building</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solidFill>
                  <a:srgbClr val="000000"/>
                </a:solidFill>
                <a:latin typeface="Times new roman"/>
              </a:rPr>
              <a:t>There should be proper balance in grouping and distribution of various public buildings throughout the town</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solidFill>
                  <a:srgbClr val="000000"/>
                </a:solidFill>
                <a:latin typeface="Times new roman"/>
              </a:rPr>
              <a:t>Concentration of public buildings at certain places only should be avoided</a:t>
            </a:r>
            <a:endParaRPr b="0" lang="en-IN" sz="2200" spc="-1" strike="noStrike">
              <a:latin typeface="Arial"/>
            </a:endParaRPr>
          </a:p>
          <a:p>
            <a:pPr marL="432000" indent="-324000" algn="just">
              <a:lnSpc>
                <a:spcPct val="150000"/>
              </a:lnSpc>
              <a:spcBef>
                <a:spcPts val="1417"/>
              </a:spcBef>
              <a:buBlip>
                <a:blip r:embed="rId2"/>
              </a:buBlip>
            </a:pPr>
            <a:r>
              <a:rPr b="0" lang="en-IN" sz="2200" spc="-1" strike="noStrike">
                <a:solidFill>
                  <a:srgbClr val="ce181e"/>
                </a:solidFill>
                <a:latin typeface="Times new roman"/>
              </a:rPr>
              <a:t>4. Recreation Centres</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solidFill>
                  <a:srgbClr val="000000"/>
                </a:solidFill>
                <a:latin typeface="Times new roman"/>
              </a:rPr>
              <a:t>Enough space should be reserved for the development of recreation centres for the general public</a:t>
            </a:r>
            <a:endParaRPr b="0" lang="en-IN" sz="2200" spc="-1" strike="noStrike">
              <a:latin typeface="Arial"/>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PRINCIPLES OF TOWN PLANNING</a:t>
            </a:r>
            <a:endParaRPr b="0" lang="en-IN" sz="3200" spc="-1" strike="noStrike">
              <a:latin typeface="Arial"/>
            </a:endParaRPr>
          </a:p>
        </p:txBody>
      </p:sp>
      <p:sp>
        <p:nvSpPr>
          <p:cNvPr id="139" name="TextShape 2"/>
          <p:cNvSpPr txBox="1"/>
          <p:nvPr/>
        </p:nvSpPr>
        <p:spPr>
          <a:xfrm>
            <a:off x="504000" y="1584000"/>
            <a:ext cx="9071640" cy="499896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0" lang="en-IN" sz="2200" spc="-1" strike="noStrike">
                <a:solidFill>
                  <a:srgbClr val="ce181e"/>
                </a:solidFill>
                <a:latin typeface="Times new roman"/>
              </a:rPr>
              <a:t>5. Road System</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solidFill>
                  <a:srgbClr val="000000"/>
                </a:solidFill>
                <a:latin typeface="Times new roman"/>
              </a:rPr>
              <a:t>The efficiency of town is measured by the layout of its roads.</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solidFill>
                  <a:srgbClr val="000000"/>
                </a:solidFill>
                <a:latin typeface="Times new roman"/>
              </a:rPr>
              <a:t>The town should have well designed road systems</a:t>
            </a:r>
            <a:endParaRPr b="0" lang="en-IN" sz="2200" spc="-1" strike="noStrike">
              <a:latin typeface="Arial"/>
            </a:endParaRPr>
          </a:p>
          <a:p>
            <a:pPr marL="432000" indent="-324000" algn="just">
              <a:lnSpc>
                <a:spcPct val="150000"/>
              </a:lnSpc>
              <a:spcBef>
                <a:spcPts val="1417"/>
              </a:spcBef>
              <a:buBlip>
                <a:blip r:embed="rId2"/>
              </a:buBlip>
            </a:pPr>
            <a:r>
              <a:rPr b="0" lang="en-IN" sz="2200" spc="-1" strike="noStrike">
                <a:solidFill>
                  <a:srgbClr val="ce181e"/>
                </a:solidFill>
                <a:latin typeface="Times new roman"/>
              </a:rPr>
              <a:t>6. Transport Facilities</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solidFill>
                  <a:srgbClr val="000000"/>
                </a:solidFill>
                <a:latin typeface="Times new roman"/>
              </a:rPr>
              <a:t>The town should be provided with suitable transport facilities so that there is minimum loss of time for travelling from place to place</a:t>
            </a:r>
            <a:endParaRPr b="0" lang="en-IN" sz="2200" spc="-1" strike="noStrike">
              <a:latin typeface="Arial"/>
            </a:endParaRPr>
          </a:p>
          <a:p>
            <a:pPr marL="432000" indent="-324000" algn="just">
              <a:lnSpc>
                <a:spcPct val="150000"/>
              </a:lnSpc>
              <a:spcBef>
                <a:spcPts val="1417"/>
              </a:spcBef>
              <a:buBlip>
                <a:blip r:embed="rId3"/>
              </a:buBlip>
            </a:pPr>
            <a:r>
              <a:rPr b="0" lang="en-IN" sz="2200" spc="-1" strike="noStrike">
                <a:solidFill>
                  <a:srgbClr val="ce181e"/>
                </a:solidFill>
                <a:latin typeface="Times new roman"/>
              </a:rPr>
              <a:t>7. Green Belt</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solidFill>
                  <a:srgbClr val="000000"/>
                </a:solidFill>
                <a:latin typeface="Times new roman"/>
              </a:rPr>
              <a:t>The growth of town should be such that there is provision of green belt, which is an open strip of land all round the town reserved for special purposes such as cultivation of vegetables, fruits, farm industries etc.,</a:t>
            </a:r>
            <a:endParaRPr b="0" lang="en-IN" sz="2200" spc="-1" strike="noStrike">
              <a:latin typeface="Arial"/>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SLUMS</a:t>
            </a:r>
            <a:endParaRPr b="0" lang="en-IN" sz="3200" spc="-1" strike="noStrike">
              <a:latin typeface="Arial"/>
            </a:endParaRPr>
          </a:p>
        </p:txBody>
      </p:sp>
      <p:sp>
        <p:nvSpPr>
          <p:cNvPr id="141" name="TextShape 2"/>
          <p:cNvSpPr txBox="1"/>
          <p:nvPr/>
        </p:nvSpPr>
        <p:spPr>
          <a:xfrm>
            <a:off x="504000" y="1584000"/>
            <a:ext cx="9071640" cy="499896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0" lang="en-IN" sz="2200" spc="-1" strike="noStrike">
                <a:solidFill>
                  <a:srgbClr val="000000"/>
                </a:solidFill>
                <a:latin typeface="Times new roman"/>
              </a:rPr>
              <a:t>A slum is an overcrowded, poverty stricken area where there is high rate of birth, infant mortality rate, illiteracy, juvenile crimes, death etc., thus representing a state of hell and therefore unhealthy, unsafe, and socially undesirable</a:t>
            </a:r>
            <a:endParaRPr b="0" lang="en-IN" sz="2200" spc="-1" strike="noStrike">
              <a:latin typeface="Arial"/>
            </a:endParaRPr>
          </a:p>
          <a:p>
            <a:pPr marL="432000" indent="-324000" algn="just">
              <a:lnSpc>
                <a:spcPct val="150000"/>
              </a:lnSpc>
              <a:spcBef>
                <a:spcPts val="1417"/>
              </a:spcBef>
              <a:buBlip>
                <a:blip r:embed="rId2"/>
              </a:buBlip>
            </a:pPr>
            <a:r>
              <a:rPr b="0" lang="en-IN" sz="2200" spc="-1" strike="noStrike">
                <a:solidFill>
                  <a:srgbClr val="000000"/>
                </a:solidFill>
                <a:latin typeface="Times new roman"/>
              </a:rPr>
              <a:t>They lack basic amenities like water supply, electricity, drainage etc., and are totally unfit for human habitation</a:t>
            </a:r>
            <a:endParaRPr b="0" lang="en-IN" sz="2200" spc="-1" strike="noStrike">
              <a:latin typeface="Arial"/>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CAUSES OF SLUMS</a:t>
            </a:r>
            <a:endParaRPr b="0" lang="en-IN" sz="3200" spc="-1" strike="noStrike">
              <a:latin typeface="Arial"/>
            </a:endParaRPr>
          </a:p>
        </p:txBody>
      </p:sp>
      <p:sp>
        <p:nvSpPr>
          <p:cNvPr id="143" name="TextShape 2"/>
          <p:cNvSpPr txBox="1"/>
          <p:nvPr/>
        </p:nvSpPr>
        <p:spPr>
          <a:xfrm>
            <a:off x="504000" y="1584000"/>
            <a:ext cx="9071640" cy="499896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0" i="1" lang="en-IN" sz="2200" spc="-1" strike="noStrike">
                <a:solidFill>
                  <a:srgbClr val="ce181e"/>
                </a:solidFill>
                <a:latin typeface="Times new roman"/>
              </a:rPr>
              <a:t>Lack of education:</a:t>
            </a:r>
            <a:r>
              <a:rPr b="0" lang="en-IN" sz="2200" spc="-1" strike="noStrike">
                <a:solidFill>
                  <a:srgbClr val="000000"/>
                </a:solidFill>
                <a:latin typeface="Times new roman"/>
              </a:rPr>
              <a:t> if the inhabitants are lacking education, then they can be easily dragged into social evils without having any attention to improve their living conditions.</a:t>
            </a:r>
            <a:endParaRPr b="0" lang="en-IN" sz="2200" spc="-1" strike="noStrike">
              <a:latin typeface="Arial"/>
            </a:endParaRPr>
          </a:p>
          <a:p>
            <a:pPr marL="432000" indent="-324000" algn="just">
              <a:lnSpc>
                <a:spcPct val="150000"/>
              </a:lnSpc>
              <a:spcBef>
                <a:spcPts val="1417"/>
              </a:spcBef>
              <a:buBlip>
                <a:blip r:embed="rId2"/>
              </a:buBlip>
            </a:pPr>
            <a:r>
              <a:rPr b="0" i="1" lang="en-IN" sz="2200" spc="-1" strike="noStrike">
                <a:solidFill>
                  <a:srgbClr val="ce181e"/>
                </a:solidFill>
                <a:latin typeface="Times new roman"/>
              </a:rPr>
              <a:t>Improper use of land: </a:t>
            </a:r>
            <a:r>
              <a:rPr b="0" lang="en-IN" sz="2200" spc="-1" strike="noStrike">
                <a:solidFill>
                  <a:srgbClr val="000000"/>
                </a:solidFill>
                <a:latin typeface="Times new roman"/>
              </a:rPr>
              <a:t>if the lands that are fit for residential purpose are used for industries, then there will be shortage of land and this can lead to the formation of slums.</a:t>
            </a:r>
            <a:endParaRPr b="0" lang="en-IN" sz="2200" spc="-1" strike="noStrike">
              <a:latin typeface="Arial"/>
            </a:endParaRPr>
          </a:p>
          <a:p>
            <a:pPr marL="432000" indent="-324000" algn="just">
              <a:lnSpc>
                <a:spcPct val="150000"/>
              </a:lnSpc>
              <a:spcBef>
                <a:spcPts val="1417"/>
              </a:spcBef>
              <a:buBlip>
                <a:blip r:embed="rId3"/>
              </a:buBlip>
            </a:pPr>
            <a:r>
              <a:rPr b="0" i="1" lang="en-IN" sz="2200" spc="-1" strike="noStrike">
                <a:solidFill>
                  <a:srgbClr val="ce181e"/>
                </a:solidFill>
                <a:latin typeface="Times new roman"/>
              </a:rPr>
              <a:t>Lack of zoning:</a:t>
            </a:r>
            <a:r>
              <a:rPr b="0" lang="en-IN" sz="2200" spc="-1" strike="noStrike">
                <a:solidFill>
                  <a:srgbClr val="000000"/>
                </a:solidFill>
                <a:latin typeface="Times new roman"/>
              </a:rPr>
              <a:t> if the town is not divided into suitable zones and the development is allowed to take place at random, then slums may be formed.</a:t>
            </a:r>
            <a:endParaRPr b="0" lang="en-IN" sz="2200" spc="-1" strike="noStrike">
              <a:latin typeface="Arial"/>
            </a:endParaRPr>
          </a:p>
          <a:p>
            <a:pPr marL="432000" indent="-324000" algn="just">
              <a:lnSpc>
                <a:spcPct val="150000"/>
              </a:lnSpc>
              <a:spcBef>
                <a:spcPts val="1417"/>
              </a:spcBef>
              <a:buBlip>
                <a:blip r:embed="rId4"/>
              </a:buBlip>
            </a:pPr>
            <a:r>
              <a:rPr b="0" i="1" lang="en-IN" sz="2200" spc="-1" strike="noStrike">
                <a:solidFill>
                  <a:srgbClr val="ce181e"/>
                </a:solidFill>
                <a:latin typeface="Times new roman"/>
              </a:rPr>
              <a:t>Economic Conditions:</a:t>
            </a:r>
            <a:r>
              <a:rPr b="0" lang="en-IN" sz="2200" spc="-1" strike="noStrike">
                <a:solidFill>
                  <a:srgbClr val="000000"/>
                </a:solidFill>
                <a:latin typeface="Times new roman"/>
              </a:rPr>
              <a:t> the increased growth of population and unemployment may force the affected persons to stay even in unhealthy atmosphere as they offer cheaper living conditions</a:t>
            </a:r>
            <a:endParaRPr b="0" lang="en-IN" sz="2200" spc="-1" strike="noStrike">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NATURAL &amp; ARTIFICIAL LIGHTS</a:t>
            </a:r>
            <a:endParaRPr b="0" lang="en-IN" sz="3200" spc="-1" strike="noStrike">
              <a:latin typeface="Arial"/>
            </a:endParaRPr>
          </a:p>
        </p:txBody>
      </p:sp>
      <p:sp>
        <p:nvSpPr>
          <p:cNvPr id="87" name="TextShape 2"/>
          <p:cNvSpPr txBox="1"/>
          <p:nvPr/>
        </p:nvSpPr>
        <p:spPr>
          <a:xfrm>
            <a:off x="504000" y="1769040"/>
            <a:ext cx="9071640" cy="499896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1" lang="en-IN" sz="2200" spc="-1" strike="noStrike">
                <a:solidFill>
                  <a:srgbClr val="ce181e"/>
                </a:solidFill>
                <a:latin typeface="Times new roman"/>
              </a:rPr>
              <a:t>Natural light</a:t>
            </a:r>
            <a:r>
              <a:rPr b="0" lang="en-IN" sz="2200" spc="-1" strike="noStrike">
                <a:solidFill>
                  <a:srgbClr val="000000"/>
                </a:solidFill>
                <a:latin typeface="Times new roman"/>
              </a:rPr>
              <a:t> is the light generated naturally. </a:t>
            </a:r>
            <a:endParaRPr b="0" lang="en-IN" sz="2200" spc="-1" strike="noStrike">
              <a:latin typeface="Arial"/>
            </a:endParaRPr>
          </a:p>
          <a:p>
            <a:pPr marL="432000" indent="-324000" algn="just">
              <a:lnSpc>
                <a:spcPct val="150000"/>
              </a:lnSpc>
              <a:spcBef>
                <a:spcPts val="1417"/>
              </a:spcBef>
              <a:buBlip>
                <a:blip r:embed="rId2"/>
              </a:buBlip>
            </a:pPr>
            <a:r>
              <a:rPr b="0" lang="en-IN" sz="2200" spc="-1" strike="noStrike">
                <a:solidFill>
                  <a:srgbClr val="000000"/>
                </a:solidFill>
                <a:latin typeface="Times new roman"/>
              </a:rPr>
              <a:t>The most common source of natural light on Earth is the Sun. </a:t>
            </a:r>
            <a:endParaRPr b="0" lang="en-IN" sz="2200" spc="-1" strike="noStrike">
              <a:latin typeface="Arial"/>
            </a:endParaRPr>
          </a:p>
          <a:p>
            <a:pPr marL="432000" indent="-324000" algn="just">
              <a:lnSpc>
                <a:spcPct val="150000"/>
              </a:lnSpc>
              <a:spcBef>
                <a:spcPts val="1417"/>
              </a:spcBef>
              <a:buBlip>
                <a:blip r:embed="rId3"/>
              </a:buBlip>
            </a:pPr>
            <a:r>
              <a:rPr b="0" lang="en-IN" sz="2200" spc="-1" strike="noStrike">
                <a:solidFill>
                  <a:srgbClr val="000000"/>
                </a:solidFill>
                <a:latin typeface="Times new roman"/>
              </a:rPr>
              <a:t>We receive natural light throughout our sunlight hours, whether we want it or not. That is, we cannot control the amount, duration and intensity of the natural light. </a:t>
            </a:r>
            <a:endParaRPr b="0" lang="en-IN" sz="2200" spc="-1" strike="noStrike">
              <a:latin typeface="Arial"/>
            </a:endParaRPr>
          </a:p>
          <a:p>
            <a:pPr marL="432000" indent="-324000" algn="just">
              <a:lnSpc>
                <a:spcPct val="150000"/>
              </a:lnSpc>
              <a:spcBef>
                <a:spcPts val="1417"/>
              </a:spcBef>
              <a:buBlip>
                <a:blip r:embed="rId4"/>
              </a:buBlip>
            </a:pPr>
            <a:r>
              <a:rPr b="0" lang="en-IN" sz="2200" spc="-1" strike="noStrike">
                <a:solidFill>
                  <a:srgbClr val="000000"/>
                </a:solidFill>
                <a:latin typeface="Times new roman"/>
              </a:rPr>
              <a:t>The light we obtain from Sun covers the entire visible spectrum, with violet at one end and red at the other. </a:t>
            </a:r>
            <a:endParaRPr b="0" lang="en-IN" sz="2200" spc="-1" strike="noStrike">
              <a:latin typeface="Arial"/>
            </a:endParaRPr>
          </a:p>
          <a:p>
            <a:pPr marL="432000" indent="-324000" algn="just">
              <a:lnSpc>
                <a:spcPct val="150000"/>
              </a:lnSpc>
              <a:spcBef>
                <a:spcPts val="1417"/>
              </a:spcBef>
              <a:buBlip>
                <a:blip r:embed="rId5"/>
              </a:buBlip>
            </a:pPr>
            <a:r>
              <a:rPr b="0" lang="en-IN" sz="2200" spc="-1" strike="noStrike">
                <a:solidFill>
                  <a:srgbClr val="000000"/>
                </a:solidFill>
                <a:latin typeface="Times new roman"/>
              </a:rPr>
              <a:t>This light is good for our health and is necessary for plants to carry out photosynthesis. </a:t>
            </a:r>
            <a:endParaRPr b="0" lang="en-IN" sz="2200" spc="-1" strike="noStrike">
              <a:latin typeface="Arial"/>
            </a:endParaRPr>
          </a:p>
          <a:p>
            <a:pPr marL="432000" indent="-324000" algn="just">
              <a:lnSpc>
                <a:spcPct val="150000"/>
              </a:lnSpc>
              <a:spcBef>
                <a:spcPts val="1417"/>
              </a:spcBef>
              <a:buBlip>
                <a:blip r:embed="rId6"/>
              </a:buBlip>
            </a:pPr>
            <a:r>
              <a:rPr b="0" lang="en-IN" sz="2200" spc="-1" strike="noStrike">
                <a:solidFill>
                  <a:srgbClr val="000000"/>
                </a:solidFill>
                <a:latin typeface="Times new roman"/>
              </a:rPr>
              <a:t>Fire is another source of natural light.</a:t>
            </a:r>
            <a:endParaRPr b="0" lang="en-IN" sz="2200" spc="-1" strike="noStrike">
              <a:latin typeface="Arial"/>
            </a:endParaRPr>
          </a:p>
        </p:txBody>
      </p:sp>
    </p:spTree>
  </p:cSld>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CAUSES OF SLUMS</a:t>
            </a:r>
            <a:endParaRPr b="0" lang="en-IN" sz="3200" spc="-1" strike="noStrike">
              <a:latin typeface="Arial"/>
            </a:endParaRPr>
          </a:p>
        </p:txBody>
      </p:sp>
      <p:sp>
        <p:nvSpPr>
          <p:cNvPr id="145" name="TextShape 2"/>
          <p:cNvSpPr txBox="1"/>
          <p:nvPr/>
        </p:nvSpPr>
        <p:spPr>
          <a:xfrm>
            <a:off x="504000" y="1584000"/>
            <a:ext cx="9071640" cy="499896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0" i="1" lang="en-IN" sz="2200" spc="-1" strike="noStrike">
                <a:solidFill>
                  <a:srgbClr val="ce181e"/>
                </a:solidFill>
                <a:latin typeface="Times new roman"/>
              </a:rPr>
              <a:t>Industrialization:</a:t>
            </a:r>
            <a:r>
              <a:rPr b="0" lang="en-IN" sz="2200" spc="-1" strike="noStrike">
                <a:solidFill>
                  <a:srgbClr val="000000"/>
                </a:solidFill>
                <a:latin typeface="Times new roman"/>
              </a:rPr>
              <a:t> the slums may be said to be the direct evil result from industrialization which in the early stages never took care of planning houses for labourers.</a:t>
            </a:r>
            <a:endParaRPr b="0" lang="en-IN" sz="2200" spc="-1" strike="noStrike">
              <a:latin typeface="Arial"/>
            </a:endParaRPr>
          </a:p>
          <a:p>
            <a:pPr marL="432000" indent="-324000" algn="just">
              <a:lnSpc>
                <a:spcPct val="150000"/>
              </a:lnSpc>
              <a:spcBef>
                <a:spcPts val="1417"/>
              </a:spcBef>
              <a:buBlip>
                <a:blip r:embed="rId2"/>
              </a:buBlip>
            </a:pPr>
            <a:r>
              <a:rPr b="0" i="1" lang="en-IN" sz="2200" spc="-1" strike="noStrike">
                <a:solidFill>
                  <a:srgbClr val="ce181e"/>
                </a:solidFill>
                <a:latin typeface="Times new roman"/>
              </a:rPr>
              <a:t>Local Authority: </a:t>
            </a:r>
            <a:r>
              <a:rPr b="0" lang="en-IN" sz="2200" spc="-1" strike="noStrike">
                <a:solidFill>
                  <a:srgbClr val="000000"/>
                </a:solidFill>
                <a:latin typeface="Times new roman"/>
              </a:rPr>
              <a:t>if the concerned local authority does not possess adequate powers to control the development of towns, slums may be formed.</a:t>
            </a:r>
            <a:endParaRPr b="0" lang="en-IN" sz="2200" spc="-1" strike="noStrike">
              <a:latin typeface="Arial"/>
            </a:endParaRPr>
          </a:p>
          <a:p>
            <a:pPr marL="432000" indent="-324000" algn="just">
              <a:lnSpc>
                <a:spcPct val="150000"/>
              </a:lnSpc>
              <a:spcBef>
                <a:spcPts val="1417"/>
              </a:spcBef>
              <a:buBlip>
                <a:blip r:embed="rId3"/>
              </a:buBlip>
            </a:pPr>
            <a:r>
              <a:rPr b="0" i="1" lang="en-IN" sz="2200" spc="-1" strike="noStrike">
                <a:solidFill>
                  <a:srgbClr val="ce181e"/>
                </a:solidFill>
                <a:latin typeface="Times new roman"/>
              </a:rPr>
              <a:t>Migration:</a:t>
            </a:r>
            <a:r>
              <a:rPr b="0" lang="en-IN" sz="2200" spc="-1" strike="noStrike">
                <a:solidFill>
                  <a:srgbClr val="000000"/>
                </a:solidFill>
                <a:latin typeface="Times new roman"/>
              </a:rPr>
              <a:t> due to uncontrolled migration from surrounding areas, slums may be formed.</a:t>
            </a:r>
            <a:endParaRPr b="0" lang="en-IN" sz="2200" spc="-1" strike="noStrike">
              <a:latin typeface="Arial"/>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CHARACTERISTICS OF SLUMS</a:t>
            </a:r>
            <a:endParaRPr b="0" lang="en-IN" sz="3200" spc="-1" strike="noStrike">
              <a:latin typeface="Arial"/>
            </a:endParaRPr>
          </a:p>
        </p:txBody>
      </p:sp>
      <p:sp>
        <p:nvSpPr>
          <p:cNvPr id="147" name="TextShape 2"/>
          <p:cNvSpPr txBox="1"/>
          <p:nvPr/>
        </p:nvSpPr>
        <p:spPr>
          <a:xfrm>
            <a:off x="504000" y="1584000"/>
            <a:ext cx="9071640" cy="499896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0" i="1" lang="en-IN" sz="2200" spc="-1" strike="noStrike">
                <a:solidFill>
                  <a:srgbClr val="ce181e"/>
                </a:solidFill>
                <a:latin typeface="Times new roman"/>
              </a:rPr>
              <a:t>Appearance:</a:t>
            </a:r>
            <a:r>
              <a:rPr b="0" lang="en-IN" sz="2200" spc="-1" strike="noStrike">
                <a:solidFill>
                  <a:srgbClr val="000000"/>
                </a:solidFill>
                <a:latin typeface="Times new roman"/>
              </a:rPr>
              <a:t> in slums structures appears to be deteriorated, damaged and overaged which offers an unpleasant view to the eyes</a:t>
            </a:r>
            <a:endParaRPr b="0" lang="en-IN" sz="2200" spc="-1" strike="noStrike">
              <a:latin typeface="Arial"/>
            </a:endParaRPr>
          </a:p>
          <a:p>
            <a:pPr marL="432000" indent="-324000" algn="just">
              <a:lnSpc>
                <a:spcPct val="150000"/>
              </a:lnSpc>
              <a:spcBef>
                <a:spcPts val="1417"/>
              </a:spcBef>
              <a:buBlip>
                <a:blip r:embed="rId2"/>
              </a:buBlip>
            </a:pPr>
            <a:r>
              <a:rPr b="0" i="1" lang="en-IN" sz="2200" spc="-1" strike="noStrike">
                <a:solidFill>
                  <a:srgbClr val="ce181e"/>
                </a:solidFill>
                <a:latin typeface="Times new roman"/>
              </a:rPr>
              <a:t>Health &amp; Sanitation: </a:t>
            </a:r>
            <a:r>
              <a:rPr b="0" lang="en-IN" sz="2200" spc="-1" strike="noStrike">
                <a:solidFill>
                  <a:srgbClr val="000000"/>
                </a:solidFill>
                <a:latin typeface="Times new roman"/>
              </a:rPr>
              <a:t>slums are characterised by very low standards of sanitation, high rate of sickness and death rates</a:t>
            </a:r>
            <a:endParaRPr b="0" lang="en-IN" sz="2200" spc="-1" strike="noStrike">
              <a:latin typeface="Arial"/>
            </a:endParaRPr>
          </a:p>
          <a:p>
            <a:pPr marL="432000" indent="-324000" algn="just">
              <a:lnSpc>
                <a:spcPct val="150000"/>
              </a:lnSpc>
              <a:spcBef>
                <a:spcPts val="1417"/>
              </a:spcBef>
              <a:buBlip>
                <a:blip r:embed="rId3"/>
              </a:buBlip>
            </a:pPr>
            <a:r>
              <a:rPr b="0" i="1" lang="en-IN" sz="2200" spc="-1" strike="noStrike">
                <a:solidFill>
                  <a:srgbClr val="ce181e"/>
                </a:solidFill>
                <a:latin typeface="Times new roman"/>
              </a:rPr>
              <a:t>Income:</a:t>
            </a:r>
            <a:r>
              <a:rPr b="0" lang="en-IN" sz="2200" spc="-1" strike="noStrike">
                <a:solidFill>
                  <a:srgbClr val="000000"/>
                </a:solidFill>
                <a:latin typeface="Times new roman"/>
              </a:rPr>
              <a:t> slums are usually occupied by lowest income group of the society</a:t>
            </a:r>
            <a:endParaRPr b="0" lang="en-IN" sz="2200" spc="-1" strike="noStrike">
              <a:latin typeface="Arial"/>
            </a:endParaRPr>
          </a:p>
          <a:p>
            <a:pPr marL="432000" indent="-324000" algn="just">
              <a:lnSpc>
                <a:spcPct val="150000"/>
              </a:lnSpc>
              <a:spcBef>
                <a:spcPts val="1417"/>
              </a:spcBef>
              <a:buBlip>
                <a:blip r:embed="rId4"/>
              </a:buBlip>
            </a:pPr>
            <a:r>
              <a:rPr b="0" lang="en-IN" sz="2200" spc="-1" strike="noStrike">
                <a:solidFill>
                  <a:srgbClr val="ce181e"/>
                </a:solidFill>
                <a:latin typeface="Times new roman"/>
              </a:rPr>
              <a:t>Morals:</a:t>
            </a:r>
            <a:r>
              <a:rPr b="0" lang="en-IN" sz="2200" spc="-1" strike="noStrike">
                <a:solidFill>
                  <a:srgbClr val="000000"/>
                </a:solidFill>
                <a:latin typeface="Times new roman"/>
              </a:rPr>
              <a:t> the socially disorganized slumm amy prove to be an area of delinquency and crime</a:t>
            </a:r>
            <a:endParaRPr b="0" lang="en-IN" sz="2200" spc="-1" strike="noStrike">
              <a:latin typeface="Arial"/>
            </a:endParaRPr>
          </a:p>
          <a:p>
            <a:pPr marL="432000" indent="-324000" algn="just">
              <a:lnSpc>
                <a:spcPct val="150000"/>
              </a:lnSpc>
              <a:spcBef>
                <a:spcPts val="1417"/>
              </a:spcBef>
              <a:buBlip>
                <a:blip r:embed="rId5"/>
              </a:buBlip>
            </a:pPr>
            <a:r>
              <a:rPr b="0" lang="en-IN" sz="2200" spc="-1" strike="noStrike">
                <a:solidFill>
                  <a:srgbClr val="ce181e"/>
                </a:solidFill>
                <a:latin typeface="Times new roman"/>
              </a:rPr>
              <a:t>Overcrowding: </a:t>
            </a:r>
            <a:r>
              <a:rPr b="0" lang="en-IN" sz="2200" spc="-1" strike="noStrike">
                <a:solidFill>
                  <a:srgbClr val="000000"/>
                </a:solidFill>
                <a:latin typeface="Times new roman"/>
              </a:rPr>
              <a:t>slums are over croweded with buildings and buildings aree overcrowded with people.</a:t>
            </a:r>
            <a:endParaRPr b="0" lang="en-IN" sz="2200" spc="-1" strike="noStrike">
              <a:latin typeface="Arial"/>
            </a:endParaRPr>
          </a:p>
          <a:p>
            <a:pPr marL="432000" indent="-324000" algn="just">
              <a:lnSpc>
                <a:spcPct val="150000"/>
              </a:lnSpc>
              <a:spcBef>
                <a:spcPts val="1417"/>
              </a:spcBef>
              <a:buBlip>
                <a:blip r:embed="rId6"/>
              </a:buBlip>
            </a:pPr>
            <a:r>
              <a:rPr b="0" lang="en-IN" sz="2200" spc="-1" strike="noStrike">
                <a:solidFill>
                  <a:srgbClr val="ce181e"/>
                </a:solidFill>
                <a:latin typeface="Times new roman"/>
              </a:rPr>
              <a:t>Social Isolation: </a:t>
            </a:r>
            <a:r>
              <a:rPr b="0" lang="en-IN" sz="2200" spc="-1" strike="noStrike">
                <a:solidFill>
                  <a:srgbClr val="000000"/>
                </a:solidFill>
                <a:latin typeface="Times new roman"/>
              </a:rPr>
              <a:t>slums are occupied by people with lowest social status and thus are usually isolated from the society</a:t>
            </a:r>
            <a:endParaRPr b="0" lang="en-IN" sz="2200" spc="-1" strike="noStrike">
              <a:latin typeface="Arial"/>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EFFECT OF SLUMS</a:t>
            </a:r>
            <a:endParaRPr b="0" lang="en-IN" sz="3200" spc="-1" strike="noStrike">
              <a:latin typeface="Arial"/>
            </a:endParaRPr>
          </a:p>
        </p:txBody>
      </p:sp>
      <p:sp>
        <p:nvSpPr>
          <p:cNvPr id="149" name="TextShape 2"/>
          <p:cNvSpPr txBox="1"/>
          <p:nvPr/>
        </p:nvSpPr>
        <p:spPr>
          <a:xfrm>
            <a:off x="504000" y="1584000"/>
            <a:ext cx="9071640" cy="499896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0" i="1" lang="en-IN" sz="2200" spc="-1" strike="noStrike">
                <a:solidFill>
                  <a:srgbClr val="ce181e"/>
                </a:solidFill>
                <a:latin typeface="Times new roman"/>
              </a:rPr>
              <a:t>Health:</a:t>
            </a:r>
            <a:r>
              <a:rPr b="0" lang="en-IN" sz="2200" spc="-1" strike="noStrike">
                <a:solidFill>
                  <a:srgbClr val="000000"/>
                </a:solidFill>
                <a:latin typeface="Times new roman"/>
              </a:rPr>
              <a:t> climate of slums easily leads to unhealthy living conditions – thus people in slums are easily attacked by various types of diseases</a:t>
            </a:r>
            <a:endParaRPr b="0" lang="en-IN" sz="2200" spc="-1" strike="noStrike">
              <a:latin typeface="Arial"/>
            </a:endParaRPr>
          </a:p>
          <a:p>
            <a:pPr marL="432000" indent="-324000" algn="just">
              <a:lnSpc>
                <a:spcPct val="150000"/>
              </a:lnSpc>
              <a:spcBef>
                <a:spcPts val="1417"/>
              </a:spcBef>
              <a:buBlip>
                <a:blip r:embed="rId2"/>
              </a:buBlip>
            </a:pPr>
            <a:r>
              <a:rPr b="0" i="1" lang="en-IN" sz="2200" spc="-1" strike="noStrike">
                <a:solidFill>
                  <a:srgbClr val="ce181e"/>
                </a:solidFill>
                <a:latin typeface="Times new roman"/>
              </a:rPr>
              <a:t>Surrounding Locality: </a:t>
            </a:r>
            <a:r>
              <a:rPr b="0" lang="en-IN" sz="2200" spc="-1" strike="noStrike">
                <a:solidFill>
                  <a:srgbClr val="000000"/>
                </a:solidFill>
                <a:latin typeface="Times new roman"/>
              </a:rPr>
              <a:t>institutions located nearby the slums are also usually badly affected</a:t>
            </a:r>
            <a:endParaRPr b="0" lang="en-IN" sz="2200" spc="-1" strike="noStrike">
              <a:latin typeface="Arial"/>
            </a:endParaRPr>
          </a:p>
          <a:p>
            <a:pPr marL="432000" indent="-324000" algn="just">
              <a:lnSpc>
                <a:spcPct val="150000"/>
              </a:lnSpc>
              <a:spcBef>
                <a:spcPts val="1417"/>
              </a:spcBef>
              <a:buBlip>
                <a:blip r:embed="rId3"/>
              </a:buBlip>
            </a:pPr>
            <a:r>
              <a:rPr b="0" i="1" lang="en-IN" sz="2200" spc="-1" strike="noStrike">
                <a:solidFill>
                  <a:srgbClr val="ce181e"/>
                </a:solidFill>
                <a:latin typeface="Times new roman"/>
              </a:rPr>
              <a:t>Working conditions:</a:t>
            </a:r>
            <a:r>
              <a:rPr b="0" lang="en-IN" sz="2200" spc="-1" strike="noStrike">
                <a:solidFill>
                  <a:srgbClr val="000000"/>
                </a:solidFill>
                <a:latin typeface="Times new roman"/>
              </a:rPr>
              <a:t> slums are full of noise, traffic congestion, smoke, dust and darkness, thus they does not provide a peaceful working atmosphere</a:t>
            </a:r>
            <a:endParaRPr b="0" lang="en-IN" sz="2200" spc="-1" strike="noStrike">
              <a:latin typeface="Arial"/>
            </a:endParaRPr>
          </a:p>
          <a:p>
            <a:pPr marL="432000" indent="-324000" algn="just">
              <a:lnSpc>
                <a:spcPct val="150000"/>
              </a:lnSpc>
              <a:spcBef>
                <a:spcPts val="1417"/>
              </a:spcBef>
              <a:buBlip>
                <a:blip r:embed="rId4"/>
              </a:buBlip>
            </a:pPr>
            <a:r>
              <a:rPr b="0" lang="en-IN" sz="2200" spc="-1" strike="noStrike">
                <a:solidFill>
                  <a:srgbClr val="ce181e"/>
                </a:solidFill>
                <a:latin typeface="Times new roman"/>
              </a:rPr>
              <a:t>Absence of Amenities:</a:t>
            </a:r>
            <a:r>
              <a:rPr b="0" lang="en-IN" sz="2200" spc="-1" strike="noStrike">
                <a:solidFill>
                  <a:srgbClr val="000000"/>
                </a:solidFill>
                <a:latin typeface="Times new roman"/>
              </a:rPr>
              <a:t> the surrounding area of slums lack essential amenities because of over crowding of population</a:t>
            </a:r>
            <a:endParaRPr b="0" lang="en-IN" sz="2200" spc="-1" strike="noStrike">
              <a:latin typeface="Arial"/>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 </a:t>
            </a:r>
            <a:r>
              <a:rPr b="0" lang="en-IN" sz="3200" spc="-1" strike="noStrike">
                <a:solidFill>
                  <a:srgbClr val="94070a"/>
                </a:solidFill>
                <a:latin typeface="Times new roman"/>
              </a:rPr>
              <a:t>SLUM CLEARANCE</a:t>
            </a:r>
            <a:endParaRPr b="0" lang="en-IN" sz="3200" spc="-1" strike="noStrike">
              <a:latin typeface="Arial"/>
            </a:endParaRPr>
          </a:p>
        </p:txBody>
      </p:sp>
      <p:sp>
        <p:nvSpPr>
          <p:cNvPr id="151" name="TextShape 2"/>
          <p:cNvSpPr txBox="1"/>
          <p:nvPr/>
        </p:nvSpPr>
        <p:spPr>
          <a:xfrm>
            <a:off x="504000" y="1584000"/>
            <a:ext cx="9071640" cy="499896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0" lang="en-IN" sz="2200" spc="-1" strike="noStrike">
                <a:solidFill>
                  <a:srgbClr val="000000"/>
                </a:solidFill>
                <a:latin typeface="Times new roman"/>
              </a:rPr>
              <a:t>The process of improving the existing conditions of slums is known as the </a:t>
            </a:r>
            <a:r>
              <a:rPr b="0" i="1" lang="en-IN" sz="2200" spc="-1" strike="noStrike">
                <a:solidFill>
                  <a:srgbClr val="000000"/>
                </a:solidFill>
                <a:latin typeface="Times new roman"/>
              </a:rPr>
              <a:t>slum clearance</a:t>
            </a:r>
            <a:r>
              <a:rPr b="0" lang="en-IN" sz="2200" spc="-1" strike="noStrike">
                <a:solidFill>
                  <a:srgbClr val="000000"/>
                </a:solidFill>
                <a:latin typeface="Times new roman"/>
              </a:rPr>
              <a:t>. </a:t>
            </a:r>
            <a:endParaRPr b="0" lang="en-IN" sz="2200" spc="-1" strike="noStrike">
              <a:latin typeface="Arial"/>
            </a:endParaRPr>
          </a:p>
          <a:p>
            <a:pPr marL="432000" indent="-324000" algn="just">
              <a:lnSpc>
                <a:spcPct val="150000"/>
              </a:lnSpc>
              <a:spcBef>
                <a:spcPts val="1417"/>
              </a:spcBef>
              <a:buBlip>
                <a:blip r:embed="rId2"/>
              </a:buBlip>
            </a:pPr>
            <a:r>
              <a:rPr b="0" lang="en-IN" sz="2200" spc="-1" strike="noStrike">
                <a:solidFill>
                  <a:srgbClr val="000000"/>
                </a:solidFill>
                <a:latin typeface="Times new roman"/>
              </a:rPr>
              <a:t>Methods of Slum Clearance are:</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solidFill>
                  <a:srgbClr val="000000"/>
                </a:solidFill>
                <a:latin typeface="Times new roman"/>
              </a:rPr>
              <a:t>1. Improvement Method</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solidFill>
                  <a:srgbClr val="000000"/>
                </a:solidFill>
                <a:latin typeface="Times new roman"/>
              </a:rPr>
              <a:t>2. Complete Removal Method </a:t>
            </a:r>
            <a:endParaRPr b="0" lang="en-IN" sz="2200" spc="-1" strike="noStrike">
              <a:latin typeface="Arial"/>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 </a:t>
            </a:r>
            <a:r>
              <a:rPr b="0" lang="en-IN" sz="3200" spc="-1" strike="noStrike">
                <a:solidFill>
                  <a:srgbClr val="94070a"/>
                </a:solidFill>
                <a:latin typeface="Times new roman"/>
              </a:rPr>
              <a:t>SLUM CLEARANCE</a:t>
            </a:r>
            <a:endParaRPr b="0" lang="en-IN" sz="3200" spc="-1" strike="noStrike">
              <a:latin typeface="Arial"/>
            </a:endParaRPr>
          </a:p>
        </p:txBody>
      </p:sp>
      <p:sp>
        <p:nvSpPr>
          <p:cNvPr id="153" name="TextShape 2"/>
          <p:cNvSpPr txBox="1"/>
          <p:nvPr/>
        </p:nvSpPr>
        <p:spPr>
          <a:xfrm>
            <a:off x="504000" y="1584000"/>
            <a:ext cx="9071640" cy="499896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0" i="1" lang="en-IN" sz="2200" spc="-1" strike="noStrike">
                <a:solidFill>
                  <a:srgbClr val="ce181e"/>
                </a:solidFill>
                <a:latin typeface="Times new roman"/>
              </a:rPr>
              <a:t>1. Improvement Method</a:t>
            </a:r>
            <a:endParaRPr b="0" lang="en-IN" sz="2200" spc="-1" strike="noStrike">
              <a:latin typeface="Arial"/>
            </a:endParaRPr>
          </a:p>
          <a:p>
            <a:pPr marL="432000" indent="-324000" algn="just">
              <a:lnSpc>
                <a:spcPct val="150000"/>
              </a:lnSpc>
              <a:spcBef>
                <a:spcPts val="1417"/>
              </a:spcBef>
              <a:buBlip>
                <a:blip r:embed="rId2"/>
              </a:buBlip>
            </a:pPr>
            <a:r>
              <a:rPr b="0" lang="en-IN" sz="2200" spc="-1" strike="noStrike">
                <a:solidFill>
                  <a:srgbClr val="000000"/>
                </a:solidFill>
                <a:latin typeface="Times new roman"/>
              </a:rPr>
              <a:t>In this method, the drainage arrangements, public utility services are modified and improved.</a:t>
            </a:r>
            <a:endParaRPr b="0" lang="en-IN" sz="2200" spc="-1" strike="noStrike">
              <a:latin typeface="Arial"/>
            </a:endParaRPr>
          </a:p>
          <a:p>
            <a:pPr marL="432000" indent="-324000" algn="just">
              <a:lnSpc>
                <a:spcPct val="150000"/>
              </a:lnSpc>
              <a:spcBef>
                <a:spcPts val="1417"/>
              </a:spcBef>
              <a:buBlip>
                <a:blip r:embed="rId3"/>
              </a:buBlip>
            </a:pPr>
            <a:r>
              <a:rPr b="0" lang="en-IN" sz="2200" spc="-1" strike="noStrike">
                <a:solidFill>
                  <a:srgbClr val="000000"/>
                </a:solidFill>
                <a:latin typeface="Times new roman"/>
              </a:rPr>
              <a:t>Low portions of the old slums are filled up and the existing roads are widened.</a:t>
            </a:r>
            <a:endParaRPr b="0" lang="en-IN" sz="2200" spc="-1" strike="noStrike">
              <a:latin typeface="Arial"/>
            </a:endParaRPr>
          </a:p>
          <a:p>
            <a:pPr marL="432000" indent="-324000" algn="just">
              <a:lnSpc>
                <a:spcPct val="150000"/>
              </a:lnSpc>
              <a:spcBef>
                <a:spcPts val="1417"/>
              </a:spcBef>
              <a:buBlip>
                <a:blip r:embed="rId4"/>
              </a:buBlip>
            </a:pPr>
            <a:r>
              <a:rPr b="0" lang="en-IN" sz="2200" spc="-1" strike="noStrike">
                <a:solidFill>
                  <a:srgbClr val="000000"/>
                </a:solidFill>
                <a:latin typeface="Times new roman"/>
              </a:rPr>
              <a:t>Thus with proper planning and implementation of improvement works, it is possible to make slums slightly more habitable at the minimum cost.</a:t>
            </a:r>
            <a:endParaRPr b="0" lang="en-IN" sz="2200" spc="-1" strike="noStrike">
              <a:latin typeface="Arial"/>
            </a:endParaRPr>
          </a:p>
          <a:p>
            <a:pPr marL="432000" indent="-324000" algn="just">
              <a:lnSpc>
                <a:spcPct val="150000"/>
              </a:lnSpc>
              <a:spcBef>
                <a:spcPts val="1417"/>
              </a:spcBef>
              <a:buBlip>
                <a:blip r:embed="rId5"/>
              </a:buBlip>
            </a:pPr>
            <a:r>
              <a:rPr b="0" lang="en-IN" sz="2200" spc="-1" strike="noStrike">
                <a:solidFill>
                  <a:srgbClr val="000000"/>
                </a:solidFill>
                <a:latin typeface="Times new roman"/>
              </a:rPr>
              <a:t>This method do not cause much disturbance to the slum dwellers. </a:t>
            </a:r>
            <a:endParaRPr b="0" lang="en-IN" sz="2200" spc="-1" strike="noStrike">
              <a:latin typeface="Arial"/>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 </a:t>
            </a:r>
            <a:r>
              <a:rPr b="0" lang="en-IN" sz="3200" spc="-1" strike="noStrike">
                <a:solidFill>
                  <a:srgbClr val="94070a"/>
                </a:solidFill>
                <a:latin typeface="Times new roman"/>
              </a:rPr>
              <a:t>SLUM CLEARANCE</a:t>
            </a:r>
            <a:endParaRPr b="0" lang="en-IN" sz="3200" spc="-1" strike="noStrike">
              <a:latin typeface="Arial"/>
            </a:endParaRPr>
          </a:p>
        </p:txBody>
      </p:sp>
      <p:sp>
        <p:nvSpPr>
          <p:cNvPr id="155" name="TextShape 2"/>
          <p:cNvSpPr txBox="1"/>
          <p:nvPr/>
        </p:nvSpPr>
        <p:spPr>
          <a:xfrm>
            <a:off x="504000" y="1584000"/>
            <a:ext cx="9071640" cy="499896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0" i="1" lang="en-IN" sz="2200" spc="-1" strike="noStrike">
                <a:solidFill>
                  <a:srgbClr val="ce181e"/>
                </a:solidFill>
                <a:latin typeface="Times new roman"/>
              </a:rPr>
              <a:t>2. Complete Removal Method</a:t>
            </a:r>
            <a:endParaRPr b="0" lang="en-IN" sz="2200" spc="-1" strike="noStrike">
              <a:latin typeface="Arial"/>
            </a:endParaRPr>
          </a:p>
          <a:p>
            <a:pPr marL="432000" indent="-324000" algn="just">
              <a:lnSpc>
                <a:spcPct val="150000"/>
              </a:lnSpc>
              <a:spcBef>
                <a:spcPts val="1417"/>
              </a:spcBef>
              <a:buBlip>
                <a:blip r:embed="rId2"/>
              </a:buBlip>
            </a:pPr>
            <a:r>
              <a:rPr b="0" lang="en-IN" sz="2200" spc="-1" strike="noStrike">
                <a:solidFill>
                  <a:srgbClr val="000000"/>
                </a:solidFill>
                <a:latin typeface="Times new roman"/>
              </a:rPr>
              <a:t>In this method, congested area may be completely cleared out of the existing locality</a:t>
            </a:r>
            <a:endParaRPr b="0" lang="en-IN" sz="2200" spc="-1" strike="noStrike">
              <a:latin typeface="Arial"/>
            </a:endParaRPr>
          </a:p>
          <a:p>
            <a:pPr marL="432000" indent="-324000" algn="just">
              <a:lnSpc>
                <a:spcPct val="150000"/>
              </a:lnSpc>
              <a:spcBef>
                <a:spcPts val="1417"/>
              </a:spcBef>
              <a:buBlip>
                <a:blip r:embed="rId3"/>
              </a:buBlip>
            </a:pPr>
            <a:r>
              <a:rPr b="0" lang="en-IN" sz="2200" spc="-1" strike="noStrike">
                <a:solidFill>
                  <a:srgbClr val="000000"/>
                </a:solidFill>
                <a:latin typeface="Times new roman"/>
              </a:rPr>
              <a:t>Only those buildings which are really good in condition are retained and all other structures are pulled down</a:t>
            </a:r>
            <a:endParaRPr b="0" lang="en-IN" sz="2200" spc="-1" strike="noStrike">
              <a:latin typeface="Arial"/>
            </a:endParaRPr>
          </a:p>
          <a:p>
            <a:pPr marL="432000" indent="-324000" algn="just">
              <a:lnSpc>
                <a:spcPct val="150000"/>
              </a:lnSpc>
              <a:spcBef>
                <a:spcPts val="1417"/>
              </a:spcBef>
              <a:buBlip>
                <a:blip r:embed="rId4"/>
              </a:buBlip>
            </a:pPr>
            <a:r>
              <a:rPr b="0" lang="en-IN" sz="2200" spc="-1" strike="noStrike">
                <a:solidFill>
                  <a:srgbClr val="000000"/>
                </a:solidFill>
                <a:latin typeface="Times new roman"/>
              </a:rPr>
              <a:t>Transit camps in the form of temporary buildings are constructed near the slum to accomodate dishoused people during the process of slum clearance </a:t>
            </a:r>
            <a:endParaRPr b="0" lang="en-IN" sz="2200" spc="-1" strike="noStrike">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NATURAL &amp; ARTIFICIAL LIGHTS</a:t>
            </a:r>
            <a:endParaRPr b="0" lang="en-IN" sz="3200" spc="-1" strike="noStrike">
              <a:latin typeface="Arial"/>
            </a:endParaRPr>
          </a:p>
        </p:txBody>
      </p:sp>
      <p:sp>
        <p:nvSpPr>
          <p:cNvPr id="89" name="TextShape 2"/>
          <p:cNvSpPr txBox="1"/>
          <p:nvPr/>
        </p:nvSpPr>
        <p:spPr>
          <a:xfrm>
            <a:off x="504000" y="1769040"/>
            <a:ext cx="9071640" cy="499896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1" lang="en-IN" sz="2200" spc="-1" strike="noStrike">
                <a:solidFill>
                  <a:srgbClr val="ce181e"/>
                </a:solidFill>
                <a:latin typeface="Times new roman"/>
              </a:rPr>
              <a:t>Artificial light</a:t>
            </a:r>
            <a:r>
              <a:rPr b="0" lang="en-IN" sz="2200" spc="-1" strike="noStrike">
                <a:solidFill>
                  <a:srgbClr val="000000"/>
                </a:solidFill>
                <a:latin typeface="Times new roman"/>
              </a:rPr>
              <a:t> is generated by artificial sources, such as incandescent lamps, compact fluorescent lamps (CFLs), LEDs, etc. </a:t>
            </a:r>
            <a:endParaRPr b="0" lang="en-IN" sz="2200" spc="-1" strike="noStrike">
              <a:latin typeface="Arial"/>
            </a:endParaRPr>
          </a:p>
          <a:p>
            <a:pPr marL="432000" indent="-324000" algn="just">
              <a:lnSpc>
                <a:spcPct val="150000"/>
              </a:lnSpc>
              <a:spcBef>
                <a:spcPts val="1417"/>
              </a:spcBef>
              <a:buBlip>
                <a:blip r:embed="rId2"/>
              </a:buBlip>
            </a:pPr>
            <a:r>
              <a:rPr b="0" lang="en-IN" sz="2200" spc="-1" strike="noStrike">
                <a:solidFill>
                  <a:srgbClr val="000000"/>
                </a:solidFill>
                <a:latin typeface="Times new roman"/>
              </a:rPr>
              <a:t>We can control the quality, quantity and duration of this light by controlling a number of factors. </a:t>
            </a:r>
            <a:endParaRPr b="0" lang="en-IN" sz="2200" spc="-1" strike="noStrike">
              <a:latin typeface="Arial"/>
            </a:endParaRPr>
          </a:p>
          <a:p>
            <a:pPr marL="432000" indent="-324000" algn="just">
              <a:lnSpc>
                <a:spcPct val="150000"/>
              </a:lnSpc>
              <a:spcBef>
                <a:spcPts val="1417"/>
              </a:spcBef>
              <a:buBlip>
                <a:blip r:embed="rId3"/>
              </a:buBlip>
            </a:pPr>
            <a:r>
              <a:rPr b="0" lang="en-IN" sz="2200" spc="-1" strike="noStrike">
                <a:solidFill>
                  <a:srgbClr val="000000"/>
                </a:solidFill>
                <a:latin typeface="Times new roman"/>
              </a:rPr>
              <a:t>Artificial light is necessary for us to work during hours of low lighting (evening and/or night). </a:t>
            </a:r>
            <a:endParaRPr b="0" lang="en-IN" sz="2200" spc="-1" strike="noStrike">
              <a:latin typeface="Arial"/>
            </a:endParaRPr>
          </a:p>
          <a:p>
            <a:pPr marL="432000" indent="-324000" algn="just">
              <a:lnSpc>
                <a:spcPct val="150000"/>
              </a:lnSpc>
              <a:spcBef>
                <a:spcPts val="1417"/>
              </a:spcBef>
              <a:buBlip>
                <a:blip r:embed="rId4"/>
              </a:buBlip>
            </a:pPr>
            <a:r>
              <a:rPr b="0" lang="en-IN" sz="2200" spc="-1" strike="noStrike">
                <a:solidFill>
                  <a:srgbClr val="000000"/>
                </a:solidFill>
                <a:latin typeface="Times new roman"/>
              </a:rPr>
              <a:t>The artificial light does not cover the entire light spectrum and is not too conducive to photosynthesis or health of life forms.</a:t>
            </a:r>
            <a:endParaRPr b="0" lang="en-IN" sz="2200" spc="-1" strike="noStrike">
              <a:latin typeface="Arial"/>
            </a:endParaRPr>
          </a:p>
          <a:p>
            <a:pPr marL="432000" indent="-324000" algn="just">
              <a:lnSpc>
                <a:spcPct val="150000"/>
              </a:lnSpc>
              <a:spcBef>
                <a:spcPts val="1417"/>
              </a:spcBef>
              <a:buBlip>
                <a:blip r:embed="rId5"/>
              </a:buBlip>
            </a:pPr>
            <a:r>
              <a:rPr b="0" lang="en-IN" sz="2200" spc="-1" strike="noStrike">
                <a:solidFill>
                  <a:srgbClr val="000000"/>
                </a:solidFill>
                <a:latin typeface="Times new roman"/>
              </a:rPr>
              <a:t>Artificial lights are available in a wide variety of shapes, sizes, colors of light emitted, and levels of brightness. </a:t>
            </a:r>
            <a:endParaRPr b="0" lang="en-IN" sz="2200" spc="-1" strike="noStrike">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NATURAL &amp; ARTIFICIAL LIGHTS</a:t>
            </a:r>
            <a:endParaRPr b="0" lang="en-IN" sz="3200" spc="-1" strike="noStrike">
              <a:latin typeface="Arial"/>
            </a:endParaRPr>
          </a:p>
        </p:txBody>
      </p:sp>
      <p:sp>
        <p:nvSpPr>
          <p:cNvPr id="91" name="TextShape 2"/>
          <p:cNvSpPr txBox="1"/>
          <p:nvPr/>
        </p:nvSpPr>
        <p:spPr>
          <a:xfrm>
            <a:off x="504000" y="1769040"/>
            <a:ext cx="9071640" cy="499896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0" lang="en-IN" sz="2200" spc="-1" strike="noStrike">
                <a:solidFill>
                  <a:srgbClr val="000000"/>
                </a:solidFill>
                <a:latin typeface="Times new roman"/>
              </a:rPr>
              <a:t>While natural light is produced by the sun, artificial light sources can include incandescent bulbs, fluorescent tubes and light-emitting diodes (LEDs).</a:t>
            </a:r>
            <a:endParaRPr b="0" lang="en-IN" sz="2200" spc="-1" strike="noStrike">
              <a:latin typeface="Arial"/>
            </a:endParaRPr>
          </a:p>
          <a:p>
            <a:pPr marL="432000" indent="-324000" algn="just">
              <a:lnSpc>
                <a:spcPct val="150000"/>
              </a:lnSpc>
              <a:spcBef>
                <a:spcPts val="1417"/>
              </a:spcBef>
              <a:buBlip>
                <a:blip r:embed="rId2"/>
              </a:buBlip>
            </a:pPr>
            <a:r>
              <a:rPr b="0" lang="en-IN" sz="2200" spc="-1" strike="noStrike">
                <a:solidFill>
                  <a:srgbClr val="000000"/>
                </a:solidFill>
                <a:latin typeface="Times new roman"/>
              </a:rPr>
              <a:t>Natural light, which produces heat and color, comes from the radiation given off by the sun. It is then filtered through the Earth's atmosphere and absorbed by plants. </a:t>
            </a:r>
            <a:endParaRPr b="0" lang="en-IN" sz="2200" spc="-1" strike="noStrike">
              <a:latin typeface="Arial"/>
            </a:endParaRPr>
          </a:p>
          <a:p>
            <a:pPr marL="432000" indent="-324000" algn="just">
              <a:lnSpc>
                <a:spcPct val="150000"/>
              </a:lnSpc>
              <a:spcBef>
                <a:spcPts val="1417"/>
              </a:spcBef>
              <a:buBlip>
                <a:blip r:embed="rId3"/>
              </a:buBlip>
            </a:pPr>
            <a:r>
              <a:rPr b="0" lang="en-IN" sz="2200" spc="-1" strike="noStrike">
                <a:solidFill>
                  <a:srgbClr val="000000"/>
                </a:solidFill>
                <a:latin typeface="Times new roman"/>
              </a:rPr>
              <a:t>Artificial light sources can consist of a filament that uses electricity or halogen gas to glow, or an electronic device that emits light. Some artificial lights use gas and electricity to produce light and heat. </a:t>
            </a:r>
            <a:endParaRPr b="0" lang="en-IN" sz="2200" spc="-1" strike="noStrike">
              <a:latin typeface="Arial"/>
            </a:endParaRPr>
          </a:p>
          <a:p>
            <a:pPr marL="432000" indent="-324000" algn="just">
              <a:lnSpc>
                <a:spcPct val="150000"/>
              </a:lnSpc>
              <a:spcBef>
                <a:spcPts val="1417"/>
              </a:spcBef>
              <a:buBlip>
                <a:blip r:embed="rId4"/>
              </a:buBlip>
            </a:pPr>
            <a:r>
              <a:rPr b="0" lang="en-IN" sz="2200" spc="-1" strike="noStrike">
                <a:solidFill>
                  <a:srgbClr val="000000"/>
                </a:solidFill>
                <a:latin typeface="Times new roman"/>
              </a:rPr>
              <a:t>Unlike natural sunlight, artificial lighting intensity can be adjusted to serve the needs of individual plants.</a:t>
            </a:r>
            <a:endParaRPr b="0" lang="en-IN" sz="2200" spc="-1" strike="noStrike">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504000" y="10584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Types of artificial lights</a:t>
            </a:r>
            <a:endParaRPr b="0" lang="en-IN" sz="3200" spc="-1" strike="noStrike">
              <a:latin typeface="Arial"/>
            </a:endParaRPr>
          </a:p>
        </p:txBody>
      </p:sp>
      <p:sp>
        <p:nvSpPr>
          <p:cNvPr id="93" name="TextShape 2"/>
          <p:cNvSpPr txBox="1"/>
          <p:nvPr/>
        </p:nvSpPr>
        <p:spPr>
          <a:xfrm>
            <a:off x="432000" y="1080000"/>
            <a:ext cx="9071640" cy="612000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0" lang="en-IN" sz="2200" spc="-1" strike="noStrike">
                <a:solidFill>
                  <a:srgbClr val="ce181e"/>
                </a:solidFill>
                <a:latin typeface="Times new roman"/>
              </a:rPr>
              <a:t>Incandescent lighting </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solidFill>
                  <a:srgbClr val="000000"/>
                </a:solidFill>
                <a:latin typeface="Times new roman"/>
              </a:rPr>
              <a:t>Incandescent lighting is produced by light bulbs that give off both heat and light and is a good alternative to natural light. </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solidFill>
                  <a:srgbClr val="000000"/>
                </a:solidFill>
                <a:latin typeface="Times new roman"/>
              </a:rPr>
              <a:t>Because its colour spectrum is closer to natural light than many other light sources, it was traditionally the preferred source for general-purpose illumination.</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solidFill>
                  <a:srgbClr val="000000"/>
                </a:solidFill>
                <a:latin typeface="Times new roman"/>
              </a:rPr>
              <a:t>Contains nitrogen or argon gas</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solidFill>
                  <a:srgbClr val="000000"/>
                </a:solidFill>
                <a:latin typeface="Times new roman"/>
              </a:rPr>
              <a:t>Tungsten filament with lead wires - burns when electricity is passed</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solidFill>
                  <a:srgbClr val="000000"/>
                </a:solidFill>
                <a:latin typeface="Times new roman"/>
              </a:rPr>
              <a:t>Also called as tungsten filament bulb</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solidFill>
                  <a:srgbClr val="000000"/>
                </a:solidFill>
                <a:latin typeface="Times new roman"/>
              </a:rPr>
              <a:t>Advantage - light quality and color are very consistent</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solidFill>
                  <a:srgbClr val="000000"/>
                </a:solidFill>
                <a:latin typeface="Times new roman"/>
              </a:rPr>
              <a:t>Disadvantage - requires lot of energy and faster degradation of filament leading to shorter lifespan </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solidFill>
                  <a:srgbClr val="000000"/>
                </a:solidFill>
                <a:latin typeface="Times new roman"/>
              </a:rPr>
              <a:t>However, incandescent bulbs are energy inefficient and are being replaced in many applications by devices such as fluorescent lamps, HIDs and LEDs, which give more visible light for the same amount of electrical energy input.</a:t>
            </a:r>
            <a:endParaRPr b="0" lang="en-IN" sz="2200" spc="-1" strike="noStrike">
              <a:latin typeface="Arial"/>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Types of artificial lights</a:t>
            </a:r>
            <a:endParaRPr b="0" lang="en-IN" sz="3200" spc="-1" strike="noStrike">
              <a:latin typeface="Arial"/>
            </a:endParaRPr>
          </a:p>
        </p:txBody>
      </p:sp>
      <p:sp>
        <p:nvSpPr>
          <p:cNvPr id="95" name="TextShape 2"/>
          <p:cNvSpPr txBox="1"/>
          <p:nvPr/>
        </p:nvSpPr>
        <p:spPr>
          <a:xfrm>
            <a:off x="504000" y="1368000"/>
            <a:ext cx="9071640" cy="540000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0" lang="en-IN" sz="2200" spc="-1" strike="noStrike">
                <a:solidFill>
                  <a:srgbClr val="ce181e"/>
                </a:solidFill>
                <a:latin typeface="Times new roman"/>
              </a:rPr>
              <a:t>Fluorescent lights</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solidFill>
                  <a:srgbClr val="000000"/>
                </a:solidFill>
                <a:latin typeface="Times new roman"/>
              </a:rPr>
              <a:t>Fluorescent lighting consumes less electricity, lasts longer and does not radiate as much heat as incandescent bulbs. </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solidFill>
                  <a:srgbClr val="000000"/>
                </a:solidFill>
                <a:latin typeface="Times new roman"/>
              </a:rPr>
              <a:t>It can come in the form of tubes and also come in the form of bulbs, known as Compact Fluorescent Lamps (CFLs). CFLs provide good overall light and are increasingly popular in the built environment. </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solidFill>
                  <a:srgbClr val="000000"/>
                </a:solidFill>
                <a:latin typeface="Times new roman"/>
              </a:rPr>
              <a:t>Contains argon/krpton as gas vapor with phosper coating on the walls of glass tube</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solidFill>
                  <a:srgbClr val="000000"/>
                </a:solidFill>
                <a:latin typeface="Times new roman"/>
              </a:rPr>
              <a:t>More Energy efficient than incandescent lights</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solidFill>
                  <a:srgbClr val="000000"/>
                </a:solidFill>
                <a:latin typeface="Times new roman"/>
              </a:rPr>
              <a:t>Firstly, fluorescent tube lights were invented and improved in 1934AD by George inman and Richard thayer</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solidFill>
                  <a:srgbClr val="000000"/>
                </a:solidFill>
                <a:latin typeface="Times new roman"/>
              </a:rPr>
              <a:t>Secondly, CFL (compact fluorescent lights) were developed in the shape of incandescent lamps</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solidFill>
                  <a:srgbClr val="000000"/>
                </a:solidFill>
                <a:latin typeface="Times new roman"/>
              </a:rPr>
              <a:t>Advantage: cooler and more energy efficient than incandescent bulbs</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solidFill>
                  <a:srgbClr val="000000"/>
                </a:solidFill>
                <a:latin typeface="Times new roman"/>
              </a:rPr>
              <a:t>Disadvantage: mercury is dangerous - if bulb is broken, it can cause health hazards </a:t>
            </a:r>
            <a:endParaRPr b="0" lang="en-IN" sz="2200" spc="-1" strike="noStrike">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Types of artificial lights</a:t>
            </a:r>
            <a:endParaRPr b="0" lang="en-IN" sz="3200" spc="-1" strike="noStrike">
              <a:latin typeface="Arial"/>
            </a:endParaRPr>
          </a:p>
        </p:txBody>
      </p:sp>
      <p:sp>
        <p:nvSpPr>
          <p:cNvPr id="97" name="TextShape 2"/>
          <p:cNvSpPr txBox="1"/>
          <p:nvPr/>
        </p:nvSpPr>
        <p:spPr>
          <a:xfrm>
            <a:off x="504000" y="1440000"/>
            <a:ext cx="9071640" cy="561600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0" lang="en-IN" sz="2200" spc="-1" strike="noStrike">
                <a:solidFill>
                  <a:srgbClr val="ce181e"/>
                </a:solidFill>
                <a:latin typeface="Times new roman"/>
              </a:rPr>
              <a:t>Discharge Lamps</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solidFill>
                  <a:srgbClr val="000000"/>
                </a:solidFill>
                <a:latin typeface="Times new roman"/>
              </a:rPr>
              <a:t>Discharge lamps provide high luminous efficacy combined with long life, resulting in the most economical light source available</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solidFill>
                  <a:srgbClr val="000000"/>
                </a:solidFill>
                <a:latin typeface="Times new roman"/>
              </a:rPr>
              <a:t>Types of gas-discharge lamps: Low pressure discharge lamps and High pressure discharge lamps</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solidFill>
                  <a:srgbClr val="000000"/>
                </a:solidFill>
                <a:latin typeface="Times new roman"/>
              </a:rPr>
              <a:t>LED is high intensity discharge lights</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solidFill>
                  <a:srgbClr val="000000"/>
                </a:solidFill>
                <a:latin typeface="Times new roman"/>
              </a:rPr>
              <a:t>LED (light emitting diode) use semi-conductors to convert electrical energy directly into light.</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solidFill>
                  <a:srgbClr val="000000"/>
                </a:solidFill>
                <a:latin typeface="Times new roman"/>
              </a:rPr>
              <a:t>Colorful LED indicators were invented at the time of CFL invention</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solidFill>
                  <a:srgbClr val="000000"/>
                </a:solidFill>
                <a:latin typeface="Times new roman"/>
              </a:rPr>
              <a:t>LED began just as indicator in calculators, traffic signs, etc. And there after became the most efficient light sources as it consumes less energy and lifespan is higher than other sources</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solidFill>
                  <a:srgbClr val="000000"/>
                </a:solidFill>
                <a:latin typeface="Times new roman"/>
              </a:rPr>
              <a:t>Advantage: colorful lights and high efficiency</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solidFill>
                  <a:srgbClr val="000000"/>
                </a:solidFill>
                <a:latin typeface="Times new roman"/>
              </a:rPr>
              <a:t>LED lighting emits an energy-efficient source of light when electricity is applied to a simple circuit. LED bulbs produce light that is very similar to daylight, making these bulbs practical</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solidFill>
                  <a:srgbClr val="000000"/>
                </a:solidFill>
                <a:latin typeface="Times new roman"/>
              </a:rPr>
              <a:t>LED bulbs produce no ultraviolet (UV) radiation and little heat, making them ideal for illuminating objects that are sensitive to UV light, such as works of art. </a:t>
            </a:r>
            <a:endParaRPr b="0" lang="en-IN" sz="2200" spc="-1" strike="noStrike">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Types of artificial lights</a:t>
            </a:r>
            <a:endParaRPr b="0" lang="en-IN" sz="3200" spc="-1" strike="noStrike">
              <a:latin typeface="Arial"/>
            </a:endParaRPr>
          </a:p>
        </p:txBody>
      </p:sp>
      <p:sp>
        <p:nvSpPr>
          <p:cNvPr id="99" name="TextShape 2"/>
          <p:cNvSpPr txBox="1"/>
          <p:nvPr/>
        </p:nvSpPr>
        <p:spPr>
          <a:xfrm>
            <a:off x="504000" y="1440000"/>
            <a:ext cx="9071640" cy="561600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0" lang="en-IN" sz="2200" spc="-1" strike="noStrike">
                <a:solidFill>
                  <a:srgbClr val="ce181e"/>
                </a:solidFill>
                <a:latin typeface="Times new roman"/>
              </a:rPr>
              <a:t>Tungsten-halogen lighting</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solidFill>
                  <a:srgbClr val="000000"/>
                </a:solidFill>
                <a:latin typeface="Times new roman"/>
              </a:rPr>
              <a:t>Tungsten-halogen lighting is a type of incandescent lighting where a bulb’s filament is surrounded by an inert gas and a small amount of halogen, which makes the bulb more efficient and increases its lifespan.</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solidFill>
                  <a:srgbClr val="000000"/>
                </a:solidFill>
                <a:latin typeface="Times new roman"/>
              </a:rPr>
              <a:t>Halogen lighting produces a bright white light and provides more light per watt than regular incandescent bulbs, making it a good source of task lighting. </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solidFill>
                  <a:srgbClr val="000000"/>
                </a:solidFill>
                <a:latin typeface="Times new roman"/>
              </a:rPr>
              <a:t>Because halogen lights are so bright, the positioning of light bulbs needs to be considered to reduce glare and shadow.</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solidFill>
                  <a:srgbClr val="000000"/>
                </a:solidFill>
                <a:latin typeface="Times new roman"/>
              </a:rPr>
              <a:t>Halogen lights also give off a great deal of heat, which is an important safety consideration in any built environment. </a:t>
            </a:r>
            <a:endParaRPr b="0" lang="en-IN" sz="2200" spc="-1" strike="noStrike">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1234</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2019-02-26T20:33:44Z</dcterms:created>
  <dc:creator/>
  <dc:description/>
  <dc:language>en-IN</dc:language>
  <cp:lastModifiedBy/>
  <dcterms:modified xsi:type="dcterms:W3CDTF">2019-09-25T17:55:43Z</dcterms:modified>
  <cp:revision>117</cp:revision>
  <dc:subject/>
  <dc:title>Blueprint Plans</dc:title>
</cp:coreProperties>
</file>