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34"/>
  </p:notesMasterIdLst>
  <p:handoutMasterIdLst>
    <p:handoutMasterId r:id="rId35"/>
  </p:handoutMasterIdLst>
  <p:sldIdLst>
    <p:sldId id="257" r:id="rId3"/>
    <p:sldId id="258" r:id="rId4"/>
    <p:sldId id="259" r:id="rId5"/>
    <p:sldId id="266" r:id="rId6"/>
    <p:sldId id="260" r:id="rId7"/>
    <p:sldId id="263" r:id="rId8"/>
    <p:sldId id="264" r:id="rId9"/>
    <p:sldId id="267" r:id="rId10"/>
    <p:sldId id="304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98" r:id="rId19"/>
    <p:sldId id="277" r:id="rId20"/>
    <p:sldId id="278" r:id="rId21"/>
    <p:sldId id="279" r:id="rId22"/>
    <p:sldId id="280" r:id="rId23"/>
    <p:sldId id="299" r:id="rId24"/>
    <p:sldId id="297" r:id="rId25"/>
    <p:sldId id="300" r:id="rId26"/>
    <p:sldId id="301" r:id="rId27"/>
    <p:sldId id="302" r:id="rId28"/>
    <p:sldId id="303" r:id="rId29"/>
    <p:sldId id="305" r:id="rId30"/>
    <p:sldId id="306" r:id="rId31"/>
    <p:sldId id="307" r:id="rId32"/>
    <p:sldId id="308" r:id="rId33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BA3"/>
    <a:srgbClr val="009900"/>
    <a:srgbClr val="FF3300"/>
    <a:srgbClr val="86ABF6"/>
    <a:srgbClr val="7BA4F5"/>
    <a:srgbClr val="709CF4"/>
    <a:srgbClr val="AFF4AA"/>
    <a:srgbClr val="F9FB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63" autoAdjust="0"/>
    <p:restoredTop sz="93445" autoAdjust="0"/>
  </p:normalViewPr>
  <p:slideViewPr>
    <p:cSldViewPr snapToGrid="0">
      <p:cViewPr varScale="1">
        <p:scale>
          <a:sx n="66" d="100"/>
          <a:sy n="66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1A8040-E568-4A78-9A6F-05509FBA90A2}" type="datetimeFigureOut">
              <a:rPr lang="en-US"/>
              <a:pPr>
                <a:defRPr/>
              </a:pPr>
              <a:t>1/1/2007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323DF6-5A7B-41C8-9F50-11BF0310F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6DCF0A-F875-4E9A-BA86-4DF8429F095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9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9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409575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077913"/>
            <a:ext cx="4097338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9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9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409575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077913"/>
            <a:ext cx="4097338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0" y="6375400"/>
            <a:ext cx="9144000" cy="4826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chemeClr val="accent2">
                  <a:alpha val="82001"/>
                </a:schemeClr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7913"/>
            <a:ext cx="8345488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ext Box 9"/>
          <p:cNvSpPr txBox="1">
            <a:spLocks noChangeArrowheads="1"/>
          </p:cNvSpPr>
          <p:nvPr userDrawn="1"/>
        </p:nvSpPr>
        <p:spPr bwMode="auto">
          <a:xfrm>
            <a:off x="0" y="927100"/>
            <a:ext cx="34131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" smtClean="0">
                <a:solidFill>
                  <a:schemeClr val="bg1"/>
                </a:solidFill>
              </a:rPr>
              <a:t>www. Micro Digital Ed. com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8829675" y="944563"/>
            <a:ext cx="304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" smtClean="0">
                <a:solidFill>
                  <a:schemeClr val="bg1"/>
                </a:solidFill>
              </a:rPr>
              <a:t>BIHE university</a:t>
            </a: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533400" y="6400800"/>
            <a:ext cx="378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000" i="1" smtClean="0">
                <a:solidFill>
                  <a:schemeClr val="bg1"/>
                </a:solidFill>
                <a:latin typeface="Times" pitchFamily="1" charset="0"/>
                <a:ea typeface="ＭＳ Ｐゴシック" pitchFamily="34" charset="-128"/>
              </a:rPr>
              <a:t>AVR Microcontroller and Embedded System Using Assembly and C</a:t>
            </a:r>
          </a:p>
          <a:p>
            <a:pPr>
              <a:defRPr/>
            </a:pPr>
            <a:r>
              <a:rPr lang="en-US" sz="1000" smtClean="0">
                <a:solidFill>
                  <a:schemeClr val="bg1"/>
                </a:solidFill>
                <a:latin typeface="Times" pitchFamily="1" charset="0"/>
                <a:ea typeface="ＭＳ Ｐゴシック" pitchFamily="34" charset="-128"/>
              </a:rPr>
              <a:t>Mazidi, Naimi, and Naimi</a:t>
            </a:r>
          </a:p>
        </p:txBody>
      </p:sp>
      <p:sp>
        <p:nvSpPr>
          <p:cNvPr id="1032" name="Text Box 12"/>
          <p:cNvSpPr txBox="1">
            <a:spLocks noChangeArrowheads="1"/>
          </p:cNvSpPr>
          <p:nvPr userDrawn="1"/>
        </p:nvSpPr>
        <p:spPr bwMode="auto">
          <a:xfrm>
            <a:off x="5257800" y="6384925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1000" smtClean="0">
                <a:solidFill>
                  <a:schemeClr val="bg1"/>
                </a:solidFill>
                <a:latin typeface="Times" pitchFamily="1" charset="0"/>
                <a:ea typeface="ＭＳ Ｐゴシック" pitchFamily="34" charset="-128"/>
              </a:rPr>
              <a:t>© 2011   Pearson Higher Education,</a:t>
            </a:r>
            <a:br>
              <a:rPr lang="en-US" sz="1000" smtClean="0">
                <a:solidFill>
                  <a:schemeClr val="bg1"/>
                </a:solidFill>
                <a:latin typeface="Times" pitchFamily="1" charset="0"/>
                <a:ea typeface="ＭＳ Ｐゴシック" pitchFamily="34" charset="-128"/>
              </a:rPr>
            </a:br>
            <a:r>
              <a:rPr lang="en-US" sz="1000" smtClean="0">
                <a:solidFill>
                  <a:schemeClr val="bg1"/>
                </a:solidFill>
                <a:latin typeface="Times" pitchFamily="1" charset="0"/>
                <a:ea typeface="ＭＳ Ｐゴシック" pitchFamily="34" charset="-128"/>
              </a:rPr>
              <a:t>Upper Saddle River, NJ 07458. •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0" y="6403975"/>
            <a:ext cx="9144000" cy="45402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86ABF6">
                  <a:alpha val="82001"/>
                </a:srgbClr>
              </a:gs>
              <a:gs pos="100000">
                <a:srgbClr val="86ABF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7913"/>
            <a:ext cx="8345488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ext Box 9"/>
          <p:cNvSpPr txBox="1">
            <a:spLocks noChangeArrowheads="1"/>
          </p:cNvSpPr>
          <p:nvPr userDrawn="1"/>
        </p:nvSpPr>
        <p:spPr bwMode="auto">
          <a:xfrm>
            <a:off x="533400" y="6400800"/>
            <a:ext cx="378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000" i="1" smtClean="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  <a:t>AVR Microcontroller and Embedded System Using Assembly and C</a:t>
            </a:r>
          </a:p>
          <a:p>
            <a:pPr>
              <a:defRPr/>
            </a:pPr>
            <a:r>
              <a:rPr lang="en-US" sz="1000" smtClean="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  <a:t>Mazidi, Naimi, and Naimi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5257800" y="6384925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1000" smtClean="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  <a:t>© 2011   Pearson Higher Education,</a:t>
            </a:r>
            <a:br>
              <a:rPr lang="en-US" sz="1000" smtClean="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</a:br>
            <a:r>
              <a:rPr lang="en-US" sz="1000" smtClean="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  <a:t>Upper Saddle River, NJ 07458. •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ecturer\SEE%203223%20atmega32\Lecture%20Notes\AVRStudio4\Installer\AvrStudio4Setup.exe" TargetMode="External"/><Relationship Id="rId2" Type="http://schemas.openxmlformats.org/officeDocument/2006/relationships/hyperlink" Target="file:///C:\Users\Lecturer\SEE%203223%20atmega32\Lecture%20Notes\E-Books%20and%20Reference\AVRstudioTutorial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file:///C:\Users\Lecturer\SEE%203223%20atmega32\Lecture%20Notes\E-Books%20and%20Reference\AVR%20Microcontroller%20and%20Embedded%20Systems%20%20E-book%20.pdf" TargetMode="External"/><Relationship Id="rId5" Type="http://schemas.openxmlformats.org/officeDocument/2006/relationships/hyperlink" Target="file:///C:\Users\Lecturer\SEE%203223%20atmega32\Lecture%20Notes\E-Books%20and%20Reference\Overview%20on%20the%20AVR%20Instructions%20and%20Directive.pdf" TargetMode="External"/><Relationship Id="rId4" Type="http://schemas.openxmlformats.org/officeDocument/2006/relationships/hyperlink" Target="file:///C:\Users\Lecturer\SEE%203223%20atmega32\Lecture%20Notes\AVRStudio4\Installer\WinAVR-20100110\WinAVR-20100110-install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7225" y="136525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Introduction to AVR</a:t>
            </a:r>
            <a:br>
              <a:rPr lang="en-US" smtClean="0"/>
            </a:br>
            <a:r>
              <a:rPr lang="en-US" sz="2400" smtClean="0"/>
              <a:t>Chapter 1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47675" y="3876675"/>
            <a:ext cx="4057650" cy="1752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The AVR microcontroller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and embedded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systems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/>
              <a:t>using assembly and c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5325" y="3617913"/>
            <a:ext cx="3941763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Topics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4833938" cy="5381625"/>
          </a:xfrm>
        </p:spPr>
        <p:txBody>
          <a:bodyPr/>
          <a:lstStyle/>
          <a:p>
            <a:pPr eaLnBrk="1" hangingPunct="1"/>
            <a:r>
              <a:rPr lang="en-US" smtClean="0"/>
              <a:t>AVR’s CPU</a:t>
            </a:r>
          </a:p>
          <a:p>
            <a:pPr lvl="1" eaLnBrk="1" hangingPunct="1"/>
            <a:r>
              <a:rPr lang="en-US" smtClean="0"/>
              <a:t>Its architecture </a:t>
            </a:r>
          </a:p>
          <a:p>
            <a:pPr lvl="1" eaLnBrk="1" hangingPunct="1"/>
            <a:r>
              <a:rPr lang="en-US" smtClean="0"/>
              <a:t>Some simple programs</a:t>
            </a:r>
          </a:p>
          <a:p>
            <a:pPr eaLnBrk="1" hangingPunct="1"/>
            <a:r>
              <a:rPr lang="en-US" smtClean="0"/>
              <a:t>Data Memory access</a:t>
            </a:r>
          </a:p>
          <a:p>
            <a:pPr eaLnBrk="1" hangingPunct="1"/>
            <a:r>
              <a:rPr lang="en-US" smtClean="0"/>
              <a:t>Program memory</a:t>
            </a:r>
          </a:p>
          <a:p>
            <a:pPr eaLnBrk="1" hangingPunct="1"/>
            <a:r>
              <a:rPr lang="en-US" smtClean="0"/>
              <a:t>RISC architecture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557713" y="2922588"/>
          <a:ext cx="4324350" cy="3082925"/>
        </p:xfrm>
        <a:graphic>
          <a:graphicData uri="http://schemas.openxmlformats.org/presentationml/2006/ole">
            <p:oleObj spid="_x0000_s2050" name="Visio" r:id="rId3" imgW="4860341" imgH="3085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AVR’s CPU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4094163" cy="5381625"/>
          </a:xfrm>
        </p:spPr>
        <p:txBody>
          <a:bodyPr/>
          <a:lstStyle/>
          <a:p>
            <a:pPr eaLnBrk="1" hangingPunct="1"/>
            <a:r>
              <a:rPr lang="en-US" smtClean="0"/>
              <a:t>AVR’s CPU</a:t>
            </a:r>
          </a:p>
          <a:p>
            <a:pPr lvl="1" eaLnBrk="1" hangingPunct="1"/>
            <a:r>
              <a:rPr lang="en-US" smtClean="0"/>
              <a:t>ALU</a:t>
            </a:r>
          </a:p>
          <a:p>
            <a:pPr lvl="1" eaLnBrk="1" hangingPunct="1"/>
            <a:r>
              <a:rPr lang="en-US" smtClean="0"/>
              <a:t>32 General Purpose registers (R0 to R31)</a:t>
            </a:r>
          </a:p>
          <a:p>
            <a:pPr lvl="1" eaLnBrk="1" hangingPunct="1"/>
            <a:r>
              <a:rPr lang="en-US" smtClean="0"/>
              <a:t>PC register</a:t>
            </a:r>
          </a:p>
          <a:p>
            <a:pPr lvl="1" eaLnBrk="1" hangingPunct="1"/>
            <a:r>
              <a:rPr lang="en-US" smtClean="0"/>
              <a:t>Instruction decoder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6388" name="Group 208"/>
          <p:cNvGrpSpPr>
            <a:grpSpLocks/>
          </p:cNvGrpSpPr>
          <p:nvPr/>
        </p:nvGrpSpPr>
        <p:grpSpPr bwMode="auto">
          <a:xfrm>
            <a:off x="4303713" y="1951038"/>
            <a:ext cx="4611687" cy="4521200"/>
            <a:chOff x="3296" y="1823"/>
            <a:chExt cx="2320" cy="2254"/>
          </a:xfrm>
        </p:grpSpPr>
        <p:sp>
          <p:nvSpPr>
            <p:cNvPr id="16389" name="Rectangle 209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6390" name="Rectangle 210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6391" name="Rectangle 211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16392" name="Rectangle 212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93" name="Text Box 213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registers</a:t>
              </a:r>
            </a:p>
          </p:txBody>
        </p:sp>
        <p:grpSp>
          <p:nvGrpSpPr>
            <p:cNvPr id="16394" name="Group 214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6419" name="Rectangle 215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16420" name="Rectangle 216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R0</a:t>
                </a:r>
              </a:p>
            </p:txBody>
          </p:sp>
          <p:sp>
            <p:nvSpPr>
              <p:cNvPr id="16421" name="Rectangle 217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R15</a:t>
                </a:r>
              </a:p>
            </p:txBody>
          </p:sp>
          <p:sp>
            <p:nvSpPr>
              <p:cNvPr id="16422" name="Rectangle 218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16423" name="Line 219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220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221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26" name="Group 222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6434" name="Rectangle 223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35" name="Text Box 22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88" y="3036"/>
                  <a:ext cx="222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6427" name="Rectangle 225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R16</a:t>
                </a:r>
              </a:p>
            </p:txBody>
          </p:sp>
          <p:sp>
            <p:nvSpPr>
              <p:cNvPr id="16428" name="Rectangle 226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R17</a:t>
                </a:r>
              </a:p>
            </p:txBody>
          </p:sp>
          <p:grpSp>
            <p:nvGrpSpPr>
              <p:cNvPr id="16429" name="Group 227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6432" name="Rectangle 228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33" name="Text Box 22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88" y="3034"/>
                  <a:ext cx="222" cy="2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6430" name="Rectangle 230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R30</a:t>
                </a:r>
              </a:p>
            </p:txBody>
          </p:sp>
          <p:sp>
            <p:nvSpPr>
              <p:cNvPr id="16431" name="Rectangle 231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R31</a:t>
                </a:r>
              </a:p>
            </p:txBody>
          </p:sp>
        </p:grpSp>
        <p:sp>
          <p:nvSpPr>
            <p:cNvPr id="16395" name="Rectangle 232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6396" name="Rectangle 233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</a:rPr>
                <a:t>Instruction Register</a:t>
              </a:r>
            </a:p>
          </p:txBody>
        </p:sp>
        <p:sp>
          <p:nvSpPr>
            <p:cNvPr id="16397" name="Text Box 234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Instruction decoder</a:t>
              </a:r>
            </a:p>
          </p:txBody>
        </p:sp>
        <p:sp>
          <p:nvSpPr>
            <p:cNvPr id="16398" name="Text Box 235"/>
            <p:cNvSpPr txBox="1">
              <a:spLocks noChangeArrowheads="1"/>
            </p:cNvSpPr>
            <p:nvPr/>
          </p:nvSpPr>
          <p:spPr bwMode="auto">
            <a:xfrm>
              <a:off x="4285" y="2516"/>
              <a:ext cx="92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6399" name="Rectangle 236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6400" name="Group 237"/>
            <p:cNvGrpSpPr>
              <a:grpSpLocks/>
            </p:cNvGrpSpPr>
            <p:nvPr/>
          </p:nvGrpSpPr>
          <p:grpSpPr bwMode="auto">
            <a:xfrm>
              <a:off x="3402" y="2623"/>
              <a:ext cx="1234" cy="153"/>
              <a:chOff x="3050" y="1265"/>
              <a:chExt cx="1234" cy="153"/>
            </a:xfrm>
          </p:grpSpPr>
          <p:sp>
            <p:nvSpPr>
              <p:cNvPr id="16401" name="Text Box 238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0000"/>
                    </a:solidFill>
                  </a:rPr>
                  <a:t>SREG:</a:t>
                </a:r>
              </a:p>
            </p:txBody>
          </p:sp>
          <p:grpSp>
            <p:nvGrpSpPr>
              <p:cNvPr id="16402" name="Group 239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34"/>
                <a:chOff x="4122" y="3796"/>
                <a:chExt cx="1027" cy="161"/>
              </a:xfrm>
            </p:grpSpPr>
            <p:sp>
              <p:nvSpPr>
                <p:cNvPr id="16403" name="Rectangle 240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04" name="Line 241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5" name="Line 242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6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7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8" name="Line 245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9" name="Line 246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0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1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1641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</a:p>
              </p:txBody>
            </p:sp>
            <p:sp>
              <p:nvSpPr>
                <p:cNvPr id="16413" name="Text Box 250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</a:p>
              </p:txBody>
            </p:sp>
            <p:sp>
              <p:nvSpPr>
                <p:cNvPr id="16414" name="Text Box 251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16415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16416" name="Text Box 253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16417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6418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Some simple instructions</a:t>
            </a:r>
            <a:br>
              <a:rPr lang="en-US" sz="3200" smtClean="0"/>
            </a:br>
            <a:r>
              <a:rPr lang="en-US" sz="2400" smtClean="0"/>
              <a:t>1. Loading values into the general purpose registers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77913"/>
            <a:ext cx="7537450" cy="5381625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smtClean="0"/>
              <a:t>LDI (</a:t>
            </a:r>
            <a:r>
              <a:rPr lang="en-US" b="1" smtClean="0"/>
              <a:t>L</a:t>
            </a:r>
            <a:r>
              <a:rPr lang="en-US" smtClean="0"/>
              <a:t>oa</a:t>
            </a:r>
            <a:r>
              <a:rPr lang="en-US" b="1" smtClean="0"/>
              <a:t>d</a:t>
            </a:r>
            <a:r>
              <a:rPr lang="en-US" smtClean="0"/>
              <a:t> </a:t>
            </a:r>
            <a:r>
              <a:rPr lang="en-US" b="1" smtClean="0"/>
              <a:t>I</a:t>
            </a:r>
            <a:r>
              <a:rPr lang="en-US" smtClean="0"/>
              <a:t>mmediate)</a:t>
            </a:r>
          </a:p>
          <a:p>
            <a:pPr marL="457200" indent="-457200" eaLnBrk="1" hangingPunct="1"/>
            <a:r>
              <a:rPr lang="en-US" smtClean="0"/>
              <a:t>LDI Rd, k</a:t>
            </a:r>
          </a:p>
          <a:p>
            <a:pPr marL="876300" lvl="1" indent="-419100" eaLnBrk="1" hangingPunct="1"/>
            <a:r>
              <a:rPr lang="en-US" smtClean="0"/>
              <a:t>Its equivalent in high level languages:</a:t>
            </a:r>
          </a:p>
          <a:p>
            <a:pPr marL="876300" lvl="1" indent="-419100" eaLnBrk="1" hangingPunct="1">
              <a:buFont typeface="Wingdings" pitchFamily="2" charset="2"/>
              <a:buNone/>
            </a:pPr>
            <a:r>
              <a:rPr lang="en-US" smtClean="0"/>
              <a:t>	Rd = k</a:t>
            </a:r>
          </a:p>
          <a:p>
            <a:pPr marL="457200" indent="-457200" eaLnBrk="1" hangingPunct="1"/>
            <a:r>
              <a:rPr lang="en-US" smtClean="0"/>
              <a:t>Example:</a:t>
            </a:r>
          </a:p>
          <a:p>
            <a:pPr marL="876300" lvl="1" indent="-419100" eaLnBrk="1" hangingPunct="1"/>
            <a:r>
              <a:rPr lang="en-US" smtClean="0"/>
              <a:t>LDI R16,53</a:t>
            </a:r>
          </a:p>
          <a:p>
            <a:pPr marL="1295400" lvl="2" indent="-381000" eaLnBrk="1" hangingPunct="1"/>
            <a:r>
              <a:rPr lang="en-US" smtClean="0"/>
              <a:t>R16 = 53</a:t>
            </a:r>
          </a:p>
          <a:p>
            <a:pPr marL="876300" lvl="1" indent="-419100" eaLnBrk="1" hangingPunct="1"/>
            <a:r>
              <a:rPr lang="en-US" smtClean="0"/>
              <a:t>LDI R19,132</a:t>
            </a:r>
          </a:p>
          <a:p>
            <a:pPr marL="876300" lvl="1" indent="-419100" eaLnBrk="1" hangingPunct="1"/>
            <a:r>
              <a:rPr lang="en-US" smtClean="0"/>
              <a:t>LDI R23,0x27</a:t>
            </a:r>
          </a:p>
          <a:p>
            <a:pPr marL="1295400" lvl="2" indent="-381000" eaLnBrk="1" hangingPunct="1"/>
            <a:r>
              <a:rPr lang="en-US" smtClean="0"/>
              <a:t>R23 = 0x27</a:t>
            </a:r>
          </a:p>
        </p:txBody>
      </p:sp>
      <p:grpSp>
        <p:nvGrpSpPr>
          <p:cNvPr id="17412" name="Group 97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17413" name="Rectangle 98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7414" name="Rectangle 99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7415" name="Rectangle 100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17416" name="Rectangle 101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7" name="Text Box 102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registers</a:t>
              </a:r>
            </a:p>
          </p:txBody>
        </p:sp>
        <p:grpSp>
          <p:nvGrpSpPr>
            <p:cNvPr id="17418" name="Group 103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7443" name="Rectangle 104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17444" name="Rectangle 105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R0</a:t>
                </a:r>
              </a:p>
            </p:txBody>
          </p:sp>
          <p:sp>
            <p:nvSpPr>
              <p:cNvPr id="17445" name="Rectangle 106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R15</a:t>
                </a:r>
              </a:p>
            </p:txBody>
          </p:sp>
          <p:sp>
            <p:nvSpPr>
              <p:cNvPr id="17446" name="Rectangle 107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17447" name="Line 108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8" name="Line 109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Line 110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50" name="Group 111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7458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59" name="Text Box 11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7451" name="Rectangle 114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R16</a:t>
                </a:r>
              </a:p>
            </p:txBody>
          </p:sp>
          <p:sp>
            <p:nvSpPr>
              <p:cNvPr id="17452" name="Rectangle 115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R17</a:t>
                </a:r>
              </a:p>
            </p:txBody>
          </p:sp>
          <p:grpSp>
            <p:nvGrpSpPr>
              <p:cNvPr id="17453" name="Group 116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745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57" name="Text Box 11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7454" name="Rectangle 119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R30</a:t>
                </a:r>
              </a:p>
            </p:txBody>
          </p:sp>
          <p:sp>
            <p:nvSpPr>
              <p:cNvPr id="17455" name="Rectangle 120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R31</a:t>
                </a:r>
              </a:p>
            </p:txBody>
          </p:sp>
        </p:grpSp>
        <p:sp>
          <p:nvSpPr>
            <p:cNvPr id="17419" name="Rectangle 121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7420" name="Rectangle 122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</a:rPr>
                <a:t>Instruction Register</a:t>
              </a:r>
            </a:p>
          </p:txBody>
        </p:sp>
        <p:sp>
          <p:nvSpPr>
            <p:cNvPr id="17421" name="Text Box 123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Instruction decoder</a:t>
              </a:r>
            </a:p>
          </p:txBody>
        </p:sp>
        <p:sp>
          <p:nvSpPr>
            <p:cNvPr id="17422" name="Text Box 124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7423" name="Rectangle 125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7424" name="Group 126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17425" name="Text Box 127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0000"/>
                    </a:solidFill>
                  </a:rPr>
                  <a:t>SREG:</a:t>
                </a:r>
              </a:p>
            </p:txBody>
          </p:sp>
          <p:grpSp>
            <p:nvGrpSpPr>
              <p:cNvPr id="17426" name="Group 128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17427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28" name="Line 130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9" name="Line 131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1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2" name="Line 134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3" name="Line 135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1743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</a:p>
              </p:txBody>
            </p:sp>
            <p:sp>
              <p:nvSpPr>
                <p:cNvPr id="1743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</a:p>
              </p:txBody>
            </p:sp>
            <p:sp>
              <p:nvSpPr>
                <p:cNvPr id="1743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1743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1744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1744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744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Some simple instructions</a:t>
            </a:r>
            <a:br>
              <a:rPr lang="en-US" sz="3200" smtClean="0"/>
            </a:br>
            <a:r>
              <a:rPr lang="en-US" sz="3200" smtClean="0"/>
              <a:t> </a:t>
            </a:r>
            <a:r>
              <a:rPr lang="en-US" sz="2400" smtClean="0"/>
              <a:t>2. Arithmetic calculation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77913"/>
            <a:ext cx="8726488" cy="5381625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There are some instructions for doing Arithmetic and logic operations; such as: </a:t>
            </a:r>
          </a:p>
          <a:p>
            <a:pPr marL="876300" lvl="1" indent="-419100" eaLnBrk="1" hangingPunct="1">
              <a:buFont typeface="Wingdings" pitchFamily="2" charset="2"/>
              <a:buNone/>
            </a:pPr>
            <a:r>
              <a:rPr lang="en-US" smtClean="0"/>
              <a:t>	ADD, SUB, MUL, AND, etc.</a:t>
            </a:r>
          </a:p>
          <a:p>
            <a:pPr marL="457200" indent="-457200" eaLnBrk="1" hangingPunct="1"/>
            <a:r>
              <a:rPr lang="en-US" smtClean="0"/>
              <a:t>ADD Rd,Rs</a:t>
            </a:r>
          </a:p>
          <a:p>
            <a:pPr marL="876300" lvl="1" indent="-419100" eaLnBrk="1" hangingPunct="1"/>
            <a:r>
              <a:rPr lang="en-US" smtClean="0"/>
              <a:t>Rd = Rd + Rs</a:t>
            </a:r>
          </a:p>
          <a:p>
            <a:pPr marL="876300" lvl="1" indent="-419100" eaLnBrk="1" hangingPunct="1"/>
            <a:r>
              <a:rPr lang="en-US" smtClean="0"/>
              <a:t>Example:</a:t>
            </a:r>
          </a:p>
          <a:p>
            <a:pPr marL="876300" lvl="1" indent="-419100" eaLnBrk="1" hangingPunct="1"/>
            <a:r>
              <a:rPr lang="en-US" smtClean="0"/>
              <a:t>ADD R25, R9</a:t>
            </a:r>
          </a:p>
          <a:p>
            <a:pPr marL="1295400" lvl="2" indent="-381000" eaLnBrk="1" hangingPunct="1"/>
            <a:r>
              <a:rPr lang="en-US" smtClean="0"/>
              <a:t>R25 = R25 + R9</a:t>
            </a:r>
          </a:p>
          <a:p>
            <a:pPr marL="876300" lvl="1" indent="-419100" eaLnBrk="1" hangingPunct="1"/>
            <a:r>
              <a:rPr lang="en-US" smtClean="0"/>
              <a:t>ADD R17,R30</a:t>
            </a:r>
          </a:p>
          <a:p>
            <a:pPr marL="1295400" lvl="2" indent="-381000" eaLnBrk="1" hangingPunct="1"/>
            <a:r>
              <a:rPr lang="en-US" smtClean="0"/>
              <a:t>R17 = R17 + R30</a:t>
            </a:r>
          </a:p>
        </p:txBody>
      </p:sp>
      <p:grpSp>
        <p:nvGrpSpPr>
          <p:cNvPr id="18436" name="Group 97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18437" name="Rectangle 98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8438" name="Rectangle 99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8439" name="Rectangle 100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18440" name="Rectangle 101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41" name="Text Box 102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registers</a:t>
              </a:r>
            </a:p>
          </p:txBody>
        </p:sp>
        <p:grpSp>
          <p:nvGrpSpPr>
            <p:cNvPr id="18442" name="Group 103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8467" name="Rectangle 104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18468" name="Rectangle 105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R0</a:t>
                </a:r>
              </a:p>
            </p:txBody>
          </p:sp>
          <p:sp>
            <p:nvSpPr>
              <p:cNvPr id="18469" name="Rectangle 106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R15</a:t>
                </a:r>
              </a:p>
            </p:txBody>
          </p:sp>
          <p:sp>
            <p:nvSpPr>
              <p:cNvPr id="18470" name="Rectangle 107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18471" name="Line 108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2" name="Line 109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3" name="Line 110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474" name="Group 111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8482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83" name="Text Box 11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8475" name="Rectangle 114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R16</a:t>
                </a:r>
              </a:p>
            </p:txBody>
          </p:sp>
          <p:sp>
            <p:nvSpPr>
              <p:cNvPr id="18476" name="Rectangle 115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R17</a:t>
                </a:r>
              </a:p>
            </p:txBody>
          </p:sp>
          <p:grpSp>
            <p:nvGrpSpPr>
              <p:cNvPr id="18477" name="Group 116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8480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81" name="Text Box 11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8478" name="Rectangle 119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R30</a:t>
                </a:r>
              </a:p>
            </p:txBody>
          </p:sp>
          <p:sp>
            <p:nvSpPr>
              <p:cNvPr id="18479" name="Rectangle 120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R31</a:t>
                </a:r>
              </a:p>
            </p:txBody>
          </p:sp>
        </p:grpSp>
        <p:sp>
          <p:nvSpPr>
            <p:cNvPr id="18443" name="Rectangle 121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8444" name="Rectangle 122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</a:rPr>
                <a:t>Instruction Register</a:t>
              </a:r>
            </a:p>
          </p:txBody>
        </p:sp>
        <p:sp>
          <p:nvSpPr>
            <p:cNvPr id="18445" name="Text Box 123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Instruction decoder</a:t>
              </a:r>
            </a:p>
          </p:txBody>
        </p:sp>
        <p:sp>
          <p:nvSpPr>
            <p:cNvPr id="18446" name="Text Box 124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8447" name="Rectangle 125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8448" name="Group 126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18449" name="Text Box 127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0000"/>
                    </a:solidFill>
                  </a:rPr>
                  <a:t>SREG:</a:t>
                </a:r>
              </a:p>
            </p:txBody>
          </p:sp>
          <p:grpSp>
            <p:nvGrpSpPr>
              <p:cNvPr id="18450" name="Group 128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18451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52" name="Line 130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3" name="Line 131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5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6" name="Line 134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7" name="Line 135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8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9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1846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</a:p>
              </p:txBody>
            </p:sp>
            <p:sp>
              <p:nvSpPr>
                <p:cNvPr id="1846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</a:p>
              </p:txBody>
            </p:sp>
            <p:sp>
              <p:nvSpPr>
                <p:cNvPr id="18462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1846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18464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1846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846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simple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program that calculates 19 + 95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3900" y="1962150"/>
            <a:ext cx="42672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 R16, 19	;R16 = 19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 R20, 95	;R20 = 95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R16, R20	;R16 = R16 + R20</a:t>
            </a:r>
          </a:p>
        </p:txBody>
      </p:sp>
      <p:grpSp>
        <p:nvGrpSpPr>
          <p:cNvPr id="19461" name="Group 98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19462" name="Rectangle 99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9463" name="Rectangle 100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9464" name="Rectangle 101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19465" name="Rectangle 102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66" name="Text Box 103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registers</a:t>
              </a:r>
            </a:p>
          </p:txBody>
        </p:sp>
        <p:grpSp>
          <p:nvGrpSpPr>
            <p:cNvPr id="19467" name="Group 104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9492" name="Rectangle 105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19493" name="Rectangle 106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R0</a:t>
                </a:r>
              </a:p>
            </p:txBody>
          </p:sp>
          <p:sp>
            <p:nvSpPr>
              <p:cNvPr id="19494" name="Rectangle 107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R15</a:t>
                </a:r>
              </a:p>
            </p:txBody>
          </p:sp>
          <p:sp>
            <p:nvSpPr>
              <p:cNvPr id="19495" name="Rectangle 108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19496" name="Line 109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Line 110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Line 111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9" name="Group 112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9507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08" name="Text Box 11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9500" name="Rectangle 115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R16</a:t>
                </a:r>
              </a:p>
            </p:txBody>
          </p:sp>
          <p:sp>
            <p:nvSpPr>
              <p:cNvPr id="19501" name="Rectangle 116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R17</a:t>
                </a:r>
              </a:p>
            </p:txBody>
          </p:sp>
          <p:grpSp>
            <p:nvGrpSpPr>
              <p:cNvPr id="19502" name="Group 117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9505" name="Rectangle 118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06" name="Text Box 11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9503" name="Rectangle 120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R30</a:t>
                </a:r>
              </a:p>
            </p:txBody>
          </p:sp>
          <p:sp>
            <p:nvSpPr>
              <p:cNvPr id="19504" name="Rectangle 121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R31</a:t>
                </a:r>
              </a:p>
            </p:txBody>
          </p:sp>
        </p:grpSp>
        <p:sp>
          <p:nvSpPr>
            <p:cNvPr id="19468" name="Rectangle 122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23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</a:rPr>
                <a:t>Instruction Register</a:t>
              </a:r>
            </a:p>
          </p:txBody>
        </p:sp>
        <p:sp>
          <p:nvSpPr>
            <p:cNvPr id="19470" name="Text Box 124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Instruction decoder</a:t>
              </a:r>
            </a:p>
          </p:txBody>
        </p:sp>
        <p:sp>
          <p:nvSpPr>
            <p:cNvPr id="19471" name="Text Box 125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19472" name="Rectangle 126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9473" name="Group 127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19474" name="Text Box 128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0000"/>
                    </a:solidFill>
                  </a:rPr>
                  <a:t>SREG:</a:t>
                </a:r>
              </a:p>
            </p:txBody>
          </p:sp>
          <p:grpSp>
            <p:nvGrpSpPr>
              <p:cNvPr id="19475" name="Group 129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1947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77" name="Line 131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78" name="Line 132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79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0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1" name="Line 135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2" name="Line 136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3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84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19485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</a:p>
              </p:txBody>
            </p:sp>
            <p:sp>
              <p:nvSpPr>
                <p:cNvPr id="19486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</a:p>
              </p:txBody>
            </p:sp>
            <p:sp>
              <p:nvSpPr>
                <p:cNvPr id="1948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19488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19489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19490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949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simple program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program that calculates 19 + 95 + 5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082800" y="1727200"/>
            <a:ext cx="50165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	R16, 19		;R16 = 19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	R20, 95		;R20 = 95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	R21, 5		;R21 = 5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	R16, R20	;R16 = R16 + R20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	R16, R21	;R16 = R16 + R21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070100" y="4000500"/>
            <a:ext cx="50165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	R16, 19		;R16 = 19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	R20, 95		;R20 = 95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	R16, R20	;R16 = R16 + R20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	R20, 5		;R20 = 5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	R16, R20	;R16 = R16 + R20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Some simple instructions</a:t>
            </a:r>
            <a:br>
              <a:rPr lang="en-US" sz="3200" smtClean="0"/>
            </a:br>
            <a:r>
              <a:rPr lang="en-US" sz="3200" smtClean="0"/>
              <a:t> </a:t>
            </a:r>
            <a:r>
              <a:rPr lang="en-US" sz="2400" smtClean="0"/>
              <a:t>2. Arithmetic calculation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77913"/>
            <a:ext cx="8726488" cy="5381625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SUB Rd,Rs</a:t>
            </a:r>
          </a:p>
          <a:p>
            <a:pPr marL="876300" lvl="1" indent="-419100" eaLnBrk="1" hangingPunct="1"/>
            <a:r>
              <a:rPr lang="en-US" smtClean="0"/>
              <a:t>Rd = Rd - Rs</a:t>
            </a:r>
          </a:p>
          <a:p>
            <a:pPr marL="457200" indent="-457200" eaLnBrk="1" hangingPunct="1"/>
            <a:r>
              <a:rPr lang="en-US" smtClean="0"/>
              <a:t>Example:</a:t>
            </a:r>
          </a:p>
          <a:p>
            <a:pPr marL="876300" lvl="1" indent="-419100" eaLnBrk="1" hangingPunct="1"/>
            <a:r>
              <a:rPr lang="en-US" smtClean="0"/>
              <a:t>SUB R25, R9</a:t>
            </a:r>
          </a:p>
          <a:p>
            <a:pPr marL="1295400" lvl="2" indent="-381000" eaLnBrk="1" hangingPunct="1"/>
            <a:r>
              <a:rPr lang="en-US" smtClean="0"/>
              <a:t>R25 = R25 - R9</a:t>
            </a:r>
          </a:p>
          <a:p>
            <a:pPr marL="876300" lvl="1" indent="-419100" eaLnBrk="1" hangingPunct="1"/>
            <a:r>
              <a:rPr lang="en-US" smtClean="0"/>
              <a:t>SUB R17,R30</a:t>
            </a:r>
          </a:p>
          <a:p>
            <a:pPr marL="1295400" lvl="2" indent="-381000" eaLnBrk="1" hangingPunct="1"/>
            <a:r>
              <a:rPr lang="en-US" smtClean="0"/>
              <a:t>R17 = R17 - R30</a:t>
            </a:r>
          </a:p>
        </p:txBody>
      </p:sp>
      <p:grpSp>
        <p:nvGrpSpPr>
          <p:cNvPr id="21508" name="Group 97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21509" name="Rectangle 98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21510" name="Rectangle 99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21511" name="Rectangle 100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1512" name="Rectangle 101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13" name="Text Box 102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registers</a:t>
              </a:r>
            </a:p>
          </p:txBody>
        </p:sp>
        <p:grpSp>
          <p:nvGrpSpPr>
            <p:cNvPr id="21514" name="Group 103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21539" name="Rectangle 104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21540" name="Rectangle 105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R0</a:t>
                </a:r>
              </a:p>
            </p:txBody>
          </p:sp>
          <p:sp>
            <p:nvSpPr>
              <p:cNvPr id="21541" name="Rectangle 106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R15</a:t>
                </a:r>
              </a:p>
            </p:txBody>
          </p:sp>
          <p:sp>
            <p:nvSpPr>
              <p:cNvPr id="21542" name="Rectangle 107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21543" name="Line 108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09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10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46" name="Group 111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1554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5" name="Text Box 11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21547" name="Rectangle 114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R16</a:t>
                </a:r>
              </a:p>
            </p:txBody>
          </p:sp>
          <p:sp>
            <p:nvSpPr>
              <p:cNvPr id="21548" name="Rectangle 115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R17</a:t>
                </a:r>
              </a:p>
            </p:txBody>
          </p:sp>
          <p:grpSp>
            <p:nvGrpSpPr>
              <p:cNvPr id="21549" name="Group 116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1552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53" name="Text Box 11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21550" name="Rectangle 119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R30</a:t>
                </a:r>
              </a:p>
            </p:txBody>
          </p:sp>
          <p:sp>
            <p:nvSpPr>
              <p:cNvPr id="21551" name="Rectangle 120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R31</a:t>
                </a:r>
              </a:p>
            </p:txBody>
          </p:sp>
        </p:grpSp>
        <p:sp>
          <p:nvSpPr>
            <p:cNvPr id="21515" name="Rectangle 121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1516" name="Rectangle 122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</a:rPr>
                <a:t>Instruction Register</a:t>
              </a:r>
            </a:p>
          </p:txBody>
        </p:sp>
        <p:sp>
          <p:nvSpPr>
            <p:cNvPr id="21517" name="Text Box 123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Instruction decoder</a:t>
              </a:r>
            </a:p>
          </p:txBody>
        </p:sp>
        <p:sp>
          <p:nvSpPr>
            <p:cNvPr id="21518" name="Text Box 124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1519" name="Rectangle 125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20" name="Group 126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21521" name="Text Box 127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0000"/>
                    </a:solidFill>
                  </a:rPr>
                  <a:t>SREG:</a:t>
                </a:r>
              </a:p>
            </p:txBody>
          </p:sp>
          <p:grpSp>
            <p:nvGrpSpPr>
              <p:cNvPr id="21522" name="Group 128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1523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24" name="Line 130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5" name="Line 131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6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7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8" name="Line 134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9" name="Line 135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0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1532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</a:p>
              </p:txBody>
            </p:sp>
            <p:sp>
              <p:nvSpPr>
                <p:cNvPr id="21533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</a:p>
              </p:txBody>
            </p:sp>
            <p:sp>
              <p:nvSpPr>
                <p:cNvPr id="2153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2153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2153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21537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2153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R0 thru R15</a:t>
            </a:r>
            <a:endParaRPr lang="en-MY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mtClean="0"/>
              <a:t>Only registers in the range R16 to R31 can be loaded immediate. We cannot load a constant into the registers R0 to R15 directly. It would have to be loaded into a valid register first then copied. To load the value of 10 into register zero (R0): </a:t>
            </a:r>
            <a:br>
              <a:rPr lang="en-MY" smtClean="0"/>
            </a:br>
            <a:r>
              <a:rPr lang="en-MY" b="1" smtClean="0"/>
              <a:t>Code:</a:t>
            </a:r>
            <a:endParaRPr lang="en-MY" smtClean="0"/>
          </a:p>
          <a:p>
            <a:r>
              <a:rPr lang="en-MY" smtClean="0"/>
              <a:t/>
            </a:r>
            <a:br>
              <a:rPr lang="en-MY" smtClean="0"/>
            </a:br>
            <a:r>
              <a:rPr lang="en-MY" smtClean="0"/>
              <a:t>      LDI R16,10       ;Set R16 to value of 10 </a:t>
            </a:r>
            <a:br>
              <a:rPr lang="en-MY" smtClean="0"/>
            </a:br>
            <a:r>
              <a:rPr lang="en-MY" smtClean="0"/>
              <a:t>      MOV R0,A        ;Copy contents of R16 to R0 </a:t>
            </a:r>
          </a:p>
          <a:p>
            <a:endParaRPr lang="en-MY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Some simple instructions</a:t>
            </a:r>
            <a:br>
              <a:rPr lang="en-US" sz="3200" smtClean="0"/>
            </a:br>
            <a:r>
              <a:rPr lang="en-US" sz="3200" smtClean="0"/>
              <a:t> </a:t>
            </a:r>
            <a:r>
              <a:rPr lang="en-US" sz="2400" smtClean="0"/>
              <a:t>2. Arithmetic calculation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77913"/>
            <a:ext cx="8726488" cy="5381625"/>
          </a:xfrm>
        </p:spPr>
        <p:txBody>
          <a:bodyPr/>
          <a:lstStyle/>
          <a:p>
            <a:pPr marL="457200" indent="-457200" eaLnBrk="1" hangingPunct="1"/>
            <a:r>
              <a:rPr lang="en-US" smtClean="0"/>
              <a:t>INC Rd</a:t>
            </a:r>
          </a:p>
          <a:p>
            <a:pPr marL="876300" lvl="1" indent="-419100" eaLnBrk="1" hangingPunct="1"/>
            <a:r>
              <a:rPr lang="en-US" smtClean="0"/>
              <a:t>Rd = Rd + 1</a:t>
            </a:r>
          </a:p>
          <a:p>
            <a:pPr marL="457200" indent="-457200" eaLnBrk="1" hangingPunct="1"/>
            <a:r>
              <a:rPr lang="en-US" smtClean="0"/>
              <a:t>Example:</a:t>
            </a:r>
          </a:p>
          <a:p>
            <a:pPr marL="876300" lvl="1" indent="-419100" eaLnBrk="1" hangingPunct="1"/>
            <a:r>
              <a:rPr lang="en-US" smtClean="0"/>
              <a:t>INC R25</a:t>
            </a:r>
          </a:p>
          <a:p>
            <a:pPr marL="1295400" lvl="2" indent="-381000" eaLnBrk="1" hangingPunct="1"/>
            <a:r>
              <a:rPr lang="en-US" smtClean="0"/>
              <a:t>R25 = R25 + 1</a:t>
            </a:r>
          </a:p>
          <a:p>
            <a:pPr marL="876300" lvl="1" indent="-419100" eaLnBrk="1" hangingPunct="1"/>
            <a:endParaRPr lang="en-US" smtClean="0"/>
          </a:p>
          <a:p>
            <a:pPr marL="457200" indent="-457200" eaLnBrk="1" hangingPunct="1"/>
            <a:r>
              <a:rPr lang="en-US" smtClean="0"/>
              <a:t>DEC Rd</a:t>
            </a:r>
          </a:p>
          <a:p>
            <a:pPr marL="876300" lvl="1" indent="-419100" eaLnBrk="1" hangingPunct="1"/>
            <a:r>
              <a:rPr lang="en-US" smtClean="0"/>
              <a:t>Rd = Rd - 1</a:t>
            </a:r>
          </a:p>
          <a:p>
            <a:pPr marL="457200" indent="-457200" eaLnBrk="1" hangingPunct="1"/>
            <a:r>
              <a:rPr lang="en-US" smtClean="0"/>
              <a:t>Example:</a:t>
            </a:r>
          </a:p>
          <a:p>
            <a:pPr marL="876300" lvl="1" indent="-419100" eaLnBrk="1" hangingPunct="1"/>
            <a:r>
              <a:rPr lang="en-US" smtClean="0"/>
              <a:t>DEC R23</a:t>
            </a:r>
          </a:p>
          <a:p>
            <a:pPr marL="1295400" lvl="2" indent="-381000" eaLnBrk="1" hangingPunct="1"/>
            <a:r>
              <a:rPr lang="en-US" smtClean="0"/>
              <a:t>R23 = R23 - 1</a:t>
            </a:r>
          </a:p>
        </p:txBody>
      </p:sp>
      <p:grpSp>
        <p:nvGrpSpPr>
          <p:cNvPr id="23556" name="Group 54"/>
          <p:cNvGrpSpPr>
            <a:grpSpLocks/>
          </p:cNvGrpSpPr>
          <p:nvPr/>
        </p:nvGrpSpPr>
        <p:grpSpPr bwMode="auto">
          <a:xfrm>
            <a:off x="5232400" y="2894013"/>
            <a:ext cx="3683000" cy="3578225"/>
            <a:chOff x="3296" y="1823"/>
            <a:chExt cx="2320" cy="2254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registers</a:t>
              </a:r>
            </a:p>
          </p:txBody>
        </p:sp>
        <p:grpSp>
          <p:nvGrpSpPr>
            <p:cNvPr id="23562" name="Group 10"/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23587" name="Rectangle 11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23588" name="Rectangle 12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R0</a:t>
                </a:r>
              </a:p>
            </p:txBody>
          </p:sp>
          <p:sp>
            <p:nvSpPr>
              <p:cNvPr id="23589" name="Rectangle 13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R15</a:t>
                </a:r>
              </a:p>
            </p:txBody>
          </p:sp>
          <p:sp>
            <p:nvSpPr>
              <p:cNvPr id="23590" name="Rectangle 14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23591" name="Line 15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2" name="Line 16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3" name="Line 17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94" name="Group 18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3602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03" name="Text Box 2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23595" name="Rectangle 21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R16</a:t>
                </a:r>
              </a:p>
            </p:txBody>
          </p:sp>
          <p:sp>
            <p:nvSpPr>
              <p:cNvPr id="23596" name="Rectangle 22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R17</a:t>
                </a:r>
              </a:p>
            </p:txBody>
          </p:sp>
          <p:grpSp>
            <p:nvGrpSpPr>
              <p:cNvPr id="23597" name="Group 23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3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01" name="Text Box 25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23598" name="Rectangle 26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R30</a:t>
                </a:r>
              </a:p>
            </p:txBody>
          </p:sp>
          <p:sp>
            <p:nvSpPr>
              <p:cNvPr id="23599" name="Rectangle 27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R31</a:t>
                </a:r>
              </a:p>
            </p:txBody>
          </p:sp>
        </p:grpSp>
        <p:sp>
          <p:nvSpPr>
            <p:cNvPr id="23563" name="Rectangle 29"/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23564" name="Rectangle 30"/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</a:rPr>
                <a:t>Instruction Register</a:t>
              </a:r>
            </a:p>
          </p:txBody>
        </p:sp>
        <p:sp>
          <p:nvSpPr>
            <p:cNvPr id="23565" name="Text Box 31"/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Instruction decoder</a:t>
              </a:r>
            </a:p>
          </p:txBody>
        </p:sp>
        <p:sp>
          <p:nvSpPr>
            <p:cNvPr id="23566" name="Text Box 33"/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3567" name="Rectangle 52"/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3568" name="Group 53"/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23569" name="Text Box 32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0000"/>
                    </a:solidFill>
                  </a:rPr>
                  <a:t>SREG:</a:t>
                </a:r>
              </a:p>
            </p:txBody>
          </p:sp>
          <p:grpSp>
            <p:nvGrpSpPr>
              <p:cNvPr id="23570" name="Group 34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3571" name="Rectangle 35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72" name="Line 36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3" name="Line 37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Line 40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7" name="Line 41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358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</a:p>
              </p:txBody>
            </p:sp>
            <p:sp>
              <p:nvSpPr>
                <p:cNvPr id="2358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</a:p>
              </p:txBody>
            </p:sp>
            <p:sp>
              <p:nvSpPr>
                <p:cNvPr id="2358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235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2358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2358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2358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Address Space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600" y="4494213"/>
            <a:ext cx="5030788" cy="17113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957513" y="979488"/>
          <a:ext cx="6013450" cy="3306762"/>
        </p:xfrm>
        <a:graphic>
          <a:graphicData uri="http://schemas.openxmlformats.org/presentationml/2006/ole">
            <p:oleObj spid="_x0000_s3074" name="Visio" r:id="rId3" imgW="4860341" imgH="3085795" progId="Visio.Drawing.11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65100" y="2959100"/>
          <a:ext cx="3338513" cy="3452813"/>
        </p:xfrm>
        <a:graphic>
          <a:graphicData uri="http://schemas.openxmlformats.org/presentationml/2006/ole">
            <p:oleObj spid="_x0000_s3075" name="Visio" r:id="rId4" imgW="4675937" imgH="4189171" progId="Visio.Drawing.11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937125" y="1908175"/>
          <a:ext cx="4048125" cy="1617663"/>
        </p:xfrm>
        <a:graphic>
          <a:graphicData uri="http://schemas.openxmlformats.org/presentationml/2006/ole">
            <p:oleObj spid="_x0000_s3076" name="Visio" r:id="rId5" imgW="3364078" imgH="1500226" progId="Visio.Drawing.11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98900" y="4279900"/>
            <a:ext cx="4241800" cy="2019300"/>
            <a:chOff x="2376" y="2760"/>
            <a:chExt cx="2672" cy="1232"/>
          </a:xfrm>
        </p:grpSpPr>
        <p:sp>
          <p:nvSpPr>
            <p:cNvPr id="21547" name="Rectangle 8"/>
            <p:cNvSpPr>
              <a:spLocks noChangeArrowheads="1"/>
            </p:cNvSpPr>
            <p:nvPr/>
          </p:nvSpPr>
          <p:spPr bwMode="auto">
            <a:xfrm>
              <a:off x="2376" y="2760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6" name="Text Box 9"/>
            <p:cNvSpPr txBox="1">
              <a:spLocks noChangeArrowheads="1"/>
            </p:cNvSpPr>
            <p:nvPr/>
          </p:nvSpPr>
          <p:spPr bwMode="auto">
            <a:xfrm>
              <a:off x="2512" y="3008"/>
              <a:ext cx="2152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LDS  Rd, addr      ;Rd = [addr]</a:t>
              </a:r>
            </a:p>
          </p:txBody>
        </p:sp>
        <p:sp>
          <p:nvSpPr>
            <p:cNvPr id="3117" name="Text Box 10"/>
            <p:cNvSpPr txBox="1">
              <a:spLocks noChangeArrowheads="1"/>
            </p:cNvSpPr>
            <p:nvPr/>
          </p:nvSpPr>
          <p:spPr bwMode="auto">
            <a:xfrm>
              <a:off x="2528" y="3352"/>
              <a:ext cx="2272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    LDS  R1, 0x60</a:t>
              </a:r>
            </a:p>
          </p:txBody>
        </p:sp>
        <p:sp>
          <p:nvSpPr>
            <p:cNvPr id="3118" name="Text Box 11"/>
            <p:cNvSpPr txBox="1">
              <a:spLocks noChangeArrowheads="1"/>
            </p:cNvSpPr>
            <p:nvPr/>
          </p:nvSpPr>
          <p:spPr bwMode="auto">
            <a:xfrm>
              <a:off x="2376" y="2760"/>
              <a:ext cx="266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LDS (Load direct from data space)</a:t>
              </a:r>
            </a:p>
          </p:txBody>
        </p:sp>
        <p:sp>
          <p:nvSpPr>
            <p:cNvPr id="3119" name="Line 12"/>
            <p:cNvSpPr>
              <a:spLocks noChangeShapeType="1"/>
            </p:cNvSpPr>
            <p:nvPr/>
          </p:nvSpPr>
          <p:spPr bwMode="auto">
            <a:xfrm>
              <a:off x="2376" y="299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911600" y="4292600"/>
            <a:ext cx="4241800" cy="1993900"/>
            <a:chOff x="2424" y="4088"/>
            <a:chExt cx="2672" cy="1232"/>
          </a:xfrm>
        </p:grpSpPr>
        <p:sp>
          <p:nvSpPr>
            <p:cNvPr id="21542" name="Rectangle 15"/>
            <p:cNvSpPr>
              <a:spLocks noChangeArrowheads="1"/>
            </p:cNvSpPr>
            <p:nvPr/>
          </p:nvSpPr>
          <p:spPr bwMode="auto">
            <a:xfrm>
              <a:off x="2424" y="4088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1" name="Text Box 16"/>
            <p:cNvSpPr txBox="1">
              <a:spLocks noChangeArrowheads="1"/>
            </p:cNvSpPr>
            <p:nvPr/>
          </p:nvSpPr>
          <p:spPr bwMode="auto">
            <a:xfrm>
              <a:off x="2560" y="4336"/>
              <a:ext cx="215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STS  addr,Rd      ;[addr]=Rd</a:t>
              </a:r>
            </a:p>
          </p:txBody>
        </p:sp>
        <p:sp>
          <p:nvSpPr>
            <p:cNvPr id="3112" name="Text Box 17"/>
            <p:cNvSpPr txBox="1">
              <a:spLocks noChangeArrowheads="1"/>
            </p:cNvSpPr>
            <p:nvPr/>
          </p:nvSpPr>
          <p:spPr bwMode="auto">
            <a:xfrm>
              <a:off x="2576" y="4680"/>
              <a:ext cx="2360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    STS  0x60,R15	    ; [0x60] = R15</a:t>
              </a:r>
            </a:p>
          </p:txBody>
        </p:sp>
        <p:sp>
          <p:nvSpPr>
            <p:cNvPr id="3113" name="Text Box 18"/>
            <p:cNvSpPr txBox="1">
              <a:spLocks noChangeArrowheads="1"/>
            </p:cNvSpPr>
            <p:nvPr/>
          </p:nvSpPr>
          <p:spPr bwMode="auto">
            <a:xfrm>
              <a:off x="2424" y="4088"/>
              <a:ext cx="266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STS (Store direct to data space)</a:t>
              </a:r>
            </a:p>
          </p:txBody>
        </p:sp>
        <p:sp>
          <p:nvSpPr>
            <p:cNvPr id="3114" name="Line 19"/>
            <p:cNvSpPr>
              <a:spLocks noChangeShapeType="1"/>
            </p:cNvSpPr>
            <p:nvPr/>
          </p:nvSpPr>
          <p:spPr bwMode="auto">
            <a:xfrm>
              <a:off x="2424" y="4320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082800" y="4330700"/>
            <a:ext cx="6896100" cy="1993900"/>
            <a:chOff x="1312" y="2728"/>
            <a:chExt cx="4344" cy="1256"/>
          </a:xfrm>
        </p:grpSpPr>
        <p:sp>
          <p:nvSpPr>
            <p:cNvPr id="21538" name="Rectangle 22"/>
            <p:cNvSpPr>
              <a:spLocks noChangeArrowheads="1"/>
            </p:cNvSpPr>
            <p:nvPr/>
          </p:nvSpPr>
          <p:spPr bwMode="auto">
            <a:xfrm>
              <a:off x="1312" y="2728"/>
              <a:ext cx="4344" cy="1256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7" name="Group 27"/>
            <p:cNvGrpSpPr>
              <a:grpSpLocks/>
            </p:cNvGrpSpPr>
            <p:nvPr/>
          </p:nvGrpSpPr>
          <p:grpSpPr bwMode="auto">
            <a:xfrm>
              <a:off x="1312" y="2728"/>
              <a:ext cx="4344" cy="238"/>
              <a:chOff x="1224" y="3280"/>
              <a:chExt cx="4344" cy="238"/>
            </a:xfrm>
          </p:grpSpPr>
          <p:sp>
            <p:nvSpPr>
              <p:cNvPr id="3108" name="Text Box 25"/>
              <p:cNvSpPr txBox="1">
                <a:spLocks noChangeArrowheads="1"/>
              </p:cNvSpPr>
              <p:nvPr/>
            </p:nvSpPr>
            <p:spPr bwMode="auto">
              <a:xfrm>
                <a:off x="1224" y="3280"/>
                <a:ext cx="43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</a:rPr>
                  <a:t>Example: Write a program that stores 55 into location 0x80 of RAM.</a:t>
                </a:r>
              </a:p>
            </p:txBody>
          </p:sp>
          <p:sp>
            <p:nvSpPr>
              <p:cNvPr id="3109" name="Line 26"/>
              <p:cNvSpPr>
                <a:spLocks noChangeShapeType="1"/>
              </p:cNvSpPr>
              <p:nvPr/>
            </p:nvSpPr>
            <p:spPr bwMode="auto">
              <a:xfrm>
                <a:off x="1224" y="3517"/>
                <a:ext cx="43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312988" y="4976813"/>
            <a:ext cx="637063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Solution: 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LDI  R20, 55	   ;R20 = 55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STS  0x80, R20  ;[0x80] = R20 = 55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044700" y="4386263"/>
            <a:ext cx="6921500" cy="2055812"/>
            <a:chOff x="1136" y="4137"/>
            <a:chExt cx="4360" cy="1295"/>
          </a:xfrm>
        </p:grpSpPr>
        <p:sp>
          <p:nvSpPr>
            <p:cNvPr id="21535" name="Rectangle 30"/>
            <p:cNvSpPr>
              <a:spLocks noChangeArrowheads="1"/>
            </p:cNvSpPr>
            <p:nvPr/>
          </p:nvSpPr>
          <p:spPr bwMode="auto">
            <a:xfrm>
              <a:off x="1152" y="4176"/>
              <a:ext cx="4344" cy="1256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4" name="Text Box 32"/>
            <p:cNvSpPr txBox="1">
              <a:spLocks noChangeArrowheads="1"/>
            </p:cNvSpPr>
            <p:nvPr/>
          </p:nvSpPr>
          <p:spPr bwMode="auto">
            <a:xfrm>
              <a:off x="1136" y="4137"/>
              <a:ext cx="43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Example: Write a program that copies the contents of location 0x80 of RAM into location 0x81.</a:t>
              </a:r>
            </a:p>
          </p:txBody>
        </p:sp>
        <p:sp>
          <p:nvSpPr>
            <p:cNvPr id="3105" name="Line 33"/>
            <p:cNvSpPr>
              <a:spLocks noChangeShapeType="1"/>
            </p:cNvSpPr>
            <p:nvPr/>
          </p:nvSpPr>
          <p:spPr bwMode="auto">
            <a:xfrm>
              <a:off x="1136" y="4488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328863" y="5310188"/>
            <a:ext cx="637063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Solution: 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LDS  R20, 0x80	;R20 = [0x80]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STS  0x81, R20  	;[0x81] = R20 = [0x80]</a:t>
            </a: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057400" y="3900488"/>
            <a:ext cx="6921500" cy="2498725"/>
            <a:chOff x="360" y="4369"/>
            <a:chExt cx="4360" cy="1574"/>
          </a:xfrm>
        </p:grpSpPr>
        <p:sp>
          <p:nvSpPr>
            <p:cNvPr id="21532" name="Rectangle 37"/>
            <p:cNvSpPr>
              <a:spLocks noChangeArrowheads="1"/>
            </p:cNvSpPr>
            <p:nvPr/>
          </p:nvSpPr>
          <p:spPr bwMode="auto">
            <a:xfrm>
              <a:off x="376" y="4369"/>
              <a:ext cx="4344" cy="1574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1" name="Text Box 38"/>
            <p:cNvSpPr txBox="1">
              <a:spLocks noChangeArrowheads="1"/>
            </p:cNvSpPr>
            <p:nvPr/>
          </p:nvSpPr>
          <p:spPr bwMode="auto">
            <a:xfrm>
              <a:off x="360" y="4416"/>
              <a:ext cx="43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Example: Add contents of location 0x90 to contents of location 0x95 and store the result in location 0x313.</a:t>
              </a:r>
            </a:p>
          </p:txBody>
        </p:sp>
        <p:sp>
          <p:nvSpPr>
            <p:cNvPr id="3102" name="Line 39"/>
            <p:cNvSpPr>
              <a:spLocks noChangeShapeType="1"/>
            </p:cNvSpPr>
            <p:nvPr/>
          </p:nvSpPr>
          <p:spPr bwMode="auto">
            <a:xfrm>
              <a:off x="360" y="4760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341563" y="4568825"/>
            <a:ext cx="6370637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Solution: 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LDS  R20, 0x90	;R20 = [0x90]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LDS  R21, 0x95	;R21 = [0x95]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ADD  R20, R21		;R20 = R20 + R21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STS  0x313, R20  	;[0x313] = R20</a:t>
            </a: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2057400" y="4208463"/>
            <a:ext cx="6921500" cy="1903412"/>
            <a:chOff x="1160" y="4107"/>
            <a:chExt cx="4360" cy="1199"/>
          </a:xfrm>
        </p:grpSpPr>
        <p:sp>
          <p:nvSpPr>
            <p:cNvPr id="21529" name="Rectangle 43"/>
            <p:cNvSpPr>
              <a:spLocks noChangeArrowheads="1"/>
            </p:cNvSpPr>
            <p:nvPr/>
          </p:nvSpPr>
          <p:spPr bwMode="auto">
            <a:xfrm>
              <a:off x="1176" y="4153"/>
              <a:ext cx="4344" cy="1153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8" name="Text Box 44"/>
            <p:cNvSpPr txBox="1">
              <a:spLocks noChangeArrowheads="1"/>
            </p:cNvSpPr>
            <p:nvPr/>
          </p:nvSpPr>
          <p:spPr bwMode="auto">
            <a:xfrm>
              <a:off x="1160" y="4107"/>
              <a:ext cx="433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Example: What does the following instruction do?</a:t>
              </a:r>
            </a:p>
            <a:p>
              <a:pPr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    </a:t>
              </a:r>
              <a:r>
                <a:rPr lang="en-US" sz="1600" b="1" i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LDS  R20,2</a:t>
              </a:r>
            </a:p>
          </p:txBody>
        </p:sp>
        <p:sp>
          <p:nvSpPr>
            <p:cNvPr id="3099" name="Line 45"/>
            <p:cNvSpPr>
              <a:spLocks noChangeShapeType="1"/>
            </p:cNvSpPr>
            <p:nvPr/>
          </p:nvSpPr>
          <p:spPr bwMode="auto">
            <a:xfrm>
              <a:off x="1160" y="4517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159000" y="5041900"/>
            <a:ext cx="671830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Answer: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  It copies the contents of R2 into R20; as 2 is the address of R2.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4229100" y="3913188"/>
            <a:ext cx="4622800" cy="2498725"/>
            <a:chOff x="1280" y="4161"/>
            <a:chExt cx="4360" cy="1574"/>
          </a:xfrm>
        </p:grpSpPr>
        <p:sp>
          <p:nvSpPr>
            <p:cNvPr id="21526" name="Rectangle 49"/>
            <p:cNvSpPr>
              <a:spLocks noChangeArrowheads="1"/>
            </p:cNvSpPr>
            <p:nvPr/>
          </p:nvSpPr>
          <p:spPr bwMode="auto">
            <a:xfrm>
              <a:off x="1296" y="4161"/>
              <a:ext cx="4344" cy="1574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5" name="Text Box 50"/>
            <p:cNvSpPr txBox="1">
              <a:spLocks noChangeArrowheads="1"/>
            </p:cNvSpPr>
            <p:nvPr/>
          </p:nvSpPr>
          <p:spPr bwMode="auto">
            <a:xfrm>
              <a:off x="1280" y="4208"/>
              <a:ext cx="43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Example: Store 0x53 into the SPH register. The address of SPH is 0x5E</a:t>
              </a:r>
            </a:p>
          </p:txBody>
        </p:sp>
        <p:sp>
          <p:nvSpPr>
            <p:cNvPr id="3096" name="Line 51"/>
            <p:cNvSpPr>
              <a:spLocks noChangeShapeType="1"/>
            </p:cNvSpPr>
            <p:nvPr/>
          </p:nvSpPr>
          <p:spPr bwMode="auto">
            <a:xfrm>
              <a:off x="1296" y="455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4305300" y="4851400"/>
            <a:ext cx="4495800" cy="1052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Solution: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LDI	R20, 0x53	;R20 = 0x53</a:t>
            </a:r>
          </a:p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STS	0x5E, R20	;SPH = R20</a:t>
            </a: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96850" y="176213"/>
            <a:ext cx="5257800" cy="3708400"/>
            <a:chOff x="1024" y="3688"/>
            <a:chExt cx="4344" cy="3192"/>
          </a:xfrm>
        </p:grpSpPr>
        <p:sp>
          <p:nvSpPr>
            <p:cNvPr id="21524" name="Rectangle 55"/>
            <p:cNvSpPr>
              <a:spLocks noChangeArrowheads="1"/>
            </p:cNvSpPr>
            <p:nvPr/>
          </p:nvSpPr>
          <p:spPr bwMode="auto">
            <a:xfrm>
              <a:off x="1024" y="3688"/>
              <a:ext cx="4344" cy="3192"/>
            </a:xfrm>
            <a:prstGeom prst="rect">
              <a:avLst/>
            </a:prstGeom>
            <a:solidFill>
              <a:srgbClr val="F3F8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077" name="Object 56"/>
            <p:cNvGraphicFramePr>
              <a:graphicFrameLocks noChangeAspect="1"/>
            </p:cNvGraphicFramePr>
            <p:nvPr/>
          </p:nvGraphicFramePr>
          <p:xfrm>
            <a:off x="1206" y="3827"/>
            <a:ext cx="3981" cy="2917"/>
          </p:xfrm>
          <a:graphic>
            <a:graphicData uri="http://schemas.openxmlformats.org/presentationml/2006/ole">
              <p:oleObj spid="_x0000_s3077" name="Visio" r:id="rId6" imgW="6815823" imgH="4993771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/>
      <p:bldP spid="25624" grpId="1"/>
      <p:bldP spid="25634" grpId="0"/>
      <p:bldP spid="25634" grpId="1"/>
      <p:bldP spid="25640" grpId="0"/>
      <p:bldP spid="25640" grpId="1"/>
      <p:bldP spid="25647" grpId="0"/>
      <p:bldP spid="256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Microcontrollers vs. Microprocessors</a:t>
            </a:r>
          </a:p>
          <a:p>
            <a:pPr eaLnBrk="1" hangingPunct="1"/>
            <a:r>
              <a:rPr lang="en-US" smtClean="0"/>
              <a:t>Most common microcontrollers</a:t>
            </a:r>
          </a:p>
          <a:p>
            <a:pPr eaLnBrk="1" hangingPunct="1"/>
            <a:r>
              <a:rPr lang="en-US" smtClean="0"/>
              <a:t>AVR Features</a:t>
            </a:r>
          </a:p>
          <a:p>
            <a:pPr eaLnBrk="1" hangingPunct="1"/>
            <a:r>
              <a:rPr lang="en-US" smtClean="0"/>
              <a:t>AVR members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Address Space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600" y="4494213"/>
            <a:ext cx="5030788" cy="17113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957513" y="979488"/>
          <a:ext cx="6013450" cy="3306762"/>
        </p:xfrm>
        <a:graphic>
          <a:graphicData uri="http://schemas.openxmlformats.org/presentationml/2006/ole">
            <p:oleObj spid="_x0000_s4098" name="Visio" r:id="rId3" imgW="4860341" imgH="3085795" progId="Visio.Drawing.11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65100" y="2959100"/>
          <a:ext cx="3338513" cy="3452813"/>
        </p:xfrm>
        <a:graphic>
          <a:graphicData uri="http://schemas.openxmlformats.org/presentationml/2006/ole">
            <p:oleObj spid="_x0000_s4099" name="Visio" r:id="rId4" imgW="4675937" imgH="4189171" progId="Visio.Drawing.11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937125" y="1908175"/>
          <a:ext cx="4048125" cy="1617663"/>
        </p:xfrm>
        <a:graphic>
          <a:graphicData uri="http://schemas.openxmlformats.org/presentationml/2006/ole">
            <p:oleObj spid="_x0000_s4100" name="Visio" r:id="rId5" imgW="3364078" imgH="1500226" progId="Visio.Drawing.11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68800" y="3556000"/>
            <a:ext cx="4241800" cy="2732088"/>
            <a:chOff x="2376" y="2760"/>
            <a:chExt cx="2672" cy="1232"/>
          </a:xfrm>
        </p:grpSpPr>
        <p:sp>
          <p:nvSpPr>
            <p:cNvPr id="22552" name="Rectangle 8"/>
            <p:cNvSpPr>
              <a:spLocks noChangeArrowheads="1"/>
            </p:cNvSpPr>
            <p:nvPr/>
          </p:nvSpPr>
          <p:spPr bwMode="auto">
            <a:xfrm>
              <a:off x="2376" y="2760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1" name="Text Box 9"/>
            <p:cNvSpPr txBox="1">
              <a:spLocks noChangeArrowheads="1"/>
            </p:cNvSpPr>
            <p:nvPr/>
          </p:nvSpPr>
          <p:spPr bwMode="auto">
            <a:xfrm>
              <a:off x="2512" y="3008"/>
              <a:ext cx="215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IN  Rd,IOaddress  ;Rd = [addr]</a:t>
              </a:r>
            </a:p>
          </p:txBody>
        </p:sp>
        <p:sp>
          <p:nvSpPr>
            <p:cNvPr id="4122" name="Text Box 10"/>
            <p:cNvSpPr txBox="1">
              <a:spLocks noChangeArrowheads="1"/>
            </p:cNvSpPr>
            <p:nvPr/>
          </p:nvSpPr>
          <p:spPr bwMode="auto">
            <a:xfrm>
              <a:off x="2528" y="3352"/>
              <a:ext cx="2272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    IN  R1, 0x3F	;R1 = SREG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    IN  R17,0x3E 	;R17 = SPH</a:t>
              </a:r>
            </a:p>
          </p:txBody>
        </p:sp>
        <p:sp>
          <p:nvSpPr>
            <p:cNvPr id="4123" name="Text Box 11"/>
            <p:cNvSpPr txBox="1">
              <a:spLocks noChangeArrowheads="1"/>
            </p:cNvSpPr>
            <p:nvPr/>
          </p:nvSpPr>
          <p:spPr bwMode="auto">
            <a:xfrm>
              <a:off x="2376" y="2760"/>
              <a:ext cx="266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IN (IN from IO location)</a:t>
              </a:r>
            </a:p>
          </p:txBody>
        </p:sp>
        <p:sp>
          <p:nvSpPr>
            <p:cNvPr id="4124" name="Line 12"/>
            <p:cNvSpPr>
              <a:spLocks noChangeShapeType="1"/>
            </p:cNvSpPr>
            <p:nvPr/>
          </p:nvSpPr>
          <p:spPr bwMode="auto">
            <a:xfrm>
              <a:off x="2376" y="299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356100" y="3549650"/>
            <a:ext cx="4241800" cy="2717800"/>
            <a:chOff x="2424" y="4088"/>
            <a:chExt cx="2672" cy="1232"/>
          </a:xfrm>
        </p:grpSpPr>
        <p:sp>
          <p:nvSpPr>
            <p:cNvPr id="22547" name="Rectangle 14"/>
            <p:cNvSpPr>
              <a:spLocks noChangeArrowheads="1"/>
            </p:cNvSpPr>
            <p:nvPr/>
          </p:nvSpPr>
          <p:spPr bwMode="auto">
            <a:xfrm>
              <a:off x="2424" y="4088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6" name="Text Box 15"/>
            <p:cNvSpPr txBox="1">
              <a:spLocks noChangeArrowheads="1"/>
            </p:cNvSpPr>
            <p:nvPr/>
          </p:nvSpPr>
          <p:spPr bwMode="auto">
            <a:xfrm>
              <a:off x="2560" y="4336"/>
              <a:ext cx="215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OUT  IOAddr,Rd      ;[addr]=Rd</a:t>
              </a:r>
            </a:p>
          </p:txBody>
        </p:sp>
        <p:sp>
          <p:nvSpPr>
            <p:cNvPr id="4117" name="Text Box 16"/>
            <p:cNvSpPr txBox="1">
              <a:spLocks noChangeArrowheads="1"/>
            </p:cNvSpPr>
            <p:nvPr/>
          </p:nvSpPr>
          <p:spPr bwMode="auto">
            <a:xfrm>
              <a:off x="2576" y="4681"/>
              <a:ext cx="23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    OUT  0x3F,R12    ;SREG = R12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    OUT  0x3E,R15    ;SPH = R15</a:t>
              </a:r>
            </a:p>
          </p:txBody>
        </p:sp>
        <p:sp>
          <p:nvSpPr>
            <p:cNvPr id="4118" name="Text Box 17"/>
            <p:cNvSpPr txBox="1">
              <a:spLocks noChangeArrowheads="1"/>
            </p:cNvSpPr>
            <p:nvPr/>
          </p:nvSpPr>
          <p:spPr bwMode="auto">
            <a:xfrm>
              <a:off x="2424" y="4088"/>
              <a:ext cx="2664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OUT (OUT to IO location)</a:t>
              </a:r>
            </a:p>
          </p:txBody>
        </p:sp>
        <p:sp>
          <p:nvSpPr>
            <p:cNvPr id="4119" name="Line 18"/>
            <p:cNvSpPr>
              <a:spLocks noChangeShapeType="1"/>
            </p:cNvSpPr>
            <p:nvPr/>
          </p:nvSpPr>
          <p:spPr bwMode="auto">
            <a:xfrm>
              <a:off x="2424" y="4320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343400" y="4210050"/>
            <a:ext cx="4254500" cy="2044700"/>
            <a:chOff x="1832" y="4100"/>
            <a:chExt cx="2680" cy="1288"/>
          </a:xfrm>
        </p:grpSpPr>
        <p:sp>
          <p:nvSpPr>
            <p:cNvPr id="22543" name="Rectangle 49"/>
            <p:cNvSpPr>
              <a:spLocks noChangeArrowheads="1"/>
            </p:cNvSpPr>
            <p:nvPr/>
          </p:nvSpPr>
          <p:spPr bwMode="auto">
            <a:xfrm>
              <a:off x="1840" y="4100"/>
              <a:ext cx="2672" cy="1288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2" name="Text Box 51"/>
            <p:cNvSpPr txBox="1">
              <a:spLocks noChangeArrowheads="1"/>
            </p:cNvSpPr>
            <p:nvPr/>
          </p:nvSpPr>
          <p:spPr bwMode="auto">
            <a:xfrm>
              <a:off x="1832" y="4500"/>
              <a:ext cx="2648" cy="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    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OUT  SPH,R12    ;OUT  0x3E,R12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IN	R15,SREG  ;IN   R15,0x3F</a:t>
              </a:r>
            </a:p>
          </p:txBody>
        </p:sp>
        <p:sp>
          <p:nvSpPr>
            <p:cNvPr id="4113" name="Text Box 52"/>
            <p:cNvSpPr txBox="1">
              <a:spLocks noChangeArrowheads="1"/>
            </p:cNvSpPr>
            <p:nvPr/>
          </p:nvSpPr>
          <p:spPr bwMode="auto">
            <a:xfrm>
              <a:off x="1840" y="4100"/>
              <a:ext cx="26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Using Names of IO registers</a:t>
              </a:r>
            </a:p>
          </p:txBody>
        </p:sp>
        <p:sp>
          <p:nvSpPr>
            <p:cNvPr id="4114" name="Line 53"/>
            <p:cNvSpPr>
              <a:spLocks noChangeShapeType="1"/>
            </p:cNvSpPr>
            <p:nvPr/>
          </p:nvSpPr>
          <p:spPr bwMode="auto">
            <a:xfrm>
              <a:off x="1840" y="442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044700" y="3095625"/>
            <a:ext cx="6934200" cy="2947988"/>
            <a:chOff x="1192" y="4150"/>
            <a:chExt cx="4368" cy="1857"/>
          </a:xfrm>
        </p:grpSpPr>
        <p:sp>
          <p:nvSpPr>
            <p:cNvPr id="22540" name="Rectangle 59"/>
            <p:cNvSpPr>
              <a:spLocks noChangeArrowheads="1"/>
            </p:cNvSpPr>
            <p:nvPr/>
          </p:nvSpPr>
          <p:spPr bwMode="auto">
            <a:xfrm>
              <a:off x="1216" y="4150"/>
              <a:ext cx="4344" cy="1857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9" name="Text Box 60"/>
            <p:cNvSpPr txBox="1">
              <a:spLocks noChangeArrowheads="1"/>
            </p:cNvSpPr>
            <p:nvPr/>
          </p:nvSpPr>
          <p:spPr bwMode="auto">
            <a:xfrm>
              <a:off x="1192" y="4168"/>
              <a:ext cx="433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Example: Write a program that adds the contents of the PINC IO register to the contents of PIND and stores the result in location 0x90 of the SRAM</a:t>
              </a:r>
              <a:endParaRPr lang="en-US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10" name="Line 61"/>
            <p:cNvSpPr>
              <a:spLocks noChangeShapeType="1"/>
            </p:cNvSpPr>
            <p:nvPr/>
          </p:nvSpPr>
          <p:spPr bwMode="auto">
            <a:xfrm>
              <a:off x="1216" y="4658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2438400" y="3987800"/>
            <a:ext cx="5422900" cy="187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Solution:</a:t>
            </a: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       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	R20,PINC  ;R20 = PINC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	R21,PIND  ;R21 = PIND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ADD	R20,R21   ;R20 = R20 + R21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STS	0x90,R20  ;[0x90] = R20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  <p:bldP spid="2873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Status Register (SREG)</a:t>
            </a:r>
          </a:p>
        </p:txBody>
      </p:sp>
      <p:grpSp>
        <p:nvGrpSpPr>
          <p:cNvPr id="5124" name="Group 73"/>
          <p:cNvGrpSpPr>
            <a:grpSpLocks/>
          </p:cNvGrpSpPr>
          <p:nvPr/>
        </p:nvGrpSpPr>
        <p:grpSpPr bwMode="auto">
          <a:xfrm>
            <a:off x="457200" y="2808288"/>
            <a:ext cx="3683000" cy="3578225"/>
            <a:chOff x="288" y="1769"/>
            <a:chExt cx="2320" cy="2254"/>
          </a:xfrm>
        </p:grpSpPr>
        <p:sp>
          <p:nvSpPr>
            <p:cNvPr id="5201" name="Rectangle 5"/>
            <p:cNvSpPr>
              <a:spLocks noChangeArrowheads="1"/>
            </p:cNvSpPr>
            <p:nvPr/>
          </p:nvSpPr>
          <p:spPr bwMode="auto">
            <a:xfrm>
              <a:off x="288" y="1769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5202" name="Rectangle 6"/>
            <p:cNvSpPr>
              <a:spLocks noChangeArrowheads="1"/>
            </p:cNvSpPr>
            <p:nvPr/>
          </p:nvSpPr>
          <p:spPr bwMode="auto">
            <a:xfrm>
              <a:off x="626" y="3149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5203" name="Rectangle 7"/>
            <p:cNvSpPr>
              <a:spLocks noChangeArrowheads="1"/>
            </p:cNvSpPr>
            <p:nvPr/>
          </p:nvSpPr>
          <p:spPr bwMode="auto">
            <a:xfrm>
              <a:off x="420" y="1933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5204" name="Rectangle 8"/>
            <p:cNvSpPr>
              <a:spLocks noChangeArrowheads="1"/>
            </p:cNvSpPr>
            <p:nvPr/>
          </p:nvSpPr>
          <p:spPr bwMode="auto">
            <a:xfrm>
              <a:off x="1850" y="1928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05" name="Text Box 9"/>
            <p:cNvSpPr txBox="1">
              <a:spLocks noChangeArrowheads="1"/>
            </p:cNvSpPr>
            <p:nvPr/>
          </p:nvSpPr>
          <p:spPr bwMode="auto">
            <a:xfrm>
              <a:off x="1856" y="3727"/>
              <a:ext cx="6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registers</a:t>
              </a:r>
            </a:p>
          </p:txBody>
        </p:sp>
        <p:grpSp>
          <p:nvGrpSpPr>
            <p:cNvPr id="5206" name="Group 10"/>
            <p:cNvGrpSpPr>
              <a:grpSpLocks/>
            </p:cNvGrpSpPr>
            <p:nvPr/>
          </p:nvGrpSpPr>
          <p:grpSpPr bwMode="auto">
            <a:xfrm>
              <a:off x="1920" y="1986"/>
              <a:ext cx="516" cy="1695"/>
              <a:chOff x="4410" y="2694"/>
              <a:chExt cx="641" cy="1337"/>
            </a:xfrm>
          </p:grpSpPr>
          <p:sp>
            <p:nvSpPr>
              <p:cNvPr id="5231" name="Rectangle 11"/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5232" name="Rectangle 12"/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R0</a:t>
                </a:r>
              </a:p>
            </p:txBody>
          </p:sp>
          <p:sp>
            <p:nvSpPr>
              <p:cNvPr id="5233" name="Rectangle 13"/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R15</a:t>
                </a:r>
              </a:p>
            </p:txBody>
          </p:sp>
          <p:sp>
            <p:nvSpPr>
              <p:cNvPr id="5234" name="Rectangle 14"/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5235" name="Line 15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" name="Line 16"/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" name="Line 17"/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38" name="Group 18"/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5246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47" name="Text Box 2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5239" name="Rectangle 21"/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R16</a:t>
                </a:r>
              </a:p>
            </p:txBody>
          </p:sp>
          <p:sp>
            <p:nvSpPr>
              <p:cNvPr id="5240" name="Rectangle 22"/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R17</a:t>
                </a:r>
              </a:p>
            </p:txBody>
          </p:sp>
          <p:grpSp>
            <p:nvGrpSpPr>
              <p:cNvPr id="5241" name="Group 23"/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5244" name="Rectangle 24"/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4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45" name="Text Box 25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5242" name="Rectangle 26"/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R30</a:t>
                </a:r>
              </a:p>
            </p:txBody>
          </p:sp>
          <p:sp>
            <p:nvSpPr>
              <p:cNvPr id="5243" name="Rectangle 27"/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R31</a:t>
                </a:r>
              </a:p>
            </p:txBody>
          </p:sp>
        </p:grpSp>
        <p:sp>
          <p:nvSpPr>
            <p:cNvPr id="5207" name="Rectangle 28"/>
            <p:cNvSpPr>
              <a:spLocks noChangeArrowheads="1"/>
            </p:cNvSpPr>
            <p:nvPr/>
          </p:nvSpPr>
          <p:spPr bwMode="auto">
            <a:xfrm>
              <a:off x="403" y="3429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208" name="Rectangle 29"/>
            <p:cNvSpPr>
              <a:spLocks noChangeArrowheads="1"/>
            </p:cNvSpPr>
            <p:nvPr/>
          </p:nvSpPr>
          <p:spPr bwMode="auto">
            <a:xfrm>
              <a:off x="715" y="3690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>
                  <a:solidFill>
                    <a:srgbClr val="000000"/>
                  </a:solidFill>
                </a:rPr>
                <a:t>Instruction Register</a:t>
              </a:r>
            </a:p>
          </p:txBody>
        </p:sp>
        <p:sp>
          <p:nvSpPr>
            <p:cNvPr id="5209" name="Text Box 30"/>
            <p:cNvSpPr txBox="1">
              <a:spLocks noChangeArrowheads="1"/>
            </p:cNvSpPr>
            <p:nvPr/>
          </p:nvSpPr>
          <p:spPr bwMode="auto">
            <a:xfrm>
              <a:off x="431" y="3424"/>
              <a:ext cx="13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Instruction decoder</a:t>
              </a:r>
            </a:p>
          </p:txBody>
        </p:sp>
        <p:sp>
          <p:nvSpPr>
            <p:cNvPr id="5210" name="Text Box 31"/>
            <p:cNvSpPr txBox="1">
              <a:spLocks noChangeArrowheads="1"/>
            </p:cNvSpPr>
            <p:nvPr/>
          </p:nvSpPr>
          <p:spPr bwMode="auto">
            <a:xfrm>
              <a:off x="1277" y="2462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5211" name="Rectangle 32"/>
            <p:cNvSpPr>
              <a:spLocks noChangeArrowheads="1"/>
            </p:cNvSpPr>
            <p:nvPr/>
          </p:nvSpPr>
          <p:spPr bwMode="auto">
            <a:xfrm>
              <a:off x="420" y="2572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212" name="Group 33"/>
            <p:cNvGrpSpPr>
              <a:grpSpLocks/>
            </p:cNvGrpSpPr>
            <p:nvPr/>
          </p:nvGrpSpPr>
          <p:grpSpPr bwMode="auto">
            <a:xfrm>
              <a:off x="394" y="2569"/>
              <a:ext cx="1234" cy="182"/>
              <a:chOff x="3050" y="1265"/>
              <a:chExt cx="1234" cy="182"/>
            </a:xfrm>
          </p:grpSpPr>
          <p:sp>
            <p:nvSpPr>
              <p:cNvPr id="5213" name="Text Box 34"/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 b="1">
                    <a:solidFill>
                      <a:srgbClr val="000000"/>
                    </a:solidFill>
                  </a:rPr>
                  <a:t>SREG:</a:t>
                </a:r>
              </a:p>
            </p:txBody>
          </p:sp>
          <p:grpSp>
            <p:nvGrpSpPr>
              <p:cNvPr id="5214" name="Group 35"/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5215" name="Rectangle 36"/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16" name="Line 37"/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17" name="Line 38"/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1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1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0" name="Line 41"/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1" name="Line 42"/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522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</a:p>
              </p:txBody>
            </p:sp>
            <p:sp>
              <p:nvSpPr>
                <p:cNvPr id="52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</a:p>
              </p:txBody>
            </p:sp>
            <p:sp>
              <p:nvSpPr>
                <p:cNvPr id="522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52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V</a:t>
                  </a:r>
                </a:p>
              </p:txBody>
            </p:sp>
            <p:sp>
              <p:nvSpPr>
                <p:cNvPr id="522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522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523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000" b="1">
                      <a:solidFill>
                        <a:srgbClr val="000000"/>
                      </a:solidFill>
                    </a:rPr>
                    <a:t>Z</a:t>
                  </a:r>
                </a:p>
              </p:txBody>
            </p:sp>
          </p:grpSp>
        </p:grpSp>
      </p:grpSp>
      <p:graphicFrame>
        <p:nvGraphicFramePr>
          <p:cNvPr id="5122" name="Object 52"/>
          <p:cNvGraphicFramePr>
            <a:graphicFrameLocks noChangeAspect="1"/>
          </p:cNvGraphicFramePr>
          <p:nvPr/>
        </p:nvGraphicFramePr>
        <p:xfrm>
          <a:off x="4476750" y="1943100"/>
          <a:ext cx="4324350" cy="4471988"/>
        </p:xfrm>
        <a:graphic>
          <a:graphicData uri="http://schemas.openxmlformats.org/presentationml/2006/ole">
            <p:oleObj spid="_x0000_s5122" name="Visio" r:id="rId3" imgW="4675937" imgH="4189171" progId="Visio.Drawing.11">
              <p:embed/>
            </p:oleObj>
          </a:graphicData>
        </a:graphic>
      </p:graphicFrame>
      <p:sp>
        <p:nvSpPr>
          <p:cNvPr id="5125" name="Text Box 55"/>
          <p:cNvSpPr txBox="1">
            <a:spLocks noChangeArrowheads="1"/>
          </p:cNvSpPr>
          <p:nvPr/>
        </p:nvSpPr>
        <p:spPr bwMode="auto">
          <a:xfrm>
            <a:off x="1114425" y="1047750"/>
            <a:ext cx="857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rgbClr val="000000"/>
                </a:solidFill>
              </a:rPr>
              <a:t>SREG:</a:t>
            </a:r>
          </a:p>
        </p:txBody>
      </p:sp>
      <p:sp>
        <p:nvSpPr>
          <p:cNvPr id="5126" name="AutoShape 74"/>
          <p:cNvSpPr>
            <a:spLocks noChangeArrowheads="1"/>
          </p:cNvSpPr>
          <p:nvPr/>
        </p:nvSpPr>
        <p:spPr bwMode="auto">
          <a:xfrm>
            <a:off x="5019675" y="1400175"/>
            <a:ext cx="752475" cy="257175"/>
          </a:xfrm>
          <a:prstGeom prst="wedgeRectCallout">
            <a:avLst>
              <a:gd name="adj1" fmla="val -87764"/>
              <a:gd name="adj2" fmla="val -121606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Carry</a:t>
            </a:r>
          </a:p>
        </p:txBody>
      </p:sp>
      <p:sp>
        <p:nvSpPr>
          <p:cNvPr id="5127" name="AutoShape 75"/>
          <p:cNvSpPr>
            <a:spLocks noChangeArrowheads="1"/>
          </p:cNvSpPr>
          <p:nvPr/>
        </p:nvSpPr>
        <p:spPr bwMode="auto">
          <a:xfrm>
            <a:off x="4216400" y="1539875"/>
            <a:ext cx="752475" cy="257175"/>
          </a:xfrm>
          <a:prstGeom prst="wedgeRectCallout">
            <a:avLst>
              <a:gd name="adj1" fmla="val -54852"/>
              <a:gd name="adj2" fmla="val -12531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5128" name="AutoShape 76"/>
          <p:cNvSpPr>
            <a:spLocks noChangeArrowheads="1"/>
          </p:cNvSpPr>
          <p:nvPr/>
        </p:nvSpPr>
        <p:spPr bwMode="auto">
          <a:xfrm>
            <a:off x="3489325" y="1841500"/>
            <a:ext cx="914400" cy="257175"/>
          </a:xfrm>
          <a:prstGeom prst="wedgeRectCallout">
            <a:avLst>
              <a:gd name="adj1" fmla="val 6426"/>
              <a:gd name="adj2" fmla="val -24382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Negative</a:t>
            </a:r>
          </a:p>
        </p:txBody>
      </p:sp>
      <p:sp>
        <p:nvSpPr>
          <p:cNvPr id="5129" name="AutoShape 77"/>
          <p:cNvSpPr>
            <a:spLocks noChangeArrowheads="1"/>
          </p:cNvSpPr>
          <p:nvPr/>
        </p:nvSpPr>
        <p:spPr bwMode="auto">
          <a:xfrm>
            <a:off x="3067050" y="1552575"/>
            <a:ext cx="914400" cy="257175"/>
          </a:xfrm>
          <a:prstGeom prst="wedgeRectCallout">
            <a:avLst>
              <a:gd name="adj1" fmla="val -5032"/>
              <a:gd name="adj2" fmla="val -136421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oVerflow</a:t>
            </a:r>
          </a:p>
        </p:txBody>
      </p:sp>
      <p:sp>
        <p:nvSpPr>
          <p:cNvPr id="5130" name="AutoShape 78"/>
          <p:cNvSpPr>
            <a:spLocks noChangeArrowheads="1"/>
          </p:cNvSpPr>
          <p:nvPr/>
        </p:nvSpPr>
        <p:spPr bwMode="auto">
          <a:xfrm>
            <a:off x="2644775" y="1920875"/>
            <a:ext cx="904875" cy="504825"/>
          </a:xfrm>
          <a:prstGeom prst="wedgeRectCallout">
            <a:avLst>
              <a:gd name="adj1" fmla="val -2458"/>
              <a:gd name="adj2" fmla="val -17326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Sign</a:t>
            </a:r>
          </a:p>
          <a:p>
            <a:pPr algn="ctr"/>
            <a:r>
              <a:rPr lang="en-US" sz="1400">
                <a:solidFill>
                  <a:srgbClr val="000000"/>
                </a:solidFill>
              </a:rPr>
              <a:t>N+V</a:t>
            </a:r>
          </a:p>
          <a:p>
            <a:pPr algn="ctr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131" name="Oval 79"/>
          <p:cNvSpPr>
            <a:spLocks noChangeArrowheads="1"/>
          </p:cNvSpPr>
          <p:nvPr/>
        </p:nvSpPr>
        <p:spPr bwMode="auto">
          <a:xfrm>
            <a:off x="3038475" y="2228850"/>
            <a:ext cx="117475" cy="142875"/>
          </a:xfrm>
          <a:prstGeom prst="ellipse">
            <a:avLst/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2" name="AutoShape 80"/>
          <p:cNvSpPr>
            <a:spLocks noChangeArrowheads="1"/>
          </p:cNvSpPr>
          <p:nvPr/>
        </p:nvSpPr>
        <p:spPr bwMode="auto">
          <a:xfrm>
            <a:off x="1644650" y="2130425"/>
            <a:ext cx="962025" cy="257175"/>
          </a:xfrm>
          <a:prstGeom prst="wedgeRectCallout">
            <a:avLst>
              <a:gd name="adj1" fmla="val 81847"/>
              <a:gd name="adj2" fmla="val -369755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Half carry</a:t>
            </a:r>
          </a:p>
        </p:txBody>
      </p:sp>
      <p:sp>
        <p:nvSpPr>
          <p:cNvPr id="5133" name="AutoShape 81"/>
          <p:cNvSpPr>
            <a:spLocks noChangeArrowheads="1"/>
          </p:cNvSpPr>
          <p:nvPr/>
        </p:nvSpPr>
        <p:spPr bwMode="auto">
          <a:xfrm>
            <a:off x="1289050" y="1812925"/>
            <a:ext cx="1085850" cy="257175"/>
          </a:xfrm>
          <a:prstGeom prst="wedgeRectCallout">
            <a:avLst>
              <a:gd name="adj1" fmla="val 63306"/>
              <a:gd name="adj2" fmla="val -240125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Temporary</a:t>
            </a:r>
          </a:p>
        </p:txBody>
      </p:sp>
      <p:sp>
        <p:nvSpPr>
          <p:cNvPr id="5134" name="AutoShape 82"/>
          <p:cNvSpPr>
            <a:spLocks noChangeArrowheads="1"/>
          </p:cNvSpPr>
          <p:nvPr/>
        </p:nvSpPr>
        <p:spPr bwMode="auto">
          <a:xfrm>
            <a:off x="876300" y="1514475"/>
            <a:ext cx="1085850" cy="276225"/>
          </a:xfrm>
          <a:prstGeom prst="wedgeRectCallout">
            <a:avLst>
              <a:gd name="adj1" fmla="val 65935"/>
              <a:gd name="adj2" fmla="val -11321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Interrupt</a:t>
            </a:r>
          </a:p>
        </p:txBody>
      </p:sp>
      <p:grpSp>
        <p:nvGrpSpPr>
          <p:cNvPr id="5135" name="Group 86"/>
          <p:cNvGrpSpPr>
            <a:grpSpLocks/>
          </p:cNvGrpSpPr>
          <p:nvPr/>
        </p:nvGrpSpPr>
        <p:grpSpPr bwMode="auto">
          <a:xfrm>
            <a:off x="1924050" y="1036638"/>
            <a:ext cx="2921000" cy="322262"/>
            <a:chOff x="1212" y="653"/>
            <a:chExt cx="1840" cy="203"/>
          </a:xfrm>
        </p:grpSpPr>
        <p:sp>
          <p:nvSpPr>
            <p:cNvPr id="5184" name="Rectangle 57"/>
            <p:cNvSpPr>
              <a:spLocks noChangeArrowheads="1"/>
            </p:cNvSpPr>
            <p:nvPr/>
          </p:nvSpPr>
          <p:spPr bwMode="auto">
            <a:xfrm>
              <a:off x="1241" y="665"/>
              <a:ext cx="1782" cy="186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5185" name="Line 58"/>
            <p:cNvSpPr>
              <a:spLocks noChangeShapeType="1"/>
            </p:cNvSpPr>
            <p:nvPr/>
          </p:nvSpPr>
          <p:spPr bwMode="auto">
            <a:xfrm>
              <a:off x="2121" y="661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Line 59"/>
            <p:cNvSpPr>
              <a:spLocks noChangeShapeType="1"/>
            </p:cNvSpPr>
            <p:nvPr/>
          </p:nvSpPr>
          <p:spPr bwMode="auto">
            <a:xfrm>
              <a:off x="1671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Line 60"/>
            <p:cNvSpPr>
              <a:spLocks noChangeShapeType="1"/>
            </p:cNvSpPr>
            <p:nvPr/>
          </p:nvSpPr>
          <p:spPr bwMode="auto">
            <a:xfrm flipH="1">
              <a:off x="1896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Line 62"/>
            <p:cNvSpPr>
              <a:spLocks noChangeShapeType="1"/>
            </p:cNvSpPr>
            <p:nvPr/>
          </p:nvSpPr>
          <p:spPr bwMode="auto">
            <a:xfrm>
              <a:off x="2795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Line 63"/>
            <p:cNvSpPr>
              <a:spLocks noChangeShapeType="1"/>
            </p:cNvSpPr>
            <p:nvPr/>
          </p:nvSpPr>
          <p:spPr bwMode="auto">
            <a:xfrm>
              <a:off x="2346" y="667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Line 64"/>
            <p:cNvSpPr>
              <a:spLocks noChangeShapeType="1"/>
            </p:cNvSpPr>
            <p:nvPr/>
          </p:nvSpPr>
          <p:spPr bwMode="auto">
            <a:xfrm flipH="1">
              <a:off x="2571" y="667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Text Box 67"/>
            <p:cNvSpPr txBox="1">
              <a:spLocks noChangeArrowheads="1"/>
            </p:cNvSpPr>
            <p:nvPr/>
          </p:nvSpPr>
          <p:spPr bwMode="auto">
            <a:xfrm>
              <a:off x="1622" y="658"/>
              <a:ext cx="3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5192" name="Text Box 68"/>
            <p:cNvSpPr txBox="1">
              <a:spLocks noChangeArrowheads="1"/>
            </p:cNvSpPr>
            <p:nvPr/>
          </p:nvSpPr>
          <p:spPr bwMode="auto">
            <a:xfrm>
              <a:off x="1851" y="661"/>
              <a:ext cx="31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5193" name="Text Box 69"/>
            <p:cNvSpPr txBox="1">
              <a:spLocks noChangeArrowheads="1"/>
            </p:cNvSpPr>
            <p:nvPr/>
          </p:nvSpPr>
          <p:spPr bwMode="auto">
            <a:xfrm>
              <a:off x="2069" y="661"/>
              <a:ext cx="311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5194" name="Text Box 70"/>
            <p:cNvSpPr txBox="1">
              <a:spLocks noChangeArrowheads="1"/>
            </p:cNvSpPr>
            <p:nvPr/>
          </p:nvSpPr>
          <p:spPr bwMode="auto">
            <a:xfrm>
              <a:off x="2301" y="653"/>
              <a:ext cx="3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5195" name="Text Box 71"/>
            <p:cNvSpPr txBox="1">
              <a:spLocks noChangeArrowheads="1"/>
            </p:cNvSpPr>
            <p:nvPr/>
          </p:nvSpPr>
          <p:spPr bwMode="auto">
            <a:xfrm>
              <a:off x="2762" y="661"/>
              <a:ext cx="29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196" name="Text Box 72"/>
            <p:cNvSpPr txBox="1">
              <a:spLocks noChangeArrowheads="1"/>
            </p:cNvSpPr>
            <p:nvPr/>
          </p:nvSpPr>
          <p:spPr bwMode="auto">
            <a:xfrm>
              <a:off x="2526" y="658"/>
              <a:ext cx="3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5197" name="Rectangle 83"/>
            <p:cNvSpPr>
              <a:spLocks noChangeArrowheads="1"/>
            </p:cNvSpPr>
            <p:nvPr/>
          </p:nvSpPr>
          <p:spPr bwMode="auto">
            <a:xfrm>
              <a:off x="1240" y="666"/>
              <a:ext cx="428" cy="180"/>
            </a:xfrm>
            <a:prstGeom prst="rect">
              <a:avLst/>
            </a:prstGeom>
            <a:solidFill>
              <a:srgbClr val="CC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98" name="Line 61"/>
            <p:cNvSpPr>
              <a:spLocks noChangeShapeType="1"/>
            </p:cNvSpPr>
            <p:nvPr/>
          </p:nvSpPr>
          <p:spPr bwMode="auto">
            <a:xfrm flipH="1">
              <a:off x="1453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Text Box 66"/>
            <p:cNvSpPr txBox="1">
              <a:spLocks noChangeArrowheads="1"/>
            </p:cNvSpPr>
            <p:nvPr/>
          </p:nvSpPr>
          <p:spPr bwMode="auto">
            <a:xfrm>
              <a:off x="1418" y="663"/>
              <a:ext cx="28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5200" name="Text Box 65"/>
            <p:cNvSpPr txBox="1">
              <a:spLocks noChangeArrowheads="1"/>
            </p:cNvSpPr>
            <p:nvPr/>
          </p:nvSpPr>
          <p:spPr bwMode="auto">
            <a:xfrm>
              <a:off x="1212" y="663"/>
              <a:ext cx="2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</a:rPr>
                <a:t>I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1317625" y="2432050"/>
            <a:ext cx="6934200" cy="3981450"/>
            <a:chOff x="830" y="1532"/>
            <a:chExt cx="4368" cy="2508"/>
          </a:xfrm>
        </p:grpSpPr>
        <p:grpSp>
          <p:nvGrpSpPr>
            <p:cNvPr id="5180" name="Group 94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3614" name="Rectangle 8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83" name="Text Box 8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</a:rPr>
                  <a:t>Example: Show the status of the C, H, and Z flags after the addition of 0x38 and 0x2F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LDI 	R16, 0x38	;R16 = 0x38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LDI	R17, 0x2F	;R17 = 0x2F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ADD	R16, R17	;add R17 to R16</a:t>
                </a:r>
              </a:p>
            </p:txBody>
          </p:sp>
        </p:grpSp>
        <p:sp>
          <p:nvSpPr>
            <p:cNvPr id="5181" name="Line 9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1358900" y="4257675"/>
            <a:ext cx="6877050" cy="1905000"/>
            <a:chOff x="856" y="2682"/>
            <a:chExt cx="4332" cy="1200"/>
          </a:xfrm>
        </p:grpSpPr>
        <p:sp>
          <p:nvSpPr>
            <p:cNvPr id="5177" name="Text Box 91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>
                  <a:solidFill>
                    <a:srgbClr val="000000"/>
                  </a:solidFill>
                </a:rPr>
                <a:t>Solution:                        </a:t>
              </a:r>
              <a:r>
                <a:rPr lang="pt-BR" sz="1600" b="1" i="1">
                  <a:solidFill>
                    <a:srgbClr val="FF3300"/>
                  </a:solidFill>
                </a:rPr>
                <a:t>1</a:t>
              </a:r>
              <a:endParaRPr lang="en-US" sz="1600" b="1" i="1">
                <a:solidFill>
                  <a:srgbClr val="FF3300"/>
                </a:solidFill>
              </a:endParaRPr>
            </a:p>
            <a:p>
              <a:r>
                <a:rPr lang="pt-BR">
                  <a:solidFill>
                    <a:srgbClr val="000000"/>
                  </a:solidFill>
                </a:rPr>
                <a:t>	 </a:t>
              </a:r>
              <a:r>
                <a:rPr lang="pt-BR" b="1" i="1">
                  <a:solidFill>
                    <a:srgbClr val="000000"/>
                  </a:solidFill>
                </a:rPr>
                <a:t>$38	0011 1000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            + $2F	0010 1111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               $67	0110 0111 	R16 = 0x67</a:t>
              </a:r>
            </a:p>
            <a:p>
              <a:pPr>
                <a:spcBef>
                  <a:spcPct val="50000"/>
                </a:spcBef>
              </a:pPr>
              <a:r>
                <a:rPr lang="en-US" sz="1400" b="1" i="1">
                  <a:solidFill>
                    <a:srgbClr val="000000"/>
                  </a:solidFill>
                </a:rPr>
                <a:t>C = 0 because there is no carry beyond the D7 bit.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H = 1 because there is a carry from the D3 to the D4 bit.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Z = 0 because the R16 (the result) has a value other than 0 after the addition.</a:t>
              </a:r>
            </a:p>
          </p:txBody>
        </p:sp>
        <p:sp>
          <p:nvSpPr>
            <p:cNvPr id="5178" name="Line 92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Line 93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1292225" y="2406650"/>
            <a:ext cx="6934200" cy="3981450"/>
            <a:chOff x="830" y="1532"/>
            <a:chExt cx="4368" cy="2508"/>
          </a:xfrm>
        </p:grpSpPr>
        <p:grpSp>
          <p:nvGrpSpPr>
            <p:cNvPr id="5173" name="Group 98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3607" name="Rectangle 99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76" name="Text Box 100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</a:rPr>
                  <a:t>Example: Show the status of the C, H, and Z flags after the addition of 0x9C and 0x64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LDI	R20, 0x9C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LDI	R21, 0x64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ADD	R20, R21	;add R21 to R20</a:t>
                </a:r>
              </a:p>
            </p:txBody>
          </p:sp>
        </p:grpSp>
        <p:sp>
          <p:nvSpPr>
            <p:cNvPr id="5174" name="Line 101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1333500" y="4244975"/>
            <a:ext cx="6877050" cy="1828800"/>
            <a:chOff x="856" y="2682"/>
            <a:chExt cx="4332" cy="1152"/>
          </a:xfrm>
        </p:grpSpPr>
        <p:sp>
          <p:nvSpPr>
            <p:cNvPr id="5170" name="Text Box 103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000000"/>
                  </a:solidFill>
                </a:rPr>
                <a:t>Solution:                        </a:t>
              </a:r>
              <a:r>
                <a:rPr lang="pt-BR" sz="1600" b="1" i="1">
                  <a:solidFill>
                    <a:srgbClr val="FF3300"/>
                  </a:solidFill>
                </a:rPr>
                <a:t>1</a:t>
              </a:r>
              <a:r>
                <a:rPr lang="en-US" b="1" i="1">
                  <a:solidFill>
                    <a:srgbClr val="000000"/>
                  </a:solidFill>
                </a:rPr>
                <a:t>		  	      </a:t>
              </a:r>
            </a:p>
            <a:p>
              <a:r>
                <a:rPr lang="en-US" b="1" i="1">
                  <a:solidFill>
                    <a:srgbClr val="000000"/>
                  </a:solidFill>
                </a:rPr>
                <a:t>	$9C	1001 1100</a:t>
              </a:r>
            </a:p>
            <a:p>
              <a:r>
                <a:rPr lang="en-US" b="1" i="1">
                  <a:solidFill>
                    <a:srgbClr val="000000"/>
                  </a:solidFill>
                </a:rPr>
                <a:t>          +  $64	0110 0100</a:t>
              </a:r>
            </a:p>
            <a:p>
              <a:r>
                <a:rPr lang="en-US" b="1" i="1">
                  <a:solidFill>
                    <a:srgbClr val="000000"/>
                  </a:solidFill>
                </a:rPr>
                <a:t>            $100     </a:t>
              </a:r>
              <a:r>
                <a:rPr lang="en-US" b="1" i="1">
                  <a:solidFill>
                    <a:srgbClr val="FF3300"/>
                  </a:solidFill>
                </a:rPr>
                <a:t>1 </a:t>
              </a:r>
              <a:r>
                <a:rPr lang="en-US" b="1" i="1">
                  <a:solidFill>
                    <a:srgbClr val="000000"/>
                  </a:solidFill>
                </a:rPr>
                <a:t>0000 0000	R20 = 00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C = 1 because there is a carry beyond the D7 bit.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H = 1 because there is a carry from the D3 to the D4 bit.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Z = 1 because the R20 (the result) has a value 0 in it after the addition.</a:t>
              </a:r>
            </a:p>
          </p:txBody>
        </p:sp>
        <p:sp>
          <p:nvSpPr>
            <p:cNvPr id="5171" name="Line 104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Line 105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06"/>
          <p:cNvGrpSpPr>
            <a:grpSpLocks/>
          </p:cNvGrpSpPr>
          <p:nvPr/>
        </p:nvGrpSpPr>
        <p:grpSpPr bwMode="auto">
          <a:xfrm>
            <a:off x="1317625" y="2355850"/>
            <a:ext cx="6934200" cy="3981450"/>
            <a:chOff x="830" y="1532"/>
            <a:chExt cx="4368" cy="2508"/>
          </a:xfrm>
        </p:grpSpPr>
        <p:grpSp>
          <p:nvGrpSpPr>
            <p:cNvPr id="5166" name="Group 107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3600" name="Rectangle 10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69" name="Text Box 10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</a:rPr>
                  <a:t>Example: Show the status of the C, H, and Z flags after the subtraction of 0x23 from 0xA5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LDI	R20, 0xA5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LDI	R21, 0x23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sz="1600" b="1" i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67" name="Line 11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1358900" y="4194175"/>
            <a:ext cx="6877050" cy="1828800"/>
            <a:chOff x="856" y="2682"/>
            <a:chExt cx="4332" cy="1152"/>
          </a:xfrm>
        </p:grpSpPr>
        <p:sp>
          <p:nvSpPr>
            <p:cNvPr id="5163" name="Text Box 112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000000"/>
                  </a:solidFill>
                </a:rPr>
                <a:t>Solution:                        </a:t>
              </a:r>
              <a:r>
                <a:rPr lang="en-US" b="1" i="1">
                  <a:solidFill>
                    <a:srgbClr val="000000"/>
                  </a:solidFill>
                </a:rPr>
                <a:t>		  	      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	$A5	1010 0101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          -   $23	0010 0011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	$82	1000 0010	R20 = $82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C = 0 because R21 is not bigger than R20 and there is no borrow from D8 bit.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Z = 0 because the R20 has a value other than 0 after the subtraction.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H = 0 because there is no borrow from D4 to D3.</a:t>
              </a:r>
            </a:p>
          </p:txBody>
        </p:sp>
        <p:sp>
          <p:nvSpPr>
            <p:cNvPr id="5164" name="Line 113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114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25"/>
          <p:cNvGrpSpPr>
            <a:grpSpLocks/>
          </p:cNvGrpSpPr>
          <p:nvPr/>
        </p:nvGrpSpPr>
        <p:grpSpPr bwMode="auto">
          <a:xfrm>
            <a:off x="1352550" y="2359025"/>
            <a:ext cx="6934200" cy="3981450"/>
            <a:chOff x="830" y="1532"/>
            <a:chExt cx="4368" cy="2508"/>
          </a:xfrm>
        </p:grpSpPr>
        <p:grpSp>
          <p:nvGrpSpPr>
            <p:cNvPr id="5159" name="Group 126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3593" name="Rectangle 127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62" name="Text Box 128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</a:rPr>
                  <a:t>Example: Show the status of the C, H, and Z flags after the subtraction of 0x73 from 0x52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LDI	R20, 0x52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LDI	R21, 0x73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sz="1600" b="1" i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60" name="Line 129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1355725" y="4095750"/>
            <a:ext cx="6877050" cy="1828800"/>
            <a:chOff x="856" y="2682"/>
            <a:chExt cx="4332" cy="1152"/>
          </a:xfrm>
        </p:grpSpPr>
        <p:sp>
          <p:nvSpPr>
            <p:cNvPr id="5156" name="Text Box 131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000000"/>
                  </a:solidFill>
                </a:rPr>
                <a:t>Solution:                        </a:t>
              </a:r>
              <a:r>
                <a:rPr lang="en-US" b="1" i="1">
                  <a:solidFill>
                    <a:srgbClr val="000000"/>
                  </a:solidFill>
                </a:rPr>
                <a:t>		  	      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	 $52	0101 0010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           -   $73	0111 0011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	$DF	1101 1111	R20 = $DF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C = 1 because R21 is bigger than R20 and there is a borrow from D8 bit.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Z = 0 because the R20 has a value other than zero after the subtraction.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H = 1 because there is a borrow from D4 to D3.</a:t>
              </a:r>
            </a:p>
          </p:txBody>
        </p:sp>
        <p:sp>
          <p:nvSpPr>
            <p:cNvPr id="5157" name="Line 132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133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16"/>
          <p:cNvGrpSpPr>
            <a:grpSpLocks/>
          </p:cNvGrpSpPr>
          <p:nvPr/>
        </p:nvGrpSpPr>
        <p:grpSpPr bwMode="auto">
          <a:xfrm>
            <a:off x="1346200" y="2347913"/>
            <a:ext cx="6934200" cy="3981450"/>
            <a:chOff x="830" y="1532"/>
            <a:chExt cx="4368" cy="2508"/>
          </a:xfrm>
        </p:grpSpPr>
        <p:grpSp>
          <p:nvGrpSpPr>
            <p:cNvPr id="5152" name="Group 117"/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3586" name="Rectangle 118"/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5" name="Text Box 119"/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>
                    <a:solidFill>
                      <a:srgbClr val="000000"/>
                    </a:solidFill>
                  </a:rPr>
                  <a:t>Example: Show the status of the C, H, and Z flags after the subtraction of 0x9C from 0x9C in the following instructions: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LDI	R20, 0x9C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LDI	R21, 0x9C		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 sz="1600" b="1" i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SUB	R20, R21	;subtract R21 from R20</a:t>
                </a:r>
              </a:p>
              <a:p>
                <a:pPr>
                  <a:spcBef>
                    <a:spcPct val="50000"/>
                  </a:spcBef>
                </a:pPr>
                <a:endParaRPr lang="pt-BR" sz="1600" b="1" i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53" name="Line 120"/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21"/>
          <p:cNvGrpSpPr>
            <a:grpSpLocks/>
          </p:cNvGrpSpPr>
          <p:nvPr/>
        </p:nvGrpSpPr>
        <p:grpSpPr bwMode="auto">
          <a:xfrm>
            <a:off x="1387475" y="4186238"/>
            <a:ext cx="6877050" cy="1828800"/>
            <a:chOff x="856" y="2682"/>
            <a:chExt cx="4332" cy="1152"/>
          </a:xfrm>
        </p:grpSpPr>
        <p:sp>
          <p:nvSpPr>
            <p:cNvPr id="5149" name="Text Box 122"/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000000"/>
                  </a:solidFill>
                </a:rPr>
                <a:t>Solution:                        </a:t>
              </a:r>
              <a:r>
                <a:rPr lang="en-US" b="1" i="1">
                  <a:solidFill>
                    <a:srgbClr val="000000"/>
                  </a:solidFill>
                </a:rPr>
                <a:t>		  	      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	$9C	1001 1100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          -   $9C	1001 1100</a:t>
              </a:r>
            </a:p>
            <a:p>
              <a:r>
                <a:rPr lang="pt-BR" b="1" i="1">
                  <a:solidFill>
                    <a:srgbClr val="000000"/>
                  </a:solidFill>
                </a:rPr>
                <a:t>	$00	0000 0000	R20 = $00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C = 0 because R21 is not bigger than R20 and there is no borrow from D8 bit.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Z = 1 because the R20 is zero after the subtraction.</a:t>
              </a:r>
            </a:p>
            <a:p>
              <a:r>
                <a:rPr lang="en-US" sz="1400" b="1" i="1">
                  <a:solidFill>
                    <a:srgbClr val="000000"/>
                  </a:solidFill>
                </a:rPr>
                <a:t>H = 0 because there is no borrow from D4 to D3.</a:t>
              </a:r>
            </a:p>
          </p:txBody>
        </p:sp>
        <p:sp>
          <p:nvSpPr>
            <p:cNvPr id="5150" name="Line 123"/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24"/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36"/>
          <p:cNvGrpSpPr>
            <a:grpSpLocks/>
          </p:cNvGrpSpPr>
          <p:nvPr/>
        </p:nvGrpSpPr>
        <p:grpSpPr bwMode="auto">
          <a:xfrm>
            <a:off x="5975350" y="912813"/>
            <a:ext cx="2578100" cy="2527300"/>
            <a:chOff x="1184" y="3952"/>
            <a:chExt cx="1624" cy="1592"/>
          </a:xfrm>
        </p:grpSpPr>
        <p:sp>
          <p:nvSpPr>
            <p:cNvPr id="23579" name="Rectangle 135"/>
            <p:cNvSpPr>
              <a:spLocks noChangeArrowheads="1"/>
            </p:cNvSpPr>
            <p:nvPr/>
          </p:nvSpPr>
          <p:spPr bwMode="auto">
            <a:xfrm>
              <a:off x="1184" y="3952"/>
              <a:ext cx="1624" cy="1592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5148" name="Picture 13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47" y="4006"/>
              <a:ext cx="1506" cy="1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Writing Immediate Value to SRAM</a:t>
            </a:r>
            <a:endParaRPr lang="en-MY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cannot copy immediate value directly into SRAM location in AVR.</a:t>
            </a:r>
          </a:p>
          <a:p>
            <a:r>
              <a:rPr lang="en-US" smtClean="0"/>
              <a:t>This must be done via GPRs </a:t>
            </a:r>
          </a:p>
          <a:p>
            <a:r>
              <a:rPr lang="en-US" smtClean="0"/>
              <a:t>Example: The following program adds content of location 0x220 to location 0x221</a:t>
            </a:r>
            <a:endParaRPr lang="en-MY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3879850"/>
            <a:ext cx="8040688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MY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Implement the program that calculates 19 + 95 + 5 on AVR Studio.</a:t>
            </a:r>
          </a:p>
          <a:p>
            <a:pPr marL="0" indent="0">
              <a:buFont typeface="Wingdings" pitchFamily="2" charset="2"/>
              <a:buNone/>
            </a:pPr>
            <a:endParaRPr lang="en-US" smtClean="0"/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Use debug and watch the change of the respective registers as you step over through the program.</a:t>
            </a:r>
          </a:p>
          <a:p>
            <a:pPr marL="0" indent="0">
              <a:buFont typeface="Wingdings" pitchFamily="2" charset="2"/>
              <a:buNone/>
            </a:pPr>
            <a:endParaRPr lang="en-US" smtClean="0"/>
          </a:p>
          <a:p>
            <a:pPr marL="0" indent="0">
              <a:buFont typeface="Wingdings" pitchFamily="2" charset="2"/>
              <a:buNone/>
            </a:pPr>
            <a:r>
              <a:rPr lang="en-US" smtClean="0"/>
              <a:t>Watch Contents of R16 and check if answer is correct.</a:t>
            </a:r>
            <a:endParaRPr lang="en-MY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2-1</a:t>
            </a:r>
            <a:endParaRPr lang="en-MY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47663" y="3883025"/>
            <a:ext cx="6630987" cy="6508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/>
              <a:t>Write the program in AVR Studio to verify that </a:t>
            </a:r>
            <a:endParaRPr lang="en-MY" sz="180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933450"/>
            <a:ext cx="8348662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938" y="4241800"/>
            <a:ext cx="8307387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7663" y="5599113"/>
            <a:ext cx="66309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5000"/>
              <a:buFont typeface="Wingdings" pitchFamily="2" charset="2"/>
              <a:buChar char="n"/>
              <a:defRPr sz="26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50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/>
              <a:t>Note: do not forget to add </a:t>
            </a:r>
            <a:r>
              <a:rPr lang="en-US" sz="1800" dirty="0" err="1" smtClean="0"/>
              <a:t>iat</a:t>
            </a:r>
            <a:r>
              <a:rPr lang="en-US" sz="1800" dirty="0" smtClean="0"/>
              <a:t> the beginning of the program: </a:t>
            </a:r>
          </a:p>
          <a:p>
            <a:pPr marL="635000" indent="0">
              <a:buFont typeface="Wingdings" pitchFamily="2" charset="2"/>
              <a:buNone/>
              <a:defRPr/>
            </a:pPr>
            <a:r>
              <a:rPr lang="en-MY" sz="1800" dirty="0" smtClean="0"/>
              <a:t>.include "M32DEF.inc"</a:t>
            </a:r>
            <a:endParaRPr lang="en-M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2- 2</a:t>
            </a:r>
            <a:endParaRPr lang="en-MY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17500" y="3300413"/>
            <a:ext cx="4086225" cy="3952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/>
              <a:t>Verify using AVR Studio</a:t>
            </a:r>
            <a:endParaRPr lang="en-MY" sz="1800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1076325"/>
            <a:ext cx="852805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" y="3627438"/>
            <a:ext cx="8528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2- 3</a:t>
            </a:r>
            <a:endParaRPr lang="en-MY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001713"/>
            <a:ext cx="85629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" y="3960813"/>
            <a:ext cx="877252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2- 4</a:t>
            </a:r>
            <a:endParaRPr lang="en-MY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58913"/>
            <a:ext cx="90424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Problems (1)</a:t>
            </a:r>
            <a:endParaRPr lang="en-MY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3" y="885825"/>
            <a:ext cx="7929562" cy="552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Problems (2)</a:t>
            </a:r>
            <a:endParaRPr lang="en-MY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563" y="871538"/>
            <a:ext cx="7962900" cy="554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General Purpose Microprocessors vs. Microcontrollers</a:t>
            </a:r>
          </a:p>
        </p:txBody>
      </p:sp>
      <p:grpSp>
        <p:nvGrpSpPr>
          <p:cNvPr id="10243" name="Group 39"/>
          <p:cNvGrpSpPr>
            <a:grpSpLocks/>
          </p:cNvGrpSpPr>
          <p:nvPr/>
        </p:nvGrpSpPr>
        <p:grpSpPr bwMode="auto">
          <a:xfrm>
            <a:off x="1042988" y="1557338"/>
            <a:ext cx="7202487" cy="2109787"/>
            <a:chOff x="657" y="572"/>
            <a:chExt cx="4537" cy="1486"/>
          </a:xfrm>
        </p:grpSpPr>
        <p:sp>
          <p:nvSpPr>
            <p:cNvPr id="10254" name="Rectangle 5"/>
            <p:cNvSpPr>
              <a:spLocks noChangeArrowheads="1"/>
            </p:cNvSpPr>
            <p:nvPr/>
          </p:nvSpPr>
          <p:spPr bwMode="auto">
            <a:xfrm>
              <a:off x="657" y="618"/>
              <a:ext cx="771" cy="1406"/>
            </a:xfrm>
            <a:prstGeom prst="rect">
              <a:avLst/>
            </a:prstGeom>
            <a:solidFill>
              <a:srgbClr val="86ABF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General </a:t>
              </a:r>
            </a:p>
            <a:p>
              <a:pPr algn="ctr"/>
              <a:r>
                <a:rPr lang="en-US" b="1"/>
                <a:t>Purpose </a:t>
              </a:r>
            </a:p>
            <a:p>
              <a:pPr algn="ctr"/>
              <a:r>
                <a:rPr lang="en-US" b="1"/>
                <a:t>Micro</a:t>
              </a:r>
            </a:p>
            <a:p>
              <a:pPr algn="ctr"/>
              <a:r>
                <a:rPr lang="en-US" b="1"/>
                <a:t>processor</a:t>
              </a:r>
            </a:p>
          </p:txBody>
        </p:sp>
        <p:sp>
          <p:nvSpPr>
            <p:cNvPr id="10255" name="Rectangle 6"/>
            <p:cNvSpPr>
              <a:spLocks noChangeArrowheads="1"/>
            </p:cNvSpPr>
            <p:nvPr/>
          </p:nvSpPr>
          <p:spPr bwMode="auto">
            <a:xfrm>
              <a:off x="2427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RAM</a:t>
              </a:r>
            </a:p>
          </p:txBody>
        </p:sp>
        <p:sp>
          <p:nvSpPr>
            <p:cNvPr id="10256" name="Rectangle 7"/>
            <p:cNvSpPr>
              <a:spLocks noChangeArrowheads="1"/>
            </p:cNvSpPr>
            <p:nvPr/>
          </p:nvSpPr>
          <p:spPr bwMode="auto">
            <a:xfrm>
              <a:off x="3016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ROM</a:t>
              </a:r>
            </a:p>
          </p:txBody>
        </p:sp>
        <p:sp>
          <p:nvSpPr>
            <p:cNvPr id="10257" name="Rectangle 8"/>
            <p:cNvSpPr>
              <a:spLocks noChangeArrowheads="1"/>
            </p:cNvSpPr>
            <p:nvPr/>
          </p:nvSpPr>
          <p:spPr bwMode="auto">
            <a:xfrm>
              <a:off x="3606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Timer</a:t>
              </a:r>
            </a:p>
          </p:txBody>
        </p:sp>
        <p:sp>
          <p:nvSpPr>
            <p:cNvPr id="10258" name="Rectangle 9"/>
            <p:cNvSpPr>
              <a:spLocks noChangeArrowheads="1"/>
            </p:cNvSpPr>
            <p:nvPr/>
          </p:nvSpPr>
          <p:spPr bwMode="auto">
            <a:xfrm>
              <a:off x="4196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Serial</a:t>
              </a:r>
            </a:p>
            <a:p>
              <a:pPr algn="ctr"/>
              <a:r>
                <a:rPr lang="en-US" sz="1600" b="1"/>
                <a:t>COM</a:t>
              </a:r>
            </a:p>
            <a:p>
              <a:pPr algn="ctr"/>
              <a:r>
                <a:rPr lang="en-US" sz="1600" b="1"/>
                <a:t>Port</a:t>
              </a:r>
            </a:p>
          </p:txBody>
        </p:sp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4786" y="890"/>
              <a:ext cx="408" cy="635"/>
            </a:xfrm>
            <a:prstGeom prst="rect">
              <a:avLst/>
            </a:prstGeom>
            <a:solidFill>
              <a:srgbClr val="AFF4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IO </a:t>
              </a:r>
            </a:p>
            <a:p>
              <a:pPr algn="ctr"/>
              <a:r>
                <a:rPr lang="en-US" sz="1600" b="1"/>
                <a:t>Port</a:t>
              </a:r>
            </a:p>
          </p:txBody>
        </p:sp>
        <p:grpSp>
          <p:nvGrpSpPr>
            <p:cNvPr id="10260" name="Group 11"/>
            <p:cNvGrpSpPr>
              <a:grpSpLocks/>
            </p:cNvGrpSpPr>
            <p:nvPr/>
          </p:nvGrpSpPr>
          <p:grpSpPr bwMode="auto">
            <a:xfrm>
              <a:off x="1428" y="1525"/>
              <a:ext cx="3630" cy="181"/>
              <a:chOff x="1292" y="2795"/>
              <a:chExt cx="3630" cy="181"/>
            </a:xfrm>
          </p:grpSpPr>
          <p:sp>
            <p:nvSpPr>
              <p:cNvPr id="10278" name="Line 12"/>
              <p:cNvSpPr>
                <a:spLocks noChangeShapeType="1"/>
              </p:cNvSpPr>
              <p:nvPr/>
            </p:nvSpPr>
            <p:spPr bwMode="auto">
              <a:xfrm>
                <a:off x="1292" y="2976"/>
                <a:ext cx="3630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Line 13"/>
              <p:cNvSpPr>
                <a:spLocks noChangeShapeType="1"/>
              </p:cNvSpPr>
              <p:nvPr/>
            </p:nvSpPr>
            <p:spPr bwMode="auto">
              <a:xfrm flipV="1">
                <a:off x="2562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0" name="Line 14"/>
              <p:cNvSpPr>
                <a:spLocks noChangeShapeType="1"/>
              </p:cNvSpPr>
              <p:nvPr/>
            </p:nvSpPr>
            <p:spPr bwMode="auto">
              <a:xfrm flipV="1">
                <a:off x="3152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" name="Line 15"/>
              <p:cNvSpPr>
                <a:spLocks noChangeShapeType="1"/>
              </p:cNvSpPr>
              <p:nvPr/>
            </p:nvSpPr>
            <p:spPr bwMode="auto">
              <a:xfrm flipV="1">
                <a:off x="3742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2" name="Line 16"/>
              <p:cNvSpPr>
                <a:spLocks noChangeShapeType="1"/>
              </p:cNvSpPr>
              <p:nvPr/>
            </p:nvSpPr>
            <p:spPr bwMode="auto">
              <a:xfrm flipV="1">
                <a:off x="4331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3" name="Line 17"/>
              <p:cNvSpPr>
                <a:spLocks noChangeShapeType="1"/>
              </p:cNvSpPr>
              <p:nvPr/>
            </p:nvSpPr>
            <p:spPr bwMode="auto">
              <a:xfrm flipV="1">
                <a:off x="4921" y="2795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61" name="Group 18"/>
            <p:cNvGrpSpPr>
              <a:grpSpLocks/>
            </p:cNvGrpSpPr>
            <p:nvPr/>
          </p:nvGrpSpPr>
          <p:grpSpPr bwMode="auto">
            <a:xfrm>
              <a:off x="1428" y="754"/>
              <a:ext cx="3584" cy="136"/>
              <a:chOff x="1292" y="2024"/>
              <a:chExt cx="3584" cy="136"/>
            </a:xfrm>
          </p:grpSpPr>
          <p:sp>
            <p:nvSpPr>
              <p:cNvPr id="10272" name="Line 19"/>
              <p:cNvSpPr>
                <a:spLocks noChangeShapeType="1"/>
              </p:cNvSpPr>
              <p:nvPr/>
            </p:nvSpPr>
            <p:spPr bwMode="auto">
              <a:xfrm>
                <a:off x="1292" y="2024"/>
                <a:ext cx="3584" cy="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3" name="Line 20"/>
              <p:cNvSpPr>
                <a:spLocks noChangeShapeType="1"/>
              </p:cNvSpPr>
              <p:nvPr/>
            </p:nvSpPr>
            <p:spPr bwMode="auto">
              <a:xfrm flipV="1">
                <a:off x="2472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21"/>
              <p:cNvSpPr>
                <a:spLocks noChangeShapeType="1"/>
              </p:cNvSpPr>
              <p:nvPr/>
            </p:nvSpPr>
            <p:spPr bwMode="auto">
              <a:xfrm flipV="1">
                <a:off x="3062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22"/>
              <p:cNvSpPr>
                <a:spLocks noChangeShapeType="1"/>
              </p:cNvSpPr>
              <p:nvPr/>
            </p:nvSpPr>
            <p:spPr bwMode="auto">
              <a:xfrm flipV="1">
                <a:off x="3652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23"/>
              <p:cNvSpPr>
                <a:spLocks noChangeShapeType="1"/>
              </p:cNvSpPr>
              <p:nvPr/>
            </p:nvSpPr>
            <p:spPr bwMode="auto">
              <a:xfrm flipV="1">
                <a:off x="4241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7" name="Line 24"/>
              <p:cNvSpPr>
                <a:spLocks noChangeShapeType="1"/>
              </p:cNvSpPr>
              <p:nvPr/>
            </p:nvSpPr>
            <p:spPr bwMode="auto">
              <a:xfrm flipV="1">
                <a:off x="487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62" name="Group 25"/>
            <p:cNvGrpSpPr>
              <a:grpSpLocks/>
            </p:cNvGrpSpPr>
            <p:nvPr/>
          </p:nvGrpSpPr>
          <p:grpSpPr bwMode="auto">
            <a:xfrm>
              <a:off x="1428" y="1525"/>
              <a:ext cx="3448" cy="318"/>
              <a:chOff x="1292" y="2795"/>
              <a:chExt cx="3448" cy="318"/>
            </a:xfrm>
          </p:grpSpPr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1292" y="3113"/>
                <a:ext cx="3448" cy="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 flipV="1">
                <a:off x="2382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Line 28"/>
              <p:cNvSpPr>
                <a:spLocks noChangeShapeType="1"/>
              </p:cNvSpPr>
              <p:nvPr/>
            </p:nvSpPr>
            <p:spPr bwMode="auto">
              <a:xfrm flipV="1">
                <a:off x="2972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Line 29"/>
              <p:cNvSpPr>
                <a:spLocks noChangeShapeType="1"/>
              </p:cNvSpPr>
              <p:nvPr/>
            </p:nvSpPr>
            <p:spPr bwMode="auto">
              <a:xfrm flipV="1">
                <a:off x="3562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Line 30"/>
              <p:cNvSpPr>
                <a:spLocks noChangeShapeType="1"/>
              </p:cNvSpPr>
              <p:nvPr/>
            </p:nvSpPr>
            <p:spPr bwMode="auto">
              <a:xfrm flipV="1">
                <a:off x="4151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Line 31"/>
              <p:cNvSpPr>
                <a:spLocks noChangeShapeType="1"/>
              </p:cNvSpPr>
              <p:nvPr/>
            </p:nvSpPr>
            <p:spPr bwMode="auto">
              <a:xfrm flipV="1">
                <a:off x="4740" y="2795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3" name="Text Box 32"/>
            <p:cNvSpPr txBox="1">
              <a:spLocks noChangeArrowheads="1"/>
            </p:cNvSpPr>
            <p:nvPr/>
          </p:nvSpPr>
          <p:spPr bwMode="auto">
            <a:xfrm>
              <a:off x="1474" y="572"/>
              <a:ext cx="77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800000"/>
                  </a:solidFill>
                </a:rPr>
                <a:t>Data BUS</a:t>
              </a:r>
            </a:p>
          </p:txBody>
        </p:sp>
        <p:sp>
          <p:nvSpPr>
            <p:cNvPr id="10264" name="Text Box 33"/>
            <p:cNvSpPr txBox="1">
              <a:spLocks noChangeArrowheads="1"/>
            </p:cNvSpPr>
            <p:nvPr/>
          </p:nvSpPr>
          <p:spPr bwMode="auto">
            <a:xfrm>
              <a:off x="1474" y="1525"/>
              <a:ext cx="9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990099"/>
                  </a:solidFill>
                </a:rPr>
                <a:t>Address BUS</a:t>
              </a:r>
            </a:p>
          </p:txBody>
        </p:sp>
        <p:sp>
          <p:nvSpPr>
            <p:cNvPr id="10265" name="Text Box 34"/>
            <p:cNvSpPr txBox="1">
              <a:spLocks noChangeArrowheads="1"/>
            </p:cNvSpPr>
            <p:nvPr/>
          </p:nvSpPr>
          <p:spPr bwMode="auto">
            <a:xfrm>
              <a:off x="1474" y="1843"/>
              <a:ext cx="86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000099"/>
                  </a:solidFill>
                </a:rPr>
                <a:t>Control BUS</a:t>
              </a:r>
            </a:p>
          </p:txBody>
        </p:sp>
      </p:grpSp>
      <p:grpSp>
        <p:nvGrpSpPr>
          <p:cNvPr id="10244" name="Group 44"/>
          <p:cNvGrpSpPr>
            <a:grpSpLocks/>
          </p:cNvGrpSpPr>
          <p:nvPr/>
        </p:nvGrpSpPr>
        <p:grpSpPr bwMode="auto">
          <a:xfrm>
            <a:off x="3359150" y="4454525"/>
            <a:ext cx="2592388" cy="1800225"/>
            <a:chOff x="340" y="2478"/>
            <a:chExt cx="1633" cy="1406"/>
          </a:xfrm>
        </p:grpSpPr>
        <p:sp>
          <p:nvSpPr>
            <p:cNvPr id="10247" name="Rectangle 35"/>
            <p:cNvSpPr>
              <a:spLocks noChangeArrowheads="1"/>
            </p:cNvSpPr>
            <p:nvPr/>
          </p:nvSpPr>
          <p:spPr bwMode="auto">
            <a:xfrm>
              <a:off x="340" y="2478"/>
              <a:ext cx="1633" cy="14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36"/>
            <p:cNvSpPr>
              <a:spLocks noChangeArrowheads="1"/>
            </p:cNvSpPr>
            <p:nvPr/>
          </p:nvSpPr>
          <p:spPr bwMode="auto">
            <a:xfrm>
              <a:off x="399" y="2523"/>
              <a:ext cx="467" cy="635"/>
            </a:xfrm>
            <a:prstGeom prst="rect">
              <a:avLst/>
            </a:prstGeom>
            <a:solidFill>
              <a:srgbClr val="86ABF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10249" name="Rectangle 37"/>
            <p:cNvSpPr>
              <a:spLocks noChangeArrowheads="1"/>
            </p:cNvSpPr>
            <p:nvPr/>
          </p:nvSpPr>
          <p:spPr bwMode="auto">
            <a:xfrm>
              <a:off x="924" y="252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RAM</a:t>
              </a:r>
            </a:p>
          </p:txBody>
        </p:sp>
        <p:sp>
          <p:nvSpPr>
            <p:cNvPr id="10250" name="Rectangle 38"/>
            <p:cNvSpPr>
              <a:spLocks noChangeArrowheads="1"/>
            </p:cNvSpPr>
            <p:nvPr/>
          </p:nvSpPr>
          <p:spPr bwMode="auto">
            <a:xfrm>
              <a:off x="1448" y="252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ROM</a:t>
              </a:r>
            </a:p>
          </p:txBody>
        </p:sp>
        <p:sp>
          <p:nvSpPr>
            <p:cNvPr id="10251" name="Rectangle 40"/>
            <p:cNvSpPr>
              <a:spLocks noChangeArrowheads="1"/>
            </p:cNvSpPr>
            <p:nvPr/>
          </p:nvSpPr>
          <p:spPr bwMode="auto">
            <a:xfrm>
              <a:off x="1448" y="320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I/O</a:t>
              </a:r>
            </a:p>
          </p:txBody>
        </p:sp>
        <p:sp>
          <p:nvSpPr>
            <p:cNvPr id="10252" name="Rectangle 41"/>
            <p:cNvSpPr>
              <a:spLocks noChangeArrowheads="1"/>
            </p:cNvSpPr>
            <p:nvPr/>
          </p:nvSpPr>
          <p:spPr bwMode="auto">
            <a:xfrm>
              <a:off x="924" y="320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Timer</a:t>
              </a:r>
            </a:p>
          </p:txBody>
        </p:sp>
        <p:sp>
          <p:nvSpPr>
            <p:cNvPr id="10253" name="Rectangle 42"/>
            <p:cNvSpPr>
              <a:spLocks noChangeArrowheads="1"/>
            </p:cNvSpPr>
            <p:nvPr/>
          </p:nvSpPr>
          <p:spPr bwMode="auto">
            <a:xfrm>
              <a:off x="399" y="3203"/>
              <a:ext cx="467" cy="635"/>
            </a:xfrm>
            <a:prstGeom prst="rect">
              <a:avLst/>
            </a:prstGeom>
            <a:solidFill>
              <a:srgbClr val="AFF4A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Serial</a:t>
              </a:r>
            </a:p>
            <a:p>
              <a:pPr algn="ctr"/>
              <a:r>
                <a:rPr lang="en-US" b="1"/>
                <a:t>Port</a:t>
              </a:r>
            </a:p>
          </p:txBody>
        </p:sp>
      </p:grpSp>
      <p:sp>
        <p:nvSpPr>
          <p:cNvPr id="102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24862" cy="57626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General Purpose Microprocessors</a:t>
            </a:r>
          </a:p>
        </p:txBody>
      </p:sp>
      <p:sp>
        <p:nvSpPr>
          <p:cNvPr id="10246" name="Rectangle 46"/>
          <p:cNvSpPr>
            <a:spLocks noChangeArrowheads="1"/>
          </p:cNvSpPr>
          <p:nvPr/>
        </p:nvSpPr>
        <p:spPr bwMode="auto">
          <a:xfrm>
            <a:off x="395288" y="3860800"/>
            <a:ext cx="84248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Microcontrollers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Problems (3)</a:t>
            </a:r>
            <a:endParaRPr lang="en-MY" dirty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8" y="942975"/>
            <a:ext cx="7608887" cy="5211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Problems (4)</a:t>
            </a:r>
            <a:endParaRPr lang="en-MY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885825"/>
            <a:ext cx="7981950" cy="538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Most common microcontrollers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8-bit microcontrollers</a:t>
            </a:r>
          </a:p>
          <a:p>
            <a:pPr lvl="1" eaLnBrk="1" hangingPunct="1"/>
            <a:r>
              <a:rPr lang="en-US" smtClean="0"/>
              <a:t>AVR</a:t>
            </a:r>
          </a:p>
          <a:p>
            <a:pPr lvl="1" eaLnBrk="1" hangingPunct="1"/>
            <a:r>
              <a:rPr lang="en-US" smtClean="0"/>
              <a:t>PIC</a:t>
            </a:r>
          </a:p>
          <a:p>
            <a:pPr lvl="1" eaLnBrk="1" hangingPunct="1"/>
            <a:r>
              <a:rPr lang="en-US" smtClean="0"/>
              <a:t>HCS12</a:t>
            </a:r>
          </a:p>
          <a:p>
            <a:pPr lvl="1" eaLnBrk="1" hangingPunct="1"/>
            <a:r>
              <a:rPr lang="en-US" smtClean="0"/>
              <a:t>8051</a:t>
            </a:r>
          </a:p>
          <a:p>
            <a:pPr eaLnBrk="1" hangingPunct="1"/>
            <a:r>
              <a:rPr lang="en-US" smtClean="0"/>
              <a:t>32-bit microcontrollers</a:t>
            </a:r>
          </a:p>
          <a:p>
            <a:pPr lvl="1" eaLnBrk="1" hangingPunct="1"/>
            <a:r>
              <a:rPr lang="en-US" smtClean="0"/>
              <a:t>ARM</a:t>
            </a:r>
          </a:p>
          <a:p>
            <a:pPr lvl="1" eaLnBrk="1" hangingPunct="1"/>
            <a:r>
              <a:rPr lang="en-US" smtClean="0"/>
              <a:t>PIC32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AVR internal architecture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990600" y="1539875"/>
          <a:ext cx="7369175" cy="4678363"/>
        </p:xfrm>
        <a:graphic>
          <a:graphicData uri="http://schemas.openxmlformats.org/presentationml/2006/ole">
            <p:oleObj spid="_x0000_s1026" name="Visio" r:id="rId3" imgW="5740587" imgH="3645228" progId="Visio.Drawing.11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74925" y="1682750"/>
            <a:ext cx="3917950" cy="4224338"/>
            <a:chOff x="1549" y="1417"/>
            <a:chExt cx="2468" cy="2661"/>
          </a:xfrm>
        </p:grpSpPr>
        <p:sp>
          <p:nvSpPr>
            <p:cNvPr id="7173" name="Rectangle 4"/>
            <p:cNvSpPr>
              <a:spLocks noChangeArrowheads="1"/>
            </p:cNvSpPr>
            <p:nvPr/>
          </p:nvSpPr>
          <p:spPr bwMode="auto">
            <a:xfrm>
              <a:off x="1609" y="1417"/>
              <a:ext cx="2359" cy="2661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1027" name="Object 5"/>
            <p:cNvGraphicFramePr>
              <a:graphicFrameLocks noChangeAspect="1"/>
            </p:cNvGraphicFramePr>
            <p:nvPr/>
          </p:nvGraphicFramePr>
          <p:xfrm>
            <a:off x="1549" y="1616"/>
            <a:ext cx="2468" cy="2207"/>
          </p:xfrm>
          <a:graphic>
            <a:graphicData uri="http://schemas.openxmlformats.org/presentationml/2006/ole">
              <p:oleObj spid="_x0000_s1027" name="Visio" r:id="rId4" imgW="5502250" imgH="4922825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AVR different groups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Classic AVR</a:t>
            </a:r>
          </a:p>
          <a:p>
            <a:pPr lvl="1" eaLnBrk="1" hangingPunct="1"/>
            <a:r>
              <a:rPr lang="en-US" smtClean="0"/>
              <a:t>e.g. AT90S2313, AT90S4433</a:t>
            </a:r>
          </a:p>
          <a:p>
            <a:pPr eaLnBrk="1" hangingPunct="1"/>
            <a:r>
              <a:rPr lang="en-US" smtClean="0"/>
              <a:t>Mega</a:t>
            </a:r>
          </a:p>
          <a:p>
            <a:pPr lvl="1" eaLnBrk="1" hangingPunct="1"/>
            <a:r>
              <a:rPr lang="en-US" smtClean="0"/>
              <a:t>e.g. ATmega8, ATmega32, ATmega128</a:t>
            </a:r>
          </a:p>
          <a:p>
            <a:pPr eaLnBrk="1" hangingPunct="1"/>
            <a:r>
              <a:rPr lang="en-US" smtClean="0"/>
              <a:t>Tiny</a:t>
            </a:r>
          </a:p>
          <a:p>
            <a:pPr lvl="1" eaLnBrk="1" hangingPunct="1"/>
            <a:r>
              <a:rPr lang="en-US" smtClean="0"/>
              <a:t>e.g. ATtiny13, ATtiny25</a:t>
            </a:r>
          </a:p>
          <a:p>
            <a:pPr eaLnBrk="1" hangingPunct="1"/>
            <a:r>
              <a:rPr lang="en-US" smtClean="0"/>
              <a:t>Special Purpose AVR</a:t>
            </a:r>
          </a:p>
          <a:p>
            <a:pPr lvl="1" eaLnBrk="1" hangingPunct="1"/>
            <a:r>
              <a:rPr lang="en-US" smtClean="0"/>
              <a:t>e.g. AT90PWM216,AT90USB1287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66875" y="2241550"/>
            <a:ext cx="6181725" cy="2505075"/>
            <a:chOff x="888" y="1488"/>
            <a:chExt cx="3894" cy="1578"/>
          </a:xfrm>
        </p:grpSpPr>
        <p:sp>
          <p:nvSpPr>
            <p:cNvPr id="8210" name="Rectangle 5"/>
            <p:cNvSpPr>
              <a:spLocks noChangeArrowheads="1"/>
            </p:cNvSpPr>
            <p:nvPr/>
          </p:nvSpPr>
          <p:spPr bwMode="auto">
            <a:xfrm>
              <a:off x="888" y="1488"/>
              <a:ext cx="3894" cy="157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6" y="1595"/>
              <a:ext cx="3739" cy="1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55763" y="3133725"/>
            <a:ext cx="6181725" cy="2911475"/>
            <a:chOff x="916" y="2742"/>
            <a:chExt cx="3894" cy="1834"/>
          </a:xfrm>
        </p:grpSpPr>
        <p:sp>
          <p:nvSpPr>
            <p:cNvPr id="8208" name="Rectangle 8"/>
            <p:cNvSpPr>
              <a:spLocks noChangeArrowheads="1"/>
            </p:cNvSpPr>
            <p:nvPr/>
          </p:nvSpPr>
          <p:spPr bwMode="auto">
            <a:xfrm>
              <a:off x="916" y="2742"/>
              <a:ext cx="3894" cy="1834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305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3" y="2815"/>
              <a:ext cx="3739" cy="1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70050" y="4110038"/>
            <a:ext cx="6232525" cy="1758950"/>
            <a:chOff x="1031" y="2109"/>
            <a:chExt cx="3926" cy="1108"/>
          </a:xfrm>
        </p:grpSpPr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1031" y="2109"/>
              <a:ext cx="3926" cy="110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303" name="Picture 2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9" y="2167"/>
              <a:ext cx="3781" cy="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49413" y="2309813"/>
            <a:ext cx="6181725" cy="1806575"/>
            <a:chOff x="1096" y="2266"/>
            <a:chExt cx="3894" cy="1138"/>
          </a:xfrm>
        </p:grpSpPr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1096" y="2266"/>
              <a:ext cx="3894" cy="1138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301" name="Picture 1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5" y="2351"/>
              <a:ext cx="377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212850" y="2230438"/>
            <a:ext cx="7480300" cy="4224337"/>
            <a:chOff x="740" y="3693"/>
            <a:chExt cx="4712" cy="2661"/>
          </a:xfrm>
        </p:grpSpPr>
        <p:sp>
          <p:nvSpPr>
            <p:cNvPr id="8201" name="Rectangle 23"/>
            <p:cNvSpPr>
              <a:spLocks noChangeArrowheads="1"/>
            </p:cNvSpPr>
            <p:nvPr/>
          </p:nvSpPr>
          <p:spPr bwMode="auto">
            <a:xfrm>
              <a:off x="740" y="3693"/>
              <a:ext cx="4712" cy="2661"/>
            </a:xfrm>
            <a:prstGeom prst="rect">
              <a:avLst/>
            </a:prstGeom>
            <a:solidFill>
              <a:srgbClr val="F9FB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8" name="Picture 2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65" y="3919"/>
              <a:ext cx="1975" cy="22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2299" name="Picture 2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113" y="3912"/>
              <a:ext cx="2102" cy="2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Let’s get familiar with the AVR part numbers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51275" y="1268413"/>
            <a:ext cx="2235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AT</a:t>
            </a:r>
            <a:r>
              <a:rPr lang="en-US" sz="2400">
                <a:solidFill>
                  <a:srgbClr val="FF3300"/>
                </a:solidFill>
                <a:latin typeface="Tahoma" pitchFamily="34" charset="0"/>
              </a:rPr>
              <a:t>mega</a:t>
            </a:r>
            <a:r>
              <a:rPr lang="en-US" sz="2400">
                <a:latin typeface="Tahoma" pitchFamily="34" charset="0"/>
              </a:rPr>
              <a:t>128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31913" y="3500438"/>
            <a:ext cx="2235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AT</a:t>
            </a:r>
            <a:r>
              <a:rPr lang="en-US" sz="2400">
                <a:solidFill>
                  <a:srgbClr val="FF3300"/>
                </a:solidFill>
                <a:latin typeface="Tahoma" pitchFamily="34" charset="0"/>
              </a:rPr>
              <a:t>tiny</a:t>
            </a:r>
            <a:r>
              <a:rPr lang="en-US" sz="2400">
                <a:solidFill>
                  <a:srgbClr val="009900"/>
                </a:solidFill>
                <a:latin typeface="Tahoma" pitchFamily="34" charset="0"/>
              </a:rPr>
              <a:t>4</a:t>
            </a:r>
            <a:r>
              <a:rPr lang="en-US" sz="2400">
                <a:latin typeface="Tahoma" pitchFamily="34" charset="0"/>
              </a:rPr>
              <a:t>4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951288" y="17319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410075" y="1725613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313113" y="2182813"/>
            <a:ext cx="9572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Atmel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198938" y="2211388"/>
            <a:ext cx="869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group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113338" y="2343150"/>
            <a:ext cx="15668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Flash =128K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49263" y="4373563"/>
            <a:ext cx="10445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Atmel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3792538" y="1733550"/>
            <a:ext cx="3048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4583113" y="1754188"/>
            <a:ext cx="4445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5287963" y="1689100"/>
            <a:ext cx="1587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347913" y="3937000"/>
            <a:ext cx="5064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362200" y="4519613"/>
            <a:ext cx="15668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Flash =4K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944563" y="3871913"/>
            <a:ext cx="45085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076825" y="3644900"/>
            <a:ext cx="2235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</a:rPr>
              <a:t>AT</a:t>
            </a:r>
            <a:r>
              <a:rPr lang="en-US" sz="2400">
                <a:solidFill>
                  <a:srgbClr val="FF3300"/>
                </a:solidFill>
                <a:latin typeface="Tahoma" pitchFamily="34" charset="0"/>
              </a:rPr>
              <a:t>90S</a:t>
            </a:r>
            <a:r>
              <a:rPr lang="en-US" sz="2400">
                <a:solidFill>
                  <a:srgbClr val="009900"/>
                </a:solidFill>
                <a:latin typeface="Tahoma" pitchFamily="34" charset="0"/>
              </a:rPr>
              <a:t>4</a:t>
            </a:r>
            <a:r>
              <a:rPr lang="en-US" sz="2400">
                <a:latin typeface="Tahoma" pitchFamily="34" charset="0"/>
              </a:rPr>
              <a:t>433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5176838" y="41084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5580063" y="4111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4538663" y="4559300"/>
            <a:ext cx="9572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Atmel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424488" y="4587875"/>
            <a:ext cx="869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Classic group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338888" y="4719638"/>
            <a:ext cx="1566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Flash =4K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5018088" y="4110038"/>
            <a:ext cx="3048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H="1">
            <a:off x="5776913" y="4111625"/>
            <a:ext cx="4445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6151563" y="4090988"/>
            <a:ext cx="520700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6078538" y="408940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1376363" y="4632325"/>
            <a:ext cx="10445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Tiny group</a:t>
            </a: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1762125" y="40068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1784350" y="4006850"/>
            <a:ext cx="219075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1606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AVR </a:t>
            </a:r>
            <a:r>
              <a:rPr lang="en-US"/>
              <a:t>Architecture </a:t>
            </a:r>
            <a:r>
              <a:rPr lang="en-US" smtClean="0"/>
              <a:t>(</a:t>
            </a:r>
            <a:r>
              <a:rPr lang="en-US" dirty="0" err="1" smtClean="0"/>
              <a:t>pp</a:t>
            </a:r>
            <a:r>
              <a:rPr lang="en-US" dirty="0" smtClean="0"/>
              <a:t> 55 - 75)</a:t>
            </a:r>
            <a:br>
              <a:rPr lang="en-US" dirty="0" smtClean="0"/>
            </a:br>
            <a:r>
              <a:rPr lang="en-US" sz="2800" dirty="0" smtClean="0"/>
              <a:t>Chapter 2</a:t>
            </a: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5325" y="3617913"/>
            <a:ext cx="3941763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47675" y="3876675"/>
            <a:ext cx="4057650" cy="1752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The AVR microcontroller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and embedded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ahoma" pitchFamily="34" charset="0"/>
              </a:rPr>
              <a:t>systems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000000"/>
                </a:solidFill>
                <a:latin typeface="Tahoma" pitchFamily="34" charset="0"/>
              </a:rPr>
              <a:t>using assembly and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Installing Programming tools for ATMEL devices.</a:t>
            </a:r>
            <a:endParaRPr lang="en-MY" sz="32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63613"/>
            <a:ext cx="8345488" cy="5381625"/>
          </a:xfrm>
        </p:spPr>
        <p:txBody>
          <a:bodyPr/>
          <a:lstStyle/>
          <a:p>
            <a:r>
              <a:rPr lang="en-US" sz="2000" smtClean="0"/>
              <a:t>Refer to </a:t>
            </a:r>
            <a:r>
              <a:rPr lang="en-MY" sz="2000" smtClean="0">
                <a:hlinkClick r:id="rId2" action="ppaction://hlinkfile"/>
              </a:rPr>
              <a:t>AVRstudioTutorial.pdf </a:t>
            </a:r>
            <a:r>
              <a:rPr lang="en-MY" sz="2000" smtClean="0"/>
              <a:t>in folder \Lecture Notes\E-Books and Reference for tutorial on how to write, compile, and trace a simple program ATmega32 in AVR Studio using Assembly language.</a:t>
            </a:r>
          </a:p>
          <a:p>
            <a:r>
              <a:rPr lang="en-MY" sz="2000" smtClean="0"/>
              <a:t>AvrStudio4Setup.exe which is the IDE that allow ATmega32 assembly program to be built, assembled, and simulated for execution, is in the folder \Lecture Notes\AVRStudio4\Installer</a:t>
            </a:r>
          </a:p>
          <a:p>
            <a:pPr lvl="1"/>
            <a:r>
              <a:rPr lang="en-US" sz="2000" smtClean="0"/>
              <a:t>Install </a:t>
            </a:r>
            <a:r>
              <a:rPr lang="en-US" sz="2000" smtClean="0">
                <a:hlinkClick r:id="rId3" action="ppaction://hlinkfile"/>
              </a:rPr>
              <a:t>AvrStudio4Setup.exe </a:t>
            </a:r>
            <a:r>
              <a:rPr lang="en-US" sz="2000" smtClean="0"/>
              <a:t>first.</a:t>
            </a:r>
          </a:p>
          <a:p>
            <a:pPr lvl="1"/>
            <a:r>
              <a:rPr lang="en-US" sz="2000" smtClean="0"/>
              <a:t>Then install </a:t>
            </a:r>
            <a:r>
              <a:rPr lang="en-US" sz="2000" smtClean="0">
                <a:hlinkClick r:id="rId3" action="ppaction://hlinkfile"/>
              </a:rPr>
              <a:t>AVRStudio4.18SP3.exe</a:t>
            </a:r>
            <a:r>
              <a:rPr lang="en-US" sz="2000" smtClean="0"/>
              <a:t> to Upgrade </a:t>
            </a:r>
          </a:p>
          <a:p>
            <a:pPr lvl="1"/>
            <a:r>
              <a:rPr lang="en-US" sz="2000" smtClean="0"/>
              <a:t>Then Install </a:t>
            </a:r>
            <a:r>
              <a:rPr lang="en-US" sz="2000" smtClean="0">
                <a:hlinkClick r:id="rId4" action="ppaction://hlinkfile"/>
              </a:rPr>
              <a:t>WinAVR-20100110.exe</a:t>
            </a:r>
            <a:r>
              <a:rPr lang="en-US" sz="2000" smtClean="0"/>
              <a:t> which is in the folder \Lecture Notes\AVRStudio4\Installer\WinAVR-20100110.</a:t>
            </a:r>
            <a:endParaRPr lang="en-MY" sz="2000" smtClean="0"/>
          </a:p>
          <a:p>
            <a:r>
              <a:rPr lang="en-MY" sz="2000" b="1" smtClean="0">
                <a:latin typeface="Times New Roman" pitchFamily="18" charset="0"/>
                <a:cs typeface="Times New Roman" pitchFamily="18" charset="0"/>
              </a:rPr>
              <a:t>Refer </a:t>
            </a:r>
            <a:r>
              <a:rPr lang="en-MY" sz="2000" b="1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Overview on the AVR Instructions and Directive</a:t>
            </a:r>
            <a:r>
              <a:rPr lang="en-MY" sz="2000" b="1" smtClean="0">
                <a:latin typeface="Times New Roman" pitchFamily="18" charset="0"/>
                <a:cs typeface="Times New Roman" pitchFamily="18" charset="0"/>
              </a:rPr>
              <a:t>.pdf in \Lecture Notes\E-Books and Reference folder</a:t>
            </a:r>
          </a:p>
          <a:p>
            <a:r>
              <a:rPr lang="en-MY" sz="2000" b="1" smtClean="0">
                <a:latin typeface="Times New Roman" pitchFamily="18" charset="0"/>
                <a:cs typeface="Times New Roman" pitchFamily="18" charset="0"/>
              </a:rPr>
              <a:t>Refer page 696 thru 732 of </a:t>
            </a:r>
            <a:r>
              <a:rPr lang="en-MY" sz="2000" b="1" smtClean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Microcontroller and Embedded Systems  E-book </a:t>
            </a:r>
            <a:r>
              <a:rPr lang="en-MY" sz="2000" b="1" smtClean="0">
                <a:latin typeface="Times New Roman" pitchFamily="18" charset="0"/>
                <a:cs typeface="Times New Roman" pitchFamily="18" charset="0"/>
              </a:rPr>
              <a:t> in folder \Lecture Notes\E-Books and Reference for AVR Instruction Explained.</a:t>
            </a:r>
            <a:endParaRPr lang="en-MY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1272</Words>
  <Application>Microsoft Office PowerPoint</Application>
  <PresentationFormat>On-screen Show (4:3)</PresentationFormat>
  <Paragraphs>487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Tahoma</vt:lpstr>
      <vt:lpstr>Wingdings</vt:lpstr>
      <vt:lpstr>Times</vt:lpstr>
      <vt:lpstr>ＭＳ Ｐゴシック</vt:lpstr>
      <vt:lpstr>Times New Roman</vt:lpstr>
      <vt:lpstr>Courier New</vt:lpstr>
      <vt:lpstr>1_Default Design</vt:lpstr>
      <vt:lpstr>2_Default Design</vt:lpstr>
      <vt:lpstr>Microsoft Visio Drawing</vt:lpstr>
      <vt:lpstr>Introduction to AVR Chapter 1</vt:lpstr>
      <vt:lpstr>Topics</vt:lpstr>
      <vt:lpstr>General Purpose Microprocessors vs. Microcontrollers</vt:lpstr>
      <vt:lpstr>Most common microcontrollers</vt:lpstr>
      <vt:lpstr>AVR internal architecture</vt:lpstr>
      <vt:lpstr>AVR different groups</vt:lpstr>
      <vt:lpstr>Let’s get familiar with the AVR part numbers</vt:lpstr>
      <vt:lpstr>AVR Architecture (pp 55 - 75) Chapter 2</vt:lpstr>
      <vt:lpstr>Installing Programming tools for ATMEL devices.</vt:lpstr>
      <vt:lpstr>Topics</vt:lpstr>
      <vt:lpstr>AVR’s CPU</vt:lpstr>
      <vt:lpstr>Some simple instructions 1. Loading values into the general purpose registers</vt:lpstr>
      <vt:lpstr>Some simple instructions  2. Arithmetic calculation</vt:lpstr>
      <vt:lpstr>A simple program</vt:lpstr>
      <vt:lpstr>A simple program</vt:lpstr>
      <vt:lpstr>Some simple instructions  2. Arithmetic calculation</vt:lpstr>
      <vt:lpstr>R0 thru R15</vt:lpstr>
      <vt:lpstr>Some simple instructions  2. Arithmetic calculation</vt:lpstr>
      <vt:lpstr>Data Address Space</vt:lpstr>
      <vt:lpstr>Data Address Space</vt:lpstr>
      <vt:lpstr>Status Register (SREG)</vt:lpstr>
      <vt:lpstr>Writing Immediate Value to SRAM</vt:lpstr>
      <vt:lpstr>Exercise</vt:lpstr>
      <vt:lpstr>Example 2-1</vt:lpstr>
      <vt:lpstr>Example 2- 2</vt:lpstr>
      <vt:lpstr>Example 2- 3</vt:lpstr>
      <vt:lpstr>Example 2- 4</vt:lpstr>
      <vt:lpstr>Problems (1)</vt:lpstr>
      <vt:lpstr>Problems (2)</vt:lpstr>
      <vt:lpstr>Problems (3)</vt:lpstr>
      <vt:lpstr>Problems (4)</vt:lpstr>
    </vt:vector>
  </TitlesOfParts>
  <Company/>
  <LinksUpToDate>false</LinksUpToDate>
  <SharedDoc>false</SharedDoc>
  <HyperlinkBase>www.MicroDigitalEd.com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AVR microcontroller: history and features</dc:title>
  <dc:subject>Chapter 1: Introduction to AVR</dc:subject>
  <dc:creator>Muhammad Ali Mazidi, Sarmad and Sepehr Naimi (BIHE university)</dc:creator>
  <cp:keywords>AVR family, microcontrollers, mega, tiny, classic</cp:keywords>
  <dc:description>version 1.2</dc:description>
  <cp:lastModifiedBy>cdtp</cp:lastModifiedBy>
  <cp:revision>38</cp:revision>
  <dcterms:created xsi:type="dcterms:W3CDTF">2008-09-18T20:50:32Z</dcterms:created>
  <dcterms:modified xsi:type="dcterms:W3CDTF">2006-12-31T21:12:13Z</dcterms:modified>
  <cp:category>AVR microcontroller, hardware</cp:category>
</cp:coreProperties>
</file>