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6"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77" autoAdjust="0"/>
  </p:normalViewPr>
  <p:slideViewPr>
    <p:cSldViewPr>
      <p:cViewPr varScale="1">
        <p:scale>
          <a:sx n="67" d="100"/>
          <a:sy n="67" d="100"/>
        </p:scale>
        <p:origin x="-147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1C7360-5F83-4696-AB21-2F9B023034A5}" type="datetimeFigureOut">
              <a:rPr lang="en-IN" smtClean="0"/>
              <a:pPr/>
              <a:t>02-09-2011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9A99A-C93A-48F5-AEDC-E538E192C3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C7360-5F83-4696-AB21-2F9B023034A5}" type="datetimeFigureOut">
              <a:rPr lang="en-IN" smtClean="0"/>
              <a:pPr/>
              <a:t>02-09-2011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A99A-C93A-48F5-AEDC-E538E192C3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720079"/>
          </a:xfrm>
        </p:spPr>
        <p:txBody>
          <a:bodyPr>
            <a:noAutofit/>
          </a:bodyPr>
          <a:lstStyle/>
          <a:p>
            <a:r>
              <a:rPr lang="en-US" sz="6000" b="1" dirty="0" smtClean="0">
                <a:solidFill>
                  <a:srgbClr val="00B0F0"/>
                </a:solidFill>
                <a:latin typeface="Algerian" pitchFamily="82" charset="0"/>
              </a:rPr>
              <a:t>MODULE-II</a:t>
            </a:r>
            <a:endParaRPr lang="en-IN" sz="6000" b="1" dirty="0">
              <a:solidFill>
                <a:srgbClr val="00B0F0"/>
              </a:solidFill>
              <a:latin typeface="Algerian" pitchFamily="82" charset="0"/>
            </a:endParaRPr>
          </a:p>
        </p:txBody>
      </p:sp>
      <p:sp>
        <p:nvSpPr>
          <p:cNvPr id="3" name="Subtitle 2"/>
          <p:cNvSpPr>
            <a:spLocks noGrp="1"/>
          </p:cNvSpPr>
          <p:nvPr>
            <p:ph type="subTitle" idx="1"/>
          </p:nvPr>
        </p:nvSpPr>
        <p:spPr>
          <a:xfrm>
            <a:off x="611560" y="1196752"/>
            <a:ext cx="7992888" cy="5400600"/>
          </a:xfrm>
        </p:spPr>
        <p:txBody>
          <a:bodyPr>
            <a:normAutofit/>
          </a:bodyPr>
          <a:lstStyle/>
          <a:p>
            <a:pPr marL="514350" indent="-514350">
              <a:buAutoNum type="arabicPeriod"/>
            </a:pPr>
            <a:r>
              <a:rPr lang="en-US" sz="4800" b="1" dirty="0" smtClean="0">
                <a:solidFill>
                  <a:srgbClr val="FF0000"/>
                </a:solidFill>
                <a:latin typeface="Times New Roman" pitchFamily="18" charset="0"/>
                <a:cs typeface="Times New Roman" pitchFamily="18" charset="0"/>
              </a:rPr>
              <a:t>OUALITY PLANNING AND DEVELOPMENT</a:t>
            </a:r>
          </a:p>
          <a:p>
            <a:pPr marL="514350" indent="-514350" algn="l"/>
            <a:r>
              <a:rPr lang="en-US" sz="4800" b="1" dirty="0" smtClean="0">
                <a:solidFill>
                  <a:srgbClr val="FF0000"/>
                </a:solidFill>
                <a:latin typeface="Times New Roman" pitchFamily="18" charset="0"/>
                <a:cs typeface="Times New Roman" pitchFamily="18" charset="0"/>
              </a:rPr>
              <a:t>    2. MATERIALS AND</a:t>
            </a:r>
          </a:p>
          <a:p>
            <a:pPr marL="514350" indent="-514350" algn="l"/>
            <a:r>
              <a:rPr lang="en-US" sz="4800" b="1" dirty="0">
                <a:solidFill>
                  <a:srgbClr val="FF0000"/>
                </a:solidFill>
                <a:latin typeface="Times New Roman" pitchFamily="18" charset="0"/>
                <a:cs typeface="Times New Roman" pitchFamily="18" charset="0"/>
              </a:rPr>
              <a:t> </a:t>
            </a:r>
            <a:r>
              <a:rPr lang="en-US" sz="4800" b="1" dirty="0" smtClean="0">
                <a:solidFill>
                  <a:srgbClr val="FF0000"/>
                </a:solidFill>
                <a:latin typeface="Times New Roman" pitchFamily="18" charset="0"/>
                <a:cs typeface="Times New Roman" pitchFamily="18" charset="0"/>
              </a:rPr>
              <a:t>      SALES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Algerian" pitchFamily="82" charset="0"/>
              </a:rPr>
              <a:t>THREE PRONG APPROACH</a:t>
            </a:r>
            <a:br>
              <a:rPr lang="en-US" b="1" dirty="0" smtClean="0">
                <a:solidFill>
                  <a:srgbClr val="FF0000"/>
                </a:solidFill>
                <a:latin typeface="Algerian" pitchFamily="82" charset="0"/>
              </a:rPr>
            </a:br>
            <a:r>
              <a:rPr lang="en-US" b="1" dirty="0" smtClean="0">
                <a:solidFill>
                  <a:srgbClr val="FF0000"/>
                </a:solidFill>
                <a:latin typeface="Algerian" pitchFamily="82" charset="0"/>
              </a:rPr>
              <a:t>(Cont….)</a:t>
            </a:r>
            <a:endParaRPr lang="en-IN" dirty="0"/>
          </a:p>
        </p:txBody>
      </p:sp>
      <p:sp>
        <p:nvSpPr>
          <p:cNvPr id="3" name="Content Placeholder 2"/>
          <p:cNvSpPr>
            <a:spLocks noGrp="1"/>
          </p:cNvSpPr>
          <p:nvPr>
            <p:ph idx="1"/>
          </p:nvPr>
        </p:nvSpPr>
        <p:spPr>
          <a:xfrm>
            <a:off x="457200" y="1772816"/>
            <a:ext cx="8229600" cy="4353347"/>
          </a:xfrm>
        </p:spPr>
        <p:txBody>
          <a:bodyPr>
            <a:normAutofit/>
          </a:bodyPr>
          <a:lstStyle/>
          <a:p>
            <a:pPr algn="just"/>
            <a:r>
              <a:rPr lang="en-US" sz="3600" dirty="0" smtClean="0">
                <a:solidFill>
                  <a:srgbClr val="FF0000"/>
                </a:solidFill>
                <a:latin typeface="Times New Roman" pitchFamily="18" charset="0"/>
                <a:cs typeface="Times New Roman" pitchFamily="18" charset="0"/>
              </a:rPr>
              <a:t>3.Documentation</a:t>
            </a:r>
            <a:r>
              <a:rPr lang="en-US" sz="3600" dirty="0" smtClean="0">
                <a:solidFill>
                  <a:srgbClr val="002060"/>
                </a:solidFill>
                <a:latin typeface="Times New Roman" pitchFamily="18" charset="0"/>
                <a:cs typeface="Times New Roman" pitchFamily="18" charset="0"/>
              </a:rPr>
              <a:t> : All the elements , requirements and provisions adopted  by company for its quality management system should be documented in a systematic and orderly manner in the form of written policies and procedures.</a:t>
            </a:r>
            <a:endParaRPr lang="en-IN" sz="36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latin typeface="Algerian" pitchFamily="82" charset="0"/>
              </a:rPr>
              <a:t>QUALITY MANAGE MENT SYSTEM</a:t>
            </a:r>
            <a:endParaRPr lang="en-IN" b="1" dirty="0">
              <a:solidFill>
                <a:srgbClr val="00B050"/>
              </a:solidFill>
              <a:latin typeface="Algerian" pitchFamily="82" charset="0"/>
            </a:endParaRPr>
          </a:p>
        </p:txBody>
      </p:sp>
      <p:sp>
        <p:nvSpPr>
          <p:cNvPr id="3" name="Content Placeholder 2"/>
          <p:cNvSpPr>
            <a:spLocks noGrp="1"/>
          </p:cNvSpPr>
          <p:nvPr>
            <p:ph idx="1"/>
          </p:nvPr>
        </p:nvSpPr>
        <p:spPr/>
        <p:txBody>
          <a:bodyPr>
            <a:normAutofit/>
          </a:bodyPr>
          <a:lstStyle/>
          <a:p>
            <a:pPr algn="just"/>
            <a:r>
              <a:rPr lang="en-US" sz="3600" dirty="0" smtClean="0">
                <a:solidFill>
                  <a:srgbClr val="7030A0"/>
                </a:solidFill>
                <a:latin typeface="Times New Roman" pitchFamily="18" charset="0"/>
                <a:cs typeface="Times New Roman" pitchFamily="18" charset="0"/>
              </a:rPr>
              <a:t>A quality management system is defined as a system to direct and control an organization with regard to quality.</a:t>
            </a:r>
          </a:p>
          <a:p>
            <a:pPr algn="just">
              <a:buNone/>
            </a:pPr>
            <a:r>
              <a:rPr lang="en-US" sz="3600" dirty="0" smtClean="0">
                <a:solidFill>
                  <a:srgbClr val="7030A0"/>
                </a:solidFill>
                <a:latin typeface="Times New Roman" pitchFamily="18" charset="0"/>
                <a:cs typeface="Times New Roman" pitchFamily="18" charset="0"/>
              </a:rPr>
              <a:t>                                  OR</a:t>
            </a:r>
          </a:p>
          <a:p>
            <a:pPr algn="just"/>
            <a:r>
              <a:rPr lang="en-US" sz="3600" dirty="0" smtClean="0">
                <a:solidFill>
                  <a:srgbClr val="7030A0"/>
                </a:solidFill>
                <a:latin typeface="Times New Roman" pitchFamily="18" charset="0"/>
                <a:cs typeface="Times New Roman" pitchFamily="18" charset="0"/>
              </a:rPr>
              <a:t>A system to establish quality policy and quality objectives and to achieve those objectives.</a:t>
            </a:r>
            <a:endParaRPr lang="en-IN" sz="36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C:\Users\Administrator\Documents\quality-management-system-slide3.pn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C:\Users\Administrator\Documents\image-3.jpg"/>
          <p:cNvPicPr>
            <a:picLocks noGrp="1" noChangeAspect="1" noChangeArrowheads="1"/>
          </p:cNvPicPr>
          <p:nvPr>
            <p:ph idx="1"/>
          </p:nvPr>
        </p:nvPicPr>
        <p:blipFill>
          <a:blip r:embed="rId2" cstate="print"/>
          <a:srcRect/>
          <a:stretch>
            <a:fillRect/>
          </a:stretch>
        </p:blipFill>
        <p:spPr bwMode="auto">
          <a:xfrm>
            <a:off x="0" y="0"/>
            <a:ext cx="9144000" cy="710140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smtClean="0">
                <a:solidFill>
                  <a:srgbClr val="FF0000"/>
                </a:solidFill>
                <a:latin typeface="Algerian" pitchFamily="82" charset="0"/>
              </a:rPr>
              <a:t>What is ISO 9000?</a:t>
            </a:r>
            <a:endParaRPr lang="en-IN" b="1" dirty="0">
              <a:solidFill>
                <a:srgbClr val="FF0000"/>
              </a:solidFill>
              <a:latin typeface="Algerian" pitchFamily="82" charset="0"/>
            </a:endParaRPr>
          </a:p>
        </p:txBody>
      </p:sp>
      <p:sp>
        <p:nvSpPr>
          <p:cNvPr id="3" name="Content Placeholder 2"/>
          <p:cNvSpPr>
            <a:spLocks noGrp="1"/>
          </p:cNvSpPr>
          <p:nvPr>
            <p:ph idx="1"/>
          </p:nvPr>
        </p:nvSpPr>
        <p:spPr>
          <a:xfrm>
            <a:off x="457200" y="980728"/>
            <a:ext cx="8229600" cy="5472608"/>
          </a:xfrm>
        </p:spPr>
        <p:txBody>
          <a:bodyPr>
            <a:noAutofit/>
          </a:bodyPr>
          <a:lstStyle/>
          <a:p>
            <a:pPr algn="just"/>
            <a:r>
              <a:rPr lang="en-US" sz="3600" dirty="0" smtClean="0">
                <a:solidFill>
                  <a:srgbClr val="002060"/>
                </a:solidFill>
                <a:latin typeface="Times New Roman" pitchFamily="18" charset="0"/>
                <a:cs typeface="Times New Roman" pitchFamily="18" charset="0"/>
              </a:rPr>
              <a:t>ISO 9000 is a family of standards for quality management systems, maintained by ISO ,based in Geneva. The ISO 9000 series of standards promotes the adoption of process approach when developing, implementing and improving the effectiveness of a quality management system to enhance customer satisfaction by meeting customer's requirements.</a:t>
            </a:r>
            <a:endParaRPr lang="en-IN" sz="36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b="1" dirty="0" smtClean="0">
                <a:solidFill>
                  <a:srgbClr val="FF0000"/>
                </a:solidFill>
                <a:latin typeface="Algerian" pitchFamily="82" charset="0"/>
              </a:rPr>
              <a:t>ISO 9000 SERIES</a:t>
            </a:r>
            <a:endParaRPr lang="en-IN" b="1" dirty="0">
              <a:solidFill>
                <a:srgbClr val="FF0000"/>
              </a:solidFill>
              <a:latin typeface="Algerian" pitchFamily="82" charset="0"/>
            </a:endParaRPr>
          </a:p>
        </p:txBody>
      </p:sp>
      <p:pic>
        <p:nvPicPr>
          <p:cNvPr id="7170" name="Picture 2" descr="C:\Users\Administrator\Documents\presentation_iso_9000_by_radhika_arora_1470113705_226033-5.jpg"/>
          <p:cNvPicPr>
            <a:picLocks noGrp="1" noChangeAspect="1" noChangeArrowheads="1"/>
          </p:cNvPicPr>
          <p:nvPr>
            <p:ph idx="1"/>
          </p:nvPr>
        </p:nvPicPr>
        <p:blipFill>
          <a:blip r:embed="rId2" cstate="print"/>
          <a:srcRect/>
          <a:stretch>
            <a:fillRect/>
          </a:stretch>
        </p:blipFill>
        <p:spPr bwMode="auto">
          <a:xfrm>
            <a:off x="1" y="836712"/>
            <a:ext cx="9143999" cy="602128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descr="C:\Users\Administrator\Documents\Benefits+of+ISO+9000+People+in+the+organization+will+benefit+by_.jpg"/>
          <p:cNvPicPr>
            <a:picLocks noGrp="1" noChangeAspect="1" noChangeArrowheads="1"/>
          </p:cNvPicPr>
          <p:nvPr>
            <p:ph idx="1"/>
          </p:nvPr>
        </p:nvPicPr>
        <p:blipFill>
          <a:blip r:embed="rId2" cstate="print"/>
          <a:srcRect/>
          <a:stretch>
            <a:fillRect/>
          </a:stretch>
        </p:blipFill>
        <p:spPr bwMode="auto">
          <a:xfrm>
            <a:off x="179512" y="188640"/>
            <a:ext cx="8640959" cy="666936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descr="C:\Users\Administrator\Documents\presentation_iso_9000_by_radhika_arora_1470113705_226033-8.jpg"/>
          <p:cNvPicPr>
            <a:picLocks noGrp="1" noChangeAspect="1" noChangeArrowheads="1"/>
          </p:cNvPicPr>
          <p:nvPr>
            <p:ph idx="1"/>
          </p:nvPr>
        </p:nvPicPr>
        <p:blipFill>
          <a:blip r:embed="rId2" cstate="print"/>
          <a:srcRect/>
          <a:stretch>
            <a:fillRect/>
          </a:stretch>
        </p:blipFill>
        <p:spPr bwMode="auto">
          <a:xfrm>
            <a:off x="0" y="0"/>
            <a:ext cx="8820471" cy="6858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descr="C:\Users\Administrator\Documents\iso-9000-2000-quality-management-principles-n.jpg"/>
          <p:cNvPicPr>
            <a:picLocks noGrp="1" noChangeAspect="1" noChangeArrowheads="1"/>
          </p:cNvPicPr>
          <p:nvPr>
            <p:ph idx="1"/>
          </p:nvPr>
        </p:nvPicPr>
        <p:blipFill>
          <a:blip r:embed="rId2" cstate="print"/>
          <a:srcRect/>
          <a:stretch>
            <a:fillRect/>
          </a:stretch>
        </p:blipFill>
        <p:spPr bwMode="auto">
          <a:xfrm>
            <a:off x="395536" y="0"/>
            <a:ext cx="8748463" cy="6858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Algerian" pitchFamily="82" charset="0"/>
              </a:rPr>
              <a:t>STEPS FOR INSTALLATION OF</a:t>
            </a:r>
            <a:br>
              <a:rPr lang="en-US" b="1" dirty="0" smtClean="0">
                <a:solidFill>
                  <a:srgbClr val="FF0000"/>
                </a:solidFill>
                <a:latin typeface="Algerian" pitchFamily="82" charset="0"/>
              </a:rPr>
            </a:br>
            <a:r>
              <a:rPr lang="en-US" b="1" dirty="0" smtClean="0">
                <a:solidFill>
                  <a:srgbClr val="FF0000"/>
                </a:solidFill>
                <a:latin typeface="Algerian" pitchFamily="82" charset="0"/>
              </a:rPr>
              <a:t> ISO 9000</a:t>
            </a:r>
            <a:endParaRPr lang="en-IN" dirty="0"/>
          </a:p>
        </p:txBody>
      </p:sp>
      <p:sp>
        <p:nvSpPr>
          <p:cNvPr id="3" name="Content Placeholder 2"/>
          <p:cNvSpPr>
            <a:spLocks noGrp="1"/>
          </p:cNvSpPr>
          <p:nvPr>
            <p:ph idx="1"/>
          </p:nvPr>
        </p:nvSpPr>
        <p:spPr>
          <a:xfrm>
            <a:off x="457200" y="1916832"/>
            <a:ext cx="8229600" cy="4209331"/>
          </a:xfrm>
        </p:spPr>
        <p:txBody>
          <a:bodyPr>
            <a:normAutofit/>
          </a:bodyPr>
          <a:lstStyle/>
          <a:p>
            <a:r>
              <a:rPr lang="en-US" sz="4800" dirty="0" smtClean="0">
                <a:solidFill>
                  <a:srgbClr val="002060"/>
                </a:solidFill>
                <a:latin typeface="Times New Roman" pitchFamily="18" charset="0"/>
                <a:cs typeface="Times New Roman" pitchFamily="18" charset="0"/>
              </a:rPr>
              <a:t>1.  Preparatory Step</a:t>
            </a:r>
          </a:p>
          <a:p>
            <a:r>
              <a:rPr lang="en-US" sz="4800" dirty="0" smtClean="0">
                <a:solidFill>
                  <a:srgbClr val="002060"/>
                </a:solidFill>
                <a:latin typeface="Times New Roman" pitchFamily="18" charset="0"/>
                <a:cs typeface="Times New Roman" pitchFamily="18" charset="0"/>
              </a:rPr>
              <a:t>2.  Implementation Step</a:t>
            </a:r>
          </a:p>
          <a:p>
            <a:r>
              <a:rPr lang="en-US" sz="4800" dirty="0" smtClean="0">
                <a:solidFill>
                  <a:srgbClr val="002060"/>
                </a:solidFill>
                <a:latin typeface="Times New Roman" pitchFamily="18" charset="0"/>
                <a:cs typeface="Times New Roman" pitchFamily="18" charset="0"/>
              </a:rPr>
              <a:t>3.  Registration and</a:t>
            </a:r>
          </a:p>
          <a:p>
            <a:pPr>
              <a:buNone/>
            </a:pPr>
            <a:r>
              <a:rPr lang="en-US" sz="4800" dirty="0" smtClean="0">
                <a:solidFill>
                  <a:srgbClr val="002060"/>
                </a:solidFill>
                <a:latin typeface="Times New Roman" pitchFamily="18" charset="0"/>
                <a:cs typeface="Times New Roman" pitchFamily="18" charset="0"/>
              </a:rPr>
              <a:t>       Certification Step</a:t>
            </a:r>
            <a:endParaRPr lang="en-IN" sz="48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descr="C:\Users\Administrator\Documents\Eight Dimensions of Quality.png"/>
          <p:cNvPicPr>
            <a:picLocks noGrp="1" noChangeAspect="1" noChangeArrowheads="1"/>
          </p:cNvPicPr>
          <p:nvPr>
            <p:ph idx="1"/>
          </p:nvPr>
        </p:nvPicPr>
        <p:blipFill>
          <a:blip r:embed="rId2" cstate="print"/>
          <a:srcRect/>
          <a:stretch>
            <a:fillRect/>
          </a:stretch>
        </p:blipFill>
        <p:spPr bwMode="auto">
          <a:xfrm>
            <a:off x="0" y="0"/>
            <a:ext cx="8460432" cy="6858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36104"/>
          </a:xfrm>
        </p:spPr>
        <p:txBody>
          <a:bodyPr>
            <a:noAutofit/>
          </a:bodyPr>
          <a:lstStyle/>
          <a:p>
            <a:pPr algn="l"/>
            <a:r>
              <a:rPr lang="en-US" sz="3600" b="1" dirty="0" smtClean="0">
                <a:solidFill>
                  <a:srgbClr val="FF0000"/>
                </a:solidFill>
                <a:latin typeface="Algerian" pitchFamily="82" charset="0"/>
              </a:rPr>
              <a:t>STEPS FOR INSTALLATION OF ISO 9000 (Cont….)</a:t>
            </a:r>
            <a:endParaRPr lang="en-IN" sz="3600" b="1" dirty="0">
              <a:solidFill>
                <a:srgbClr val="FF0000"/>
              </a:solidFill>
              <a:latin typeface="Algerian" pitchFamily="82" charset="0"/>
            </a:endParaRPr>
          </a:p>
        </p:txBody>
      </p:sp>
      <p:sp>
        <p:nvSpPr>
          <p:cNvPr id="3" name="Content Placeholder 2"/>
          <p:cNvSpPr>
            <a:spLocks noGrp="1"/>
          </p:cNvSpPr>
          <p:nvPr>
            <p:ph idx="1"/>
          </p:nvPr>
        </p:nvSpPr>
        <p:spPr>
          <a:xfrm>
            <a:off x="457200" y="1268760"/>
            <a:ext cx="8229600" cy="5328592"/>
          </a:xfrm>
        </p:spPr>
        <p:txBody>
          <a:bodyPr>
            <a:normAutofit fontScale="62500" lnSpcReduction="20000"/>
          </a:bodyPr>
          <a:lstStyle/>
          <a:p>
            <a:pPr algn="just">
              <a:buNone/>
            </a:pPr>
            <a:r>
              <a:rPr lang="en-IN" sz="5100" dirty="0" smtClean="0">
                <a:solidFill>
                  <a:srgbClr val="00B050"/>
                </a:solidFill>
                <a:latin typeface="Times New Roman" pitchFamily="18" charset="0"/>
                <a:cs typeface="Times New Roman" pitchFamily="18" charset="0"/>
              </a:rPr>
              <a:t>   These </a:t>
            </a:r>
            <a:r>
              <a:rPr lang="en-IN" sz="5100" dirty="0">
                <a:solidFill>
                  <a:srgbClr val="00B050"/>
                </a:solidFill>
                <a:latin typeface="Times New Roman" pitchFamily="18" charset="0"/>
                <a:cs typeface="Times New Roman" pitchFamily="18" charset="0"/>
              </a:rPr>
              <a:t>simple steps can prove to be an effective guide to obtaining ISO 9000 registration:</a:t>
            </a:r>
          </a:p>
          <a:p>
            <a:pPr algn="just"/>
            <a:r>
              <a:rPr lang="en-IN" sz="5100" dirty="0">
                <a:solidFill>
                  <a:srgbClr val="0070C0"/>
                </a:solidFill>
                <a:latin typeface="Times New Roman" pitchFamily="18" charset="0"/>
                <a:cs typeface="Times New Roman" pitchFamily="18" charset="0"/>
              </a:rPr>
              <a:t>Get top management commitment</a:t>
            </a:r>
          </a:p>
          <a:p>
            <a:pPr algn="just"/>
            <a:r>
              <a:rPr lang="en-IN" sz="5100" dirty="0">
                <a:solidFill>
                  <a:srgbClr val="0070C0"/>
                </a:solidFill>
                <a:latin typeface="Times New Roman" pitchFamily="18" charset="0"/>
                <a:cs typeface="Times New Roman" pitchFamily="18" charset="0"/>
              </a:rPr>
              <a:t>Train personnel</a:t>
            </a:r>
          </a:p>
          <a:p>
            <a:pPr algn="just"/>
            <a:r>
              <a:rPr lang="en-IN" sz="5100" dirty="0">
                <a:solidFill>
                  <a:srgbClr val="0070C0"/>
                </a:solidFill>
                <a:latin typeface="Times New Roman" pitchFamily="18" charset="0"/>
                <a:cs typeface="Times New Roman" pitchFamily="18" charset="0"/>
              </a:rPr>
              <a:t>Prepare Quality Policy Manual</a:t>
            </a:r>
          </a:p>
          <a:p>
            <a:pPr algn="just"/>
            <a:r>
              <a:rPr lang="en-IN" sz="5100" dirty="0">
                <a:solidFill>
                  <a:srgbClr val="0070C0"/>
                </a:solidFill>
                <a:latin typeface="Times New Roman" pitchFamily="18" charset="0"/>
                <a:cs typeface="Times New Roman" pitchFamily="18" charset="0"/>
              </a:rPr>
              <a:t>Prepare Operating Procedures</a:t>
            </a:r>
          </a:p>
          <a:p>
            <a:pPr algn="just"/>
            <a:r>
              <a:rPr lang="en-IN" sz="5100" dirty="0">
                <a:solidFill>
                  <a:srgbClr val="0070C0"/>
                </a:solidFill>
                <a:latin typeface="Times New Roman" pitchFamily="18" charset="0"/>
                <a:cs typeface="Times New Roman" pitchFamily="18" charset="0"/>
              </a:rPr>
              <a:t>Hold internal audit</a:t>
            </a:r>
          </a:p>
          <a:p>
            <a:pPr algn="just"/>
            <a:r>
              <a:rPr lang="en-IN" sz="5100" dirty="0">
                <a:solidFill>
                  <a:srgbClr val="0070C0"/>
                </a:solidFill>
                <a:latin typeface="Times New Roman" pitchFamily="18" charset="0"/>
                <a:cs typeface="Times New Roman" pitchFamily="18" charset="0"/>
              </a:rPr>
              <a:t>Select registrar</a:t>
            </a:r>
          </a:p>
          <a:p>
            <a:pPr algn="just"/>
            <a:r>
              <a:rPr lang="en-IN" sz="5100" dirty="0">
                <a:solidFill>
                  <a:srgbClr val="0070C0"/>
                </a:solidFill>
                <a:latin typeface="Times New Roman" pitchFamily="18" charset="0"/>
                <a:cs typeface="Times New Roman" pitchFamily="18" charset="0"/>
              </a:rPr>
              <a:t>Go through registration process</a:t>
            </a:r>
          </a:p>
          <a:p>
            <a:pPr algn="just"/>
            <a:r>
              <a:rPr lang="en-IN" sz="5100" dirty="0">
                <a:solidFill>
                  <a:srgbClr val="0070C0"/>
                </a:solidFill>
                <a:latin typeface="Times New Roman" pitchFamily="18" charset="0"/>
                <a:cs typeface="Times New Roman" pitchFamily="18" charset="0"/>
              </a:rPr>
              <a:t>Obtain ISO 9000 registration</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r>
              <a:rPr lang="en-US" sz="5400" b="1" dirty="0" smtClean="0">
                <a:solidFill>
                  <a:srgbClr val="FF0000"/>
                </a:solidFill>
                <a:latin typeface="Algerian" pitchFamily="82" charset="0"/>
              </a:rPr>
              <a:t>QUALITY AUDIT</a:t>
            </a:r>
            <a:endParaRPr lang="en-IN" sz="5400" b="1" dirty="0">
              <a:solidFill>
                <a:srgbClr val="FF0000"/>
              </a:solidFill>
              <a:latin typeface="Algerian" pitchFamily="82" charset="0"/>
            </a:endParaRPr>
          </a:p>
        </p:txBody>
      </p:sp>
      <p:graphicFrame>
        <p:nvGraphicFramePr>
          <p:cNvPr id="11268" name="Object 4">
            <a:hlinkClick r:id="" action="ppaction://ole?verb=0"/>
          </p:cNvPr>
          <p:cNvGraphicFramePr>
            <a:graphicFrameLocks/>
          </p:cNvGraphicFramePr>
          <p:nvPr>
            <p:ph idx="1"/>
          </p:nvPr>
        </p:nvGraphicFramePr>
        <p:xfrm>
          <a:off x="1331640" y="1196753"/>
          <a:ext cx="6624736" cy="5661247"/>
        </p:xfrm>
        <a:graphic>
          <a:graphicData uri="http://schemas.openxmlformats.org/presentationml/2006/ole">
            <p:oleObj spid="_x0000_s11268" name="Clip" r:id="rId3" imgW="4352925" imgH="4368800" progId="">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descr="C:\Users\Administrator\Desktop\1.Quality+Audit+Quality+Audit.jpg"/>
          <p:cNvPicPr>
            <a:picLocks noGrp="1" noChangeAspect="1" noChangeArrowheads="1"/>
          </p:cNvPicPr>
          <p:nvPr>
            <p:ph idx="1"/>
          </p:nvPr>
        </p:nvPicPr>
        <p:blipFill>
          <a:blip r:embed="rId2" cstate="print"/>
          <a:srcRect/>
          <a:stretch>
            <a:fillRect/>
          </a:stretch>
        </p:blipFill>
        <p:spPr bwMode="auto">
          <a:xfrm>
            <a:off x="0" y="0"/>
            <a:ext cx="8748463" cy="6858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descr="C:\Users\Administrator\Desktop\Objectives-of-Auditing.jpg"/>
          <p:cNvPicPr>
            <a:picLocks noGrp="1" noChangeAspect="1" noChangeArrowheads="1"/>
          </p:cNvPicPr>
          <p:nvPr>
            <p:ph idx="1"/>
          </p:nvPr>
        </p:nvPicPr>
        <p:blipFill>
          <a:blip r:embed="rId2" cstate="print"/>
          <a:srcRect/>
          <a:stretch>
            <a:fillRect/>
          </a:stretch>
        </p:blipFill>
        <p:spPr bwMode="auto">
          <a:xfrm>
            <a:off x="179512" y="0"/>
            <a:ext cx="7560840" cy="6858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descr="C:\Users\Administrator\Desktop\2.Objectives+Of+Quality+Audit.jpg"/>
          <p:cNvPicPr>
            <a:picLocks noGrp="1" noChangeAspect="1" noChangeArrowheads="1"/>
          </p:cNvPicPr>
          <p:nvPr>
            <p:ph idx="1"/>
          </p:nvPr>
        </p:nvPicPr>
        <p:blipFill>
          <a:blip r:embed="rId2" cstate="print"/>
          <a:srcRect/>
          <a:stretch>
            <a:fillRect/>
          </a:stretch>
        </p:blipFill>
        <p:spPr bwMode="auto">
          <a:xfrm>
            <a:off x="179512" y="0"/>
            <a:ext cx="7409797" cy="685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descr="C:\Users\Administrator\Desktop\total-quality-management-tqm-concept-cycle-tqm-d-over-white-background-32211371.jpg"/>
          <p:cNvPicPr>
            <a:picLocks noGrp="1" noChangeAspect="1" noChangeArrowheads="1"/>
          </p:cNvPicPr>
          <p:nvPr>
            <p:ph idx="1"/>
          </p:nvPr>
        </p:nvPicPr>
        <p:blipFill>
          <a:blip r:embed="rId2" cstate="print"/>
          <a:srcRect/>
          <a:stretch>
            <a:fillRect/>
          </a:stretch>
        </p:blipFill>
        <p:spPr bwMode="auto">
          <a:xfrm>
            <a:off x="0" y="332656"/>
            <a:ext cx="8820472" cy="6336704"/>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descr="C:\Users\Administrator\Desktop\tqm.jpg"/>
          <p:cNvPicPr>
            <a:picLocks noGrp="1" noChangeAspect="1" noChangeArrowheads="1"/>
          </p:cNvPicPr>
          <p:nvPr>
            <p:ph idx="1"/>
          </p:nvPr>
        </p:nvPicPr>
        <p:blipFill>
          <a:blip r:embed="rId2" cstate="print"/>
          <a:srcRect/>
          <a:stretch>
            <a:fillRect/>
          </a:stretch>
        </p:blipFill>
        <p:spPr bwMode="auto">
          <a:xfrm>
            <a:off x="0" y="260648"/>
            <a:ext cx="9144000" cy="659735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7410" name="Picture 2" descr="C:\Users\Administrator\Desktop\image-asset.jpeg"/>
          <p:cNvPicPr>
            <a:picLocks noGrp="1" noChangeAspect="1" noChangeArrowheads="1"/>
          </p:cNvPicPr>
          <p:nvPr>
            <p:ph idx="1"/>
          </p:nvPr>
        </p:nvPicPr>
        <p:blipFill>
          <a:blip r:embed="rId2" cstate="print"/>
          <a:srcRect/>
          <a:stretch>
            <a:fillRect/>
          </a:stretch>
        </p:blipFill>
        <p:spPr bwMode="auto">
          <a:xfrm>
            <a:off x="395536" y="188640"/>
            <a:ext cx="7056784" cy="666936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8434" name="Picture 2" descr="C:\Users\Administrator\Desktop\10-mantra-of-tqm-1024x576.jpg"/>
          <p:cNvPicPr>
            <a:picLocks noGrp="1" noChangeAspect="1" noChangeArrowheads="1"/>
          </p:cNvPicPr>
          <p:nvPr>
            <p:ph idx="1"/>
          </p:nvPr>
        </p:nvPicPr>
        <p:blipFill>
          <a:blip r:embed="rId2" cstate="print"/>
          <a:srcRect/>
          <a:stretch>
            <a:fillRect/>
          </a:stretch>
        </p:blipFill>
        <p:spPr bwMode="auto">
          <a:xfrm>
            <a:off x="0" y="0"/>
            <a:ext cx="8748464" cy="68580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Algerian" pitchFamily="82" charset="0"/>
              </a:rPr>
              <a:t>LINK BETWEEN ISO 9000 &amp; TQM</a:t>
            </a:r>
            <a:endParaRPr lang="en-IN" b="1" dirty="0">
              <a:solidFill>
                <a:srgbClr val="FF0000"/>
              </a:solidFill>
              <a:latin typeface="Algerian" pitchFamily="82" charset="0"/>
            </a:endParaRPr>
          </a:p>
        </p:txBody>
      </p:sp>
      <p:pic>
        <p:nvPicPr>
          <p:cNvPr id="19458" name="Picture 2" descr="C:\Users\Administrator\Desktop\download.png"/>
          <p:cNvPicPr>
            <a:picLocks noGrp="1" noChangeAspect="1" noChangeArrowheads="1"/>
          </p:cNvPicPr>
          <p:nvPr>
            <p:ph idx="1"/>
          </p:nvPr>
        </p:nvPicPr>
        <p:blipFill>
          <a:blip r:embed="rId2" cstate="print"/>
          <a:srcRect/>
          <a:stretch>
            <a:fillRect/>
          </a:stretch>
        </p:blipFill>
        <p:spPr bwMode="auto">
          <a:xfrm>
            <a:off x="611560" y="1844824"/>
            <a:ext cx="7272808" cy="424847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C:\Users\Administrator\Documents\Quality-definitions-from-the-quality-gurus.png"/>
          <p:cNvPicPr>
            <a:picLocks noGrp="1" noChangeAspect="1" noChangeArrowheads="1"/>
          </p:cNvPicPr>
          <p:nvPr>
            <p:ph idx="1"/>
          </p:nvPr>
        </p:nvPicPr>
        <p:blipFill>
          <a:blip r:embed="rId2" cstate="print"/>
          <a:srcRect/>
          <a:stretch>
            <a:fillRect/>
          </a:stretch>
        </p:blipFill>
        <p:spPr bwMode="auto">
          <a:xfrm>
            <a:off x="251520" y="260648"/>
            <a:ext cx="8280919" cy="6597352"/>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482" name="Picture 2" descr="C:\Users\Administrator\Desktop\image-16.jpg"/>
          <p:cNvPicPr>
            <a:picLocks noGrp="1" noChangeAspect="1" noChangeArrowheads="1"/>
          </p:cNvPicPr>
          <p:nvPr>
            <p:ph idx="1"/>
          </p:nvPr>
        </p:nvPicPr>
        <p:blipFill>
          <a:blip r:embed="rId2" cstate="print"/>
          <a:srcRect/>
          <a:stretch>
            <a:fillRect/>
          </a:stretch>
        </p:blipFill>
        <p:spPr bwMode="auto">
          <a:xfrm>
            <a:off x="0" y="0"/>
            <a:ext cx="8748464" cy="6858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1506" name="Picture 2" descr="C:\Users\Administrator\Desktop\objectives-of-purchasing.jpg"/>
          <p:cNvPicPr>
            <a:picLocks noGrp="1" noChangeAspect="1" noChangeArrowheads="1"/>
          </p:cNvPicPr>
          <p:nvPr>
            <p:ph idx="1"/>
          </p:nvPr>
        </p:nvPicPr>
        <p:blipFill>
          <a:blip r:embed="rId2" cstate="print"/>
          <a:srcRect/>
          <a:stretch>
            <a:fillRect/>
          </a:stretch>
        </p:blipFill>
        <p:spPr bwMode="auto">
          <a:xfrm>
            <a:off x="323528" y="188640"/>
            <a:ext cx="8136904" cy="666936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smtClean="0">
                <a:solidFill>
                  <a:srgbClr val="FF0000"/>
                </a:solidFill>
                <a:latin typeface="Algerian" pitchFamily="82" charset="0"/>
              </a:rPr>
              <a:t>FUNCTIONS OF PURCHASING DEPT.</a:t>
            </a:r>
            <a:endParaRPr lang="en-IN" dirty="0">
              <a:solidFill>
                <a:srgbClr val="FF0000"/>
              </a:solidFill>
              <a:latin typeface="Algerian" pitchFamily="82" charset="0"/>
            </a:endParaRPr>
          </a:p>
        </p:txBody>
      </p:sp>
      <p:pic>
        <p:nvPicPr>
          <p:cNvPr id="22530" name="Picture 2" descr="C:\Users\Administrator\Desktop\maxresdefault.jpg"/>
          <p:cNvPicPr>
            <a:picLocks noGrp="1" noChangeAspect="1" noChangeArrowheads="1"/>
          </p:cNvPicPr>
          <p:nvPr>
            <p:ph idx="1"/>
          </p:nvPr>
        </p:nvPicPr>
        <p:blipFill>
          <a:blip r:embed="rId2" cstate="print"/>
          <a:srcRect/>
          <a:stretch>
            <a:fillRect/>
          </a:stretch>
        </p:blipFill>
        <p:spPr bwMode="auto">
          <a:xfrm>
            <a:off x="0" y="692696"/>
            <a:ext cx="8964488" cy="6165304"/>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l"/>
            <a:r>
              <a:rPr lang="en-US" sz="4800" b="1" dirty="0" smtClean="0">
                <a:solidFill>
                  <a:srgbClr val="00B050"/>
                </a:solidFill>
                <a:latin typeface="Algerian" pitchFamily="82" charset="0"/>
              </a:rPr>
              <a:t>METHODS OF PURCHASING</a:t>
            </a:r>
            <a:endParaRPr lang="en-IN" sz="4800" b="1" dirty="0">
              <a:solidFill>
                <a:srgbClr val="00B050"/>
              </a:solidFill>
              <a:latin typeface="Algerian" pitchFamily="82" charset="0"/>
            </a:endParaRPr>
          </a:p>
        </p:txBody>
      </p:sp>
      <p:sp>
        <p:nvSpPr>
          <p:cNvPr id="3" name="Content Placeholder 2"/>
          <p:cNvSpPr>
            <a:spLocks noGrp="1"/>
          </p:cNvSpPr>
          <p:nvPr>
            <p:ph idx="1"/>
          </p:nvPr>
        </p:nvSpPr>
        <p:spPr>
          <a:xfrm>
            <a:off x="457200" y="1052736"/>
            <a:ext cx="8229600" cy="5472608"/>
          </a:xfrm>
        </p:spPr>
        <p:txBody>
          <a:bodyPr>
            <a:normAutofit/>
          </a:bodyPr>
          <a:lstStyle/>
          <a:p>
            <a:pPr algn="just"/>
            <a:r>
              <a:rPr lang="en-US" sz="3600" dirty="0" smtClean="0">
                <a:solidFill>
                  <a:srgbClr val="7030A0"/>
                </a:solidFill>
                <a:latin typeface="Times New Roman" pitchFamily="18" charset="0"/>
                <a:cs typeface="Times New Roman" pitchFamily="18" charset="0"/>
              </a:rPr>
              <a:t>1.Purchasing by Requirement.</a:t>
            </a:r>
          </a:p>
          <a:p>
            <a:pPr algn="just"/>
            <a:r>
              <a:rPr lang="en-US" sz="3600" dirty="0" smtClean="0">
                <a:solidFill>
                  <a:srgbClr val="7030A0"/>
                </a:solidFill>
                <a:latin typeface="Times New Roman" pitchFamily="18" charset="0"/>
                <a:cs typeface="Times New Roman" pitchFamily="18" charset="0"/>
              </a:rPr>
              <a:t>2.Purchasing for a specific future period</a:t>
            </a:r>
          </a:p>
          <a:p>
            <a:pPr algn="just"/>
            <a:r>
              <a:rPr lang="en-US" sz="3600" dirty="0" smtClean="0">
                <a:solidFill>
                  <a:srgbClr val="7030A0"/>
                </a:solidFill>
                <a:latin typeface="Times New Roman" pitchFamily="18" charset="0"/>
                <a:cs typeface="Times New Roman" pitchFamily="18" charset="0"/>
              </a:rPr>
              <a:t>3.Market purchasing</a:t>
            </a:r>
          </a:p>
          <a:p>
            <a:pPr algn="just"/>
            <a:r>
              <a:rPr lang="en-US" sz="3600" dirty="0" smtClean="0">
                <a:solidFill>
                  <a:srgbClr val="7030A0"/>
                </a:solidFill>
                <a:latin typeface="Times New Roman" pitchFamily="18" charset="0"/>
                <a:cs typeface="Times New Roman" pitchFamily="18" charset="0"/>
              </a:rPr>
              <a:t>4.Speculative purchasing</a:t>
            </a:r>
          </a:p>
          <a:p>
            <a:pPr algn="just"/>
            <a:r>
              <a:rPr lang="en-US" sz="3600" dirty="0" smtClean="0">
                <a:solidFill>
                  <a:srgbClr val="7030A0"/>
                </a:solidFill>
                <a:latin typeface="Times New Roman" pitchFamily="18" charset="0"/>
                <a:cs typeface="Times New Roman" pitchFamily="18" charset="0"/>
              </a:rPr>
              <a:t>5.Contract purchasing</a:t>
            </a:r>
          </a:p>
          <a:p>
            <a:pPr algn="just"/>
            <a:r>
              <a:rPr lang="en-US" sz="3600" dirty="0" smtClean="0">
                <a:solidFill>
                  <a:srgbClr val="7030A0"/>
                </a:solidFill>
                <a:latin typeface="Times New Roman" pitchFamily="18" charset="0"/>
                <a:cs typeface="Times New Roman" pitchFamily="18" charset="0"/>
              </a:rPr>
              <a:t>6.Central Purchase Organization</a:t>
            </a:r>
          </a:p>
          <a:p>
            <a:pPr algn="just"/>
            <a:r>
              <a:rPr lang="en-US" sz="3600" dirty="0" smtClean="0">
                <a:solidFill>
                  <a:srgbClr val="7030A0"/>
                </a:solidFill>
                <a:latin typeface="Times New Roman" pitchFamily="18" charset="0"/>
                <a:cs typeface="Times New Roman" pitchFamily="18" charset="0"/>
              </a:rPr>
              <a:t>7.Through Directorate General of Supplies and Disposal.</a:t>
            </a:r>
            <a:endParaRPr lang="en-IN" sz="36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82154"/>
          </a:xfrm>
        </p:spPr>
        <p:txBody>
          <a:bodyPr>
            <a:noAutofit/>
          </a:bodyPr>
          <a:lstStyle/>
          <a:p>
            <a:r>
              <a:rPr lang="en-US" b="1" dirty="0" smtClean="0">
                <a:solidFill>
                  <a:srgbClr val="00B0F0"/>
                </a:solidFill>
                <a:latin typeface="Algerian" pitchFamily="82" charset="0"/>
              </a:rPr>
              <a:t>1. PURCHASING BY REQUIREMENT</a:t>
            </a:r>
            <a:endParaRPr lang="en-IN" b="1" dirty="0">
              <a:solidFill>
                <a:srgbClr val="00B0F0"/>
              </a:solidFill>
              <a:latin typeface="Algerian" pitchFamily="82" charset="0"/>
            </a:endParaRPr>
          </a:p>
        </p:txBody>
      </p:sp>
      <p:sp>
        <p:nvSpPr>
          <p:cNvPr id="3" name="Content Placeholder 2"/>
          <p:cNvSpPr>
            <a:spLocks noGrp="1"/>
          </p:cNvSpPr>
          <p:nvPr>
            <p:ph idx="1"/>
          </p:nvPr>
        </p:nvSpPr>
        <p:spPr/>
        <p:txBody>
          <a:bodyPr>
            <a:noAutofit/>
          </a:bodyPr>
          <a:lstStyle/>
          <a:p>
            <a:pPr algn="just"/>
            <a:r>
              <a:rPr lang="en-US" sz="4400" dirty="0" smtClean="0">
                <a:solidFill>
                  <a:srgbClr val="FF0000"/>
                </a:solidFill>
                <a:latin typeface="Times New Roman" pitchFamily="18" charset="0"/>
                <a:cs typeface="Times New Roman" pitchFamily="18" charset="0"/>
              </a:rPr>
              <a:t>The required quantity </a:t>
            </a:r>
            <a:r>
              <a:rPr lang="en-US" sz="4400" dirty="0" err="1" smtClean="0">
                <a:solidFill>
                  <a:srgbClr val="FF0000"/>
                </a:solidFill>
                <a:latin typeface="Times New Roman" pitchFamily="18" charset="0"/>
                <a:cs typeface="Times New Roman" pitchFamily="18" charset="0"/>
              </a:rPr>
              <a:t>og</a:t>
            </a:r>
            <a:r>
              <a:rPr lang="en-US" sz="4400" dirty="0" smtClean="0">
                <a:solidFill>
                  <a:srgbClr val="FF0000"/>
                </a:solidFill>
                <a:latin typeface="Times New Roman" pitchFamily="18" charset="0"/>
                <a:cs typeface="Times New Roman" pitchFamily="18" charset="0"/>
              </a:rPr>
              <a:t> materials for any particular job are purchased, when the job is in hand.</a:t>
            </a:r>
          </a:p>
          <a:p>
            <a:pPr algn="just"/>
            <a:r>
              <a:rPr lang="en-US" sz="4400" dirty="0" smtClean="0">
                <a:solidFill>
                  <a:srgbClr val="FF0000"/>
                </a:solidFill>
                <a:latin typeface="Times New Roman" pitchFamily="18" charset="0"/>
                <a:cs typeface="Times New Roman" pitchFamily="18" charset="0"/>
              </a:rPr>
              <a:t>This method is suitable for the industries having less working capital.</a:t>
            </a:r>
            <a:endParaRPr lang="en-IN" sz="4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00B0F0"/>
                </a:solidFill>
                <a:latin typeface="Algerian" pitchFamily="82" charset="0"/>
              </a:rPr>
              <a:t>2. PURCHASING FOR A SPECIFIC FUTURE PERIOD</a:t>
            </a:r>
            <a:endParaRPr lang="en-IN" b="1" dirty="0">
              <a:solidFill>
                <a:srgbClr val="00B0F0"/>
              </a:solidFill>
              <a:latin typeface="Algerian" pitchFamily="82" charset="0"/>
            </a:endParaRPr>
          </a:p>
        </p:txBody>
      </p:sp>
      <p:sp>
        <p:nvSpPr>
          <p:cNvPr id="3" name="Content Placeholder 2"/>
          <p:cNvSpPr>
            <a:spLocks noGrp="1"/>
          </p:cNvSpPr>
          <p:nvPr>
            <p:ph idx="1"/>
          </p:nvPr>
        </p:nvSpPr>
        <p:spPr/>
        <p:txBody>
          <a:bodyPr>
            <a:normAutofit/>
          </a:bodyPr>
          <a:lstStyle/>
          <a:p>
            <a:pPr algn="just"/>
            <a:r>
              <a:rPr lang="en-US" sz="4400" dirty="0" smtClean="0">
                <a:solidFill>
                  <a:srgbClr val="FF0000"/>
                </a:solidFill>
                <a:latin typeface="Times New Roman" pitchFamily="18" charset="0"/>
                <a:cs typeface="Times New Roman" pitchFamily="18" charset="0"/>
              </a:rPr>
              <a:t>The materials are purchased in bulk for a specific future period to maintain the flow of production.</a:t>
            </a:r>
          </a:p>
          <a:p>
            <a:pPr algn="just"/>
            <a:r>
              <a:rPr lang="en-US" sz="4400" dirty="0" smtClean="0">
                <a:solidFill>
                  <a:srgbClr val="FF0000"/>
                </a:solidFill>
                <a:latin typeface="Times New Roman" pitchFamily="18" charset="0"/>
                <a:cs typeface="Times New Roman" pitchFamily="18" charset="0"/>
              </a:rPr>
              <a:t> The standard items which are in regular use are purchased by this method.</a:t>
            </a:r>
            <a:endParaRPr lang="en-IN" sz="4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smtClean="0">
                <a:solidFill>
                  <a:srgbClr val="00B0F0"/>
                </a:solidFill>
                <a:latin typeface="Algerian" pitchFamily="82" charset="0"/>
              </a:rPr>
              <a:t>3. MARKET PURCHASING</a:t>
            </a:r>
            <a:endParaRPr lang="en-IN" b="1" dirty="0">
              <a:solidFill>
                <a:srgbClr val="00B0F0"/>
              </a:solidFill>
              <a:latin typeface="Algerian" pitchFamily="82" charset="0"/>
            </a:endParaRPr>
          </a:p>
        </p:txBody>
      </p:sp>
      <p:sp>
        <p:nvSpPr>
          <p:cNvPr id="3" name="Content Placeholder 2"/>
          <p:cNvSpPr>
            <a:spLocks noGrp="1"/>
          </p:cNvSpPr>
          <p:nvPr>
            <p:ph idx="1"/>
          </p:nvPr>
        </p:nvSpPr>
        <p:spPr>
          <a:xfrm>
            <a:off x="457200" y="980728"/>
            <a:ext cx="8229600" cy="5877272"/>
          </a:xfrm>
        </p:spPr>
        <p:txBody>
          <a:bodyPr>
            <a:noAutofit/>
          </a:bodyPr>
          <a:lstStyle/>
          <a:p>
            <a:pPr algn="just"/>
            <a:r>
              <a:rPr lang="en-US" sz="3600" dirty="0" smtClean="0">
                <a:solidFill>
                  <a:srgbClr val="FF0000"/>
                </a:solidFill>
                <a:latin typeface="Times New Roman" pitchFamily="18" charset="0"/>
                <a:cs typeface="Times New Roman" pitchFamily="18" charset="0"/>
              </a:rPr>
              <a:t>This type of purchasing is generally made to take advantage of price fluctuations. Raw materials are generally purchased on this basis.</a:t>
            </a:r>
          </a:p>
          <a:p>
            <a:pPr algn="just"/>
            <a:r>
              <a:rPr lang="en-US" sz="3600" dirty="0" smtClean="0">
                <a:solidFill>
                  <a:srgbClr val="FF0000"/>
                </a:solidFill>
                <a:latin typeface="Times New Roman" pitchFamily="18" charset="0"/>
                <a:cs typeface="Times New Roman" pitchFamily="18" charset="0"/>
              </a:rPr>
              <a:t>When the raw materials are available at low price, they are procured in bulk quantities, to get greater margin of profit in finished goods.</a:t>
            </a:r>
          </a:p>
          <a:p>
            <a:pPr algn="just"/>
            <a:r>
              <a:rPr lang="en-US" sz="3600" dirty="0" smtClean="0">
                <a:solidFill>
                  <a:srgbClr val="FF0000"/>
                </a:solidFill>
                <a:latin typeface="Times New Roman" pitchFamily="18" charset="0"/>
                <a:cs typeface="Times New Roman" pitchFamily="18" charset="0"/>
              </a:rPr>
              <a:t>This is suitable in case of goods involving major fluctuations.</a:t>
            </a:r>
            <a:endParaRPr lang="en-IN" sz="36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b="1" dirty="0" smtClean="0">
                <a:solidFill>
                  <a:srgbClr val="0070C0"/>
                </a:solidFill>
                <a:latin typeface="Algerian" pitchFamily="82" charset="0"/>
              </a:rPr>
              <a:t>4.SPECULATIVE PURCHASING</a:t>
            </a:r>
            <a:endParaRPr lang="en-IN" b="1" dirty="0">
              <a:solidFill>
                <a:srgbClr val="0070C0"/>
              </a:solidFill>
              <a:latin typeface="Algerian" pitchFamily="82" charset="0"/>
            </a:endParaRPr>
          </a:p>
        </p:txBody>
      </p:sp>
      <p:sp>
        <p:nvSpPr>
          <p:cNvPr id="3" name="Content Placeholder 2"/>
          <p:cNvSpPr>
            <a:spLocks noGrp="1"/>
          </p:cNvSpPr>
          <p:nvPr>
            <p:ph idx="1"/>
          </p:nvPr>
        </p:nvSpPr>
        <p:spPr>
          <a:xfrm>
            <a:off x="457200" y="1124744"/>
            <a:ext cx="8229600" cy="5544616"/>
          </a:xfrm>
        </p:spPr>
        <p:txBody>
          <a:bodyPr>
            <a:noAutofit/>
          </a:bodyPr>
          <a:lstStyle/>
          <a:p>
            <a:pPr algn="just"/>
            <a:r>
              <a:rPr lang="en-US" sz="4000" dirty="0" smtClean="0">
                <a:solidFill>
                  <a:srgbClr val="FF0000"/>
                </a:solidFill>
                <a:latin typeface="Times New Roman" pitchFamily="18" charset="0"/>
                <a:cs typeface="Times New Roman" pitchFamily="18" charset="0"/>
              </a:rPr>
              <a:t>The purchases are made not according to requirement, but they are made with a view that there will be a greater demand for the product in future. </a:t>
            </a:r>
          </a:p>
          <a:p>
            <a:pPr algn="just"/>
            <a:r>
              <a:rPr lang="en-US" sz="4000" dirty="0" smtClean="0">
                <a:solidFill>
                  <a:srgbClr val="FF0000"/>
                </a:solidFill>
                <a:latin typeface="Times New Roman" pitchFamily="18" charset="0"/>
                <a:cs typeface="Times New Roman" pitchFamily="18" charset="0"/>
              </a:rPr>
              <a:t>Purchases are made in excess of actual requirements.</a:t>
            </a:r>
          </a:p>
          <a:p>
            <a:pPr algn="just"/>
            <a:r>
              <a:rPr lang="en-US" sz="4000" dirty="0" smtClean="0">
                <a:solidFill>
                  <a:srgbClr val="FF0000"/>
                </a:solidFill>
                <a:latin typeface="Times New Roman" pitchFamily="18" charset="0"/>
                <a:cs typeface="Times New Roman" pitchFamily="18" charset="0"/>
              </a:rPr>
              <a:t>This is not a scientific method.</a:t>
            </a:r>
            <a:endParaRPr lang="en-IN" sz="40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smtClean="0">
                <a:solidFill>
                  <a:srgbClr val="0070C0"/>
                </a:solidFill>
                <a:latin typeface="Algerian" pitchFamily="82" charset="0"/>
              </a:rPr>
              <a:t>5. CONTRACT PURCHASING</a:t>
            </a:r>
            <a:endParaRPr lang="en-IN" b="1" dirty="0">
              <a:solidFill>
                <a:srgbClr val="0070C0"/>
              </a:solidFill>
              <a:latin typeface="Algerian" pitchFamily="82" charset="0"/>
            </a:endParaRPr>
          </a:p>
        </p:txBody>
      </p:sp>
      <p:sp>
        <p:nvSpPr>
          <p:cNvPr id="3" name="Content Placeholder 2"/>
          <p:cNvSpPr>
            <a:spLocks noGrp="1"/>
          </p:cNvSpPr>
          <p:nvPr>
            <p:ph idx="1"/>
          </p:nvPr>
        </p:nvSpPr>
        <p:spPr>
          <a:xfrm>
            <a:off x="457200" y="1052736"/>
            <a:ext cx="8229600" cy="5616624"/>
          </a:xfrm>
        </p:spPr>
        <p:txBody>
          <a:bodyPr>
            <a:noAutofit/>
          </a:bodyPr>
          <a:lstStyle/>
          <a:p>
            <a:pPr algn="just"/>
            <a:r>
              <a:rPr lang="en-US" dirty="0" smtClean="0">
                <a:solidFill>
                  <a:srgbClr val="FF0000"/>
                </a:solidFill>
                <a:latin typeface="Times New Roman" pitchFamily="18" charset="0"/>
                <a:cs typeface="Times New Roman" pitchFamily="18" charset="0"/>
              </a:rPr>
              <a:t>Contracts are given to suppliers for large amounts of future requirements, for a certain period (say 2,3 years), subject to review and cancellation with an appropriate period of notice.</a:t>
            </a:r>
          </a:p>
          <a:p>
            <a:pPr algn="just"/>
            <a:r>
              <a:rPr lang="en-US" dirty="0" smtClean="0">
                <a:solidFill>
                  <a:srgbClr val="FF0000"/>
                </a:solidFill>
                <a:latin typeface="Times New Roman" pitchFamily="18" charset="0"/>
                <a:cs typeface="Times New Roman" pitchFamily="18" charset="0"/>
              </a:rPr>
              <a:t>While calling quotations, the approximate quantity and time etc. are specified.</a:t>
            </a:r>
          </a:p>
          <a:p>
            <a:pPr algn="just"/>
            <a:r>
              <a:rPr lang="en-US" dirty="0" smtClean="0">
                <a:solidFill>
                  <a:srgbClr val="FF0000"/>
                </a:solidFill>
                <a:latin typeface="Times New Roman" pitchFamily="18" charset="0"/>
                <a:cs typeface="Times New Roman" pitchFamily="18" charset="0"/>
              </a:rPr>
              <a:t>Many concerns that use large quantities of basic materials such as pig iron, coal etc. have found it very suitable.</a:t>
            </a:r>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b="1" dirty="0" smtClean="0">
                <a:solidFill>
                  <a:srgbClr val="00B0F0"/>
                </a:solidFill>
                <a:latin typeface="Algerian" pitchFamily="82" charset="0"/>
              </a:rPr>
              <a:t>6. CENTRAL PURCHASE ORGANIZATION</a:t>
            </a:r>
            <a:endParaRPr lang="en-IN" b="1" dirty="0">
              <a:solidFill>
                <a:srgbClr val="00B0F0"/>
              </a:solidFill>
              <a:latin typeface="Algerian" pitchFamily="82" charset="0"/>
            </a:endParaRPr>
          </a:p>
        </p:txBody>
      </p:sp>
      <p:pic>
        <p:nvPicPr>
          <p:cNvPr id="45058" name="Picture 2" descr="C:\Users\Administrator\Documents\Types+of+purchasing+system.jpg"/>
          <p:cNvPicPr>
            <a:picLocks noGrp="1" noChangeAspect="1" noChangeArrowheads="1"/>
          </p:cNvPicPr>
          <p:nvPr>
            <p:ph idx="1"/>
          </p:nvPr>
        </p:nvPicPr>
        <p:blipFill>
          <a:blip r:embed="rId2" cstate="print"/>
          <a:srcRect/>
          <a:stretch>
            <a:fillRect/>
          </a:stretch>
        </p:blipFill>
        <p:spPr bwMode="auto">
          <a:xfrm>
            <a:off x="0" y="1124744"/>
            <a:ext cx="8964488" cy="573325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US" sz="4800" b="1" dirty="0" smtClean="0">
                <a:solidFill>
                  <a:srgbClr val="FF0000"/>
                </a:solidFill>
                <a:latin typeface="Algerian" pitchFamily="82" charset="0"/>
              </a:rPr>
              <a:t>QUALITY PLANNING</a:t>
            </a:r>
            <a:endParaRPr lang="en-IN" sz="4800" b="1" dirty="0">
              <a:solidFill>
                <a:srgbClr val="FF0000"/>
              </a:solidFill>
              <a:latin typeface="Algerian" pitchFamily="82" charset="0"/>
            </a:endParaRPr>
          </a:p>
        </p:txBody>
      </p:sp>
      <p:sp>
        <p:nvSpPr>
          <p:cNvPr id="3" name="Content Placeholder 2"/>
          <p:cNvSpPr>
            <a:spLocks noGrp="1"/>
          </p:cNvSpPr>
          <p:nvPr>
            <p:ph idx="1"/>
          </p:nvPr>
        </p:nvSpPr>
        <p:spPr/>
        <p:txBody>
          <a:bodyPr>
            <a:noAutofit/>
          </a:bodyPr>
          <a:lstStyle/>
          <a:p>
            <a:pPr algn="just"/>
            <a:r>
              <a:rPr lang="en-US" sz="3600" dirty="0" smtClean="0">
                <a:solidFill>
                  <a:srgbClr val="0070C0"/>
                </a:solidFill>
                <a:latin typeface="Times New Roman" pitchFamily="18" charset="0"/>
                <a:cs typeface="Times New Roman" pitchFamily="18" charset="0"/>
              </a:rPr>
              <a:t>Quality planning is one of the basic processes used in managing  for quality.</a:t>
            </a:r>
          </a:p>
          <a:p>
            <a:pPr algn="just"/>
            <a:r>
              <a:rPr lang="en-US" sz="3600" dirty="0" smtClean="0">
                <a:solidFill>
                  <a:srgbClr val="0070C0"/>
                </a:solidFill>
                <a:latin typeface="Times New Roman" pitchFamily="18" charset="0"/>
                <a:cs typeface="Times New Roman" pitchFamily="18" charset="0"/>
              </a:rPr>
              <a:t>It is the process of establishing quality objectives and developing the means (plans) for meeting those objectives.</a:t>
            </a:r>
          </a:p>
          <a:p>
            <a:pPr algn="just"/>
            <a:r>
              <a:rPr lang="en-US" sz="3600" dirty="0" smtClean="0">
                <a:solidFill>
                  <a:srgbClr val="0070C0"/>
                </a:solidFill>
                <a:latin typeface="Times New Roman" pitchFamily="18" charset="0"/>
                <a:cs typeface="Times New Roman" pitchFamily="18" charset="0"/>
              </a:rPr>
              <a:t>Quality planning is the activity of developing the products and processes required to meet customer's needs. </a:t>
            </a:r>
            <a:endParaRPr lang="en-IN" sz="3600"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70C0"/>
                </a:solidFill>
                <a:latin typeface="Algerian" pitchFamily="82" charset="0"/>
              </a:rPr>
              <a:t>7.THROUGH DIRECTORATE GENERAL OF SUPPLIES AND DISPOSAL</a:t>
            </a:r>
            <a:endParaRPr lang="en-IN" sz="3600" b="1" dirty="0">
              <a:solidFill>
                <a:srgbClr val="0070C0"/>
              </a:solidFill>
              <a:latin typeface="Algerian" pitchFamily="82" charset="0"/>
            </a:endParaRPr>
          </a:p>
        </p:txBody>
      </p:sp>
      <p:sp>
        <p:nvSpPr>
          <p:cNvPr id="3" name="Content Placeholder 2"/>
          <p:cNvSpPr>
            <a:spLocks noGrp="1"/>
          </p:cNvSpPr>
          <p:nvPr>
            <p:ph idx="1"/>
          </p:nvPr>
        </p:nvSpPr>
        <p:spPr>
          <a:xfrm>
            <a:off x="457200" y="1340768"/>
            <a:ext cx="8229600" cy="5328592"/>
          </a:xfrm>
        </p:spPr>
        <p:txBody>
          <a:bodyPr>
            <a:normAutofit/>
          </a:bodyPr>
          <a:lstStyle/>
          <a:p>
            <a:pPr algn="just"/>
            <a:r>
              <a:rPr lang="en-US" dirty="0" smtClean="0">
                <a:solidFill>
                  <a:srgbClr val="FF0000"/>
                </a:solidFill>
                <a:latin typeface="Times New Roman" pitchFamily="18" charset="0"/>
                <a:cs typeface="Times New Roman" pitchFamily="18" charset="0"/>
              </a:rPr>
              <a:t>The  DGSD provides supply of different products at relatively cheaper rates for different government organizations.</a:t>
            </a:r>
          </a:p>
          <a:p>
            <a:pPr algn="just"/>
            <a:r>
              <a:rPr lang="en-US" dirty="0" smtClean="0">
                <a:solidFill>
                  <a:srgbClr val="FF0000"/>
                </a:solidFill>
                <a:latin typeface="Times New Roman" pitchFamily="18" charset="0"/>
                <a:cs typeface="Times New Roman" pitchFamily="18" charset="0"/>
              </a:rPr>
              <a:t>This dept. enters into a contract with various organizations for supply of certain materials to various government organizations during the year at agreed rates.</a:t>
            </a:r>
          </a:p>
          <a:p>
            <a:pPr algn="just"/>
            <a:r>
              <a:rPr lang="en-US" dirty="0" smtClean="0">
                <a:solidFill>
                  <a:srgbClr val="FF0000"/>
                </a:solidFill>
                <a:latin typeface="Times New Roman" pitchFamily="18" charset="0"/>
                <a:cs typeface="Times New Roman" pitchFamily="18" charset="0"/>
              </a:rPr>
              <a:t>These suppliers have to certify that they shall not supply to other purchasers same material at lesser rate during the contract year.</a:t>
            </a:r>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b="1" dirty="0" smtClean="0">
                <a:solidFill>
                  <a:srgbClr val="FF0000"/>
                </a:solidFill>
                <a:latin typeface="Algerian" pitchFamily="82" charset="0"/>
              </a:rPr>
              <a:t>PURCHASE PROCEDURE</a:t>
            </a:r>
            <a:endParaRPr lang="en-IN" b="1" dirty="0">
              <a:solidFill>
                <a:srgbClr val="FF0000"/>
              </a:solidFill>
              <a:latin typeface="Algerian" pitchFamily="82" charset="0"/>
            </a:endParaRPr>
          </a:p>
        </p:txBody>
      </p:sp>
      <p:sp>
        <p:nvSpPr>
          <p:cNvPr id="3" name="Content Placeholder 2"/>
          <p:cNvSpPr>
            <a:spLocks noGrp="1"/>
          </p:cNvSpPr>
          <p:nvPr>
            <p:ph idx="1"/>
          </p:nvPr>
        </p:nvSpPr>
        <p:spPr>
          <a:xfrm>
            <a:off x="457200" y="908720"/>
            <a:ext cx="8229600" cy="5688632"/>
          </a:xfrm>
        </p:spPr>
        <p:txBody>
          <a:bodyPr>
            <a:normAutofit fontScale="92500"/>
          </a:bodyPr>
          <a:lstStyle/>
          <a:p>
            <a:pPr algn="just"/>
            <a:r>
              <a:rPr lang="en-US" dirty="0" smtClean="0"/>
              <a:t>1</a:t>
            </a:r>
            <a:r>
              <a:rPr lang="en-US" dirty="0" smtClean="0">
                <a:solidFill>
                  <a:srgbClr val="7030A0"/>
                </a:solidFill>
                <a:latin typeface="Times New Roman" pitchFamily="18" charset="0"/>
                <a:cs typeface="Times New Roman" pitchFamily="18" charset="0"/>
              </a:rPr>
              <a:t>. Receipt and analysis of requirements and processing of requisitions.</a:t>
            </a:r>
          </a:p>
          <a:p>
            <a:pPr algn="just"/>
            <a:r>
              <a:rPr lang="en-US" dirty="0" smtClean="0">
                <a:solidFill>
                  <a:srgbClr val="7030A0"/>
                </a:solidFill>
                <a:latin typeface="Times New Roman" pitchFamily="18" charset="0"/>
                <a:cs typeface="Times New Roman" pitchFamily="18" charset="0"/>
              </a:rPr>
              <a:t>2. Choice and location of potential suppliers.</a:t>
            </a:r>
          </a:p>
          <a:p>
            <a:pPr algn="just"/>
            <a:r>
              <a:rPr lang="en-US" dirty="0" smtClean="0">
                <a:solidFill>
                  <a:srgbClr val="7030A0"/>
                </a:solidFill>
                <a:latin typeface="Times New Roman" pitchFamily="18" charset="0"/>
                <a:cs typeface="Times New Roman" pitchFamily="18" charset="0"/>
              </a:rPr>
              <a:t>3. Request, Receipt and Analysis of quotations.</a:t>
            </a:r>
          </a:p>
          <a:p>
            <a:pPr algn="just"/>
            <a:r>
              <a:rPr lang="en-US" dirty="0" smtClean="0">
                <a:solidFill>
                  <a:srgbClr val="7030A0"/>
                </a:solidFill>
                <a:latin typeface="Times New Roman" pitchFamily="18" charset="0"/>
                <a:cs typeface="Times New Roman" pitchFamily="18" charset="0"/>
              </a:rPr>
              <a:t>4. Placing of orders.</a:t>
            </a:r>
          </a:p>
          <a:p>
            <a:pPr algn="just"/>
            <a:r>
              <a:rPr lang="en-US" dirty="0" smtClean="0">
                <a:solidFill>
                  <a:srgbClr val="7030A0"/>
                </a:solidFill>
                <a:latin typeface="Times New Roman" pitchFamily="18" charset="0"/>
                <a:cs typeface="Times New Roman" pitchFamily="18" charset="0"/>
              </a:rPr>
              <a:t>5. Follow up and expediting the purchase orders.</a:t>
            </a:r>
          </a:p>
          <a:p>
            <a:pPr algn="just"/>
            <a:r>
              <a:rPr lang="en-US" dirty="0" smtClean="0">
                <a:solidFill>
                  <a:srgbClr val="7030A0"/>
                </a:solidFill>
                <a:latin typeface="Times New Roman" pitchFamily="18" charset="0"/>
                <a:cs typeface="Times New Roman" pitchFamily="18" charset="0"/>
              </a:rPr>
              <a:t>6. Verification of suppliers invoices for payment after processing discrepancies and rejections.</a:t>
            </a:r>
          </a:p>
          <a:p>
            <a:pPr algn="just"/>
            <a:r>
              <a:rPr lang="en-US" dirty="0" smtClean="0">
                <a:solidFill>
                  <a:srgbClr val="7030A0"/>
                </a:solidFill>
                <a:latin typeface="Times New Roman" pitchFamily="18" charset="0"/>
                <a:cs typeface="Times New Roman" pitchFamily="18" charset="0"/>
              </a:rPr>
              <a:t>7. Closing completed orders and maintenance of records.</a:t>
            </a:r>
            <a:endParaRPr lang="en-IN"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US" sz="6000" b="1" dirty="0" smtClean="0">
                <a:latin typeface="Algerian" pitchFamily="82" charset="0"/>
              </a:rPr>
              <a:t>INVENTORY</a:t>
            </a:r>
            <a:endParaRPr lang="en-IN" sz="6000" b="1" dirty="0">
              <a:latin typeface="Algerian" pitchFamily="82" charset="0"/>
            </a:endParaRPr>
          </a:p>
        </p:txBody>
      </p:sp>
      <p:sp>
        <p:nvSpPr>
          <p:cNvPr id="3" name="Content Placeholder 2"/>
          <p:cNvSpPr>
            <a:spLocks noGrp="1"/>
          </p:cNvSpPr>
          <p:nvPr>
            <p:ph idx="1"/>
          </p:nvPr>
        </p:nvSpPr>
        <p:spPr>
          <a:xfrm>
            <a:off x="457200" y="1196752"/>
            <a:ext cx="8229600" cy="5400600"/>
          </a:xfrm>
        </p:spPr>
        <p:txBody>
          <a:bodyPr>
            <a:noAutofit/>
          </a:bodyPr>
          <a:lstStyle/>
          <a:p>
            <a:pPr algn="just"/>
            <a:r>
              <a:rPr lang="en-US" sz="3600" dirty="0" smtClean="0">
                <a:solidFill>
                  <a:srgbClr val="00CC66"/>
                </a:solidFill>
                <a:latin typeface="Times New Roman" pitchFamily="18" charset="0"/>
                <a:cs typeface="Times New Roman" pitchFamily="18" charset="0"/>
              </a:rPr>
              <a:t>It is a detailed list of movable goods, such as raw materials, materials in process, finished products, general supplies and equipments, which are necessary to manufacture a product and to maintain the equipment and machinery in good working order.</a:t>
            </a:r>
          </a:p>
          <a:p>
            <a:pPr algn="just"/>
            <a:r>
              <a:rPr lang="en-US" sz="3600" dirty="0" smtClean="0">
                <a:solidFill>
                  <a:srgbClr val="00CC66"/>
                </a:solidFill>
                <a:latin typeface="Times New Roman" pitchFamily="18" charset="0"/>
                <a:cs typeface="Times New Roman" pitchFamily="18" charset="0"/>
              </a:rPr>
              <a:t>The quantity and the value of every item is also mentioned in the list.</a:t>
            </a:r>
            <a:endParaRPr lang="en-IN" sz="3600" dirty="0">
              <a:solidFill>
                <a:srgbClr val="00CC66"/>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b="1" dirty="0" smtClean="0">
                <a:solidFill>
                  <a:srgbClr val="7030A0"/>
                </a:solidFill>
                <a:latin typeface="Algerian" pitchFamily="82" charset="0"/>
              </a:rPr>
              <a:t>INVENTORY-IMAGES</a:t>
            </a:r>
            <a:endParaRPr lang="en-IN" b="1" dirty="0">
              <a:solidFill>
                <a:srgbClr val="7030A0"/>
              </a:solidFill>
              <a:latin typeface="Algerian" pitchFamily="82" charset="0"/>
            </a:endParaRPr>
          </a:p>
        </p:txBody>
      </p:sp>
      <p:pic>
        <p:nvPicPr>
          <p:cNvPr id="46082" name="Picture 2" descr="C:\Users\Administrator\Documents\download (1).jpg"/>
          <p:cNvPicPr>
            <a:picLocks noGrp="1" noChangeAspect="1" noChangeArrowheads="1"/>
          </p:cNvPicPr>
          <p:nvPr>
            <p:ph idx="1"/>
          </p:nvPr>
        </p:nvPicPr>
        <p:blipFill>
          <a:blip r:embed="rId2" cstate="print"/>
          <a:srcRect/>
          <a:stretch>
            <a:fillRect/>
          </a:stretch>
        </p:blipFill>
        <p:spPr bwMode="auto">
          <a:xfrm>
            <a:off x="0" y="1772816"/>
            <a:ext cx="4355976" cy="3888432"/>
          </a:xfrm>
          <a:prstGeom prst="rect">
            <a:avLst/>
          </a:prstGeom>
          <a:noFill/>
        </p:spPr>
      </p:pic>
      <p:pic>
        <p:nvPicPr>
          <p:cNvPr id="46083" name="Picture 3" descr="C:\Users\Administrator\Documents\inventory-28582804.jpg"/>
          <p:cNvPicPr>
            <a:picLocks noChangeAspect="1" noChangeArrowheads="1"/>
          </p:cNvPicPr>
          <p:nvPr/>
        </p:nvPicPr>
        <p:blipFill>
          <a:blip r:embed="rId3" cstate="print"/>
          <a:srcRect/>
          <a:stretch>
            <a:fillRect/>
          </a:stretch>
        </p:blipFill>
        <p:spPr bwMode="auto">
          <a:xfrm>
            <a:off x="4427984" y="1772816"/>
            <a:ext cx="4716016" cy="396044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7106" name="Picture 2" descr="C:\Users\Administrator\Documents\What-is-Inventory-Control-Definition-Meaning.pn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8130" name="Picture 2" descr="C:\Users\Administrator\Documents\Explain-Benefits-Importance-of-Inventory-Control.png"/>
          <p:cNvPicPr>
            <a:picLocks noGrp="1" noChangeAspect="1" noChangeArrowheads="1"/>
          </p:cNvPicPr>
          <p:nvPr>
            <p:ph idx="1"/>
          </p:nvPr>
        </p:nvPicPr>
        <p:blipFill>
          <a:blip r:embed="rId2" cstate="print"/>
          <a:srcRect/>
          <a:stretch>
            <a:fillRect/>
          </a:stretch>
        </p:blipFill>
        <p:spPr bwMode="auto">
          <a:xfrm>
            <a:off x="179512" y="188640"/>
            <a:ext cx="8712968" cy="666936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9154" name="Picture 2" descr="C:\Users\Administrator\Documents\Types-of-Inventory-e1480230699146.png"/>
          <p:cNvPicPr>
            <a:picLocks noGrp="1" noChangeAspect="1" noChangeArrowheads="1"/>
          </p:cNvPicPr>
          <p:nvPr>
            <p:ph idx="1"/>
          </p:nvPr>
        </p:nvPicPr>
        <p:blipFill>
          <a:blip r:embed="rId2" cstate="print"/>
          <a:srcRect/>
          <a:stretch>
            <a:fillRect/>
          </a:stretch>
        </p:blipFill>
        <p:spPr bwMode="auto">
          <a:xfrm>
            <a:off x="0" y="0"/>
            <a:ext cx="9324528" cy="68580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0178" name="Picture 2" descr="C:\Users\Administrator\Documents\2.jpeg"/>
          <p:cNvPicPr>
            <a:picLocks noGrp="1" noChangeAspect="1" noChangeArrowheads="1"/>
          </p:cNvPicPr>
          <p:nvPr>
            <p:ph idx="1"/>
          </p:nvPr>
        </p:nvPicPr>
        <p:blipFill>
          <a:blip r:embed="rId2" cstate="print"/>
          <a:srcRect/>
          <a:stretch>
            <a:fillRect/>
          </a:stretch>
        </p:blipFill>
        <p:spPr bwMode="auto">
          <a:xfrm>
            <a:off x="0" y="260648"/>
            <a:ext cx="9144000" cy="6597352"/>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02" name="Picture 2" descr="C:\Users\Administrator\Documents\eoq-formula-total-costs-curve.png"/>
          <p:cNvPicPr>
            <a:picLocks noGrp="1" noChangeAspect="1" noChangeArrowheads="1"/>
          </p:cNvPicPr>
          <p:nvPr>
            <p:ph idx="1"/>
          </p:nvPr>
        </p:nvPicPr>
        <p:blipFill>
          <a:blip r:embed="rId2" cstate="print"/>
          <a:srcRect/>
          <a:stretch>
            <a:fillRect/>
          </a:stretch>
        </p:blipFill>
        <p:spPr bwMode="auto">
          <a:xfrm>
            <a:off x="0" y="0"/>
            <a:ext cx="9144000" cy="6857999"/>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2226" name="Picture 2" descr="C:\Users\Administrator\Documents\16fig01.jpg"/>
          <p:cNvPicPr>
            <a:picLocks noGrp="1" noChangeAspect="1" noChangeArrowheads="1"/>
          </p:cNvPicPr>
          <p:nvPr>
            <p:ph idx="1"/>
          </p:nvPr>
        </p:nvPicPr>
        <p:blipFill>
          <a:blip r:embed="rId2" cstate="print"/>
          <a:srcRect/>
          <a:stretch>
            <a:fillRect/>
          </a:stretch>
        </p:blipFill>
        <p:spPr bwMode="auto">
          <a:xfrm>
            <a:off x="251520" y="188640"/>
            <a:ext cx="8568951" cy="666936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normAutofit/>
          </a:bodyPr>
          <a:lstStyle/>
          <a:p>
            <a:pPr algn="l"/>
            <a:r>
              <a:rPr lang="en-US" sz="3200" b="1" dirty="0" smtClean="0">
                <a:solidFill>
                  <a:srgbClr val="FF0000"/>
                </a:solidFill>
                <a:latin typeface="Algerian" pitchFamily="82" charset="0"/>
              </a:rPr>
              <a:t>STEPS INVOLVED IN QUALITY PLANNING</a:t>
            </a:r>
            <a:endParaRPr lang="en-IN" sz="3200" b="1" dirty="0">
              <a:solidFill>
                <a:srgbClr val="FF0000"/>
              </a:solidFill>
              <a:latin typeface="Algerian" pitchFamily="82" charset="0"/>
            </a:endParaRPr>
          </a:p>
        </p:txBody>
      </p:sp>
      <p:pic>
        <p:nvPicPr>
          <p:cNvPr id="3074" name="Picture 2" descr="C:\Users\Administrator\Documents\Process.jpg"/>
          <p:cNvPicPr>
            <a:picLocks noGrp="1" noChangeAspect="1" noChangeArrowheads="1"/>
          </p:cNvPicPr>
          <p:nvPr>
            <p:ph idx="1"/>
          </p:nvPr>
        </p:nvPicPr>
        <p:blipFill>
          <a:blip r:embed="rId2" cstate="print"/>
          <a:srcRect/>
          <a:stretch>
            <a:fillRect/>
          </a:stretch>
        </p:blipFill>
        <p:spPr bwMode="auto">
          <a:xfrm>
            <a:off x="467544" y="836712"/>
            <a:ext cx="7344816" cy="6021288"/>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endParaRPr lang="en-IN" dirty="0"/>
          </a:p>
        </p:txBody>
      </p:sp>
      <p:pic>
        <p:nvPicPr>
          <p:cNvPr id="53251" name="Picture 3" descr="C:\Users\Administrator\Documents\5-1024x208.png"/>
          <p:cNvPicPr>
            <a:picLocks noChangeAspect="1" noChangeArrowheads="1"/>
          </p:cNvPicPr>
          <p:nvPr/>
        </p:nvPicPr>
        <p:blipFill>
          <a:blip r:embed="rId2" cstate="print"/>
          <a:srcRect/>
          <a:stretch>
            <a:fillRect/>
          </a:stretch>
        </p:blipFill>
        <p:spPr bwMode="auto">
          <a:xfrm>
            <a:off x="251520" y="4005064"/>
            <a:ext cx="8245424" cy="2592288"/>
          </a:xfrm>
          <a:prstGeom prst="rect">
            <a:avLst/>
          </a:prstGeom>
          <a:noFill/>
        </p:spPr>
      </p:pic>
      <p:pic>
        <p:nvPicPr>
          <p:cNvPr id="53252" name="Picture 4" descr="C:\Users\Administrator\Documents\economic-order-quantity-2-300x233 (1).png"/>
          <p:cNvPicPr>
            <a:picLocks noGrp="1" noChangeAspect="1" noChangeArrowheads="1"/>
          </p:cNvPicPr>
          <p:nvPr>
            <p:ph idx="1"/>
          </p:nvPr>
        </p:nvPicPr>
        <p:blipFill>
          <a:blip r:embed="rId3" cstate="print"/>
          <a:srcRect/>
          <a:stretch>
            <a:fillRect/>
          </a:stretch>
        </p:blipFill>
        <p:spPr bwMode="auto">
          <a:xfrm>
            <a:off x="755576" y="0"/>
            <a:ext cx="6696744" cy="4077072"/>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5298" name="Picture 2" descr="C:\Users\Administrator\Documents\ABC+Analysis+The+purpose+of+ABC+analysis+is+to+divide+the+inventory+into+three+groups+based+on+the+overall+inventory+value+of+the+items..jpg"/>
          <p:cNvPicPr>
            <a:picLocks noGrp="1" noChangeAspect="1" noChangeArrowheads="1"/>
          </p:cNvPicPr>
          <p:nvPr>
            <p:ph idx="1"/>
          </p:nvPr>
        </p:nvPicPr>
        <p:blipFill>
          <a:blip r:embed="rId2" cstate="print"/>
          <a:srcRect/>
          <a:stretch>
            <a:fillRect/>
          </a:stretch>
        </p:blipFill>
        <p:spPr bwMode="auto">
          <a:xfrm>
            <a:off x="251520" y="0"/>
            <a:ext cx="8568952" cy="68580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latin typeface="Algerian" pitchFamily="82" charset="0"/>
              </a:rPr>
              <a:t>ABC ANALYSIS</a:t>
            </a:r>
            <a:endParaRPr lang="en-IN" sz="5400" b="1" dirty="0">
              <a:solidFill>
                <a:srgbClr val="00B0F0"/>
              </a:solidFill>
              <a:latin typeface="Algerian" pitchFamily="82" charset="0"/>
            </a:endParaRPr>
          </a:p>
        </p:txBody>
      </p:sp>
      <p:pic>
        <p:nvPicPr>
          <p:cNvPr id="54274" name="Picture 2" descr="C:\Users\Administrator\Documents\Key-Features-of-ABC-Analysis.jpg"/>
          <p:cNvPicPr>
            <a:picLocks noGrp="1" noChangeAspect="1" noChangeArrowheads="1"/>
          </p:cNvPicPr>
          <p:nvPr>
            <p:ph idx="1"/>
          </p:nvPr>
        </p:nvPicPr>
        <p:blipFill>
          <a:blip r:embed="rId2" cstate="print"/>
          <a:srcRect/>
          <a:stretch>
            <a:fillRect/>
          </a:stretch>
        </p:blipFill>
        <p:spPr bwMode="auto">
          <a:xfrm>
            <a:off x="0" y="1340768"/>
            <a:ext cx="8964488" cy="5517232"/>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b="1" dirty="0" smtClean="0">
                <a:solidFill>
                  <a:srgbClr val="C00000"/>
                </a:solidFill>
                <a:latin typeface="Algerian" pitchFamily="82" charset="0"/>
              </a:rPr>
              <a:t>STORE KEEPING</a:t>
            </a:r>
            <a:endParaRPr lang="en-IN" b="1" dirty="0">
              <a:solidFill>
                <a:srgbClr val="C00000"/>
              </a:solidFill>
              <a:latin typeface="Algerian" pitchFamily="82" charset="0"/>
            </a:endParaRPr>
          </a:p>
        </p:txBody>
      </p:sp>
      <p:pic>
        <p:nvPicPr>
          <p:cNvPr id="56322" name="Picture 2" descr="C:\Users\Administrator\Documents\slide2-l.jpg"/>
          <p:cNvPicPr>
            <a:picLocks noGrp="1" noChangeAspect="1" noChangeArrowheads="1"/>
          </p:cNvPicPr>
          <p:nvPr>
            <p:ph idx="1"/>
          </p:nvPr>
        </p:nvPicPr>
        <p:blipFill>
          <a:blip r:embed="rId2" cstate="print"/>
          <a:srcRect/>
          <a:stretch>
            <a:fillRect/>
          </a:stretch>
        </p:blipFill>
        <p:spPr bwMode="auto">
          <a:xfrm>
            <a:off x="0" y="1052736"/>
            <a:ext cx="9143999" cy="504056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7346" name="Picture 2" descr="C:\Users\Administrator\Documents\slide_1.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8370" name="Picture 2" descr="C:\Users\Administrator\Documents\STORE+KEEPER+In+charge+of+stores+and+responsible+for+stores+control..jpg"/>
          <p:cNvPicPr>
            <a:picLocks noGrp="1" noChangeAspect="1" noChangeArrowheads="1"/>
          </p:cNvPicPr>
          <p:nvPr>
            <p:ph idx="1"/>
          </p:nvPr>
        </p:nvPicPr>
        <p:blipFill>
          <a:blip r:embed="rId2" cstate="print"/>
          <a:srcRect/>
          <a:stretch>
            <a:fillRect/>
          </a:stretch>
        </p:blipFill>
        <p:spPr bwMode="auto">
          <a:xfrm>
            <a:off x="179512" y="0"/>
            <a:ext cx="8712968" cy="68580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5400" b="1" dirty="0" smtClean="0">
                <a:solidFill>
                  <a:srgbClr val="C00000"/>
                </a:solidFill>
                <a:latin typeface="Algerian" pitchFamily="82" charset="0"/>
              </a:rPr>
              <a:t>STORE RECORDS</a:t>
            </a:r>
            <a:endParaRPr lang="en-IN" sz="5400" b="1" dirty="0">
              <a:solidFill>
                <a:srgbClr val="C00000"/>
              </a:solidFill>
              <a:latin typeface="Algerian" pitchFamily="82" charset="0"/>
            </a:endParaRPr>
          </a:p>
        </p:txBody>
      </p:sp>
      <p:sp>
        <p:nvSpPr>
          <p:cNvPr id="3" name="Content Placeholder 2"/>
          <p:cNvSpPr>
            <a:spLocks noGrp="1"/>
          </p:cNvSpPr>
          <p:nvPr>
            <p:ph idx="1"/>
          </p:nvPr>
        </p:nvSpPr>
        <p:spPr>
          <a:xfrm>
            <a:off x="457200" y="1124744"/>
            <a:ext cx="8229600" cy="5472608"/>
          </a:xfrm>
        </p:spPr>
        <p:txBody>
          <a:bodyPr>
            <a:noAutofit/>
          </a:bodyPr>
          <a:lstStyle/>
          <a:p>
            <a:r>
              <a:rPr lang="en-US" sz="2800" dirty="0" smtClean="0">
                <a:solidFill>
                  <a:srgbClr val="FF0000"/>
                </a:solidFill>
                <a:latin typeface="Times New Roman" pitchFamily="18" charset="0"/>
                <a:cs typeface="Times New Roman" pitchFamily="18" charset="0"/>
              </a:rPr>
              <a:t>1. Inward &amp; Outward register.</a:t>
            </a:r>
          </a:p>
          <a:p>
            <a:r>
              <a:rPr lang="en-US" sz="2800" dirty="0" smtClean="0">
                <a:solidFill>
                  <a:srgbClr val="FF0000"/>
                </a:solidFill>
                <a:latin typeface="Times New Roman" pitchFamily="18" charset="0"/>
                <a:cs typeface="Times New Roman" pitchFamily="18" charset="0"/>
              </a:rPr>
              <a:t>2. Stock register.</a:t>
            </a:r>
          </a:p>
          <a:p>
            <a:r>
              <a:rPr lang="en-US" sz="2800" dirty="0" smtClean="0">
                <a:solidFill>
                  <a:srgbClr val="FF0000"/>
                </a:solidFill>
                <a:latin typeface="Times New Roman" pitchFamily="18" charset="0"/>
                <a:cs typeface="Times New Roman" pitchFamily="18" charset="0"/>
              </a:rPr>
              <a:t>3. Daily Receipt register.</a:t>
            </a:r>
          </a:p>
          <a:p>
            <a:r>
              <a:rPr lang="en-US" sz="2800" dirty="0" smtClean="0">
                <a:solidFill>
                  <a:srgbClr val="FF0000"/>
                </a:solidFill>
                <a:latin typeface="Times New Roman" pitchFamily="18" charset="0"/>
                <a:cs typeface="Times New Roman" pitchFamily="18" charset="0"/>
              </a:rPr>
              <a:t>4. Issue Register.</a:t>
            </a:r>
          </a:p>
          <a:p>
            <a:r>
              <a:rPr lang="en-US" sz="2800" dirty="0" smtClean="0">
                <a:solidFill>
                  <a:srgbClr val="FF0000"/>
                </a:solidFill>
                <a:latin typeface="Times New Roman" pitchFamily="18" charset="0"/>
                <a:cs typeface="Times New Roman" pitchFamily="18" charset="0"/>
              </a:rPr>
              <a:t>5. Store Ledger.</a:t>
            </a:r>
          </a:p>
          <a:p>
            <a:r>
              <a:rPr lang="en-US" sz="2800" dirty="0" smtClean="0">
                <a:solidFill>
                  <a:srgbClr val="FF0000"/>
                </a:solidFill>
                <a:latin typeface="Times New Roman" pitchFamily="18" charset="0"/>
                <a:cs typeface="Times New Roman" pitchFamily="18" charset="0"/>
              </a:rPr>
              <a:t>6. Surplus Stock Register.</a:t>
            </a:r>
          </a:p>
          <a:p>
            <a:r>
              <a:rPr lang="en-US" sz="2800" dirty="0" smtClean="0">
                <a:solidFill>
                  <a:srgbClr val="FF0000"/>
                </a:solidFill>
                <a:latin typeface="Times New Roman" pitchFamily="18" charset="0"/>
                <a:cs typeface="Times New Roman" pitchFamily="18" charset="0"/>
              </a:rPr>
              <a:t>7. Suspense Register.</a:t>
            </a:r>
          </a:p>
          <a:p>
            <a:r>
              <a:rPr lang="en-US" sz="2800" dirty="0" smtClean="0">
                <a:solidFill>
                  <a:srgbClr val="FF0000"/>
                </a:solidFill>
                <a:latin typeface="Times New Roman" pitchFamily="18" charset="0"/>
                <a:cs typeface="Times New Roman" pitchFamily="18" charset="0"/>
              </a:rPr>
              <a:t>8. Condemned Article Register</a:t>
            </a:r>
          </a:p>
          <a:p>
            <a:r>
              <a:rPr lang="en-US" sz="2800" dirty="0" smtClean="0">
                <a:solidFill>
                  <a:srgbClr val="FF0000"/>
                </a:solidFill>
                <a:latin typeface="Times New Roman" pitchFamily="18" charset="0"/>
                <a:cs typeface="Times New Roman" pitchFamily="18" charset="0"/>
              </a:rPr>
              <a:t>9. Loan Register.</a:t>
            </a:r>
          </a:p>
          <a:p>
            <a:r>
              <a:rPr lang="en-US" sz="2800" dirty="0" smtClean="0">
                <a:solidFill>
                  <a:srgbClr val="FF0000"/>
                </a:solidFill>
                <a:latin typeface="Times New Roman" pitchFamily="18" charset="0"/>
                <a:cs typeface="Times New Roman" pitchFamily="18" charset="0"/>
              </a:rPr>
              <a:t>10. Empty Containers and </a:t>
            </a:r>
            <a:r>
              <a:rPr lang="en-US" sz="2800" dirty="0" err="1" smtClean="0">
                <a:solidFill>
                  <a:srgbClr val="FF0000"/>
                </a:solidFill>
                <a:latin typeface="Times New Roman" pitchFamily="18" charset="0"/>
                <a:cs typeface="Times New Roman" pitchFamily="18" charset="0"/>
              </a:rPr>
              <a:t>PackRegister</a:t>
            </a:r>
            <a:endParaRPr lang="en-IN"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9394" name="Picture 2" descr="C:\Users\Administrator\Documents\hqdefault.jpg"/>
          <p:cNvPicPr>
            <a:picLocks noGrp="1" noChangeAspect="1" noChangeArrowheads="1"/>
          </p:cNvPicPr>
          <p:nvPr>
            <p:ph idx="1"/>
          </p:nvPr>
        </p:nvPicPr>
        <p:blipFill>
          <a:blip r:embed="rId2" cstate="print"/>
          <a:srcRect/>
          <a:stretch>
            <a:fillRect/>
          </a:stretch>
        </p:blipFill>
        <p:spPr bwMode="auto">
          <a:xfrm>
            <a:off x="179512" y="0"/>
            <a:ext cx="8640960" cy="68580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0418" name="Picture 2" descr="C:\Users\Administrator\Documents\[UNSET].jpg"/>
          <p:cNvPicPr>
            <a:picLocks noGrp="1" noChangeAspect="1" noChangeArrowheads="1"/>
          </p:cNvPicPr>
          <p:nvPr>
            <p:ph idx="1"/>
          </p:nvPr>
        </p:nvPicPr>
        <p:blipFill>
          <a:blip r:embed="rId2" cstate="print"/>
          <a:srcRect/>
          <a:stretch>
            <a:fillRect/>
          </a:stretch>
        </p:blipFill>
        <p:spPr bwMode="auto">
          <a:xfrm>
            <a:off x="251520" y="332656"/>
            <a:ext cx="8892480" cy="6192688"/>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42" name="Picture 2" descr="C:\Users\Administrator\Documents\RRB_JE_ME_40_14Q_IM_Part_3_Hindi - Final_Diagrams_Deepak_images_Q14.PNG"/>
          <p:cNvPicPr>
            <a:picLocks noGrp="1" noChangeAspect="1" noChangeArrowheads="1"/>
          </p:cNvPicPr>
          <p:nvPr>
            <p:ph idx="1"/>
          </p:nvPr>
        </p:nvPicPr>
        <p:blipFill>
          <a:blip r:embed="rId2" cstate="print"/>
          <a:srcRect/>
          <a:stretch>
            <a:fillRect/>
          </a:stretch>
        </p:blipFill>
        <p:spPr bwMode="auto">
          <a:xfrm>
            <a:off x="395536" y="0"/>
            <a:ext cx="8496944" cy="659735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3600" b="1" dirty="0" smtClean="0">
                <a:solidFill>
                  <a:srgbClr val="00CC66"/>
                </a:solidFill>
                <a:latin typeface="Algerian" pitchFamily="82" charset="0"/>
              </a:rPr>
              <a:t>OBJECTIVES OF QUALITY PLANNING</a:t>
            </a:r>
            <a:endParaRPr lang="en-IN" sz="3600" b="1" dirty="0">
              <a:solidFill>
                <a:srgbClr val="00CC66"/>
              </a:solidFill>
              <a:latin typeface="Algerian" pitchFamily="82" charset="0"/>
            </a:endParaRPr>
          </a:p>
        </p:txBody>
      </p:sp>
      <p:sp>
        <p:nvSpPr>
          <p:cNvPr id="3" name="Content Placeholder 2"/>
          <p:cNvSpPr>
            <a:spLocks noGrp="1"/>
          </p:cNvSpPr>
          <p:nvPr>
            <p:ph idx="1"/>
          </p:nvPr>
        </p:nvSpPr>
        <p:spPr>
          <a:xfrm>
            <a:off x="323528" y="1268760"/>
            <a:ext cx="8363272" cy="5256584"/>
          </a:xfrm>
        </p:spPr>
        <p:txBody>
          <a:bodyPr>
            <a:normAutofit fontScale="92500" lnSpcReduction="10000"/>
          </a:bodyPr>
          <a:lstStyle/>
          <a:p>
            <a:pPr algn="just"/>
            <a:r>
              <a:rPr lang="en-US" dirty="0" smtClean="0">
                <a:solidFill>
                  <a:srgbClr val="C00000"/>
                </a:solidFill>
                <a:latin typeface="Times New Roman" pitchFamily="18" charset="0"/>
                <a:cs typeface="Times New Roman" pitchFamily="18" charset="0"/>
              </a:rPr>
              <a:t>1.To produce quality products and services which meet customer's needs.</a:t>
            </a:r>
          </a:p>
          <a:p>
            <a:pPr algn="just"/>
            <a:r>
              <a:rPr lang="en-US" dirty="0" smtClean="0">
                <a:solidFill>
                  <a:srgbClr val="C00000"/>
                </a:solidFill>
                <a:latin typeface="Times New Roman" pitchFamily="18" charset="0"/>
                <a:cs typeface="Times New Roman" pitchFamily="18" charset="0"/>
              </a:rPr>
              <a:t>2.To identify quality standards and to prepare product specifications.</a:t>
            </a:r>
          </a:p>
          <a:p>
            <a:pPr algn="just"/>
            <a:r>
              <a:rPr lang="en-US" dirty="0" smtClean="0">
                <a:solidFill>
                  <a:srgbClr val="C00000"/>
                </a:solidFill>
                <a:latin typeface="Times New Roman" pitchFamily="18" charset="0"/>
                <a:cs typeface="Times New Roman" pitchFamily="18" charset="0"/>
              </a:rPr>
              <a:t>3.To prepare guidelines on various elements affecting quality.</a:t>
            </a:r>
          </a:p>
          <a:p>
            <a:pPr algn="just"/>
            <a:r>
              <a:rPr lang="en-US" dirty="0" smtClean="0">
                <a:solidFill>
                  <a:srgbClr val="C00000"/>
                </a:solidFill>
                <a:latin typeface="Times New Roman" pitchFamily="18" charset="0"/>
                <a:cs typeface="Times New Roman" pitchFamily="18" charset="0"/>
              </a:rPr>
              <a:t>4.To establish quality objectives and developing plans for achieving these objectives.</a:t>
            </a:r>
          </a:p>
          <a:p>
            <a:pPr algn="just"/>
            <a:r>
              <a:rPr lang="en-US" dirty="0" smtClean="0">
                <a:solidFill>
                  <a:srgbClr val="C00000"/>
                </a:solidFill>
                <a:latin typeface="Times New Roman" pitchFamily="18" charset="0"/>
                <a:cs typeface="Times New Roman" pitchFamily="18" charset="0"/>
              </a:rPr>
              <a:t>5.To have quality assurance system through every individual in every functional group of the organization.</a:t>
            </a:r>
            <a:endParaRPr lang="en-IN"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2466" name="Picture 2" descr="C:\Users\Administrator\Documents\Importance-of-Sales-Management.jpg"/>
          <p:cNvPicPr>
            <a:picLocks noGrp="1" noChangeAspect="1" noChangeArrowheads="1"/>
          </p:cNvPicPr>
          <p:nvPr>
            <p:ph idx="1"/>
          </p:nvPr>
        </p:nvPicPr>
        <p:blipFill>
          <a:blip r:embed="rId2" cstate="print"/>
          <a:srcRect/>
          <a:stretch>
            <a:fillRect/>
          </a:stretch>
        </p:blipFill>
        <p:spPr bwMode="auto">
          <a:xfrm>
            <a:off x="0" y="0"/>
            <a:ext cx="6588224" cy="685800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3490" name="Picture 2" descr="C:\Users\Administrator\Documents\slide_1 (1).jpg"/>
          <p:cNvPicPr>
            <a:picLocks noGrp="1" noChangeAspect="1" noChangeArrowheads="1"/>
          </p:cNvPicPr>
          <p:nvPr>
            <p:ph idx="1"/>
          </p:nvPr>
        </p:nvPicPr>
        <p:blipFill>
          <a:blip r:embed="rId2" cstate="print"/>
          <a:srcRect/>
          <a:stretch>
            <a:fillRect/>
          </a:stretch>
        </p:blipFill>
        <p:spPr bwMode="auto">
          <a:xfrm>
            <a:off x="179511" y="0"/>
            <a:ext cx="7409797" cy="68580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4514" name="Picture 2" descr="C:\Users\Administrator\Documents\Sales+Forecast+It+is+estimate+of+a+company’s+sale+for+a+specified+future+period..jpg"/>
          <p:cNvPicPr>
            <a:picLocks noGrp="1" noChangeAspect="1" noChangeArrowheads="1"/>
          </p:cNvPicPr>
          <p:nvPr>
            <p:ph idx="1"/>
          </p:nvPr>
        </p:nvPicPr>
        <p:blipFill>
          <a:blip r:embed="rId2" cstate="print"/>
          <a:srcRect/>
          <a:stretch>
            <a:fillRect/>
          </a:stretch>
        </p:blipFill>
        <p:spPr bwMode="auto">
          <a:xfrm>
            <a:off x="0" y="0"/>
            <a:ext cx="8892480" cy="6858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fontScale="90000"/>
          </a:bodyPr>
          <a:lstStyle/>
          <a:p>
            <a:r>
              <a:rPr lang="en-US" sz="3600" b="1" dirty="0" smtClean="0">
                <a:solidFill>
                  <a:srgbClr val="00CC66"/>
                </a:solidFill>
                <a:latin typeface="Algerian" pitchFamily="82" charset="0"/>
              </a:rPr>
              <a:t>OBJECTIVES OF QUALITY PLANNING (Cont…)</a:t>
            </a:r>
            <a:endParaRPr lang="en-IN" sz="3600"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algn="just"/>
            <a:r>
              <a:rPr lang="en-US" dirty="0" smtClean="0">
                <a:solidFill>
                  <a:srgbClr val="C00000"/>
                </a:solidFill>
                <a:latin typeface="Times New Roman" pitchFamily="18" charset="0"/>
                <a:cs typeface="Times New Roman" pitchFamily="18" charset="0"/>
              </a:rPr>
              <a:t>6.To review and evaluate product designs with a view to improve quality and reduce the quality costs.</a:t>
            </a:r>
          </a:p>
          <a:p>
            <a:pPr algn="just"/>
            <a:r>
              <a:rPr lang="en-US" dirty="0" smtClean="0">
                <a:solidFill>
                  <a:srgbClr val="C00000"/>
                </a:solidFill>
                <a:latin typeface="Times New Roman" pitchFamily="18" charset="0"/>
                <a:cs typeface="Times New Roman" pitchFamily="18" charset="0"/>
              </a:rPr>
              <a:t>7.To develop the quality control techniques and methods.</a:t>
            </a:r>
          </a:p>
          <a:p>
            <a:pPr algn="just"/>
            <a:r>
              <a:rPr lang="en-US" dirty="0" smtClean="0">
                <a:solidFill>
                  <a:srgbClr val="C00000"/>
                </a:solidFill>
                <a:latin typeface="Times New Roman" pitchFamily="18" charset="0"/>
                <a:cs typeface="Times New Roman" pitchFamily="18" charset="0"/>
              </a:rPr>
              <a:t>8.To build up a basis for total quality management culture.</a:t>
            </a:r>
          </a:p>
          <a:p>
            <a:pPr algn="just"/>
            <a:r>
              <a:rPr lang="en-US" dirty="0" smtClean="0">
                <a:solidFill>
                  <a:srgbClr val="C00000"/>
                </a:solidFill>
                <a:latin typeface="Times New Roman" pitchFamily="18" charset="0"/>
                <a:cs typeface="Times New Roman" pitchFamily="18" charset="0"/>
              </a:rPr>
              <a:t>9.To identify opportunities for excellence.</a:t>
            </a:r>
          </a:p>
          <a:p>
            <a:pPr algn="just"/>
            <a:r>
              <a:rPr lang="en-US" dirty="0" smtClean="0">
                <a:solidFill>
                  <a:srgbClr val="C00000"/>
                </a:solidFill>
                <a:latin typeface="Times New Roman" pitchFamily="18" charset="0"/>
                <a:cs typeface="Times New Roman" pitchFamily="18" charset="0"/>
              </a:rPr>
              <a:t>10.To create an excellent operating culture in the organization.</a:t>
            </a:r>
            <a:endParaRPr lang="en-IN"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C:\Users\Administrator\Documents\mqdefault.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pic>
        <p:nvPicPr>
          <p:cNvPr id="4099" name="Picture 3" descr="C:\Users\Administrator\Documents\three-prong.jpg"/>
          <p:cNvPicPr>
            <a:picLocks noChangeAspect="1" noChangeArrowheads="1"/>
          </p:cNvPicPr>
          <p:nvPr/>
        </p:nvPicPr>
        <p:blipFill>
          <a:blip r:embed="rId3" cstate="print"/>
          <a:srcRect/>
          <a:stretch>
            <a:fillRect/>
          </a:stretch>
        </p:blipFill>
        <p:spPr bwMode="auto">
          <a:xfrm>
            <a:off x="4932040" y="1988840"/>
            <a:ext cx="2038350" cy="22383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b="1" dirty="0" smtClean="0">
                <a:solidFill>
                  <a:srgbClr val="FF0000"/>
                </a:solidFill>
                <a:latin typeface="Algerian" pitchFamily="82" charset="0"/>
              </a:rPr>
              <a:t>THREE PRONG APPROACH</a:t>
            </a:r>
            <a:endParaRPr lang="en-IN" b="1" dirty="0">
              <a:solidFill>
                <a:srgbClr val="FF0000"/>
              </a:solidFill>
              <a:latin typeface="Algerian" pitchFamily="82" charset="0"/>
            </a:endParaRPr>
          </a:p>
        </p:txBody>
      </p:sp>
      <p:sp>
        <p:nvSpPr>
          <p:cNvPr id="3" name="Content Placeholder 2"/>
          <p:cNvSpPr>
            <a:spLocks noGrp="1"/>
          </p:cNvSpPr>
          <p:nvPr>
            <p:ph idx="1"/>
          </p:nvPr>
        </p:nvSpPr>
        <p:spPr>
          <a:xfrm>
            <a:off x="457200" y="836712"/>
            <a:ext cx="8229600" cy="6021288"/>
          </a:xfrm>
        </p:spPr>
        <p:txBody>
          <a:bodyPr>
            <a:noAutofit/>
          </a:bodyPr>
          <a:lstStyle/>
          <a:p>
            <a:pPr algn="just"/>
            <a:r>
              <a:rPr lang="en-US" dirty="0" smtClean="0">
                <a:solidFill>
                  <a:srgbClr val="FF0000"/>
                </a:solidFill>
                <a:latin typeface="Times New Roman" pitchFamily="18" charset="0"/>
                <a:cs typeface="Times New Roman" pitchFamily="18" charset="0"/>
              </a:rPr>
              <a:t>1.Product Planning: </a:t>
            </a:r>
            <a:r>
              <a:rPr lang="en-US" dirty="0" smtClean="0">
                <a:solidFill>
                  <a:srgbClr val="002060"/>
                </a:solidFill>
                <a:latin typeface="Times New Roman" pitchFamily="18" charset="0"/>
                <a:cs typeface="Times New Roman" pitchFamily="18" charset="0"/>
              </a:rPr>
              <a:t>Evaluation of the range mix, specification and pricing of existing and new products in relation to present and future market requirements and competition.</a:t>
            </a:r>
          </a:p>
          <a:p>
            <a:pPr algn="just"/>
            <a:r>
              <a:rPr lang="en-US" dirty="0" smtClean="0">
                <a:solidFill>
                  <a:srgbClr val="FF0000"/>
                </a:solidFill>
                <a:latin typeface="Times New Roman" pitchFamily="18" charset="0"/>
                <a:cs typeface="Times New Roman" pitchFamily="18" charset="0"/>
              </a:rPr>
              <a:t>2. Managerial and Operational Planning</a:t>
            </a:r>
            <a:r>
              <a:rPr lang="en-US" dirty="0" smtClean="0">
                <a:solidFill>
                  <a:srgbClr val="002060"/>
                </a:solidFill>
                <a:latin typeface="Times New Roman" pitchFamily="18" charset="0"/>
                <a:cs typeface="Times New Roman" pitchFamily="18" charset="0"/>
              </a:rPr>
              <a:t>: It involves the following-</a:t>
            </a:r>
          </a:p>
          <a:p>
            <a:pPr algn="just">
              <a:buNone/>
            </a:pPr>
            <a:r>
              <a:rPr lang="en-US" dirty="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(a) Preparing organizational structure</a:t>
            </a:r>
          </a:p>
          <a:p>
            <a:pPr algn="just">
              <a:buNone/>
            </a:pPr>
            <a:r>
              <a:rPr lang="en-US" dirty="0" smtClean="0">
                <a:solidFill>
                  <a:srgbClr val="002060"/>
                </a:solidFill>
                <a:latin typeface="Times New Roman" pitchFamily="18" charset="0"/>
                <a:cs typeface="Times New Roman" pitchFamily="18" charset="0"/>
              </a:rPr>
              <a:t>(b) Preparing organizational procedure.</a:t>
            </a:r>
          </a:p>
          <a:p>
            <a:pPr algn="just">
              <a:buNone/>
            </a:pPr>
            <a:r>
              <a:rPr lang="en-US" dirty="0" smtClean="0">
                <a:solidFill>
                  <a:srgbClr val="002060"/>
                </a:solidFill>
                <a:latin typeface="Times New Roman" pitchFamily="18" charset="0"/>
                <a:cs typeface="Times New Roman" pitchFamily="18" charset="0"/>
              </a:rPr>
              <a:t>(c) Preparing process</a:t>
            </a:r>
          </a:p>
          <a:p>
            <a:pPr algn="just">
              <a:buNone/>
            </a:pPr>
            <a:r>
              <a:rPr lang="en-US" dirty="0" smtClean="0">
                <a:solidFill>
                  <a:srgbClr val="002060"/>
                </a:solidFill>
                <a:latin typeface="Times New Roman" pitchFamily="18" charset="0"/>
                <a:cs typeface="Times New Roman" pitchFamily="18" charset="0"/>
              </a:rPr>
              <a:t>(d) Preparation of resources needed to implement quality management.</a:t>
            </a:r>
            <a:endParaRPr lang="en-IN"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5729318</TotalTime>
  <Words>1058</Words>
  <Application>Microsoft Office PowerPoint</Application>
  <PresentationFormat>On-screen Show (4:3)</PresentationFormat>
  <Paragraphs>112</Paragraphs>
  <Slides>62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Office Theme</vt:lpstr>
      <vt:lpstr>Clip</vt:lpstr>
      <vt:lpstr>MODULE-II</vt:lpstr>
      <vt:lpstr>Slide 2</vt:lpstr>
      <vt:lpstr>Slide 3</vt:lpstr>
      <vt:lpstr>QUALITY PLANNING</vt:lpstr>
      <vt:lpstr>STEPS INVOLVED IN QUALITY PLANNING</vt:lpstr>
      <vt:lpstr>OBJECTIVES OF QUALITY PLANNING</vt:lpstr>
      <vt:lpstr>OBJECTIVES OF QUALITY PLANNING (Cont…)</vt:lpstr>
      <vt:lpstr>Slide 8</vt:lpstr>
      <vt:lpstr>THREE PRONG APPROACH</vt:lpstr>
      <vt:lpstr>THREE PRONG APPROACH (Cont….)</vt:lpstr>
      <vt:lpstr>QUALITY MANAGE MENT SYSTEM</vt:lpstr>
      <vt:lpstr>Slide 12</vt:lpstr>
      <vt:lpstr>Slide 13</vt:lpstr>
      <vt:lpstr>What is ISO 9000?</vt:lpstr>
      <vt:lpstr>ISO 9000 SERIES</vt:lpstr>
      <vt:lpstr>Slide 16</vt:lpstr>
      <vt:lpstr>Slide 17</vt:lpstr>
      <vt:lpstr>Slide 18</vt:lpstr>
      <vt:lpstr>STEPS FOR INSTALLATION OF  ISO 9000</vt:lpstr>
      <vt:lpstr>STEPS FOR INSTALLATION OF ISO 9000 (Cont….)</vt:lpstr>
      <vt:lpstr>QUALITY AUDIT</vt:lpstr>
      <vt:lpstr>Slide 22</vt:lpstr>
      <vt:lpstr>Slide 23</vt:lpstr>
      <vt:lpstr>Slide 24</vt:lpstr>
      <vt:lpstr>Slide 25</vt:lpstr>
      <vt:lpstr>Slide 26</vt:lpstr>
      <vt:lpstr>Slide 27</vt:lpstr>
      <vt:lpstr>Slide 28</vt:lpstr>
      <vt:lpstr>LINK BETWEEN ISO 9000 &amp; TQM</vt:lpstr>
      <vt:lpstr>Slide 30</vt:lpstr>
      <vt:lpstr>Slide 31</vt:lpstr>
      <vt:lpstr>FUNCTIONS OF PURCHASING DEPT.</vt:lpstr>
      <vt:lpstr>METHODS OF PURCHASING</vt:lpstr>
      <vt:lpstr>1. PURCHASING BY REQUIREMENT</vt:lpstr>
      <vt:lpstr>2. PURCHASING FOR A SPECIFIC FUTURE PERIOD</vt:lpstr>
      <vt:lpstr>3. MARKET PURCHASING</vt:lpstr>
      <vt:lpstr>4.SPECULATIVE PURCHASING</vt:lpstr>
      <vt:lpstr>5. CONTRACT PURCHASING</vt:lpstr>
      <vt:lpstr>6. CENTRAL PURCHASE ORGANIZATION</vt:lpstr>
      <vt:lpstr>7.THROUGH DIRECTORATE GENERAL OF SUPPLIES AND DISPOSAL</vt:lpstr>
      <vt:lpstr>PURCHASE PROCEDURE</vt:lpstr>
      <vt:lpstr>INVENTORY</vt:lpstr>
      <vt:lpstr>INVENTORY-IMAGES</vt:lpstr>
      <vt:lpstr>Slide 44</vt:lpstr>
      <vt:lpstr>Slide 45</vt:lpstr>
      <vt:lpstr>Slide 46</vt:lpstr>
      <vt:lpstr>Slide 47</vt:lpstr>
      <vt:lpstr>Slide 48</vt:lpstr>
      <vt:lpstr>Slide 49</vt:lpstr>
      <vt:lpstr>Slide 50</vt:lpstr>
      <vt:lpstr>Slide 51</vt:lpstr>
      <vt:lpstr>ABC ANALYSIS</vt:lpstr>
      <vt:lpstr>STORE KEEPING</vt:lpstr>
      <vt:lpstr>Slide 54</vt:lpstr>
      <vt:lpstr>Slide 55</vt:lpstr>
      <vt:lpstr>STORE RECORDS</vt:lpstr>
      <vt:lpstr>Slide 57</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MODULE-II</dc:title>
  <dc:creator>Administrator</dc:creator>
  <cp:lastModifiedBy>Administrator</cp:lastModifiedBy>
  <cp:revision>71</cp:revision>
  <dcterms:created xsi:type="dcterms:W3CDTF">2022-07-23T05:30:09Z</dcterms:created>
  <dcterms:modified xsi:type="dcterms:W3CDTF">2022-07-24T07:23:51Z</dcterms:modified>
</cp:coreProperties>
</file>