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7309" autoAdjust="0"/>
    <p:restoredTop sz="94660"/>
  </p:normalViewPr>
  <p:slideViewPr>
    <p:cSldViewPr>
      <p:cViewPr varScale="1">
        <p:scale>
          <a:sx n="68" d="100"/>
          <a:sy n="68" d="100"/>
        </p:scale>
        <p:origin x="-137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tableStyles" Target="tableStyles.xml"/><Relationship Id="rId76" Type="http://schemas.openxmlformats.org/officeDocument/2006/relationships/presProps" Target="presProps.xml"/><Relationship Id="rId77" Type="http://schemas.openxmlformats.org/officeDocument/2006/relationships/viewProps" Target="viewProps.xml"/><Relationship Id="rId7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170" name=""/>
        <p:cNvGrpSpPr/>
        <p:nvPr/>
      </p:nvGrpSpPr>
      <p:grpSpPr>
        <a:xfrm>
          <a:off x="0" y="0"/>
          <a:ext cx="0" cy="0"/>
          <a:chOff x="0" y="0"/>
          <a:chExt cx="0" cy="0"/>
        </a:xfrm>
      </p:grpSpPr>
      <p:sp>
        <p:nvSpPr>
          <p:cNvPr id="104879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9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9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9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9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80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3" name=""/>
        <p:cNvGrpSpPr/>
        <p:nvPr/>
      </p:nvGrpSpPr>
      <p:grpSpPr>
        <a:xfrm>
          <a:off x="0" y="0"/>
          <a:ext cx="0" cy="0"/>
          <a:chOff x="0" y="0"/>
          <a:chExt cx="0" cy="0"/>
        </a:xfrm>
      </p:grpSpPr>
      <p:sp>
        <p:nvSpPr>
          <p:cNvPr id="1048584" name="Right Triangle 9"/>
          <p:cNvSpPr/>
          <p:nvPr/>
        </p:nvSpPr>
        <p:spPr>
          <a:xfrm>
            <a:off x="-2" y="4664147"/>
            <a:ext cx="9151089" cy="0"/>
          </a:xfrm>
          <a:prstGeom prst="rtTriangle"/>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85" name="Title 8"/>
          <p:cNvSpPr>
            <a:spLocks noGrp="1"/>
          </p:cNvSpPr>
          <p:nvPr>
            <p:ph type="ctrTitle"/>
          </p:nvPr>
        </p:nvSpPr>
        <p:spPr>
          <a:xfrm>
            <a:off x="685800" y="1752601"/>
            <a:ext cx="7772400" cy="1829761"/>
          </a:xfrm>
        </p:spPr>
        <p:txBody>
          <a:bodyPr anchor="b" vert="horz">
            <a:normAutofit/>
            <a:scene3d>
              <a:camera prst="orthographicFront"/>
              <a:lightRig dir="t" rig="soft"/>
            </a:scene3d>
            <a:sp3d prstMaterial="softEdge">
              <a:bevelT w="25400" h="25400"/>
            </a:sp3d>
          </a:bodyPr>
          <a:lstStyle>
            <a:lvl1pPr algn="r">
              <a:defRPr b="1" sz="4800">
                <a:solidFill>
                  <a:schemeClr val="tx2"/>
                </a:solidFill>
                <a:effectLst>
                  <a:outerShdw algn="tl" blurRad="31750" dir="5400000" dist="25400" rotWithShape="0">
                    <a:srgbClr val="000000">
                      <a:alpha val="25000"/>
                    </a:srgbClr>
                  </a:outerShdw>
                </a:effectLst>
              </a:defRPr>
            </a:lvl1pPr>
          </a:lstStyle>
          <a:p>
            <a:r>
              <a:rPr kumimoji="0" lang="en-US"/>
              <a:t>Click to edit Master title style</a:t>
            </a:r>
          </a:p>
        </p:txBody>
      </p:sp>
      <p:sp>
        <p:nvSpPr>
          <p:cNvPr id="1048586" name="Subtitle 16"/>
          <p:cNvSpPr>
            <a:spLocks noGrp="1"/>
          </p:cNvSpPr>
          <p:nvPr>
            <p:ph type="subTitle" idx="1"/>
          </p:nvPr>
        </p:nvSpPr>
        <p:spPr>
          <a:xfrm>
            <a:off x="685800" y="3611607"/>
            <a:ext cx="7772400" cy="1199704"/>
          </a:xfrm>
        </p:spPr>
        <p:txBody>
          <a:bodyPr lIns="45720" rIns="45720"/>
          <a:lstStyle>
            <a:lvl1pPr algn="r" indent="0" marL="0" marR="64008">
              <a:buNone/>
              <a:defRPr>
                <a:solidFill>
                  <a:schemeClr val="tx2"/>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a:t>Click to edit Master subtitle style</a:t>
            </a:r>
          </a:p>
        </p:txBody>
      </p:sp>
      <p:grpSp>
        <p:nvGrpSpPr>
          <p:cNvPr id="24" name="Group 1"/>
          <p:cNvGrpSpPr/>
          <p:nvPr/>
        </p:nvGrpSpPr>
        <p:grpSpPr>
          <a:xfrm>
            <a:off x="-3765" y="4953000"/>
            <a:ext cx="9147765" cy="1912088"/>
            <a:chOff x="-3765" y="4832896"/>
            <a:chExt cx="9147765" cy="2032192"/>
          </a:xfrm>
        </p:grpSpPr>
        <p:sp>
          <p:nvSpPr>
            <p:cNvPr id="104858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9"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xmlns:r="http://schemas.openxmlformats.org/officeDocument/2006/relationships" r:embed="rId1">
                <a:alphaModFix amt="50000"/>
              </a:blip>
              <a:tile algn="t" flip="none" sx="50000" sy="50000" tx="0" ty="0"/>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anchor="ctr" bIns="45720" compatLnSpc="1" lIns="91440" rIns="91440" tIns="45720" vert="horz" wrap="square"/>
            <a:p>
              <a:pPr algn="ctr" eaLnBrk="1" hangingPunct="1" latinLnBrk="0"/>
              <a:endParaRPr kumimoji="0" lang="en-US"/>
            </a:p>
          </p:txBody>
        </p:sp>
        <p:cxnSp>
          <p:nvCxnSpPr>
            <p:cNvPr id="3145729" name="Straight Connector 11"/>
            <p:cNvCxnSpPr>
              <a:cxnSpLocks/>
            </p:cNvCxnSpPr>
            <p:nvPr/>
          </p:nvCxnSpPr>
          <p:spPr>
            <a:xfrm>
              <a:off x="-3765" y="4880373"/>
              <a:ext cx="9147765" cy="839943"/>
            </a:xfrm>
            <a:prstGeom prst="line"/>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048590" name="Date Placeholder 29"/>
          <p:cNvSpPr>
            <a:spLocks noGrp="1"/>
          </p:cNvSpPr>
          <p:nvPr>
            <p:ph type="dt" sz="half" idx="10"/>
          </p:nvPr>
        </p:nvSpPr>
        <p:spPr/>
        <p:txBody>
          <a:bodyPr/>
          <a:lstStyle>
            <a:lvl1pPr>
              <a:defRPr>
                <a:solidFill>
                  <a:srgbClr val="FFFFFF"/>
                </a:solidFill>
              </a:defRPr>
            </a:lvl1pPr>
          </a:lstStyle>
          <a:p>
            <a:fld id="{1D8BD707-D9CF-40AE-B4C6-C98DA3205C09}" type="datetimeFigureOut">
              <a:rPr lang="en-US" smtClean="0"/>
              <a:t>12-Mar-18</a:t>
            </a:fld>
            <a:endParaRPr lang="en-US"/>
          </a:p>
        </p:txBody>
      </p:sp>
      <p:sp>
        <p:nvSpPr>
          <p:cNvPr id="1048591" name="Footer Placeholder 18"/>
          <p:cNvSpPr>
            <a:spLocks noGrp="1"/>
          </p:cNvSpPr>
          <p:nvPr>
            <p:ph type="ftr" sz="quarter" idx="11"/>
          </p:nvPr>
        </p:nvSpPr>
        <p:spPr/>
        <p:txBody>
          <a:bodyPr/>
          <a:lstStyle>
            <a:lvl1pPr>
              <a:defRPr>
                <a:solidFill>
                  <a:schemeClr val="accent1">
                    <a:tint val="20000"/>
                  </a:schemeClr>
                </a:solidFill>
              </a:defRPr>
            </a:lvl1pPr>
          </a:lstStyle>
          <a:p>
            <a:endParaRPr lang="en-US"/>
          </a:p>
        </p:txBody>
      </p:sp>
      <p:sp>
        <p:nvSpPr>
          <p:cNvPr id="1048592" name="Slide Number Placeholder 2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63" name=""/>
        <p:cNvGrpSpPr/>
        <p:nvPr/>
      </p:nvGrpSpPr>
      <p:grpSpPr>
        <a:xfrm>
          <a:off x="0" y="0"/>
          <a:ext cx="0" cy="0"/>
          <a:chOff x="0" y="0"/>
          <a:chExt cx="0" cy="0"/>
        </a:xfrm>
      </p:grpSpPr>
      <p:sp>
        <p:nvSpPr>
          <p:cNvPr id="1048760" name="Title 1"/>
          <p:cNvSpPr>
            <a:spLocks noGrp="1"/>
          </p:cNvSpPr>
          <p:nvPr>
            <p:ph type="title"/>
          </p:nvPr>
        </p:nvSpPr>
        <p:spPr/>
        <p:txBody>
          <a:bodyPr/>
          <a:p>
            <a:r>
              <a:rPr kumimoji="0" lang="en-US"/>
              <a:t>Click to edit Master title style</a:t>
            </a:r>
          </a:p>
        </p:txBody>
      </p:sp>
      <p:sp>
        <p:nvSpPr>
          <p:cNvPr id="1048761" name="Vertical Text Placeholder 2"/>
          <p:cNvSpPr>
            <a:spLocks noGrp="1"/>
          </p:cNvSpPr>
          <p:nvPr>
            <p:ph type="body" orient="vert" idx="1"/>
          </p:nvPr>
        </p:nvSpPr>
        <p:spPr>
          <a:xfrm>
            <a:off x="457200" y="1481329"/>
            <a:ext cx="8229600" cy="4386071"/>
          </a:xfrm>
        </p:spPr>
        <p:txBody>
          <a:bodyPr vert="eaVert"/>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762" name="Date Placeholder 3"/>
          <p:cNvSpPr>
            <a:spLocks noGrp="1"/>
          </p:cNvSpPr>
          <p:nvPr>
            <p:ph type="dt" sz="half" idx="10"/>
          </p:nvPr>
        </p:nvSpPr>
        <p:spPr/>
        <p:txBody>
          <a:bodyPr/>
          <a:p>
            <a:fld id="{1D8BD707-D9CF-40AE-B4C6-C98DA3205C09}" type="datetimeFigureOut">
              <a:rPr lang="en-US" smtClean="0"/>
              <a:t>12-Mar-18</a:t>
            </a:fld>
            <a:endParaRPr lang="en-US"/>
          </a:p>
        </p:txBody>
      </p:sp>
      <p:sp>
        <p:nvSpPr>
          <p:cNvPr id="1048763" name="Footer Placeholder 4"/>
          <p:cNvSpPr>
            <a:spLocks noGrp="1"/>
          </p:cNvSpPr>
          <p:nvPr>
            <p:ph type="ftr" sz="quarter" idx="11"/>
          </p:nvPr>
        </p:nvSpPr>
        <p:spPr/>
        <p:txBody>
          <a:bodyPr/>
          <a:p>
            <a:endParaRPr lang="en-US"/>
          </a:p>
        </p:txBody>
      </p:sp>
      <p:sp>
        <p:nvSpPr>
          <p:cNvPr id="1048764"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61" name=""/>
        <p:cNvGrpSpPr/>
        <p:nvPr/>
      </p:nvGrpSpPr>
      <p:grpSpPr>
        <a:xfrm>
          <a:off x="0" y="0"/>
          <a:ext cx="0" cy="0"/>
          <a:chOff x="0" y="0"/>
          <a:chExt cx="0" cy="0"/>
        </a:xfrm>
      </p:grpSpPr>
      <p:sp>
        <p:nvSpPr>
          <p:cNvPr id="1048744" name="Vertical Title 1"/>
          <p:cNvSpPr>
            <a:spLocks noGrp="1"/>
          </p:cNvSpPr>
          <p:nvPr>
            <p:ph type="title" orient="vert"/>
          </p:nvPr>
        </p:nvSpPr>
        <p:spPr>
          <a:xfrm>
            <a:off x="6844013" y="274640"/>
            <a:ext cx="1777470" cy="5592761"/>
          </a:xfrm>
        </p:spPr>
        <p:txBody>
          <a:bodyPr vert="eaVert"/>
          <a:p>
            <a:r>
              <a:rPr kumimoji="0" lang="en-US"/>
              <a:t>Click to edit Master title style</a:t>
            </a:r>
          </a:p>
        </p:txBody>
      </p:sp>
      <p:sp>
        <p:nvSpPr>
          <p:cNvPr id="1048745" name="Vertical Text Placeholder 2"/>
          <p:cNvSpPr>
            <a:spLocks noGrp="1"/>
          </p:cNvSpPr>
          <p:nvPr>
            <p:ph type="body" orient="vert" idx="1"/>
          </p:nvPr>
        </p:nvSpPr>
        <p:spPr>
          <a:xfrm>
            <a:off x="457200" y="274641"/>
            <a:ext cx="6324600" cy="5592760"/>
          </a:xfrm>
        </p:spPr>
        <p:txBody>
          <a:bodyPr vert="eaVert"/>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746" name="Date Placeholder 3"/>
          <p:cNvSpPr>
            <a:spLocks noGrp="1"/>
          </p:cNvSpPr>
          <p:nvPr>
            <p:ph type="dt" sz="half" idx="10"/>
          </p:nvPr>
        </p:nvSpPr>
        <p:spPr/>
        <p:txBody>
          <a:bodyPr/>
          <a:p>
            <a:fld id="{1D8BD707-D9CF-40AE-B4C6-C98DA3205C09}" type="datetimeFigureOut">
              <a:rPr lang="en-US" smtClean="0"/>
              <a:t>12-Mar-18</a:t>
            </a:fld>
            <a:endParaRPr lang="en-US"/>
          </a:p>
        </p:txBody>
      </p:sp>
      <p:sp>
        <p:nvSpPr>
          <p:cNvPr id="1048747" name="Footer Placeholder 4"/>
          <p:cNvSpPr>
            <a:spLocks noGrp="1"/>
          </p:cNvSpPr>
          <p:nvPr>
            <p:ph type="ftr" sz="quarter" idx="11"/>
          </p:nvPr>
        </p:nvSpPr>
        <p:spPr/>
        <p:txBody>
          <a:bodyPr/>
          <a:p>
            <a:endParaRPr lang="en-US"/>
          </a:p>
        </p:txBody>
      </p:sp>
      <p:sp>
        <p:nvSpPr>
          <p:cNvPr id="1048748"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88" name=""/>
        <p:cNvGrpSpPr/>
        <p:nvPr/>
      </p:nvGrpSpPr>
      <p:grpSpPr>
        <a:xfrm>
          <a:off x="0" y="0"/>
          <a:ext cx="0" cy="0"/>
          <a:chOff x="0" y="0"/>
          <a:chExt cx="0" cy="0"/>
        </a:xfrm>
      </p:grpSpPr>
      <p:sp>
        <p:nvSpPr>
          <p:cNvPr id="1048595" name="Content Placeholder 2"/>
          <p:cNvSpPr>
            <a:spLocks noGrp="1"/>
          </p:cNvSpPr>
          <p:nvPr>
            <p:ph idx="1"/>
          </p:nvPr>
        </p:nvSpPr>
        <p:spPr/>
        <p:txBody>
          <a:bodyPr/>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596" name="Date Placeholder 3"/>
          <p:cNvSpPr>
            <a:spLocks noGrp="1"/>
          </p:cNvSpPr>
          <p:nvPr>
            <p:ph type="dt" sz="half" idx="10"/>
          </p:nvPr>
        </p:nvSpPr>
        <p:spPr/>
        <p:txBody>
          <a:bodyPr/>
          <a:p>
            <a:fld id="{1D8BD707-D9CF-40AE-B4C6-C98DA3205C09}" type="datetimeFigureOut">
              <a:rPr lang="en-US" smtClean="0"/>
              <a:t>12-Mar-18</a:t>
            </a:fld>
            <a:endParaRPr lang="en-US"/>
          </a:p>
        </p:txBody>
      </p:sp>
      <p:sp>
        <p:nvSpPr>
          <p:cNvPr id="1048597" name="Footer Placeholder 4"/>
          <p:cNvSpPr>
            <a:spLocks noGrp="1"/>
          </p:cNvSpPr>
          <p:nvPr>
            <p:ph type="ftr" sz="quarter" idx="11"/>
          </p:nvPr>
        </p:nvSpPr>
        <p:spPr/>
        <p:txBody>
          <a:bodyPr/>
          <a:p>
            <a:endParaRPr lang="en-US"/>
          </a:p>
        </p:txBody>
      </p:sp>
      <p:sp>
        <p:nvSpPr>
          <p:cNvPr id="1048598" name="Slide Number Placeholder 5"/>
          <p:cNvSpPr>
            <a:spLocks noGrp="1"/>
          </p:cNvSpPr>
          <p:nvPr>
            <p:ph type="sldNum" sz="quarter" idx="12"/>
          </p:nvPr>
        </p:nvSpPr>
        <p:spPr/>
        <p:txBody>
          <a:bodyPr/>
          <a:p>
            <a:fld id="{B6F15528-21DE-4FAA-801E-634DDDAF4B2B}" type="slidenum">
              <a:rPr lang="en-US" smtClean="0"/>
              <a:t>‹#›</a:t>
            </a:fld>
            <a:endParaRPr lang="en-US"/>
          </a:p>
        </p:txBody>
      </p:sp>
      <p:sp>
        <p:nvSpPr>
          <p:cNvPr id="1048599" name="Title 6"/>
          <p:cNvSpPr>
            <a:spLocks noGrp="1"/>
          </p:cNvSpPr>
          <p:nvPr>
            <p:ph type="title"/>
          </p:nvPr>
        </p:nvSpPr>
        <p:spPr/>
        <p:txBody>
          <a:bodyPr rtlCol="0"/>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bg>
      <p:bgRef idx="1002">
        <a:schemeClr val="bg1"/>
      </p:bgRef>
    </p:bg>
    <p:spTree>
      <p:nvGrpSpPr>
        <p:cNvPr id="164" name=""/>
        <p:cNvGrpSpPr/>
        <p:nvPr/>
      </p:nvGrpSpPr>
      <p:grpSpPr>
        <a:xfrm>
          <a:off x="0" y="0"/>
          <a:ext cx="0" cy="0"/>
          <a:chOff x="0" y="0"/>
          <a:chExt cx="0" cy="0"/>
        </a:xfrm>
      </p:grpSpPr>
      <p:sp>
        <p:nvSpPr>
          <p:cNvPr id="1048765" name="Title 1"/>
          <p:cNvSpPr>
            <a:spLocks noGrp="1"/>
          </p:cNvSpPr>
          <p:nvPr>
            <p:ph type="title"/>
          </p:nvPr>
        </p:nvSpPr>
        <p:spPr>
          <a:xfrm>
            <a:off x="722376" y="1059712"/>
            <a:ext cx="7772400" cy="1828800"/>
          </a:xfrm>
        </p:spPr>
        <p:txBody>
          <a:bodyPr anchor="b" vert="horz">
            <a:normAutofit/>
            <a:scene3d>
              <a:camera prst="orthographicFront"/>
              <a:lightRig dir="t" rig="soft"/>
            </a:scene3d>
            <a:sp3d prstMaterial="softEdge">
              <a:bevelT w="25400" h="25400"/>
            </a:sp3d>
          </a:bodyPr>
          <a:lstStyle>
            <a:lvl1pPr algn="r">
              <a:buNone/>
              <a:defRPr baseline="0" b="1" cap="none" sz="4800">
                <a:effectLst>
                  <a:outerShdw algn="tl" blurRad="31750" dir="5400000" dist="25400" rotWithShape="0">
                    <a:srgbClr val="000000">
                      <a:alpha val="25000"/>
                    </a:srgbClr>
                  </a:outerShdw>
                </a:effectLst>
              </a:defRPr>
            </a:lvl1pPr>
          </a:lstStyle>
          <a:p>
            <a:r>
              <a:rPr kumimoji="0" lang="en-US"/>
              <a:t>Click to edit Master title style</a:t>
            </a:r>
          </a:p>
        </p:txBody>
      </p:sp>
      <p:sp>
        <p:nvSpPr>
          <p:cNvPr id="1048766" name="Text Placeholder 2"/>
          <p:cNvSpPr>
            <a:spLocks noGrp="1"/>
          </p:cNvSpPr>
          <p:nvPr>
            <p:ph type="body" idx="1"/>
          </p:nvPr>
        </p:nvSpPr>
        <p:spPr>
          <a:xfrm>
            <a:off x="3922713" y="2931712"/>
            <a:ext cx="4572000" cy="1454888"/>
          </a:xfrm>
        </p:spPr>
        <p:txBody>
          <a:bodyPr anchor="t" lIns="91440" rIns="91440"/>
          <a:lstStyle>
            <a:lvl1pPr algn="l" indent="0" marL="0">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a:t>Click to edit Master text styles</a:t>
            </a:r>
          </a:p>
        </p:txBody>
      </p:sp>
      <p:sp>
        <p:nvSpPr>
          <p:cNvPr id="1048767" name="Date Placeholder 3"/>
          <p:cNvSpPr>
            <a:spLocks noGrp="1"/>
          </p:cNvSpPr>
          <p:nvPr>
            <p:ph type="dt" sz="half" idx="10"/>
          </p:nvPr>
        </p:nvSpPr>
        <p:spPr/>
        <p:txBody>
          <a:bodyPr/>
          <a:p>
            <a:fld id="{1D8BD707-D9CF-40AE-B4C6-C98DA3205C09}" type="datetimeFigureOut">
              <a:rPr lang="en-US" smtClean="0"/>
              <a:t>12-Mar-18</a:t>
            </a:fld>
            <a:endParaRPr lang="en-US"/>
          </a:p>
        </p:txBody>
      </p:sp>
      <p:sp>
        <p:nvSpPr>
          <p:cNvPr id="1048768" name="Footer Placeholder 4"/>
          <p:cNvSpPr>
            <a:spLocks noGrp="1"/>
          </p:cNvSpPr>
          <p:nvPr>
            <p:ph type="ftr" sz="quarter" idx="11"/>
          </p:nvPr>
        </p:nvSpPr>
        <p:spPr/>
        <p:txBody>
          <a:bodyPr/>
          <a:p>
            <a:endParaRPr lang="en-US"/>
          </a:p>
        </p:txBody>
      </p:sp>
      <p:sp>
        <p:nvSpPr>
          <p:cNvPr id="1048769" name="Slide Number Placeholder 5"/>
          <p:cNvSpPr>
            <a:spLocks noGrp="1"/>
          </p:cNvSpPr>
          <p:nvPr>
            <p:ph type="sldNum" sz="quarter" idx="12"/>
          </p:nvPr>
        </p:nvSpPr>
        <p:spPr/>
        <p:txBody>
          <a:bodyPr/>
          <a:p>
            <a:fld id="{B6F15528-21DE-4FAA-801E-634DDDAF4B2B}" type="slidenum">
              <a:rPr lang="en-US" smtClean="0"/>
              <a:t>‹#›</a:t>
            </a:fld>
            <a:endParaRPr lang="en-US"/>
          </a:p>
        </p:txBody>
      </p:sp>
      <p:sp>
        <p:nvSpPr>
          <p:cNvPr id="1048770"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kumimoji="0" lang="en-US"/>
          </a:p>
        </p:txBody>
      </p:sp>
      <p:sp>
        <p:nvSpPr>
          <p:cNvPr id="1048771"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bg>
      <p:bgRef idx="1002">
        <a:schemeClr val="bg1"/>
      </p:bgRef>
    </p:bg>
    <p:spTree>
      <p:nvGrpSpPr>
        <p:cNvPr id="165" name=""/>
        <p:cNvGrpSpPr/>
        <p:nvPr/>
      </p:nvGrpSpPr>
      <p:grpSpPr>
        <a:xfrm>
          <a:off x="0" y="0"/>
          <a:ext cx="0" cy="0"/>
          <a:chOff x="0" y="0"/>
          <a:chExt cx="0" cy="0"/>
        </a:xfrm>
      </p:grpSpPr>
      <p:sp>
        <p:nvSpPr>
          <p:cNvPr id="1048772"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773"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774" name="Date Placeholder 4"/>
          <p:cNvSpPr>
            <a:spLocks noGrp="1"/>
          </p:cNvSpPr>
          <p:nvPr>
            <p:ph type="dt" sz="half" idx="10"/>
          </p:nvPr>
        </p:nvSpPr>
        <p:spPr/>
        <p:txBody>
          <a:bodyPr/>
          <a:p>
            <a:fld id="{1D8BD707-D9CF-40AE-B4C6-C98DA3205C09}" type="datetimeFigureOut">
              <a:rPr lang="en-US" smtClean="0"/>
              <a:t>12-Mar-18</a:t>
            </a:fld>
            <a:endParaRPr lang="en-US"/>
          </a:p>
        </p:txBody>
      </p:sp>
      <p:sp>
        <p:nvSpPr>
          <p:cNvPr id="1048775" name="Footer Placeholder 5"/>
          <p:cNvSpPr>
            <a:spLocks noGrp="1"/>
          </p:cNvSpPr>
          <p:nvPr>
            <p:ph type="ftr" sz="quarter" idx="11"/>
          </p:nvPr>
        </p:nvSpPr>
        <p:spPr/>
        <p:txBody>
          <a:bodyPr/>
          <a:p>
            <a:endParaRPr lang="en-US"/>
          </a:p>
        </p:txBody>
      </p:sp>
      <p:sp>
        <p:nvSpPr>
          <p:cNvPr id="1048776" name="Slide Number Placeholder 6"/>
          <p:cNvSpPr>
            <a:spLocks noGrp="1"/>
          </p:cNvSpPr>
          <p:nvPr>
            <p:ph type="sldNum" sz="quarter" idx="12"/>
          </p:nvPr>
        </p:nvSpPr>
        <p:spPr/>
        <p:txBody>
          <a:bodyPr/>
          <a:p>
            <a:fld id="{B6F15528-21DE-4FAA-801E-634DDDAF4B2B}" type="slidenum">
              <a:rPr lang="en-US" smtClean="0"/>
              <a:t>‹#›</a:t>
            </a:fld>
            <a:endParaRPr lang="en-US"/>
          </a:p>
        </p:txBody>
      </p:sp>
      <p:sp>
        <p:nvSpPr>
          <p:cNvPr id="1048777" name="Title 7"/>
          <p:cNvSpPr>
            <a:spLocks noGrp="1"/>
          </p:cNvSpPr>
          <p:nvPr>
            <p:ph type="title"/>
          </p:nvPr>
        </p:nvSpPr>
        <p:spPr/>
        <p:txBody>
          <a:bodyPr rtlCol="0"/>
          <a:p>
            <a:r>
              <a:rPr kumimoji="0" lang="en-US"/>
              <a:t>Click to edit Master title style</a:t>
            </a:r>
          </a:p>
        </p:txBody>
      </p:sp>
    </p:spTree>
  </p:cSld>
  <p:clrMapOvr>
    <a:overrideClrMapping accent1="accent1" accent2="accent2" accent3="accent3" accent4="accent4" accent5="accent5" accent6="accent6" bg1="dk1" bg2="dk2" tx1="lt1" tx2="lt2"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type="twoTxTwoObj">
  <p:cSld name="Comparison">
    <p:bg>
      <p:bgRef idx="1003">
        <a:schemeClr val="bg1"/>
      </p:bgRef>
    </p:bg>
    <p:spTree>
      <p:nvGrpSpPr>
        <p:cNvPr id="166" name=""/>
        <p:cNvGrpSpPr/>
        <p:nvPr/>
      </p:nvGrpSpPr>
      <p:grpSpPr>
        <a:xfrm>
          <a:off x="0" y="0"/>
          <a:ext cx="0" cy="0"/>
          <a:chOff x="0" y="0"/>
          <a:chExt cx="0" cy="0"/>
        </a:xfrm>
      </p:grpSpPr>
      <p:sp>
        <p:nvSpPr>
          <p:cNvPr id="1048778" name="Title 1"/>
          <p:cNvSpPr>
            <a:spLocks noGrp="1"/>
          </p:cNvSpPr>
          <p:nvPr>
            <p:ph type="title"/>
          </p:nvPr>
        </p:nvSpPr>
        <p:spPr>
          <a:xfrm>
            <a:off x="457200" y="273050"/>
            <a:ext cx="8229600" cy="1143000"/>
          </a:xfrm>
        </p:spPr>
        <p:txBody>
          <a:bodyPr anchor="ctr"/>
          <a:p>
            <a:r>
              <a:rPr kumimoji="0" lang="en-US"/>
              <a:t>Click to edit Master title style</a:t>
            </a:r>
          </a:p>
        </p:txBody>
      </p:sp>
      <p:sp>
        <p:nvSpPr>
          <p:cNvPr id="1048779"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anchor="ctr" lIns="182880"/>
          <a:lstStyle>
            <a:lvl1pPr indent="0" marL="0">
              <a:buNone/>
              <a:defRPr b="0" sz="2400">
                <a:solidFill>
                  <a:schemeClr val="bg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a:t>Click to edit Master text styles</a:t>
            </a:r>
          </a:p>
        </p:txBody>
      </p:sp>
      <p:sp>
        <p:nvSpPr>
          <p:cNvPr id="1048780"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anchor="ctr" lIns="182880"/>
          <a:lstStyle>
            <a:lvl1pPr indent="0" marL="0">
              <a:buNone/>
              <a:defRPr b="0" sz="2400">
                <a:solidFill>
                  <a:schemeClr val="bg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a:t>Click to edit Master text styles</a:t>
            </a:r>
          </a:p>
        </p:txBody>
      </p:sp>
      <p:sp>
        <p:nvSpPr>
          <p:cNvPr id="1048781"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782"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783" name="Date Placeholder 6"/>
          <p:cNvSpPr>
            <a:spLocks noGrp="1"/>
          </p:cNvSpPr>
          <p:nvPr>
            <p:ph type="dt" sz="half" idx="10"/>
          </p:nvPr>
        </p:nvSpPr>
        <p:spPr/>
        <p:txBody>
          <a:bodyPr/>
          <a:p>
            <a:fld id="{1D8BD707-D9CF-40AE-B4C6-C98DA3205C09}" type="datetimeFigureOut">
              <a:rPr lang="en-US" smtClean="0"/>
              <a:t>12-Mar-18</a:t>
            </a:fld>
            <a:endParaRPr lang="en-US"/>
          </a:p>
        </p:txBody>
      </p:sp>
      <p:sp>
        <p:nvSpPr>
          <p:cNvPr id="1048784" name="Footer Placeholder 7"/>
          <p:cNvSpPr>
            <a:spLocks noGrp="1"/>
          </p:cNvSpPr>
          <p:nvPr>
            <p:ph type="ftr" sz="quarter" idx="11"/>
          </p:nvPr>
        </p:nvSpPr>
        <p:spPr/>
        <p:txBody>
          <a:bodyPr/>
          <a:p>
            <a:endParaRPr lang="en-US"/>
          </a:p>
        </p:txBody>
      </p:sp>
      <p:sp>
        <p:nvSpPr>
          <p:cNvPr id="1048785" name="Slide Number Placeholder 8"/>
          <p:cNvSpPr>
            <a:spLocks noGrp="1"/>
          </p:cNvSpPr>
          <p:nvPr>
            <p:ph type="sldNum" sz="quarter" idx="12"/>
          </p:nvPr>
        </p:nvSpPr>
        <p:spPr/>
        <p:txBody>
          <a:bodyPr/>
          <a:p>
            <a:fld id="{B6F15528-21DE-4FAA-801E-634DDDAF4B2B}" type="slidenum">
              <a:rPr lang="en-US" smtClean="0"/>
              <a:t>‹#›</a:t>
            </a:fld>
            <a:endParaRPr lang="en-US"/>
          </a:p>
        </p:txBody>
      </p:sp>
    </p:spTree>
  </p:cSld>
  <p:clrMapOvr>
    <a:overrideClrMapping accent1="accent1" accent2="accent2" accent3="accent3" accent4="accent4" accent5="accent5" accent6="accent6" bg1="lt1" bg2="lt2" tx1="dk1" tx2="dk2"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bg>
      <p:bgRef idx="1002">
        <a:schemeClr val="bg1"/>
      </p:bgRef>
    </p:bg>
    <p:spTree>
      <p:nvGrpSpPr>
        <p:cNvPr id="160" name=""/>
        <p:cNvGrpSpPr/>
        <p:nvPr/>
      </p:nvGrpSpPr>
      <p:grpSpPr>
        <a:xfrm>
          <a:off x="0" y="0"/>
          <a:ext cx="0" cy="0"/>
          <a:chOff x="0" y="0"/>
          <a:chExt cx="0" cy="0"/>
        </a:xfrm>
      </p:grpSpPr>
      <p:sp>
        <p:nvSpPr>
          <p:cNvPr id="1048740" name="Date Placeholder 2"/>
          <p:cNvSpPr>
            <a:spLocks noGrp="1"/>
          </p:cNvSpPr>
          <p:nvPr>
            <p:ph type="dt" sz="half" idx="10"/>
          </p:nvPr>
        </p:nvSpPr>
        <p:spPr/>
        <p:txBody>
          <a:bodyPr/>
          <a:p>
            <a:fld id="{1D8BD707-D9CF-40AE-B4C6-C98DA3205C09}" type="datetimeFigureOut">
              <a:rPr lang="en-US" smtClean="0"/>
              <a:t>12-Mar-18</a:t>
            </a:fld>
            <a:endParaRPr lang="en-US"/>
          </a:p>
        </p:txBody>
      </p:sp>
      <p:sp>
        <p:nvSpPr>
          <p:cNvPr id="1048741" name="Footer Placeholder 3"/>
          <p:cNvSpPr>
            <a:spLocks noGrp="1"/>
          </p:cNvSpPr>
          <p:nvPr>
            <p:ph type="ftr" sz="quarter" idx="11"/>
          </p:nvPr>
        </p:nvSpPr>
        <p:spPr/>
        <p:txBody>
          <a:bodyPr/>
          <a:p>
            <a:endParaRPr lang="en-US"/>
          </a:p>
        </p:txBody>
      </p:sp>
      <p:sp>
        <p:nvSpPr>
          <p:cNvPr id="1048742" name="Slide Number Placeholder 4"/>
          <p:cNvSpPr>
            <a:spLocks noGrp="1"/>
          </p:cNvSpPr>
          <p:nvPr>
            <p:ph type="sldNum" sz="quarter" idx="12"/>
          </p:nvPr>
        </p:nvSpPr>
        <p:spPr/>
        <p:txBody>
          <a:bodyPr/>
          <a:p>
            <a:fld id="{B6F15528-21DE-4FAA-801E-634DDDAF4B2B}" type="slidenum">
              <a:rPr lang="en-US" smtClean="0"/>
              <a:t>‹#›</a:t>
            </a:fld>
            <a:endParaRPr lang="en-US"/>
          </a:p>
        </p:txBody>
      </p:sp>
      <p:sp>
        <p:nvSpPr>
          <p:cNvPr id="1048743" name="Title 5"/>
          <p:cNvSpPr>
            <a:spLocks noGrp="1"/>
          </p:cNvSpPr>
          <p:nvPr>
            <p:ph type="title"/>
          </p:nvPr>
        </p:nvSpPr>
        <p:spPr/>
        <p:txBody>
          <a:bodyPr rtlCol="0"/>
          <a:p>
            <a:r>
              <a:rPr kumimoji="0" lang="en-US"/>
              <a:t>Click to edit Master title style</a:t>
            </a:r>
          </a:p>
        </p:txBody>
      </p:sp>
    </p:spTree>
  </p:cSld>
  <p:clrMapOvr>
    <a:overrideClrMapping accent1="accent1" accent2="accent2" accent3="accent3" accent4="accent4" accent5="accent5" accent6="accent6" bg1="dk1" bg2="dk2" tx1="lt1" tx2="lt2"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67" name=""/>
        <p:cNvGrpSpPr/>
        <p:nvPr/>
      </p:nvGrpSpPr>
      <p:grpSpPr>
        <a:xfrm>
          <a:off x="0" y="0"/>
          <a:ext cx="0" cy="0"/>
          <a:chOff x="0" y="0"/>
          <a:chExt cx="0" cy="0"/>
        </a:xfrm>
      </p:grpSpPr>
      <p:sp>
        <p:nvSpPr>
          <p:cNvPr id="1048786" name="Date Placeholder 1"/>
          <p:cNvSpPr>
            <a:spLocks noGrp="1"/>
          </p:cNvSpPr>
          <p:nvPr>
            <p:ph type="dt" sz="half" idx="10"/>
          </p:nvPr>
        </p:nvSpPr>
        <p:spPr/>
        <p:txBody>
          <a:bodyPr/>
          <a:p>
            <a:fld id="{1D8BD707-D9CF-40AE-B4C6-C98DA3205C09}" type="datetimeFigureOut">
              <a:rPr lang="en-US" smtClean="0"/>
              <a:t>12-Mar-18</a:t>
            </a:fld>
            <a:endParaRPr lang="en-US"/>
          </a:p>
        </p:txBody>
      </p:sp>
      <p:sp>
        <p:nvSpPr>
          <p:cNvPr id="1048787" name="Footer Placeholder 2"/>
          <p:cNvSpPr>
            <a:spLocks noGrp="1"/>
          </p:cNvSpPr>
          <p:nvPr>
            <p:ph type="ftr" sz="quarter" idx="11"/>
          </p:nvPr>
        </p:nvSpPr>
        <p:spPr/>
        <p:txBody>
          <a:bodyPr/>
          <a:p>
            <a:endParaRPr lang="en-US"/>
          </a:p>
        </p:txBody>
      </p:sp>
      <p:sp>
        <p:nvSpPr>
          <p:cNvPr id="1048788" name="Slide Number Placeholder 3"/>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bg>
      <p:bgRef idx="1003">
        <a:schemeClr val="bg1"/>
      </p:bgRef>
    </p:bg>
    <p:spTree>
      <p:nvGrpSpPr>
        <p:cNvPr id="168" name=""/>
        <p:cNvGrpSpPr/>
        <p:nvPr/>
      </p:nvGrpSpPr>
      <p:grpSpPr>
        <a:xfrm>
          <a:off x="0" y="0"/>
          <a:ext cx="0" cy="0"/>
          <a:chOff x="0" y="0"/>
          <a:chExt cx="0" cy="0"/>
        </a:xfrm>
      </p:grpSpPr>
      <p:sp>
        <p:nvSpPr>
          <p:cNvPr id="1048789" name="Title 1"/>
          <p:cNvSpPr>
            <a:spLocks noGrp="1"/>
          </p:cNvSpPr>
          <p:nvPr>
            <p:ph type="title"/>
          </p:nvPr>
        </p:nvSpPr>
        <p:spPr>
          <a:xfrm>
            <a:off x="914400" y="4876800"/>
            <a:ext cx="7481776" cy="457200"/>
          </a:xfrm>
        </p:spPr>
        <p:txBody>
          <a:bodyPr anchor="t" vert="horz">
            <a:noAutofit/>
            <a:sp3d prstMaterial="softEdge">
              <a:bevelT w="0" h="0"/>
            </a:sp3d>
          </a:bodyPr>
          <a:lstStyle>
            <a:lvl1pPr algn="r">
              <a:buNone/>
              <a:defRPr b="0" sz="2500">
                <a:solidFill>
                  <a:schemeClr val="accent1"/>
                </a:solidFill>
                <a:effectLst/>
              </a:defRPr>
            </a:lvl1pPr>
          </a:lstStyle>
          <a:p>
            <a:r>
              <a:rPr kumimoji="0" lang="en-US"/>
              <a:t>Click to edit Master title style</a:t>
            </a:r>
          </a:p>
        </p:txBody>
      </p:sp>
      <p:sp>
        <p:nvSpPr>
          <p:cNvPr id="1048790" name="Text Placeholder 2"/>
          <p:cNvSpPr>
            <a:spLocks noGrp="1"/>
          </p:cNvSpPr>
          <p:nvPr>
            <p:ph type="body" idx="2"/>
          </p:nvPr>
        </p:nvSpPr>
        <p:spPr>
          <a:xfrm>
            <a:off x="4419600" y="5355102"/>
            <a:ext cx="3974592" cy="914400"/>
          </a:xfrm>
        </p:spPr>
        <p:txBody>
          <a:bodyPr/>
          <a:lstStyle>
            <a:lvl1pPr algn="r" indent="0" marL="0">
              <a:buNone/>
              <a:defRPr sz="1600"/>
            </a:lvl1pPr>
            <a:lvl2pPr>
              <a:buNone/>
              <a:defRPr sz="1200"/>
            </a:lvl2pPr>
            <a:lvl3pPr>
              <a:buNone/>
              <a:defRPr sz="1000"/>
            </a:lvl3pPr>
            <a:lvl4pPr>
              <a:buNone/>
              <a:defRPr sz="900"/>
            </a:lvl4pPr>
            <a:lvl5pPr>
              <a:buNone/>
              <a:defRPr sz="900"/>
            </a:lvl5pPr>
          </a:lstStyle>
          <a:p>
            <a:pPr eaLnBrk="1" hangingPunct="1" latinLnBrk="0" lvl="0"/>
            <a:r>
              <a:rPr kumimoji="0" lang="en-US"/>
              <a:t>Click to edit Master text styles</a:t>
            </a:r>
          </a:p>
        </p:txBody>
      </p:sp>
      <p:sp>
        <p:nvSpPr>
          <p:cNvPr id="1048791"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792" name="Date Placeholder 4"/>
          <p:cNvSpPr>
            <a:spLocks noGrp="1"/>
          </p:cNvSpPr>
          <p:nvPr>
            <p:ph type="dt" sz="half" idx="10"/>
          </p:nvPr>
        </p:nvSpPr>
        <p:spPr>
          <a:xfrm>
            <a:off x="6727032" y="6407944"/>
            <a:ext cx="1920240" cy="365760"/>
          </a:xfrm>
        </p:spPr>
        <p:txBody>
          <a:bodyPr/>
          <a:p>
            <a:fld id="{1D8BD707-D9CF-40AE-B4C6-C98DA3205C09}" type="datetimeFigureOut">
              <a:rPr lang="en-US" smtClean="0"/>
              <a:t>12-Mar-18</a:t>
            </a:fld>
            <a:endParaRPr lang="en-US"/>
          </a:p>
        </p:txBody>
      </p:sp>
      <p:sp>
        <p:nvSpPr>
          <p:cNvPr id="1048793" name="Footer Placeholder 5"/>
          <p:cNvSpPr>
            <a:spLocks noGrp="1"/>
          </p:cNvSpPr>
          <p:nvPr>
            <p:ph type="ftr" sz="quarter" idx="11"/>
          </p:nvPr>
        </p:nvSpPr>
        <p:spPr/>
        <p:txBody>
          <a:bodyPr/>
          <a:p>
            <a:endParaRPr lang="en-US"/>
          </a:p>
        </p:txBody>
      </p:sp>
      <p:sp>
        <p:nvSpPr>
          <p:cNvPr id="1048794"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overrideClrMapping accent1="accent1" accent2="accent2" accent3="accent3" accent4="accent4" accent5="accent5" accent6="accent6" bg1="lt1" bg2="lt2" tx1="dk1" tx2="dk2"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bg>
      <p:bgRef idx="1002">
        <a:schemeClr val="bg1"/>
      </p:bgRef>
    </p:bg>
    <p:spTree>
      <p:nvGrpSpPr>
        <p:cNvPr id="162" name=""/>
        <p:cNvGrpSpPr/>
        <p:nvPr/>
      </p:nvGrpSpPr>
      <p:grpSpPr>
        <a:xfrm>
          <a:off x="0" y="0"/>
          <a:ext cx="0" cy="0"/>
          <a:chOff x="0" y="0"/>
          <a:chExt cx="0" cy="0"/>
        </a:xfrm>
      </p:grpSpPr>
      <p:sp>
        <p:nvSpPr>
          <p:cNvPr id="1048749" name="Text Placeholder 3"/>
          <p:cNvSpPr>
            <a:spLocks noGrp="1"/>
          </p:cNvSpPr>
          <p:nvPr>
            <p:ph type="body" sz="half" idx="2"/>
          </p:nvPr>
        </p:nvSpPr>
        <p:spPr>
          <a:xfrm>
            <a:off x="1141232" y="5443402"/>
            <a:ext cx="7162800" cy="648232"/>
          </a:xfrm>
          <a:noFill/>
        </p:spPr>
        <p:txBody>
          <a:bodyPr anchor="t" lIns="91440" rIns="91440" tIns="0"/>
          <a:lstStyle>
            <a:lvl1pPr algn="r" indent="0" marL="0" marR="18288">
              <a:buNone/>
              <a:defRPr sz="1400"/>
            </a:lvl1pPr>
            <a:lvl2pPr>
              <a:defRPr sz="1200"/>
            </a:lvl2pPr>
            <a:lvl3pPr>
              <a:defRPr sz="1000"/>
            </a:lvl3pPr>
            <a:lvl4pPr>
              <a:defRPr sz="900"/>
            </a:lvl4pPr>
            <a:lvl5pPr>
              <a:defRPr sz="900"/>
            </a:lvl5pPr>
          </a:lstStyle>
          <a:p>
            <a:pPr eaLnBrk="1" hangingPunct="1" latinLnBrk="0" lvl="0"/>
            <a:r>
              <a:rPr kumimoji="0" lang="en-US"/>
              <a:t>Click to edit Master text styles</a:t>
            </a:r>
          </a:p>
        </p:txBody>
      </p:sp>
      <p:sp>
        <p:nvSpPr>
          <p:cNvPr id="1048750" name="Picture Placeholder 2"/>
          <p:cNvSpPr>
            <a:spLocks noGrp="1"/>
          </p:cNvSpPr>
          <p:nvPr>
            <p:ph type="pic" idx="1"/>
          </p:nvPr>
        </p:nvSpPr>
        <p:spPr>
          <a:xfrm>
            <a:off x="228600" y="189968"/>
            <a:ext cx="8686800" cy="4389120"/>
          </a:xfrm>
          <a:prstGeom prst="rect"/>
          <a:solidFill>
            <a:schemeClr val="bg2"/>
          </a:solidFill>
          <a:ln>
            <a:solidFill>
              <a:schemeClr val="bg1"/>
            </a:solidFill>
          </a:ln>
          <a:effectLst>
            <a:innerShdw blurRad="95250">
              <a:srgbClr val="000000"/>
            </a:innerShdw>
          </a:effectLst>
        </p:spPr>
        <p:txBody>
          <a:bodyPr/>
          <a:lstStyle>
            <a:lvl1pPr indent="0" marL="0">
              <a:buNone/>
              <a:defRPr sz="3200"/>
            </a:lvl1pPr>
          </a:lstStyle>
          <a:p>
            <a:r>
              <a:rPr kumimoji="0" lang="en-US"/>
              <a:t>Click icon to add picture</a:t>
            </a:r>
            <a:endParaRPr dirty="0" kumimoji="0" lang="en-US"/>
          </a:p>
        </p:txBody>
      </p:sp>
      <p:sp>
        <p:nvSpPr>
          <p:cNvPr id="1048751" name="Date Placeholder 4"/>
          <p:cNvSpPr>
            <a:spLocks noGrp="1"/>
          </p:cNvSpPr>
          <p:nvPr>
            <p:ph type="dt" sz="half" idx="10"/>
          </p:nvPr>
        </p:nvSpPr>
        <p:spPr/>
        <p:txBody>
          <a:bodyPr/>
          <a:lstStyle>
            <a:lvl1pPr>
              <a:defRPr>
                <a:solidFill>
                  <a:schemeClr val="tx1"/>
                </a:solidFill>
              </a:defRPr>
            </a:lvl1pPr>
          </a:lstStyle>
          <a:p>
            <a:fld id="{1D8BD707-D9CF-40AE-B4C6-C98DA3205C09}" type="datetimeFigureOut">
              <a:rPr lang="en-US" smtClean="0"/>
              <a:t>12-Mar-18</a:t>
            </a:fld>
            <a:endParaRPr lang="en-US"/>
          </a:p>
        </p:txBody>
      </p:sp>
      <p:sp>
        <p:nvSpPr>
          <p:cNvPr id="1048752"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US"/>
          </a:p>
        </p:txBody>
      </p:sp>
      <p:sp>
        <p:nvSpPr>
          <p:cNvPr id="1048753" name="Slide Number Placeholder 6"/>
          <p:cNvSpPr>
            <a:spLocks noGrp="1"/>
          </p:cNvSpPr>
          <p:nvPr>
            <p:ph type="sldNum" sz="quarter" idx="12"/>
          </p:nvPr>
        </p:nvSpPr>
        <p:spPr/>
        <p:txBody>
          <a:bodyPr/>
          <a:lstStyle>
            <a:lvl1pPr>
              <a:defRPr>
                <a:solidFill>
                  <a:schemeClr val="tx1"/>
                </a:solidFill>
              </a:defRPr>
            </a:lvl1pPr>
          </a:lstStyle>
          <a:p>
            <a:fld id="{B6F15528-21DE-4FAA-801E-634DDDAF4B2B}" type="slidenum">
              <a:rPr lang="en-US" smtClean="0"/>
              <a:t>‹#›</a:t>
            </a:fld>
            <a:endParaRPr lang="en-US"/>
          </a:p>
        </p:txBody>
      </p:sp>
      <p:sp>
        <p:nvSpPr>
          <p:cNvPr id="1048754" name="Title 1"/>
          <p:cNvSpPr>
            <a:spLocks noGrp="1"/>
          </p:cNvSpPr>
          <p:nvPr>
            <p:ph type="title"/>
          </p:nvPr>
        </p:nvSpPr>
        <p:spPr>
          <a:xfrm>
            <a:off x="228600" y="4865122"/>
            <a:ext cx="8075432" cy="562672"/>
          </a:xfrm>
          <a:noFill/>
        </p:spPr>
        <p:txBody>
          <a:bodyPr anchor="t">
            <a:sp3d prstMaterial="softEdge"/>
          </a:bodyPr>
          <a:lstStyle>
            <a:lvl1pPr algn="r" marR="0">
              <a:buNone/>
              <a:defRPr b="0" sz="3000">
                <a:solidFill>
                  <a:schemeClr val="accent1"/>
                </a:solidFill>
                <a:effectLst>
                  <a:outerShdw algn="t" blurRad="50800" dir="5400000" dist="25000" rotWithShape="0">
                    <a:prstClr val="black">
                      <a:alpha val="45000"/>
                    </a:prstClr>
                  </a:outerShdw>
                </a:effectLst>
              </a:defRPr>
            </a:lvl1pPr>
          </a:lstStyle>
          <a:p>
            <a:r>
              <a:rPr kumimoji="0" lang="en-US"/>
              <a:t>Click to edit Master title style</a:t>
            </a:r>
          </a:p>
        </p:txBody>
      </p:sp>
      <p:sp>
        <p:nvSpPr>
          <p:cNvPr id="1048755" name="Freeform 7"/>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756" name="Freeform 8"/>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757" name="Right Triangle 9"/>
          <p:cNvSpPr/>
          <p:nvPr/>
        </p:nvSpPr>
        <p:spPr bwMode="auto">
          <a:xfrm>
            <a:off x="-6042" y="5791253"/>
            <a:ext cx="3402314" cy="1080868"/>
          </a:xfrm>
          <a:prstGeom prst="rtTriangle"/>
          <a:blipFill>
            <a:blip xmlns:r="http://schemas.openxmlformats.org/officeDocument/2006/relationships" r:embed="rId1">
              <a:alphaModFix amt="50000"/>
            </a:blip>
            <a:tile algn="t" flip="none" sx="50000" sy="50000" tx="0" ty="0"/>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anchor="ctr" bIns="45720" compatLnSpc="1" lIns="91440" rIns="91440" tIns="45720" vert="horz" wrap="square"/>
          <a:p>
            <a:pPr algn="ctr" eaLnBrk="1" hangingPunct="1" latinLnBrk="0"/>
            <a:endParaRPr kumimoji="0" lang="en-US"/>
          </a:p>
        </p:txBody>
      </p:sp>
      <p:cxnSp>
        <p:nvCxnSpPr>
          <p:cNvPr id="3145730" name="Straight Connector 10"/>
          <p:cNvCxnSpPr>
            <a:cxnSpLocks/>
          </p:cNvCxnSpPr>
          <p:nvPr/>
        </p:nvCxnSpPr>
        <p:spPr>
          <a:xfrm>
            <a:off x="-9237" y="5787738"/>
            <a:ext cx="3405509" cy="1084383"/>
          </a:xfrm>
          <a:prstGeom prst="line"/>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048758"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kumimoji="0" lang="en-US"/>
          </a:p>
        </p:txBody>
      </p:sp>
      <p:sp>
        <p:nvSpPr>
          <p:cNvPr id="1048759"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Freeform 12"/>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77" name="Freeform 11"/>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78" name="Right Triangle 13"/>
          <p:cNvSpPr/>
          <p:nvPr/>
        </p:nvSpPr>
        <p:spPr bwMode="auto">
          <a:xfrm>
            <a:off x="-6042" y="5791253"/>
            <a:ext cx="3402314" cy="1080868"/>
          </a:xfrm>
          <a:prstGeom prst="rtTriangle"/>
          <a:blipFill>
            <a:blip xmlns:r="http://schemas.openxmlformats.org/officeDocument/2006/relationships" r:embed="rId12">
              <a:alphaModFix amt="50000"/>
            </a:blip>
            <a:tile algn="t" flip="none" sx="50000" sy="50000" tx="0" ty="0"/>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anchor="ctr" bIns="45720" compatLnSpc="1" lIns="91440" rIns="91440" tIns="45720" vert="horz" wrap="square"/>
          <a:p>
            <a:pPr algn="ctr" eaLnBrk="1" hangingPunct="1" latinLnBrk="0"/>
            <a:endParaRPr kumimoji="0" lang="en-US"/>
          </a:p>
        </p:txBody>
      </p:sp>
      <p:cxnSp>
        <p:nvCxnSpPr>
          <p:cNvPr id="3145728" name="Straight Connector 14"/>
          <p:cNvCxnSpPr>
            <a:cxnSpLocks/>
          </p:cNvCxnSpPr>
          <p:nvPr/>
        </p:nvCxnSpPr>
        <p:spPr>
          <a:xfrm>
            <a:off x="-9237" y="5787738"/>
            <a:ext cx="3405509" cy="1084383"/>
          </a:xfrm>
          <a:prstGeom prst="line"/>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048579" name="Title Placeholder 8"/>
          <p:cNvSpPr>
            <a:spLocks noGrp="1"/>
          </p:cNvSpPr>
          <p:nvPr>
            <p:ph type="title"/>
          </p:nvPr>
        </p:nvSpPr>
        <p:spPr>
          <a:xfrm>
            <a:off x="457200" y="274638"/>
            <a:ext cx="8229600" cy="1143000"/>
          </a:xfrm>
          <a:prstGeom prst="rect"/>
        </p:spPr>
        <p:txBody>
          <a:bodyPr anchor="ctr" vert="horz">
            <a:normAutofit/>
            <a:scene3d>
              <a:camera prst="orthographicFront"/>
              <a:lightRig dir="t" rig="soft"/>
            </a:scene3d>
            <a:sp3d prstMaterial="softEdge">
              <a:bevelT w="25400" h="25400"/>
            </a:sp3d>
          </a:bodyPr>
          <a:p>
            <a:r>
              <a:rPr kumimoji="0" lang="en-US"/>
              <a:t>Click to edit Master title style</a:t>
            </a:r>
          </a:p>
        </p:txBody>
      </p:sp>
      <p:sp>
        <p:nvSpPr>
          <p:cNvPr id="1048580" name="Text Placeholder 29"/>
          <p:cNvSpPr>
            <a:spLocks noGrp="1"/>
          </p:cNvSpPr>
          <p:nvPr>
            <p:ph type="body" idx="1"/>
          </p:nvPr>
        </p:nvSpPr>
        <p:spPr>
          <a:xfrm>
            <a:off x="457200" y="1481328"/>
            <a:ext cx="8229600" cy="4525963"/>
          </a:xfrm>
          <a:prstGeom prst="rect"/>
        </p:spPr>
        <p:txBody>
          <a:bodyPr vert="horz">
            <a:normAutofit/>
          </a:bodyPr>
          <a:p>
            <a:pPr eaLnBrk="1" hangingPunct="1" latinLnBrk="0" lvl="0"/>
            <a:r>
              <a:rPr kumimoji="0" lang="en-US"/>
              <a:t>Click to edit Master text styles</a:t>
            </a:r>
          </a:p>
          <a:p>
            <a:pPr eaLnBrk="1" hangingPunct="1" latinLnBrk="0" lvl="1"/>
            <a:r>
              <a:rPr kumimoji="0" lang="en-US"/>
              <a:t>Second level</a:t>
            </a:r>
          </a:p>
          <a:p>
            <a:pPr eaLnBrk="1" hangingPunct="1" latinLnBrk="0" lvl="2"/>
            <a:r>
              <a:rPr kumimoji="0" lang="en-US"/>
              <a:t>Third level</a:t>
            </a:r>
          </a:p>
          <a:p>
            <a:pPr eaLnBrk="1" hangingPunct="1" latinLnBrk="0" lvl="3"/>
            <a:r>
              <a:rPr kumimoji="0" lang="en-US"/>
              <a:t>Fourth level</a:t>
            </a:r>
          </a:p>
          <a:p>
            <a:pPr eaLnBrk="1" hangingPunct="1" latinLnBrk="0" lvl="4"/>
            <a:r>
              <a:rPr kumimoji="0" lang="en-US"/>
              <a:t>Fifth level</a:t>
            </a:r>
          </a:p>
        </p:txBody>
      </p:sp>
      <p:sp>
        <p:nvSpPr>
          <p:cNvPr id="1048581" name="Date Placeholder 9"/>
          <p:cNvSpPr>
            <a:spLocks noGrp="1"/>
          </p:cNvSpPr>
          <p:nvPr>
            <p:ph type="dt" sz="half" idx="2"/>
          </p:nvPr>
        </p:nvSpPr>
        <p:spPr>
          <a:xfrm>
            <a:off x="6727032" y="6407944"/>
            <a:ext cx="1920240" cy="365760"/>
          </a:xfrm>
          <a:prstGeom prst="rect"/>
        </p:spPr>
        <p:txBody>
          <a:bodyPr anchor="b" vert="horz"/>
          <a:lstStyle>
            <a:lvl1pPr algn="l" eaLnBrk="1" hangingPunct="1" latinLnBrk="0">
              <a:defRPr sz="1000" kumimoji="0">
                <a:solidFill>
                  <a:schemeClr val="tx1"/>
                </a:solidFill>
              </a:defRPr>
            </a:lvl1pPr>
          </a:lstStyle>
          <a:p>
            <a:fld id="{1D8BD707-D9CF-40AE-B4C6-C98DA3205C09}" type="datetimeFigureOut">
              <a:rPr lang="en-US" smtClean="0"/>
              <a:t>12-Mar-18</a:t>
            </a:fld>
            <a:endParaRPr lang="en-US"/>
          </a:p>
        </p:txBody>
      </p:sp>
      <p:sp>
        <p:nvSpPr>
          <p:cNvPr id="1048582" name="Footer Placeholder 21"/>
          <p:cNvSpPr>
            <a:spLocks noGrp="1"/>
          </p:cNvSpPr>
          <p:nvPr>
            <p:ph type="ftr" sz="quarter" idx="3"/>
          </p:nvPr>
        </p:nvSpPr>
        <p:spPr>
          <a:xfrm>
            <a:off x="4380072" y="6407944"/>
            <a:ext cx="2350681" cy="365125"/>
          </a:xfrm>
          <a:prstGeom prst="rect"/>
        </p:spPr>
        <p:txBody>
          <a:bodyPr anchor="b" vert="horz"/>
          <a:lstStyle>
            <a:lvl1pPr algn="r" eaLnBrk="1" hangingPunct="1" latinLnBrk="0">
              <a:defRPr sz="1000" kumimoji="0">
                <a:solidFill>
                  <a:schemeClr val="tx1"/>
                </a:solidFill>
              </a:defRPr>
            </a:lvl1pPr>
          </a:lstStyle>
          <a:p>
            <a:endParaRPr lang="en-US"/>
          </a:p>
        </p:txBody>
      </p:sp>
      <p:sp>
        <p:nvSpPr>
          <p:cNvPr id="1048583" name="Slide Number Placeholder 17"/>
          <p:cNvSpPr>
            <a:spLocks noGrp="1"/>
          </p:cNvSpPr>
          <p:nvPr>
            <p:ph type="sldNum" sz="quarter" idx="4"/>
          </p:nvPr>
        </p:nvSpPr>
        <p:spPr>
          <a:xfrm>
            <a:off x="8647272" y="6407944"/>
            <a:ext cx="365760" cy="365125"/>
          </a:xfrm>
          <a:prstGeom prst="rect"/>
        </p:spPr>
        <p:txBody>
          <a:bodyPr anchor="b" vert="horz"/>
          <a:lstStyle>
            <a:lvl1pPr algn="r" eaLnBrk="1" hangingPunct="1" latinLnBrk="0">
              <a:defRPr b="0" sz="1000" kumimoji="0">
                <a:solidFill>
                  <a:schemeClr val="tx1"/>
                </a:solidFill>
              </a:defRPr>
            </a:lvl1pPr>
          </a:lstStyle>
          <a:p>
            <a:fld id="{B6F15528-21DE-4FAA-801E-634DDDAF4B2B}"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eaLnBrk="1" hangingPunct="1" latinLnBrk="0" rtl="0">
        <a:spcBef>
          <a:spcPct val="0"/>
        </a:spcBef>
        <a:buNone/>
        <a:defRPr b="1" sz="4100" kern="1200" kumimoji="0">
          <a:solidFill>
            <a:schemeClr val="tx2"/>
          </a:solidFill>
          <a:effectLst>
            <a:outerShdw algn="tl" blurRad="31750" dir="5400000" dist="25400" rotWithShape="0">
              <a:srgbClr val="000000">
                <a:alpha val="25000"/>
              </a:srgbClr>
            </a:outerShdw>
          </a:effectLst>
          <a:latin typeface="+mj-lt"/>
          <a:ea typeface="+mj-ea"/>
          <a:cs typeface="+mj-cs"/>
        </a:defRPr>
      </a:lvl1pPr>
    </p:titleStyle>
    <p:bodyStyle>
      <a:lvl1pPr algn="l" eaLnBrk="1" hangingPunct="1" indent="-256032" latinLnBrk="0" marL="365760" rtl="0">
        <a:spcBef>
          <a:spcPts val="400"/>
        </a:spcBef>
        <a:spcAft>
          <a:spcPts val="0"/>
        </a:spcAft>
        <a:buClr>
          <a:schemeClr val="accent1"/>
        </a:buClr>
        <a:buSzPct val="68000"/>
        <a:buFont typeface="Wingdings 3"/>
        <a:buChar char=""/>
        <a:defRPr sz="2700" kern="1200" kumimoji="0">
          <a:solidFill>
            <a:schemeClr val="tx1"/>
          </a:solidFill>
          <a:latin typeface="+mn-lt"/>
          <a:ea typeface="+mn-ea"/>
          <a:cs typeface="+mn-cs"/>
        </a:defRPr>
      </a:lvl1pPr>
      <a:lvl2pPr algn="l" eaLnBrk="1" hangingPunct="1" indent="-228600" latinLnBrk="0" marL="621792" rtl="0">
        <a:spcBef>
          <a:spcPts val="324"/>
        </a:spcBef>
        <a:buClr>
          <a:schemeClr val="accent1"/>
        </a:buClr>
        <a:buFont typeface="Verdana"/>
        <a:buChar char="◦"/>
        <a:defRPr sz="2300" kern="1200" kumimoji="0">
          <a:solidFill>
            <a:schemeClr val="tx1"/>
          </a:solidFill>
          <a:latin typeface="+mn-lt"/>
          <a:ea typeface="+mn-ea"/>
          <a:cs typeface="+mn-cs"/>
        </a:defRPr>
      </a:lvl2pPr>
      <a:lvl3pPr algn="l" eaLnBrk="1" hangingPunct="1" indent="-228600" latinLnBrk="0" marL="859536" rtl="0">
        <a:spcBef>
          <a:spcPts val="350"/>
        </a:spcBef>
        <a:buClr>
          <a:schemeClr val="accent2"/>
        </a:buClr>
        <a:buSzPct val="100000"/>
        <a:buFont typeface="Wingdings 2"/>
        <a:buChar char=""/>
        <a:defRPr sz="2100" kern="1200" kumimoji="0">
          <a:solidFill>
            <a:schemeClr val="tx1"/>
          </a:solidFill>
          <a:latin typeface="+mn-lt"/>
          <a:ea typeface="+mn-ea"/>
          <a:cs typeface="+mn-cs"/>
        </a:defRPr>
      </a:lvl3pPr>
      <a:lvl4pPr algn="l" eaLnBrk="1" hangingPunct="1" indent="-228600" latinLnBrk="0" marL="1143000" rtl="0">
        <a:spcBef>
          <a:spcPts val="350"/>
        </a:spcBef>
        <a:buClr>
          <a:schemeClr val="accent2"/>
        </a:buClr>
        <a:buFont typeface="Wingdings 2"/>
        <a:buChar char=""/>
        <a:defRPr sz="1900" kern="1200" kumimoji="0">
          <a:solidFill>
            <a:schemeClr val="tx1"/>
          </a:solidFill>
          <a:latin typeface="+mn-lt"/>
          <a:ea typeface="+mn-ea"/>
          <a:cs typeface="+mn-cs"/>
        </a:defRPr>
      </a:lvl4pPr>
      <a:lvl5pPr algn="l" eaLnBrk="1" hangingPunct="1" indent="-228600" latinLnBrk="0" marL="1371600" rtl="0">
        <a:spcBef>
          <a:spcPts val="350"/>
        </a:spcBef>
        <a:buClr>
          <a:schemeClr val="accent2"/>
        </a:buClr>
        <a:buFont typeface="Wingdings 2"/>
        <a:buChar char=""/>
        <a:defRPr sz="1800" kern="1200" kumimoji="0">
          <a:solidFill>
            <a:schemeClr val="tx1"/>
          </a:solidFill>
          <a:latin typeface="+mn-lt"/>
          <a:ea typeface="+mn-ea"/>
          <a:cs typeface="+mn-cs"/>
        </a:defRPr>
      </a:lvl5pPr>
      <a:lvl6pPr algn="l" eaLnBrk="1" hangingPunct="1" indent="-228600" latinLnBrk="0" marL="1600200" rtl="0">
        <a:spcBef>
          <a:spcPts val="350"/>
        </a:spcBef>
        <a:buClr>
          <a:schemeClr val="accent3"/>
        </a:buClr>
        <a:buFont typeface="Wingdings 2"/>
        <a:buChar char=""/>
        <a:defRPr sz="1800" kern="1200" kumimoji="0">
          <a:solidFill>
            <a:schemeClr val="tx1"/>
          </a:solidFill>
          <a:latin typeface="+mn-lt"/>
          <a:ea typeface="+mn-ea"/>
          <a:cs typeface="+mn-cs"/>
        </a:defRPr>
      </a:lvl6pPr>
      <a:lvl7pPr algn="l" eaLnBrk="1" hangingPunct="1" indent="-228600" latinLnBrk="0" marL="1828800" rtl="0">
        <a:spcBef>
          <a:spcPts val="350"/>
        </a:spcBef>
        <a:buClr>
          <a:schemeClr val="accent3"/>
        </a:buClr>
        <a:buFont typeface="Wingdings 2"/>
        <a:buChar char=""/>
        <a:defRPr sz="1600" kern="1200" kumimoji="0">
          <a:solidFill>
            <a:schemeClr val="tx1"/>
          </a:solidFill>
          <a:latin typeface="+mn-lt"/>
          <a:ea typeface="+mn-ea"/>
          <a:cs typeface="+mn-cs"/>
        </a:defRPr>
      </a:lvl7pPr>
      <a:lvl8pPr algn="l" eaLnBrk="1" hangingPunct="1" indent="-228600" latinLnBrk="0" marL="2057400" rtl="0">
        <a:spcBef>
          <a:spcPts val="350"/>
        </a:spcBef>
        <a:buClr>
          <a:schemeClr val="accent3"/>
        </a:buClr>
        <a:buFont typeface="Wingdings 2"/>
        <a:buChar char=""/>
        <a:defRPr sz="1600" kern="1200" kumimoji="0">
          <a:solidFill>
            <a:schemeClr val="tx1"/>
          </a:solidFill>
          <a:latin typeface="+mn-lt"/>
          <a:ea typeface="+mn-ea"/>
          <a:cs typeface="+mn-cs"/>
        </a:defRPr>
      </a:lvl8pPr>
      <a:lvl9pPr algn="l" eaLnBrk="1" hangingPunct="1" indent="-228600" latinLnBrk="0" marL="2286000" rtl="0">
        <a:spcBef>
          <a:spcPts val="350"/>
        </a:spcBef>
        <a:buClr>
          <a:schemeClr val="accent3"/>
        </a:buClr>
        <a:buFont typeface="Wingdings 2"/>
        <a:buChar char=""/>
        <a:defRPr baseline="0" sz="16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93" name="Title 3"/>
          <p:cNvSpPr>
            <a:spLocks noGrp="1"/>
          </p:cNvSpPr>
          <p:nvPr>
            <p:ph type="ctrTitle"/>
          </p:nvPr>
        </p:nvSpPr>
        <p:spPr/>
        <p:txBody>
          <a:bodyPr/>
          <a:p>
            <a:r>
              <a:rPr dirty="0" lang="en-US"/>
              <a:t>MODULE 6</a:t>
            </a:r>
          </a:p>
        </p:txBody>
      </p:sp>
      <p:sp>
        <p:nvSpPr>
          <p:cNvPr id="1048594" name="Subtitle 4"/>
          <p:cNvSpPr>
            <a:spLocks noGrp="1"/>
          </p:cNvSpPr>
          <p:nvPr>
            <p:ph type="subTitle" idx="1"/>
          </p:nvPr>
        </p:nvSpPr>
        <p:spPr/>
        <p:txBody>
          <a:bodyPr/>
          <a:p>
            <a:endParaRPr dirty="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97" name=""/>
        <p:cNvGrpSpPr/>
        <p:nvPr/>
      </p:nvGrpSpPr>
      <p:grpSpPr>
        <a:xfrm>
          <a:off x="0" y="0"/>
          <a:ext cx="0" cy="0"/>
          <a:chOff x="0" y="0"/>
          <a:chExt cx="0" cy="0"/>
        </a:xfrm>
      </p:grpSpPr>
      <p:sp>
        <p:nvSpPr>
          <p:cNvPr id="1048614" name="Content Placeholder 1"/>
          <p:cNvSpPr>
            <a:spLocks noGrp="1"/>
          </p:cNvSpPr>
          <p:nvPr>
            <p:ph idx="1"/>
          </p:nvPr>
        </p:nvSpPr>
        <p:spPr/>
        <p:txBody>
          <a:bodyPr/>
          <a:p>
            <a:pPr indent="0" marL="109728">
              <a:buNone/>
            </a:pPr>
            <a:r>
              <a:rPr dirty="0" sz="3200" lang="en-US">
                <a:solidFill>
                  <a:srgbClr val="FF0000"/>
                </a:solidFill>
                <a:latin typeface="Times New Roman" panose="02020603050405020304" pitchFamily="18" charset="0"/>
                <a:cs typeface="Times New Roman" panose="02020603050405020304" pitchFamily="18" charset="0"/>
              </a:rPr>
              <a:t>Just One More Wafer-Thin Mint…</a:t>
            </a:r>
          </a:p>
          <a:p>
            <a:r>
              <a:rPr dirty="0" sz="3200" lang="en-US">
                <a:latin typeface="Times New Roman" panose="02020603050405020304" pitchFamily="18" charset="0"/>
                <a:cs typeface="Times New Roman" panose="02020603050405020304" pitchFamily="18" charset="0"/>
              </a:rPr>
              <a:t>Not many projects  track requirements actively. </a:t>
            </a:r>
          </a:p>
          <a:p>
            <a:r>
              <a:rPr dirty="0" sz="3200" lang="en-US">
                <a:latin typeface="Times New Roman" panose="02020603050405020304" pitchFamily="18" charset="0"/>
                <a:cs typeface="Times New Roman" panose="02020603050405020304" pitchFamily="18" charset="0"/>
              </a:rPr>
              <a:t>This means that they have no way to report on changes of scope—who requested a feature, who approved it, total number of requests approved, and so on.</a:t>
            </a:r>
          </a:p>
          <a:p>
            <a:endParaRPr dirty="0" lang="en-US"/>
          </a:p>
        </p:txBody>
      </p:sp>
      <p:sp>
        <p:nvSpPr>
          <p:cNvPr id="1048615" name="Title 2"/>
          <p:cNvSpPr>
            <a:spLocks noGrp="1"/>
          </p:cNvSpPr>
          <p:nvPr>
            <p:ph type="title"/>
          </p:nvPr>
        </p:nvSpPr>
        <p:spPr/>
        <p:txBody>
          <a:bodyPr/>
          <a:p>
            <a:r>
              <a:rPr dirty="0" lang="en-US"/>
              <a:t>Dealing with requirements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98" name=""/>
        <p:cNvGrpSpPr/>
        <p:nvPr/>
      </p:nvGrpSpPr>
      <p:grpSpPr>
        <a:xfrm>
          <a:off x="0" y="0"/>
          <a:ext cx="0" cy="0"/>
          <a:chOff x="0" y="0"/>
          <a:chExt cx="0" cy="0"/>
        </a:xfrm>
      </p:grpSpPr>
      <p:sp>
        <p:nvSpPr>
          <p:cNvPr id="1048616" name="Content Placeholder 1"/>
          <p:cNvSpPr>
            <a:spLocks noGrp="1"/>
          </p:cNvSpPr>
          <p:nvPr>
            <p:ph idx="1"/>
          </p:nvPr>
        </p:nvSpPr>
        <p:spPr/>
        <p:txBody>
          <a:bodyPr/>
          <a:p>
            <a:r>
              <a:rPr dirty="0" lang="en-US">
                <a:latin typeface="Times New Roman" panose="02020603050405020304" pitchFamily="18" charset="0"/>
                <a:cs typeface="Times New Roman" panose="02020603050405020304" pitchFamily="18" charset="0"/>
              </a:rPr>
              <a:t>The key to managing growth of requirements is to point out each new feature's impact on the schedule to the project sponsors. </a:t>
            </a:r>
          </a:p>
          <a:p>
            <a:r>
              <a:rPr dirty="0" lang="en-US">
                <a:latin typeface="Times New Roman" panose="02020603050405020304" pitchFamily="18" charset="0"/>
                <a:cs typeface="Times New Roman" panose="02020603050405020304" pitchFamily="18" charset="0"/>
              </a:rPr>
              <a:t>When the project is a year late from initial estimates , it can be helpful to have an accurate, complete picture of how, and when, requirements growth occurred.</a:t>
            </a:r>
          </a:p>
          <a:p>
            <a:endParaRPr dirty="0" lang="en-US"/>
          </a:p>
        </p:txBody>
      </p:sp>
      <p:sp>
        <p:nvSpPr>
          <p:cNvPr id="1048617" name="Title 2"/>
          <p:cNvSpPr>
            <a:spLocks noGrp="1"/>
          </p:cNvSpPr>
          <p:nvPr>
            <p:ph type="title"/>
          </p:nvPr>
        </p:nvSpPr>
        <p:spPr/>
        <p:txBody>
          <a:bodyPr/>
          <a:p>
            <a:r>
              <a:rPr dirty="0" lang="en-US"/>
              <a:t>Dealing with requirements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99" name=""/>
        <p:cNvGrpSpPr/>
        <p:nvPr/>
      </p:nvGrpSpPr>
      <p:grpSpPr>
        <a:xfrm>
          <a:off x="0" y="0"/>
          <a:ext cx="0" cy="0"/>
          <a:chOff x="0" y="0"/>
          <a:chExt cx="0" cy="0"/>
        </a:xfrm>
      </p:grpSpPr>
      <p:sp>
        <p:nvSpPr>
          <p:cNvPr id="1048618" name="Title 1"/>
          <p:cNvSpPr>
            <a:spLocks noGrp="1"/>
          </p:cNvSpPr>
          <p:nvPr>
            <p:ph type="title"/>
          </p:nvPr>
        </p:nvSpPr>
        <p:spPr/>
        <p:txBody>
          <a:bodyPr/>
          <a:p>
            <a:r>
              <a:rPr dirty="0" lang="en-US"/>
              <a:t>Dealing with requirements</a:t>
            </a:r>
          </a:p>
        </p:txBody>
      </p:sp>
      <p:sp>
        <p:nvSpPr>
          <p:cNvPr id="1048619" name="Content Placeholder 3"/>
          <p:cNvSpPr>
            <a:spLocks noGrp="1"/>
          </p:cNvSpPr>
          <p:nvPr>
            <p:ph idx="1"/>
          </p:nvPr>
        </p:nvSpPr>
        <p:spPr/>
        <p:txBody>
          <a:bodyPr>
            <a:noAutofit/>
          </a:bodyPr>
          <a:p>
            <a:pPr indent="0" marL="0">
              <a:buNone/>
            </a:pPr>
            <a:r>
              <a:rPr b="1" dirty="0" sz="2800" lang="en-US">
                <a:solidFill>
                  <a:srgbClr val="FF0000"/>
                </a:solidFill>
                <a:latin typeface="Times New Roman" pitchFamily="18" charset="0"/>
                <a:cs typeface="Times New Roman" pitchFamily="18" charset="0"/>
              </a:rPr>
              <a:t>Maintain a Glossary</a:t>
            </a:r>
          </a:p>
          <a:p>
            <a:r>
              <a:rPr dirty="0" sz="2800" lang="en-US">
                <a:latin typeface="Times New Roman" pitchFamily="18" charset="0"/>
                <a:cs typeface="Times New Roman" pitchFamily="18" charset="0"/>
              </a:rPr>
              <a:t>As soon as you start discussing requirements, users and domain experts will use certain terms that have specific meaning to them.</a:t>
            </a:r>
          </a:p>
          <a:p>
            <a:r>
              <a:rPr dirty="0" sz="2800" lang="en-US">
                <a:latin typeface="Times New Roman" pitchFamily="18" charset="0"/>
                <a:cs typeface="Times New Roman" pitchFamily="18" charset="0"/>
              </a:rPr>
              <a:t>Create and maintain a </a:t>
            </a:r>
            <a:r>
              <a:rPr dirty="0" sz="2800" i="1" lang="en-US">
                <a:latin typeface="Times New Roman" pitchFamily="18" charset="0"/>
                <a:cs typeface="Times New Roman" pitchFamily="18" charset="0"/>
              </a:rPr>
              <a:t>project glossary</a:t>
            </a:r>
            <a:r>
              <a:rPr dirty="0" sz="2800" lang="en-US">
                <a:latin typeface="Times New Roman" pitchFamily="18" charset="0"/>
                <a:cs typeface="Times New Roman" pitchFamily="18" charset="0"/>
              </a:rPr>
              <a:t>—one place that defines all the specific terms and vocabulary used in a project.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00" name=""/>
        <p:cNvGrpSpPr/>
        <p:nvPr/>
      </p:nvGrpSpPr>
      <p:grpSpPr>
        <a:xfrm>
          <a:off x="0" y="0"/>
          <a:ext cx="0" cy="0"/>
          <a:chOff x="0" y="0"/>
          <a:chExt cx="0" cy="0"/>
        </a:xfrm>
      </p:grpSpPr>
      <p:sp>
        <p:nvSpPr>
          <p:cNvPr id="1048620" name="Title 1"/>
          <p:cNvSpPr>
            <a:spLocks noGrp="1"/>
          </p:cNvSpPr>
          <p:nvPr>
            <p:ph type="title"/>
          </p:nvPr>
        </p:nvSpPr>
        <p:spPr/>
        <p:txBody>
          <a:bodyPr/>
          <a:p>
            <a:r>
              <a:rPr dirty="0" lang="en-US"/>
              <a:t>Dealing with requirements</a:t>
            </a:r>
          </a:p>
        </p:txBody>
      </p:sp>
      <p:sp>
        <p:nvSpPr>
          <p:cNvPr id="1048621" name="Content Placeholder 2"/>
          <p:cNvSpPr>
            <a:spLocks noGrp="1"/>
          </p:cNvSpPr>
          <p:nvPr>
            <p:ph idx="1"/>
          </p:nvPr>
        </p:nvSpPr>
        <p:spPr/>
        <p:txBody>
          <a:bodyPr>
            <a:normAutofit/>
          </a:bodyPr>
          <a:p>
            <a:r>
              <a:rPr dirty="0" sz="2800" lang="en-US">
                <a:latin typeface="Times New Roman" pitchFamily="18" charset="0"/>
                <a:cs typeface="Times New Roman" pitchFamily="18" charset="0"/>
              </a:rPr>
              <a:t>It's very hard to succeed on a project where the users and developers refer to the same thing by different names or, even worse, refer to different things by the same name.</a:t>
            </a:r>
          </a:p>
          <a:p>
            <a:pPr indent="0" marL="109728">
              <a:buNone/>
            </a:pPr>
            <a:r>
              <a:rPr dirty="0" sz="2800" lang="en-US">
                <a:solidFill>
                  <a:srgbClr val="FF0000"/>
                </a:solidFill>
                <a:latin typeface="Times New Roman" pitchFamily="18" charset="0"/>
                <a:cs typeface="Times New Roman" pitchFamily="18" charset="0"/>
              </a:rPr>
              <a:t>Get the Word Out</a:t>
            </a:r>
          </a:p>
          <a:p>
            <a:pPr indent="0" marL="109728">
              <a:buNone/>
            </a:pPr>
            <a:r>
              <a:rPr dirty="0" sz="2800" lang="en-US">
                <a:latin typeface="Times New Roman" pitchFamily="18" charset="0"/>
                <a:cs typeface="Times New Roman" pitchFamily="18" charset="0"/>
              </a:rPr>
              <a:t>Publishing of project documents to internal Web sites for easy access by all participants. </a:t>
            </a:r>
          </a:p>
          <a:p>
            <a:pPr indent="0" marL="109728">
              <a:buNone/>
            </a:pPr>
            <a:r>
              <a:rPr dirty="0" sz="2800" lang="en-US">
                <a:latin typeface="Times New Roman" pitchFamily="18" charset="0"/>
                <a:cs typeface="Times New Roman" pitchFamily="18" charset="0"/>
              </a:rPr>
              <a:t>This method of distribution is particularly useful for requirements documents.</a:t>
            </a:r>
          </a:p>
          <a:p>
            <a:pPr indent="0" marL="109728">
              <a:buNone/>
            </a:pPr>
            <a:endParaRPr dirty="0" sz="2800" lang="en-US">
              <a:solidFill>
                <a:srgbClr val="FF0000"/>
              </a:solidFill>
              <a:latin typeface="Times New Roman" pitchFamily="18" charset="0"/>
              <a:cs typeface="Times New Roman" pitchFamily="18" charset="0"/>
            </a:endParaRPr>
          </a:p>
          <a:p>
            <a:endParaRPr dirty="0" sz="2800" lang="en-US">
              <a:latin typeface="Times New Roman" pitchFamily="18" charset="0"/>
              <a:cs typeface="Times New Roman" pitchFamily="18" charset="0"/>
            </a:endParaRPr>
          </a:p>
          <a:p>
            <a:endParaRPr dirty="0" sz="2100"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01" name=""/>
        <p:cNvGrpSpPr/>
        <p:nvPr/>
      </p:nvGrpSpPr>
      <p:grpSpPr>
        <a:xfrm>
          <a:off x="0" y="0"/>
          <a:ext cx="0" cy="0"/>
          <a:chOff x="0" y="0"/>
          <a:chExt cx="0" cy="0"/>
        </a:xfrm>
      </p:grpSpPr>
      <p:sp>
        <p:nvSpPr>
          <p:cNvPr id="1048622" name="Content Placeholder 1"/>
          <p:cNvSpPr>
            <a:spLocks noGrp="1"/>
          </p:cNvSpPr>
          <p:nvPr>
            <p:ph idx="1"/>
          </p:nvPr>
        </p:nvSpPr>
        <p:spPr/>
        <p:txBody>
          <a:bodyPr>
            <a:normAutofit fontScale="96875" lnSpcReduction="10000"/>
          </a:bodyPr>
          <a:p>
            <a:r>
              <a:rPr dirty="0" sz="3200" lang="en-US">
                <a:latin typeface="Times New Roman" pitchFamily="18" charset="0"/>
                <a:cs typeface="Times New Roman" pitchFamily="18" charset="0"/>
              </a:rPr>
              <a:t>we will talk about a handful of critical areas that can make or break any project.</a:t>
            </a:r>
          </a:p>
          <a:p>
            <a:endParaRPr dirty="0" sz="3200" lang="en-US">
              <a:solidFill>
                <a:srgbClr val="FF0000"/>
              </a:solidFill>
              <a:latin typeface="Times New Roman" pitchFamily="18" charset="0"/>
              <a:cs typeface="Times New Roman" pitchFamily="18" charset="0"/>
            </a:endParaRPr>
          </a:p>
          <a:p>
            <a:r>
              <a:rPr dirty="0" sz="3200" lang="en-US">
                <a:solidFill>
                  <a:srgbClr val="FF0000"/>
                </a:solidFill>
                <a:latin typeface="Times New Roman" pitchFamily="18" charset="0"/>
                <a:cs typeface="Times New Roman" pitchFamily="18" charset="0"/>
              </a:rPr>
              <a:t>Pragmatic Teams</a:t>
            </a:r>
          </a:p>
          <a:p>
            <a:r>
              <a:rPr dirty="0" sz="3200" lang="en-US">
                <a:solidFill>
                  <a:srgbClr val="FF0000"/>
                </a:solidFill>
                <a:latin typeface="Times New Roman" pitchFamily="18" charset="0"/>
                <a:cs typeface="Times New Roman" pitchFamily="18" charset="0"/>
              </a:rPr>
              <a:t>Ubiquitous Automation</a:t>
            </a:r>
          </a:p>
          <a:p>
            <a:r>
              <a:rPr dirty="0" sz="3200" lang="en-US">
                <a:solidFill>
                  <a:srgbClr val="FF0000"/>
                </a:solidFill>
                <a:latin typeface="Times New Roman" pitchFamily="18" charset="0"/>
                <a:cs typeface="Times New Roman" pitchFamily="18" charset="0"/>
              </a:rPr>
              <a:t>Ruthless Testing</a:t>
            </a:r>
          </a:p>
          <a:p>
            <a:r>
              <a:rPr dirty="0" sz="3200" lang="en-US">
                <a:solidFill>
                  <a:srgbClr val="FF0000"/>
                </a:solidFill>
                <a:latin typeface="Times New Roman" pitchFamily="18" charset="0"/>
                <a:cs typeface="Times New Roman" pitchFamily="18" charset="0"/>
              </a:rPr>
              <a:t>It's All Writing</a:t>
            </a:r>
          </a:p>
          <a:p>
            <a:r>
              <a:rPr dirty="0" sz="3200" lang="en-US">
                <a:solidFill>
                  <a:srgbClr val="FF0000"/>
                </a:solidFill>
                <a:latin typeface="Times New Roman" pitchFamily="18" charset="0"/>
                <a:cs typeface="Times New Roman" pitchFamily="18" charset="0"/>
              </a:rPr>
              <a:t>Great Expectations</a:t>
            </a:r>
          </a:p>
          <a:p>
            <a:r>
              <a:rPr dirty="0" sz="3200" lang="en-US">
                <a:solidFill>
                  <a:srgbClr val="FF0000"/>
                </a:solidFill>
                <a:latin typeface="Times New Roman" pitchFamily="18" charset="0"/>
                <a:cs typeface="Times New Roman" pitchFamily="18" charset="0"/>
              </a:rPr>
              <a:t>Pride and Prejudice</a:t>
            </a:r>
          </a:p>
        </p:txBody>
      </p:sp>
      <p:sp>
        <p:nvSpPr>
          <p:cNvPr id="1048623" name="Title 2"/>
          <p:cNvSpPr>
            <a:spLocks noGrp="1"/>
          </p:cNvSpPr>
          <p:nvPr>
            <p:ph type="title"/>
          </p:nvPr>
        </p:nvSpPr>
        <p:spPr/>
        <p:txBody>
          <a:bodyPr/>
          <a:p>
            <a:r>
              <a:rPr dirty="0" lang="en-US"/>
              <a:t>Pragmatic Projects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sp>
        <p:nvSpPr>
          <p:cNvPr id="1048624" name="Content Placeholder 1"/>
          <p:cNvSpPr>
            <a:spLocks noGrp="1"/>
          </p:cNvSpPr>
          <p:nvPr>
            <p:ph idx="1"/>
          </p:nvPr>
        </p:nvSpPr>
        <p:spPr/>
        <p:txBody>
          <a:bodyPr>
            <a:normAutofit/>
          </a:bodyPr>
          <a:p>
            <a:r>
              <a:rPr dirty="0" sz="3200" lang="en-US">
                <a:latin typeface="Times New Roman" pitchFamily="18" charset="0"/>
                <a:cs typeface="Times New Roman" pitchFamily="18" charset="0"/>
              </a:rPr>
              <a:t>As soon as we have more than one person working on a project, we need to establish some ground rules and delegate parts of the project accordingly.</a:t>
            </a:r>
          </a:p>
          <a:p>
            <a:endParaRPr dirty="0" sz="3200" lang="en-US">
              <a:latin typeface="Times New Roman" pitchFamily="18" charset="0"/>
              <a:cs typeface="Times New Roman" pitchFamily="18" charset="0"/>
            </a:endParaRPr>
          </a:p>
          <a:p>
            <a:r>
              <a:rPr dirty="0" sz="3200" lang="en-US">
                <a:latin typeface="Times New Roman" pitchFamily="18" charset="0"/>
                <a:cs typeface="Times New Roman" pitchFamily="18" charset="0"/>
              </a:rPr>
              <a:t> In </a:t>
            </a:r>
            <a:r>
              <a:rPr dirty="0" sz="3200" i="1" lang="en-US">
                <a:solidFill>
                  <a:srgbClr val="FF0000"/>
                </a:solidFill>
                <a:latin typeface="Times New Roman" pitchFamily="18" charset="0"/>
                <a:cs typeface="Times New Roman" pitchFamily="18" charset="0"/>
              </a:rPr>
              <a:t>Pragmatic Teams</a:t>
            </a:r>
            <a:r>
              <a:rPr dirty="0" sz="3200" i="1" lang="en-US">
                <a:latin typeface="Times New Roman" pitchFamily="18" charset="0"/>
                <a:cs typeface="Times New Roman" pitchFamily="18" charset="0"/>
              </a:rPr>
              <a:t>, </a:t>
            </a:r>
            <a:r>
              <a:rPr dirty="0" sz="3200" lang="en-US">
                <a:latin typeface="Times New Roman" pitchFamily="18" charset="0"/>
                <a:cs typeface="Times New Roman" pitchFamily="18" charset="0"/>
              </a:rPr>
              <a:t>we'll show how to do this while honoring the pragmatic philosophy</a:t>
            </a:r>
          </a:p>
        </p:txBody>
      </p:sp>
      <p:sp>
        <p:nvSpPr>
          <p:cNvPr id="1048625" name="Title 2"/>
          <p:cNvSpPr>
            <a:spLocks noGrp="1"/>
          </p:cNvSpPr>
          <p:nvPr>
            <p:ph type="title"/>
          </p:nvPr>
        </p:nvSpPr>
        <p:spPr/>
        <p:txBody>
          <a:bodyPr/>
          <a:p>
            <a:r>
              <a:rPr dirty="0" lang="en-US"/>
              <a:t>Pragmatic Projects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03" name=""/>
        <p:cNvGrpSpPr/>
        <p:nvPr/>
      </p:nvGrpSpPr>
      <p:grpSpPr>
        <a:xfrm>
          <a:off x="0" y="0"/>
          <a:ext cx="0" cy="0"/>
          <a:chOff x="0" y="0"/>
          <a:chExt cx="0" cy="0"/>
        </a:xfrm>
      </p:grpSpPr>
      <p:sp>
        <p:nvSpPr>
          <p:cNvPr id="1048626" name="Content Placeholder 1"/>
          <p:cNvSpPr>
            <a:spLocks noGrp="1"/>
          </p:cNvSpPr>
          <p:nvPr>
            <p:ph idx="1"/>
          </p:nvPr>
        </p:nvSpPr>
        <p:spPr/>
        <p:txBody>
          <a:bodyPr>
            <a:noAutofit/>
          </a:bodyPr>
          <a:p>
            <a:r>
              <a:rPr dirty="0" sz="3200" lang="en-US">
                <a:latin typeface="Times New Roman" pitchFamily="18" charset="0"/>
                <a:cs typeface="Times New Roman" pitchFamily="18" charset="0"/>
              </a:rPr>
              <a:t>The single most important factor in making project-level activities work consistently and reliably is to automate your procedures. We'll explain that in </a:t>
            </a:r>
            <a:r>
              <a:rPr dirty="0" sz="3200" i="1" lang="en-US">
                <a:solidFill>
                  <a:srgbClr val="FF0000"/>
                </a:solidFill>
                <a:latin typeface="Times New Roman" pitchFamily="18" charset="0"/>
                <a:cs typeface="Times New Roman" pitchFamily="18" charset="0"/>
              </a:rPr>
              <a:t>Ubiquitous Automation</a:t>
            </a:r>
            <a:r>
              <a:rPr dirty="0" sz="3200" i="1" lang="en-US">
                <a:latin typeface="Times New Roman" pitchFamily="18" charset="0"/>
                <a:cs typeface="Times New Roman" pitchFamily="18" charset="0"/>
              </a:rPr>
              <a:t>.</a:t>
            </a:r>
          </a:p>
          <a:p>
            <a:r>
              <a:rPr dirty="0" sz="3200" lang="en-US">
                <a:latin typeface="Times New Roman" pitchFamily="18" charset="0"/>
                <a:cs typeface="Times New Roman" pitchFamily="18" charset="0"/>
              </a:rPr>
              <a:t>In </a:t>
            </a:r>
            <a:r>
              <a:rPr dirty="0" sz="3200" i="1" lang="en-US">
                <a:solidFill>
                  <a:srgbClr val="FF0000"/>
                </a:solidFill>
                <a:latin typeface="Times New Roman" pitchFamily="18" charset="0"/>
                <a:cs typeface="Times New Roman" pitchFamily="18" charset="0"/>
              </a:rPr>
              <a:t>Ruthless Testing</a:t>
            </a:r>
            <a:r>
              <a:rPr dirty="0" sz="3200" i="1" lang="en-US">
                <a:latin typeface="Times New Roman" pitchFamily="18" charset="0"/>
                <a:cs typeface="Times New Roman" pitchFamily="18" charset="0"/>
              </a:rPr>
              <a:t>, </a:t>
            </a:r>
            <a:r>
              <a:rPr dirty="0" sz="3200" lang="en-US">
                <a:latin typeface="Times New Roman" pitchFamily="18" charset="0"/>
                <a:cs typeface="Times New Roman" pitchFamily="18" charset="0"/>
              </a:rPr>
              <a:t>we go to the next step of</a:t>
            </a:r>
          </a:p>
          <a:p>
            <a:r>
              <a:rPr dirty="0" sz="3200" lang="en-US">
                <a:latin typeface="Times New Roman" pitchFamily="18" charset="0"/>
                <a:cs typeface="Times New Roman" pitchFamily="18" charset="0"/>
              </a:rPr>
              <a:t>project-wide testing philosophy and tools.</a:t>
            </a:r>
          </a:p>
        </p:txBody>
      </p:sp>
      <p:sp>
        <p:nvSpPr>
          <p:cNvPr id="1048627" name="Title 2"/>
          <p:cNvSpPr>
            <a:spLocks noGrp="1"/>
          </p:cNvSpPr>
          <p:nvPr>
            <p:ph type="title"/>
          </p:nvPr>
        </p:nvSpPr>
        <p:spPr/>
        <p:txBody>
          <a:bodyPr/>
          <a:p>
            <a:r>
              <a:rPr dirty="0" lang="en-US"/>
              <a:t>Pragmatic Projects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04" name=""/>
        <p:cNvGrpSpPr/>
        <p:nvPr/>
      </p:nvGrpSpPr>
      <p:grpSpPr>
        <a:xfrm>
          <a:off x="0" y="0"/>
          <a:ext cx="0" cy="0"/>
          <a:chOff x="0" y="0"/>
          <a:chExt cx="0" cy="0"/>
        </a:xfrm>
      </p:grpSpPr>
      <p:sp>
        <p:nvSpPr>
          <p:cNvPr id="1048628" name="Content Placeholder 1"/>
          <p:cNvSpPr>
            <a:spLocks noGrp="1"/>
          </p:cNvSpPr>
          <p:nvPr>
            <p:ph idx="1"/>
          </p:nvPr>
        </p:nvSpPr>
        <p:spPr/>
        <p:txBody>
          <a:bodyPr>
            <a:normAutofit/>
          </a:bodyPr>
          <a:p>
            <a:r>
              <a:rPr dirty="0" sz="3200" lang="en-US">
                <a:latin typeface="Times New Roman" pitchFamily="18" charset="0"/>
                <a:cs typeface="Times New Roman" pitchFamily="18" charset="0"/>
              </a:rPr>
              <a:t>The only thing that developers dislike more than testing is documentation. we'll show you how to make the chore less painful and more productive in </a:t>
            </a:r>
            <a:r>
              <a:rPr dirty="0" sz="3200" i="1" lang="en-US">
                <a:solidFill>
                  <a:srgbClr val="FF0000"/>
                </a:solidFill>
                <a:latin typeface="Times New Roman" pitchFamily="18" charset="0"/>
                <a:cs typeface="Times New Roman" pitchFamily="18" charset="0"/>
              </a:rPr>
              <a:t>It's All Writing.</a:t>
            </a:r>
          </a:p>
          <a:p>
            <a:r>
              <a:rPr dirty="0" sz="3200" lang="en-US">
                <a:latin typeface="Times New Roman" pitchFamily="18" charset="0"/>
                <a:cs typeface="Times New Roman" pitchFamily="18" charset="0"/>
              </a:rPr>
              <a:t>In </a:t>
            </a:r>
            <a:r>
              <a:rPr dirty="0" sz="3200" i="1" lang="en-US">
                <a:solidFill>
                  <a:srgbClr val="FF0000"/>
                </a:solidFill>
                <a:latin typeface="Times New Roman" pitchFamily="18" charset="0"/>
                <a:cs typeface="Times New Roman" pitchFamily="18" charset="0"/>
              </a:rPr>
              <a:t>Pride and Prejudice</a:t>
            </a:r>
            <a:r>
              <a:rPr dirty="0" sz="3200" i="1" lang="en-US">
                <a:latin typeface="Times New Roman" pitchFamily="18" charset="0"/>
                <a:cs typeface="Times New Roman" pitchFamily="18" charset="0"/>
              </a:rPr>
              <a:t>, </a:t>
            </a:r>
            <a:r>
              <a:rPr dirty="0" sz="3200" lang="en-US">
                <a:latin typeface="Times New Roman" pitchFamily="18" charset="0"/>
                <a:cs typeface="Times New Roman" pitchFamily="18" charset="0"/>
              </a:rPr>
              <a:t>we encourage you to sign your work, and to take pride in what you do.</a:t>
            </a:r>
          </a:p>
        </p:txBody>
      </p:sp>
      <p:sp>
        <p:nvSpPr>
          <p:cNvPr id="1048629" name="Title 2"/>
          <p:cNvSpPr>
            <a:spLocks noGrp="1"/>
          </p:cNvSpPr>
          <p:nvPr>
            <p:ph type="title"/>
          </p:nvPr>
        </p:nvSpPr>
        <p:spPr/>
        <p:txBody>
          <a:bodyPr/>
          <a:p>
            <a:r>
              <a:rPr dirty="0" lang="en-US"/>
              <a:t>Pragmatic Projects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05" name=""/>
        <p:cNvGrpSpPr/>
        <p:nvPr/>
      </p:nvGrpSpPr>
      <p:grpSpPr>
        <a:xfrm>
          <a:off x="0" y="0"/>
          <a:ext cx="0" cy="0"/>
          <a:chOff x="0" y="0"/>
          <a:chExt cx="0" cy="0"/>
        </a:xfrm>
      </p:grpSpPr>
      <p:sp>
        <p:nvSpPr>
          <p:cNvPr id="1048630" name="Content Placeholder 1"/>
          <p:cNvSpPr>
            <a:spLocks noGrp="1"/>
          </p:cNvSpPr>
          <p:nvPr>
            <p:ph idx="1"/>
          </p:nvPr>
        </p:nvSpPr>
        <p:spPr/>
        <p:txBody>
          <a:bodyPr>
            <a:noAutofit/>
          </a:bodyPr>
          <a:p>
            <a:pPr indent="0" marL="109728">
              <a:buNone/>
            </a:pPr>
            <a:r>
              <a:rPr b="1" dirty="0" sz="3200" lang="en-US">
                <a:solidFill>
                  <a:srgbClr val="FF0000"/>
                </a:solidFill>
                <a:latin typeface="Times New Roman" pitchFamily="18" charset="0"/>
                <a:cs typeface="Times New Roman" pitchFamily="18" charset="0"/>
              </a:rPr>
              <a:t>No Broken Windows</a:t>
            </a:r>
          </a:p>
          <a:p>
            <a:r>
              <a:rPr dirty="0" sz="3200" lang="en-US">
                <a:latin typeface="Times New Roman" pitchFamily="18" charset="0"/>
                <a:cs typeface="Times New Roman" pitchFamily="18" charset="0"/>
              </a:rPr>
              <a:t>Quality is a team issue.</a:t>
            </a:r>
          </a:p>
          <a:p>
            <a:r>
              <a:rPr dirty="0" sz="3200" lang="en-US">
                <a:latin typeface="Times New Roman" pitchFamily="18" charset="0"/>
                <a:cs typeface="Times New Roman" pitchFamily="18" charset="0"/>
              </a:rPr>
              <a:t>Teams as a whole should not tolerate broken windows—those small imperfections that no</a:t>
            </a:r>
          </a:p>
          <a:p>
            <a:r>
              <a:rPr dirty="0" sz="3200" lang="en-US">
                <a:latin typeface="Times New Roman" pitchFamily="18" charset="0"/>
                <a:cs typeface="Times New Roman" pitchFamily="18" charset="0"/>
              </a:rPr>
              <a:t>one fixes. </a:t>
            </a:r>
          </a:p>
          <a:p>
            <a:r>
              <a:rPr dirty="0" sz="3200" lang="en-US">
                <a:latin typeface="Times New Roman" pitchFamily="18" charset="0"/>
                <a:cs typeface="Times New Roman" pitchFamily="18" charset="0"/>
              </a:rPr>
              <a:t>The team </a:t>
            </a:r>
            <a:r>
              <a:rPr dirty="0" sz="3200" i="1" lang="en-US">
                <a:latin typeface="Times New Roman" pitchFamily="18" charset="0"/>
                <a:cs typeface="Times New Roman" pitchFamily="18" charset="0"/>
              </a:rPr>
              <a:t>must </a:t>
            </a:r>
            <a:r>
              <a:rPr dirty="0" sz="3200" lang="en-US">
                <a:latin typeface="Times New Roman" pitchFamily="18" charset="0"/>
                <a:cs typeface="Times New Roman" pitchFamily="18" charset="0"/>
              </a:rPr>
              <a:t>take responsibility for the quality of the product.</a:t>
            </a:r>
          </a:p>
          <a:p>
            <a:r>
              <a:rPr dirty="0" sz="3200" lang="en-US">
                <a:latin typeface="Times New Roman" pitchFamily="18" charset="0"/>
                <a:cs typeface="Times New Roman" pitchFamily="18" charset="0"/>
              </a:rPr>
              <a:t>Quality can come only from the individual contributions of </a:t>
            </a:r>
            <a:r>
              <a:rPr dirty="0" sz="3200" i="1" lang="en-US">
                <a:latin typeface="Times New Roman" pitchFamily="18" charset="0"/>
                <a:cs typeface="Times New Roman" pitchFamily="18" charset="0"/>
              </a:rPr>
              <a:t>all </a:t>
            </a:r>
            <a:r>
              <a:rPr dirty="0" sz="3200" lang="en-US">
                <a:latin typeface="Times New Roman" pitchFamily="18" charset="0"/>
                <a:cs typeface="Times New Roman" pitchFamily="18" charset="0"/>
              </a:rPr>
              <a:t>team members.</a:t>
            </a:r>
          </a:p>
        </p:txBody>
      </p:sp>
      <p:sp>
        <p:nvSpPr>
          <p:cNvPr id="1048631" name="Title 2"/>
          <p:cNvSpPr>
            <a:spLocks noGrp="1"/>
          </p:cNvSpPr>
          <p:nvPr>
            <p:ph type="title"/>
          </p:nvPr>
        </p:nvSpPr>
        <p:spPr/>
        <p:txBody>
          <a:bodyPr>
            <a:normAutofit fontScale="90000"/>
          </a:bodyPr>
          <a:p>
            <a:r>
              <a:rPr dirty="0" lang="en-US"/>
              <a:t>Pragmatic Projects- Pragmatic Teams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06" name=""/>
        <p:cNvGrpSpPr/>
        <p:nvPr/>
      </p:nvGrpSpPr>
      <p:grpSpPr>
        <a:xfrm>
          <a:off x="0" y="0"/>
          <a:ext cx="0" cy="0"/>
          <a:chOff x="0" y="0"/>
          <a:chExt cx="0" cy="0"/>
        </a:xfrm>
      </p:grpSpPr>
      <p:sp>
        <p:nvSpPr>
          <p:cNvPr id="1048632" name="Content Placeholder 1"/>
          <p:cNvSpPr>
            <a:spLocks noGrp="1"/>
          </p:cNvSpPr>
          <p:nvPr>
            <p:ph idx="1"/>
          </p:nvPr>
        </p:nvSpPr>
        <p:spPr/>
        <p:txBody>
          <a:bodyPr>
            <a:normAutofit/>
          </a:bodyPr>
          <a:p>
            <a:pPr indent="0" marL="109728">
              <a:buNone/>
            </a:pPr>
            <a:r>
              <a:rPr b="1" dirty="0" sz="3200" lang="en-US">
                <a:solidFill>
                  <a:srgbClr val="FF0000"/>
                </a:solidFill>
                <a:latin typeface="Times New Roman" pitchFamily="18" charset="0"/>
                <a:cs typeface="Times New Roman" pitchFamily="18" charset="0"/>
              </a:rPr>
              <a:t>Boiled Frogs</a:t>
            </a:r>
          </a:p>
          <a:p>
            <a:r>
              <a:rPr dirty="0" sz="3200" lang="en-US">
                <a:latin typeface="Times New Roman" pitchFamily="18" charset="0"/>
                <a:cs typeface="Times New Roman" pitchFamily="18" charset="0"/>
              </a:rPr>
              <a:t>Remember the poor frog in the pan of water, back in Stone Soup and Boiled Frogs?</a:t>
            </a:r>
          </a:p>
          <a:p>
            <a:r>
              <a:rPr dirty="0" sz="3200" lang="en-US">
                <a:latin typeface="Times New Roman" pitchFamily="18" charset="0"/>
                <a:cs typeface="Times New Roman" pitchFamily="18" charset="0"/>
              </a:rPr>
              <a:t> It doesn't notice the gradual change in its environment, and ends up cooked. </a:t>
            </a:r>
          </a:p>
          <a:p>
            <a:r>
              <a:rPr dirty="0" sz="3200" lang="en-US">
                <a:latin typeface="Times New Roman" pitchFamily="18" charset="0"/>
                <a:cs typeface="Times New Roman" pitchFamily="18" charset="0"/>
              </a:rPr>
              <a:t>The same can happen to individuals who aren't vigilant. </a:t>
            </a:r>
          </a:p>
        </p:txBody>
      </p:sp>
      <p:sp>
        <p:nvSpPr>
          <p:cNvPr id="1048633" name="Title 2"/>
          <p:cNvSpPr>
            <a:spLocks noGrp="1"/>
          </p:cNvSpPr>
          <p:nvPr>
            <p:ph type="title"/>
          </p:nvPr>
        </p:nvSpPr>
        <p:spPr>
          <a:xfrm>
            <a:off x="381000" y="228600"/>
            <a:ext cx="8229600" cy="1143000"/>
          </a:xfrm>
        </p:spPr>
        <p:txBody>
          <a:bodyPr>
            <a:normAutofit fontScale="90000"/>
          </a:bodyPr>
          <a:p>
            <a:r>
              <a:rPr dirty="0" lang="en-US"/>
              <a:t>Pragmatic Projects- Pragmatic Teams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sp>
        <p:nvSpPr>
          <p:cNvPr id="1048600" name="Content Placeholder 1"/>
          <p:cNvSpPr>
            <a:spLocks noGrp="1"/>
          </p:cNvSpPr>
          <p:nvPr>
            <p:ph idx="1"/>
          </p:nvPr>
        </p:nvSpPr>
        <p:spPr/>
        <p:txBody>
          <a:bodyPr/>
          <a:p>
            <a:r>
              <a:rPr dirty="0" sz="2800" lang="en-US">
                <a:solidFill>
                  <a:srgbClr val="FF0000"/>
                </a:solidFill>
                <a:latin typeface="Times New Roman" panose="02020603050405020304" pitchFamily="18" charset="0"/>
                <a:cs typeface="Times New Roman" panose="02020603050405020304" pitchFamily="18" charset="0"/>
              </a:rPr>
              <a:t>Digging for Requirements</a:t>
            </a:r>
          </a:p>
          <a:p>
            <a:r>
              <a:rPr dirty="0" sz="2800" lang="en-US">
                <a:solidFill>
                  <a:srgbClr val="FF0000"/>
                </a:solidFill>
                <a:latin typeface="Times New Roman" panose="02020603050405020304" pitchFamily="18" charset="0"/>
                <a:cs typeface="Times New Roman" panose="02020603050405020304" pitchFamily="18" charset="0"/>
              </a:rPr>
              <a:t>Documenting Requirements</a:t>
            </a:r>
          </a:p>
          <a:p>
            <a:r>
              <a:rPr dirty="0" sz="2800" lang="en-US">
                <a:solidFill>
                  <a:srgbClr val="FF0000"/>
                </a:solidFill>
                <a:latin typeface="Times New Roman" panose="02020603050405020304" pitchFamily="18" charset="0"/>
                <a:cs typeface="Times New Roman" panose="02020603050405020304" pitchFamily="18" charset="0"/>
              </a:rPr>
              <a:t>A sample use case</a:t>
            </a:r>
          </a:p>
          <a:p>
            <a:r>
              <a:rPr dirty="0" sz="2800" lang="en-US">
                <a:solidFill>
                  <a:srgbClr val="FF0000"/>
                </a:solidFill>
                <a:latin typeface="Times New Roman" panose="02020603050405020304" pitchFamily="18" charset="0"/>
                <a:cs typeface="Times New Roman" panose="02020603050405020304" pitchFamily="18" charset="0"/>
              </a:rPr>
              <a:t>Use case Diagrams</a:t>
            </a:r>
          </a:p>
          <a:p>
            <a:r>
              <a:rPr dirty="0" sz="2800" lang="en-US" err="1">
                <a:solidFill>
                  <a:srgbClr val="FF0000"/>
                </a:solidFill>
                <a:latin typeface="Times New Roman" panose="02020603050405020304" pitchFamily="18" charset="0"/>
                <a:cs typeface="Times New Roman" panose="02020603050405020304" pitchFamily="18" charset="0"/>
              </a:rPr>
              <a:t>Overspecifying</a:t>
            </a:r>
            <a:endParaRPr dirty="0" sz="2800" lang="en-US">
              <a:solidFill>
                <a:srgbClr val="FF0000"/>
              </a:solidFill>
              <a:latin typeface="Times New Roman" panose="02020603050405020304" pitchFamily="18" charset="0"/>
              <a:cs typeface="Times New Roman" panose="02020603050405020304" pitchFamily="18" charset="0"/>
            </a:endParaRPr>
          </a:p>
          <a:p>
            <a:r>
              <a:rPr dirty="0" sz="2800" lang="en-US">
                <a:solidFill>
                  <a:srgbClr val="FF0000"/>
                </a:solidFill>
                <a:latin typeface="Times New Roman" panose="02020603050405020304" pitchFamily="18" charset="0"/>
                <a:cs typeface="Times New Roman" panose="02020603050405020304" pitchFamily="18" charset="0"/>
              </a:rPr>
              <a:t>Just One More Wafer-Thin Mint…</a:t>
            </a:r>
          </a:p>
          <a:p>
            <a:r>
              <a:rPr dirty="0" sz="2800" lang="en-US">
                <a:solidFill>
                  <a:srgbClr val="FF0000"/>
                </a:solidFill>
                <a:latin typeface="Times New Roman" panose="02020603050405020304" pitchFamily="18" charset="0"/>
                <a:cs typeface="Times New Roman" panose="02020603050405020304" pitchFamily="18" charset="0"/>
              </a:rPr>
              <a:t>Maintain a Glossary</a:t>
            </a:r>
          </a:p>
          <a:p>
            <a:r>
              <a:rPr dirty="0" sz="2800" lang="en-US">
                <a:solidFill>
                  <a:srgbClr val="FF0000"/>
                </a:solidFill>
                <a:latin typeface="Times New Roman" panose="02020603050405020304" pitchFamily="18" charset="0"/>
                <a:cs typeface="Times New Roman" panose="02020603050405020304" pitchFamily="18" charset="0"/>
              </a:rPr>
              <a:t>Get the Word Out</a:t>
            </a:r>
          </a:p>
          <a:p>
            <a:endParaRPr dirty="0" sz="2800" lang="en-US">
              <a:solidFill>
                <a:srgbClr val="FF0000"/>
              </a:solidFill>
              <a:latin typeface="Times New Roman" panose="02020603050405020304" pitchFamily="18" charset="0"/>
              <a:cs typeface="Times New Roman" panose="02020603050405020304" pitchFamily="18" charset="0"/>
            </a:endParaRPr>
          </a:p>
          <a:p>
            <a:endParaRPr dirty="0" sz="2800" lang="en-US">
              <a:solidFill>
                <a:srgbClr val="FF0000"/>
              </a:solidFill>
              <a:latin typeface="Times New Roman" panose="02020603050405020304" pitchFamily="18" charset="0"/>
              <a:cs typeface="Times New Roman" panose="02020603050405020304" pitchFamily="18" charset="0"/>
            </a:endParaRPr>
          </a:p>
          <a:p>
            <a:endParaRPr dirty="0" sz="2800" lang="en-US">
              <a:solidFill>
                <a:srgbClr val="FF0000"/>
              </a:solidFill>
              <a:latin typeface="Times New Roman" panose="02020603050405020304" pitchFamily="18" charset="0"/>
              <a:cs typeface="Times New Roman" panose="02020603050405020304" pitchFamily="18" charset="0"/>
            </a:endParaRPr>
          </a:p>
          <a:p>
            <a:endParaRPr b="1" dirty="0" sz="2400" lang="en-US">
              <a:latin typeface="Times New Roman" pitchFamily="18" charset="0"/>
              <a:cs typeface="Times New Roman" pitchFamily="18" charset="0"/>
            </a:endParaRPr>
          </a:p>
          <a:p>
            <a:endParaRPr b="1" dirty="0" sz="2400" lang="en-US">
              <a:latin typeface="Times New Roman" pitchFamily="18" charset="0"/>
              <a:cs typeface="Times New Roman" pitchFamily="18" charset="0"/>
            </a:endParaRPr>
          </a:p>
          <a:p>
            <a:endParaRPr dirty="0" lang="en-US"/>
          </a:p>
        </p:txBody>
      </p:sp>
      <p:sp>
        <p:nvSpPr>
          <p:cNvPr id="1048601" name="Title 2"/>
          <p:cNvSpPr>
            <a:spLocks noGrp="1"/>
          </p:cNvSpPr>
          <p:nvPr>
            <p:ph type="title"/>
          </p:nvPr>
        </p:nvSpPr>
        <p:spPr/>
        <p:txBody>
          <a:bodyPr/>
          <a:p>
            <a:r>
              <a:rPr dirty="0" lang="en-US"/>
              <a:t>Dealing with requirements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07" name=""/>
        <p:cNvGrpSpPr/>
        <p:nvPr/>
      </p:nvGrpSpPr>
      <p:grpSpPr>
        <a:xfrm>
          <a:off x="0" y="0"/>
          <a:ext cx="0" cy="0"/>
          <a:chOff x="0" y="0"/>
          <a:chExt cx="0" cy="0"/>
        </a:xfrm>
      </p:grpSpPr>
      <p:sp>
        <p:nvSpPr>
          <p:cNvPr id="1048634" name="Content Placeholder 1"/>
          <p:cNvSpPr>
            <a:spLocks noGrp="1"/>
          </p:cNvSpPr>
          <p:nvPr>
            <p:ph idx="1"/>
          </p:nvPr>
        </p:nvSpPr>
        <p:spPr/>
        <p:txBody>
          <a:bodyPr>
            <a:normAutofit fontScale="96875" lnSpcReduction="20000"/>
          </a:bodyPr>
          <a:p>
            <a:pPr indent="0" marL="109728">
              <a:buNone/>
            </a:pPr>
            <a:r>
              <a:rPr b="1" dirty="0" sz="3200" lang="en-US">
                <a:solidFill>
                  <a:srgbClr val="FF0000"/>
                </a:solidFill>
                <a:latin typeface="Times New Roman" pitchFamily="18" charset="0"/>
                <a:cs typeface="Times New Roman" pitchFamily="18" charset="0"/>
              </a:rPr>
              <a:t>Communicate</a:t>
            </a:r>
          </a:p>
          <a:p>
            <a:r>
              <a:rPr dirty="0" sz="3200" lang="en-US">
                <a:latin typeface="Times New Roman" pitchFamily="18" charset="0"/>
                <a:cs typeface="Times New Roman" pitchFamily="18" charset="0"/>
              </a:rPr>
              <a:t>Developers in a team must talk to each other.</a:t>
            </a:r>
          </a:p>
          <a:p>
            <a:r>
              <a:rPr dirty="0" sz="3200" lang="en-US">
                <a:latin typeface="Times New Roman" pitchFamily="18" charset="0"/>
                <a:cs typeface="Times New Roman" pitchFamily="18" charset="0"/>
              </a:rPr>
              <a:t>The team as an entity needs to communicate clearly with the rest of the world.</a:t>
            </a:r>
          </a:p>
          <a:p>
            <a:pPr indent="0" marL="109728">
              <a:buNone/>
            </a:pPr>
            <a:r>
              <a:rPr b="1" dirty="0" sz="3200" lang="en-US">
                <a:solidFill>
                  <a:srgbClr val="FF0000"/>
                </a:solidFill>
                <a:latin typeface="Times New Roman" pitchFamily="18" charset="0"/>
                <a:cs typeface="Times New Roman" pitchFamily="18" charset="0"/>
              </a:rPr>
              <a:t>Don't Repeat Yourself</a:t>
            </a:r>
          </a:p>
          <a:p>
            <a:r>
              <a:rPr dirty="0" sz="3200" lang="en-US">
                <a:latin typeface="Times New Roman" pitchFamily="18" charset="0"/>
                <a:cs typeface="Times New Roman" pitchFamily="18" charset="0"/>
              </a:rPr>
              <a:t>The duplication leads to wasted effort, and can result in a maintenance nightmare. </a:t>
            </a:r>
          </a:p>
          <a:p>
            <a:endParaRPr dirty="0" sz="3200" lang="en-US">
              <a:latin typeface="Times New Roman" pitchFamily="18" charset="0"/>
              <a:cs typeface="Times New Roman" pitchFamily="18" charset="0"/>
            </a:endParaRPr>
          </a:p>
        </p:txBody>
      </p:sp>
      <p:sp>
        <p:nvSpPr>
          <p:cNvPr id="1048635" name="Title 2"/>
          <p:cNvSpPr>
            <a:spLocks noGrp="1"/>
          </p:cNvSpPr>
          <p:nvPr>
            <p:ph type="title"/>
          </p:nvPr>
        </p:nvSpPr>
        <p:spPr>
          <a:xfrm>
            <a:off x="381000" y="228600"/>
            <a:ext cx="8229600" cy="1143000"/>
          </a:xfrm>
        </p:spPr>
        <p:txBody>
          <a:bodyPr>
            <a:normAutofit fontScale="90000"/>
          </a:bodyPr>
          <a:p>
            <a:r>
              <a:rPr dirty="0" lang="en-US"/>
              <a:t>Pragmatic Projects- Pragmatic Teams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08" name=""/>
        <p:cNvGrpSpPr/>
        <p:nvPr/>
      </p:nvGrpSpPr>
      <p:grpSpPr>
        <a:xfrm>
          <a:off x="0" y="0"/>
          <a:ext cx="0" cy="0"/>
          <a:chOff x="0" y="0"/>
          <a:chExt cx="0" cy="0"/>
        </a:xfrm>
      </p:grpSpPr>
      <p:sp>
        <p:nvSpPr>
          <p:cNvPr id="1048636" name="Content Placeholder 1"/>
          <p:cNvSpPr>
            <a:spLocks noGrp="1"/>
          </p:cNvSpPr>
          <p:nvPr>
            <p:ph idx="1"/>
          </p:nvPr>
        </p:nvSpPr>
        <p:spPr/>
        <p:txBody>
          <a:bodyPr>
            <a:normAutofit/>
          </a:bodyPr>
          <a:p>
            <a:pPr indent="0" marL="109728">
              <a:buNone/>
            </a:pPr>
            <a:r>
              <a:rPr b="1" dirty="0" sz="3200" lang="en-US" err="1">
                <a:solidFill>
                  <a:srgbClr val="FF0000"/>
                </a:solidFill>
                <a:latin typeface="Times New Roman" pitchFamily="18" charset="0"/>
                <a:cs typeface="Times New Roman" pitchFamily="18" charset="0"/>
              </a:rPr>
              <a:t>Orthogonality</a:t>
            </a:r>
            <a:endParaRPr dirty="0" sz="3200" lang="en-US">
              <a:solidFill>
                <a:srgbClr val="FF0000"/>
              </a:solidFill>
              <a:latin typeface="Times New Roman" pitchFamily="18" charset="0"/>
              <a:cs typeface="Times New Roman" pitchFamily="18" charset="0"/>
            </a:endParaRPr>
          </a:p>
          <a:p>
            <a:r>
              <a:rPr dirty="0" sz="3200" lang="en-US">
                <a:latin typeface="Times New Roman" pitchFamily="18" charset="0"/>
                <a:cs typeface="Times New Roman" pitchFamily="18" charset="0"/>
              </a:rPr>
              <a:t>Splitting teams functionally.</a:t>
            </a:r>
          </a:p>
          <a:p>
            <a:r>
              <a:rPr dirty="0" sz="3200" lang="en-US">
                <a:latin typeface="Times New Roman" pitchFamily="18" charset="0"/>
                <a:cs typeface="Times New Roman" pitchFamily="18" charset="0"/>
              </a:rPr>
              <a:t>Divide your people into small teams, each responsible for a particular functional aspect of the final system. </a:t>
            </a:r>
          </a:p>
          <a:p>
            <a:r>
              <a:rPr dirty="0" sz="3200" lang="en-US">
                <a:latin typeface="Times New Roman" pitchFamily="18" charset="0"/>
                <a:cs typeface="Times New Roman" pitchFamily="18" charset="0"/>
              </a:rPr>
              <a:t>Teams organize themselves internally, building on individual strengths as they can</a:t>
            </a:r>
          </a:p>
        </p:txBody>
      </p:sp>
      <p:sp>
        <p:nvSpPr>
          <p:cNvPr id="1048637" name="Title 2"/>
          <p:cNvSpPr>
            <a:spLocks noGrp="1"/>
          </p:cNvSpPr>
          <p:nvPr>
            <p:ph type="title"/>
          </p:nvPr>
        </p:nvSpPr>
        <p:spPr/>
        <p:txBody>
          <a:bodyPr>
            <a:normAutofit fontScale="90000"/>
          </a:bodyPr>
          <a:p>
            <a:r>
              <a:rPr dirty="0" lang="en-US"/>
              <a:t>Pragmatic Projects- Pragmatic Teams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09" name=""/>
        <p:cNvGrpSpPr/>
        <p:nvPr/>
      </p:nvGrpSpPr>
      <p:grpSpPr>
        <a:xfrm>
          <a:off x="0" y="0"/>
          <a:ext cx="0" cy="0"/>
          <a:chOff x="0" y="0"/>
          <a:chExt cx="0" cy="0"/>
        </a:xfrm>
      </p:grpSpPr>
      <p:sp>
        <p:nvSpPr>
          <p:cNvPr id="1048638" name="Content Placeholder 1"/>
          <p:cNvSpPr>
            <a:spLocks noGrp="1"/>
          </p:cNvSpPr>
          <p:nvPr>
            <p:ph idx="1"/>
          </p:nvPr>
        </p:nvSpPr>
        <p:spPr/>
        <p:txBody>
          <a:bodyPr>
            <a:normAutofit/>
          </a:bodyPr>
          <a:p>
            <a:pPr indent="0" marL="109728">
              <a:buNone/>
            </a:pPr>
            <a:r>
              <a:rPr b="1" dirty="0" sz="3200" lang="en-US">
                <a:solidFill>
                  <a:srgbClr val="FF0000"/>
                </a:solidFill>
                <a:latin typeface="Times New Roman" pitchFamily="18" charset="0"/>
                <a:cs typeface="Times New Roman" pitchFamily="18" charset="0"/>
              </a:rPr>
              <a:t>Automation</a:t>
            </a:r>
          </a:p>
          <a:p>
            <a:r>
              <a:rPr dirty="0" sz="3200" lang="en-US">
                <a:latin typeface="Times New Roman" pitchFamily="18" charset="0"/>
                <a:cs typeface="Times New Roman" pitchFamily="18" charset="0"/>
              </a:rPr>
              <a:t>A great way to ensure both consistency and accuracy is to automate everything the team Does.</a:t>
            </a:r>
          </a:p>
          <a:p>
            <a:r>
              <a:rPr dirty="0" sz="3200" lang="en-US">
                <a:latin typeface="Times New Roman" pitchFamily="18" charset="0"/>
                <a:cs typeface="Times New Roman" pitchFamily="18" charset="0"/>
              </a:rPr>
              <a:t>To ensure that things get automated, appoint one or more team members as </a:t>
            </a:r>
            <a:r>
              <a:rPr dirty="0" sz="3200" i="1" lang="en-US">
                <a:solidFill>
                  <a:srgbClr val="FF0000"/>
                </a:solidFill>
                <a:latin typeface="Times New Roman" pitchFamily="18" charset="0"/>
                <a:cs typeface="Times New Roman" pitchFamily="18" charset="0"/>
              </a:rPr>
              <a:t>tool builders </a:t>
            </a:r>
            <a:r>
              <a:rPr dirty="0" sz="3200" lang="en-US">
                <a:latin typeface="Times New Roman" pitchFamily="18" charset="0"/>
                <a:cs typeface="Times New Roman" pitchFamily="18" charset="0"/>
              </a:rPr>
              <a:t>to construct and deploy  the tools that automate the project activities</a:t>
            </a:r>
          </a:p>
        </p:txBody>
      </p:sp>
      <p:sp>
        <p:nvSpPr>
          <p:cNvPr id="1048639" name="Title 2"/>
          <p:cNvSpPr>
            <a:spLocks noGrp="1"/>
          </p:cNvSpPr>
          <p:nvPr>
            <p:ph type="title"/>
          </p:nvPr>
        </p:nvSpPr>
        <p:spPr/>
        <p:txBody>
          <a:bodyPr>
            <a:normAutofit fontScale="90000"/>
          </a:bodyPr>
          <a:p>
            <a:r>
              <a:rPr dirty="0" lang="en-US"/>
              <a:t>Pragmatic Projects- Pragmatic Teams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10" name=""/>
        <p:cNvGrpSpPr/>
        <p:nvPr/>
      </p:nvGrpSpPr>
      <p:grpSpPr>
        <a:xfrm>
          <a:off x="0" y="0"/>
          <a:ext cx="0" cy="0"/>
          <a:chOff x="0" y="0"/>
          <a:chExt cx="0" cy="0"/>
        </a:xfrm>
      </p:grpSpPr>
      <p:sp>
        <p:nvSpPr>
          <p:cNvPr id="1048640" name="Content Placeholder 1"/>
          <p:cNvSpPr>
            <a:spLocks noGrp="1"/>
          </p:cNvSpPr>
          <p:nvPr>
            <p:ph idx="1"/>
          </p:nvPr>
        </p:nvSpPr>
        <p:spPr/>
        <p:txBody>
          <a:bodyPr>
            <a:normAutofit/>
          </a:bodyPr>
          <a:p>
            <a:pPr indent="0" marL="109728">
              <a:buNone/>
            </a:pPr>
            <a:r>
              <a:rPr b="1" dirty="0" sz="3200" lang="en-US">
                <a:solidFill>
                  <a:srgbClr val="FF0000"/>
                </a:solidFill>
                <a:latin typeface="Times New Roman" pitchFamily="18" charset="0"/>
                <a:cs typeface="Times New Roman" pitchFamily="18" charset="0"/>
              </a:rPr>
              <a:t>Know When to Stop Adding Paint</a:t>
            </a:r>
          </a:p>
          <a:p>
            <a:r>
              <a:rPr sz="3200" lang="en-US">
                <a:latin typeface="Times New Roman" pitchFamily="18" charset="0"/>
                <a:cs typeface="Times New Roman" pitchFamily="18" charset="0"/>
              </a:rPr>
              <a:t>Teams </a:t>
            </a:r>
            <a:r>
              <a:rPr dirty="0" sz="3200" lang="en-US">
                <a:latin typeface="Times New Roman" pitchFamily="18" charset="0"/>
                <a:cs typeface="Times New Roman" pitchFamily="18" charset="0"/>
              </a:rPr>
              <a:t>are made up of individuals. </a:t>
            </a:r>
          </a:p>
          <a:p>
            <a:r>
              <a:rPr dirty="0" sz="3200" lang="en-US">
                <a:latin typeface="Times New Roman" pitchFamily="18" charset="0"/>
                <a:cs typeface="Times New Roman" pitchFamily="18" charset="0"/>
              </a:rPr>
              <a:t>Give each member the ability to shine in his or her own way. </a:t>
            </a:r>
          </a:p>
          <a:p>
            <a:r>
              <a:rPr dirty="0" sz="3200" lang="en-US">
                <a:latin typeface="Times New Roman" pitchFamily="18" charset="0"/>
                <a:cs typeface="Times New Roman" pitchFamily="18" charset="0"/>
              </a:rPr>
              <a:t>Give them just enough structure to support them and to ensure that the project delivers against its requirements</a:t>
            </a:r>
            <a:r>
              <a:rPr dirty="0" sz="3200" lang="en-US"/>
              <a:t>.</a:t>
            </a:r>
            <a:endParaRPr dirty="0" sz="3200" lang="en-US">
              <a:latin typeface="Times New Roman" pitchFamily="18" charset="0"/>
              <a:cs typeface="Times New Roman" pitchFamily="18" charset="0"/>
            </a:endParaRPr>
          </a:p>
        </p:txBody>
      </p:sp>
      <p:sp>
        <p:nvSpPr>
          <p:cNvPr id="1048641" name="Title 2"/>
          <p:cNvSpPr>
            <a:spLocks noGrp="1"/>
          </p:cNvSpPr>
          <p:nvPr>
            <p:ph type="title"/>
          </p:nvPr>
        </p:nvSpPr>
        <p:spPr/>
        <p:txBody>
          <a:bodyPr>
            <a:normAutofit fontScale="90000"/>
          </a:bodyPr>
          <a:p>
            <a:r>
              <a:rPr dirty="0" lang="en-US"/>
              <a:t>Pragmatic Projects- Pragmatic Teams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11" name=""/>
        <p:cNvGrpSpPr/>
        <p:nvPr/>
      </p:nvGrpSpPr>
      <p:grpSpPr>
        <a:xfrm>
          <a:off x="0" y="0"/>
          <a:ext cx="0" cy="0"/>
          <a:chOff x="0" y="0"/>
          <a:chExt cx="0" cy="0"/>
        </a:xfrm>
      </p:grpSpPr>
      <p:sp>
        <p:nvSpPr>
          <p:cNvPr id="1048642" name="Content Placeholder 2"/>
          <p:cNvSpPr>
            <a:spLocks noGrp="1"/>
          </p:cNvSpPr>
          <p:nvPr>
            <p:ph idx="1"/>
          </p:nvPr>
        </p:nvSpPr>
        <p:spPr/>
        <p:txBody>
          <a:bodyPr>
            <a:normAutofit/>
          </a:bodyPr>
          <a:p>
            <a:r>
              <a:rPr dirty="0" sz="3200" lang="en-US">
                <a:latin typeface="Times New Roman" pitchFamily="18" charset="0"/>
                <a:cs typeface="Times New Roman" pitchFamily="18" charset="0"/>
              </a:rPr>
              <a:t>The build and release procedure, code review paperwork, or any other recurring task on the project, everything has to be automatic.</a:t>
            </a:r>
          </a:p>
          <a:p>
            <a:endParaRPr dirty="0" sz="3200" lang="en-US">
              <a:latin typeface="Times New Roman" pitchFamily="18" charset="0"/>
              <a:cs typeface="Times New Roman" pitchFamily="18" charset="0"/>
            </a:endParaRPr>
          </a:p>
          <a:p>
            <a:r>
              <a:rPr dirty="0" sz="3200" lang="en-US">
                <a:latin typeface="Times New Roman" pitchFamily="18" charset="0"/>
                <a:cs typeface="Times New Roman" pitchFamily="18" charset="0"/>
              </a:rPr>
              <a:t>we want to ensure consistency and repeatability on the project through automation.</a:t>
            </a:r>
          </a:p>
        </p:txBody>
      </p:sp>
      <p:sp>
        <p:nvSpPr>
          <p:cNvPr id="1048643" name="Title 1"/>
          <p:cNvSpPr>
            <a:spLocks noGrp="1"/>
          </p:cNvSpPr>
          <p:nvPr>
            <p:ph type="title"/>
          </p:nvPr>
        </p:nvSpPr>
        <p:spPr/>
        <p:txBody>
          <a:bodyPr>
            <a:normAutofit fontScale="90000"/>
          </a:bodyPr>
          <a:p>
            <a:r>
              <a:rPr dirty="0" lang="en-US"/>
              <a:t>Pragmatic Projects-Ubiquitous Automation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12" name=""/>
        <p:cNvGrpSpPr/>
        <p:nvPr/>
      </p:nvGrpSpPr>
      <p:grpSpPr>
        <a:xfrm>
          <a:off x="0" y="0"/>
          <a:ext cx="0" cy="0"/>
          <a:chOff x="0" y="0"/>
          <a:chExt cx="0" cy="0"/>
        </a:xfrm>
      </p:grpSpPr>
      <p:sp>
        <p:nvSpPr>
          <p:cNvPr id="1048644" name="Content Placeholder 1"/>
          <p:cNvSpPr>
            <a:spLocks noGrp="1"/>
          </p:cNvSpPr>
          <p:nvPr>
            <p:ph idx="1"/>
          </p:nvPr>
        </p:nvSpPr>
        <p:spPr/>
        <p:txBody>
          <a:bodyPr>
            <a:normAutofit fontScale="96875" lnSpcReduction="10000"/>
          </a:bodyPr>
          <a:p>
            <a:pPr indent="0" marL="109728">
              <a:buNone/>
            </a:pPr>
            <a:r>
              <a:rPr b="1" dirty="0" sz="3200" lang="en-US">
                <a:solidFill>
                  <a:srgbClr val="FF0000"/>
                </a:solidFill>
                <a:latin typeface="Times New Roman" pitchFamily="18" charset="0"/>
                <a:cs typeface="Times New Roman" pitchFamily="18" charset="0"/>
              </a:rPr>
              <a:t>Compiling the Project</a:t>
            </a:r>
          </a:p>
          <a:p>
            <a:r>
              <a:rPr dirty="0" sz="3200" lang="en-US">
                <a:latin typeface="Times New Roman" pitchFamily="18" charset="0"/>
                <a:cs typeface="Times New Roman" pitchFamily="18" charset="0"/>
              </a:rPr>
              <a:t>Compiling the project  should be reliable and repeat-able.</a:t>
            </a:r>
          </a:p>
          <a:p>
            <a:r>
              <a:rPr dirty="0" sz="3200" lang="en-US">
                <a:latin typeface="Times New Roman" pitchFamily="18" charset="0"/>
                <a:cs typeface="Times New Roman" pitchFamily="18" charset="0"/>
              </a:rPr>
              <a:t>Compile projects with </a:t>
            </a:r>
            <a:r>
              <a:rPr dirty="0" sz="3200" lang="en-US" err="1">
                <a:latin typeface="Times New Roman" pitchFamily="18" charset="0"/>
                <a:cs typeface="Times New Roman" pitchFamily="18" charset="0"/>
              </a:rPr>
              <a:t>makefiles</a:t>
            </a:r>
            <a:r>
              <a:rPr dirty="0" sz="3200" lang="en-US">
                <a:latin typeface="Times New Roman" pitchFamily="18" charset="0"/>
                <a:cs typeface="Times New Roman" pitchFamily="18" charset="0"/>
              </a:rPr>
              <a:t>.</a:t>
            </a:r>
          </a:p>
          <a:p>
            <a:r>
              <a:rPr dirty="0" sz="3200" lang="en-US">
                <a:latin typeface="Times New Roman" pitchFamily="18" charset="0"/>
                <a:cs typeface="Times New Roman" pitchFamily="18" charset="0"/>
              </a:rPr>
              <a:t>Advantages in using </a:t>
            </a:r>
            <a:r>
              <a:rPr dirty="0" sz="3200" lang="en-US" err="1">
                <a:latin typeface="Times New Roman" pitchFamily="18" charset="0"/>
                <a:cs typeface="Times New Roman" pitchFamily="18" charset="0"/>
              </a:rPr>
              <a:t>makefiles</a:t>
            </a:r>
            <a:r>
              <a:rPr dirty="0" sz="3200" lang="en-US">
                <a:latin typeface="Times New Roman" pitchFamily="18" charset="0"/>
                <a:cs typeface="Times New Roman" pitchFamily="18" charset="0"/>
              </a:rPr>
              <a:t>. </a:t>
            </a:r>
          </a:p>
          <a:p>
            <a:r>
              <a:rPr dirty="0" sz="3200" lang="en-US">
                <a:latin typeface="Times New Roman" pitchFamily="18" charset="0"/>
                <a:cs typeface="Times New Roman" pitchFamily="18" charset="0"/>
              </a:rPr>
              <a:t>It is a scripted, automatic procedure. </a:t>
            </a:r>
          </a:p>
          <a:p>
            <a:r>
              <a:rPr dirty="0" sz="3200" lang="en-US">
                <a:latin typeface="Times New Roman" pitchFamily="18" charset="0"/>
                <a:cs typeface="Times New Roman" pitchFamily="18" charset="0"/>
              </a:rPr>
              <a:t>We can add features to </a:t>
            </a:r>
            <a:r>
              <a:rPr dirty="0" sz="3200" lang="en-US">
                <a:solidFill>
                  <a:srgbClr val="0070C0"/>
                </a:solidFill>
                <a:latin typeface="Times New Roman" pitchFamily="18" charset="0"/>
                <a:cs typeface="Times New Roman" pitchFamily="18" charset="0"/>
              </a:rPr>
              <a:t>generate code </a:t>
            </a:r>
            <a:r>
              <a:rPr dirty="0" sz="3200" lang="en-US">
                <a:latin typeface="Times New Roman" pitchFamily="18" charset="0"/>
                <a:cs typeface="Times New Roman" pitchFamily="18" charset="0"/>
              </a:rPr>
              <a:t>and run </a:t>
            </a:r>
            <a:r>
              <a:rPr dirty="0" sz="3200" lang="en-US">
                <a:solidFill>
                  <a:srgbClr val="0070C0"/>
                </a:solidFill>
                <a:latin typeface="Times New Roman" pitchFamily="18" charset="0"/>
                <a:cs typeface="Times New Roman" pitchFamily="18" charset="0"/>
              </a:rPr>
              <a:t>regression tests </a:t>
            </a:r>
            <a:r>
              <a:rPr dirty="0" sz="3200" lang="en-US">
                <a:latin typeface="Times New Roman" pitchFamily="18" charset="0"/>
                <a:cs typeface="Times New Roman" pitchFamily="18" charset="0"/>
              </a:rPr>
              <a:t>automatically through </a:t>
            </a:r>
            <a:r>
              <a:rPr dirty="0" sz="3200" lang="en-US" err="1">
                <a:latin typeface="Times New Roman" pitchFamily="18" charset="0"/>
                <a:cs typeface="Times New Roman" pitchFamily="18" charset="0"/>
              </a:rPr>
              <a:t>makefile</a:t>
            </a:r>
            <a:r>
              <a:rPr dirty="0" sz="3200" lang="en-US"/>
              <a:t>.</a:t>
            </a:r>
          </a:p>
        </p:txBody>
      </p:sp>
      <p:sp>
        <p:nvSpPr>
          <p:cNvPr id="1048645" name="Title 2"/>
          <p:cNvSpPr>
            <a:spLocks noGrp="1"/>
          </p:cNvSpPr>
          <p:nvPr>
            <p:ph type="title"/>
          </p:nvPr>
        </p:nvSpPr>
        <p:spPr/>
        <p:txBody>
          <a:bodyPr>
            <a:normAutofit fontScale="90000"/>
          </a:bodyPr>
          <a:p>
            <a:r>
              <a:rPr dirty="0" lang="en-US"/>
              <a:t>Pragmatic Projects-Ubiquitous Automation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13" name=""/>
        <p:cNvGrpSpPr/>
        <p:nvPr/>
      </p:nvGrpSpPr>
      <p:grpSpPr>
        <a:xfrm>
          <a:off x="0" y="0"/>
          <a:ext cx="0" cy="0"/>
          <a:chOff x="0" y="0"/>
          <a:chExt cx="0" cy="0"/>
        </a:xfrm>
      </p:grpSpPr>
      <p:sp>
        <p:nvSpPr>
          <p:cNvPr id="1048646" name="Content Placeholder 1"/>
          <p:cNvSpPr>
            <a:spLocks noGrp="1"/>
          </p:cNvSpPr>
          <p:nvPr>
            <p:ph idx="1"/>
          </p:nvPr>
        </p:nvSpPr>
        <p:spPr/>
        <p:txBody>
          <a:bodyPr>
            <a:normAutofit fontScale="81250" lnSpcReduction="10000"/>
          </a:bodyPr>
          <a:p>
            <a:pPr indent="0" marL="109728">
              <a:buNone/>
            </a:pPr>
            <a:r>
              <a:rPr b="1" dirty="0" sz="3200" lang="en-US">
                <a:solidFill>
                  <a:srgbClr val="0070C0"/>
                </a:solidFill>
                <a:latin typeface="Times New Roman" pitchFamily="18" charset="0"/>
                <a:cs typeface="Times New Roman" pitchFamily="18" charset="0"/>
              </a:rPr>
              <a:t>Generating Code</a:t>
            </a:r>
          </a:p>
          <a:p>
            <a:r>
              <a:rPr dirty="0" sz="3200" lang="en-US">
                <a:latin typeface="Times New Roman" pitchFamily="18" charset="0"/>
                <a:cs typeface="Times New Roman" pitchFamily="18" charset="0"/>
              </a:rPr>
              <a:t>Add rules to a </a:t>
            </a:r>
            <a:r>
              <a:rPr dirty="0" sz="3200" lang="en-US" err="1">
                <a:latin typeface="Times New Roman" pitchFamily="18" charset="0"/>
                <a:cs typeface="Times New Roman" pitchFamily="18" charset="0"/>
              </a:rPr>
              <a:t>makefile</a:t>
            </a:r>
            <a:r>
              <a:rPr dirty="0" sz="3200" lang="en-US">
                <a:latin typeface="Times New Roman" pitchFamily="18" charset="0"/>
                <a:cs typeface="Times New Roman" pitchFamily="18" charset="0"/>
              </a:rPr>
              <a:t> to generate a file from</a:t>
            </a:r>
          </a:p>
          <a:p>
            <a:r>
              <a:rPr dirty="0" sz="3200" lang="en-US">
                <a:latin typeface="Times New Roman" pitchFamily="18" charset="0"/>
                <a:cs typeface="Times New Roman" pitchFamily="18" charset="0"/>
              </a:rPr>
              <a:t>some other source automatically. </a:t>
            </a:r>
          </a:p>
          <a:p>
            <a:r>
              <a:rPr dirty="0" sz="3200" lang="en-US">
                <a:latin typeface="Times New Roman" pitchFamily="18" charset="0"/>
                <a:cs typeface="Times New Roman" pitchFamily="18" charset="0"/>
              </a:rPr>
              <a:t>For example, suppose we wanted to take an XML file generate a Java file from it, and compile the result.</a:t>
            </a:r>
          </a:p>
          <a:p>
            <a:pPr indent="0" marL="109728">
              <a:buNone/>
            </a:pPr>
            <a:r>
              <a:rPr dirty="0" sz="3500" lang="en-US">
                <a:latin typeface="Times New Roman" pitchFamily="18" charset="0"/>
                <a:cs typeface="Times New Roman" pitchFamily="18" charset="0"/>
              </a:rPr>
              <a:t>.SUFFIXES: .Java .class .xml</a:t>
            </a:r>
          </a:p>
          <a:p>
            <a:pPr indent="0" marL="109728">
              <a:buNone/>
            </a:pPr>
            <a:r>
              <a:rPr dirty="0" sz="3500" lang="en-US">
                <a:latin typeface="Times New Roman" pitchFamily="18" charset="0"/>
                <a:cs typeface="Times New Roman" pitchFamily="18" charset="0"/>
              </a:rPr>
              <a:t>.xml.java:</a:t>
            </a:r>
          </a:p>
          <a:p>
            <a:pPr indent="0" marL="109728">
              <a:buNone/>
            </a:pPr>
            <a:r>
              <a:rPr dirty="0" sz="3500" lang="en-US" err="1">
                <a:latin typeface="Times New Roman" pitchFamily="18" charset="0"/>
                <a:cs typeface="Times New Roman" pitchFamily="18" charset="0"/>
              </a:rPr>
              <a:t>perl</a:t>
            </a:r>
            <a:r>
              <a:rPr dirty="0" sz="3500" lang="en-US">
                <a:latin typeface="Times New Roman" pitchFamily="18" charset="0"/>
                <a:cs typeface="Times New Roman" pitchFamily="18" charset="0"/>
              </a:rPr>
              <a:t> convert.pl $&lt; &gt; $@</a:t>
            </a:r>
          </a:p>
          <a:p>
            <a:pPr indent="0" marL="109728">
              <a:buNone/>
            </a:pPr>
            <a:r>
              <a:rPr dirty="0" sz="3500" lang="en-US">
                <a:latin typeface="Times New Roman" pitchFamily="18" charset="0"/>
                <a:cs typeface="Times New Roman" pitchFamily="18" charset="0"/>
              </a:rPr>
              <a:t>.</a:t>
            </a:r>
            <a:r>
              <a:rPr dirty="0" sz="3500" lang="en-US" err="1">
                <a:latin typeface="Times New Roman" pitchFamily="18" charset="0"/>
                <a:cs typeface="Times New Roman" pitchFamily="18" charset="0"/>
              </a:rPr>
              <a:t>Java.class</a:t>
            </a:r>
            <a:r>
              <a:rPr dirty="0" sz="3500" lang="en-US">
                <a:latin typeface="Times New Roman" pitchFamily="18" charset="0"/>
                <a:cs typeface="Times New Roman" pitchFamily="18" charset="0"/>
              </a:rPr>
              <a:t>:</a:t>
            </a:r>
          </a:p>
          <a:p>
            <a:pPr indent="0" marL="109728">
              <a:buNone/>
            </a:pPr>
            <a:r>
              <a:rPr dirty="0" sz="3500" lang="en-US">
                <a:latin typeface="Times New Roman" pitchFamily="18" charset="0"/>
                <a:cs typeface="Times New Roman" pitchFamily="18" charset="0"/>
              </a:rPr>
              <a:t>$(JAVAC) $(JAVAC_FLAGS) $&lt;</a:t>
            </a:r>
          </a:p>
        </p:txBody>
      </p:sp>
      <p:sp>
        <p:nvSpPr>
          <p:cNvPr id="1048647" name="Title 2"/>
          <p:cNvSpPr>
            <a:spLocks noGrp="1"/>
          </p:cNvSpPr>
          <p:nvPr>
            <p:ph type="title"/>
          </p:nvPr>
        </p:nvSpPr>
        <p:spPr/>
        <p:txBody>
          <a:bodyPr>
            <a:normAutofit fontScale="90000"/>
          </a:bodyPr>
          <a:p>
            <a:r>
              <a:rPr dirty="0" lang="en-US"/>
              <a:t>Pragmatic Projects-Ubiquitous Automation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14" name=""/>
        <p:cNvGrpSpPr/>
        <p:nvPr/>
      </p:nvGrpSpPr>
      <p:grpSpPr>
        <a:xfrm>
          <a:off x="0" y="0"/>
          <a:ext cx="0" cy="0"/>
          <a:chOff x="0" y="0"/>
          <a:chExt cx="0" cy="0"/>
        </a:xfrm>
      </p:grpSpPr>
      <p:sp>
        <p:nvSpPr>
          <p:cNvPr id="1048648" name="Content Placeholder 1"/>
          <p:cNvSpPr>
            <a:spLocks noGrp="1"/>
          </p:cNvSpPr>
          <p:nvPr>
            <p:ph idx="1"/>
          </p:nvPr>
        </p:nvSpPr>
        <p:spPr/>
        <p:txBody>
          <a:bodyPr>
            <a:normAutofit fontScale="96875" lnSpcReduction="20000"/>
          </a:bodyPr>
          <a:p>
            <a:r>
              <a:rPr dirty="0" sz="3200" lang="en-US">
                <a:latin typeface="Times New Roman" pitchFamily="18" charset="0"/>
                <a:cs typeface="Times New Roman" pitchFamily="18" charset="0"/>
              </a:rPr>
              <a:t>Type make </a:t>
            </a:r>
            <a:r>
              <a:rPr dirty="0" sz="3200" lang="en-US" err="1">
                <a:latin typeface="Times New Roman" pitchFamily="18" charset="0"/>
                <a:cs typeface="Times New Roman" pitchFamily="18" charset="0"/>
              </a:rPr>
              <a:t>test.class</a:t>
            </a:r>
            <a:r>
              <a:rPr dirty="0" sz="3200" lang="en-US">
                <a:latin typeface="Times New Roman" pitchFamily="18" charset="0"/>
                <a:cs typeface="Times New Roman" pitchFamily="18" charset="0"/>
              </a:rPr>
              <a:t>, and make will automatically look for a file named test.xml and build a .java file by running a Perl script, and then compile that file to produce </a:t>
            </a:r>
            <a:r>
              <a:rPr dirty="0" sz="3200" lang="en-US" err="1">
                <a:latin typeface="Times New Roman" pitchFamily="18" charset="0"/>
                <a:cs typeface="Times New Roman" pitchFamily="18" charset="0"/>
              </a:rPr>
              <a:t>test.class</a:t>
            </a:r>
            <a:r>
              <a:rPr dirty="0" sz="3200" lang="en-US">
                <a:latin typeface="Times New Roman" pitchFamily="18" charset="0"/>
                <a:cs typeface="Times New Roman" pitchFamily="18" charset="0"/>
              </a:rPr>
              <a:t>.</a:t>
            </a:r>
          </a:p>
          <a:p>
            <a:r>
              <a:rPr dirty="0" sz="3200" lang="en-US">
                <a:latin typeface="Times New Roman" pitchFamily="18" charset="0"/>
                <a:cs typeface="Times New Roman" pitchFamily="18" charset="0"/>
              </a:rPr>
              <a:t>We can use the same sort of rules to generate source code, header files, or documentation </a:t>
            </a:r>
          </a:p>
          <a:p>
            <a:r>
              <a:rPr dirty="0" sz="3200" lang="en-US">
                <a:latin typeface="Times New Roman" pitchFamily="18" charset="0"/>
                <a:cs typeface="Times New Roman" pitchFamily="18" charset="0"/>
              </a:rPr>
              <a:t>automatically from some other form as well</a:t>
            </a:r>
          </a:p>
        </p:txBody>
      </p:sp>
      <p:sp>
        <p:nvSpPr>
          <p:cNvPr id="1048649" name="Title 2"/>
          <p:cNvSpPr>
            <a:spLocks noGrp="1"/>
          </p:cNvSpPr>
          <p:nvPr>
            <p:ph type="title"/>
          </p:nvPr>
        </p:nvSpPr>
        <p:spPr/>
        <p:txBody>
          <a:bodyPr>
            <a:normAutofit fontScale="90000"/>
          </a:bodyPr>
          <a:p>
            <a:r>
              <a:rPr dirty="0" lang="en-US"/>
              <a:t>Pragmatic Projects-Ubiquitous Automation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15" name=""/>
        <p:cNvGrpSpPr/>
        <p:nvPr/>
      </p:nvGrpSpPr>
      <p:grpSpPr>
        <a:xfrm>
          <a:off x="0" y="0"/>
          <a:ext cx="0" cy="0"/>
          <a:chOff x="0" y="0"/>
          <a:chExt cx="0" cy="0"/>
        </a:xfrm>
      </p:grpSpPr>
      <p:sp>
        <p:nvSpPr>
          <p:cNvPr id="1048650" name="Content Placeholder 1"/>
          <p:cNvSpPr>
            <a:spLocks noGrp="1"/>
          </p:cNvSpPr>
          <p:nvPr>
            <p:ph idx="1"/>
          </p:nvPr>
        </p:nvSpPr>
        <p:spPr/>
        <p:txBody>
          <a:bodyPr>
            <a:noAutofit/>
          </a:bodyPr>
          <a:p>
            <a:pPr indent="0" marL="109728">
              <a:buNone/>
            </a:pPr>
            <a:r>
              <a:rPr b="1" dirty="0" sz="3200" lang="en-US">
                <a:solidFill>
                  <a:srgbClr val="00B0F0"/>
                </a:solidFill>
                <a:latin typeface="Times New Roman" pitchFamily="18" charset="0"/>
                <a:cs typeface="Times New Roman" pitchFamily="18" charset="0"/>
              </a:rPr>
              <a:t>Regression Tests</a:t>
            </a:r>
          </a:p>
          <a:p>
            <a:r>
              <a:rPr dirty="0" sz="3200" lang="en-US">
                <a:latin typeface="Times New Roman" pitchFamily="18" charset="0"/>
                <a:cs typeface="Times New Roman" pitchFamily="18" charset="0"/>
              </a:rPr>
              <a:t>We can also use the </a:t>
            </a:r>
            <a:r>
              <a:rPr dirty="0" sz="3200" lang="en-US" err="1">
                <a:latin typeface="Times New Roman" pitchFamily="18" charset="0"/>
                <a:cs typeface="Times New Roman" pitchFamily="18" charset="0"/>
              </a:rPr>
              <a:t>makefile</a:t>
            </a:r>
            <a:r>
              <a:rPr dirty="0" sz="3200" lang="en-US">
                <a:latin typeface="Times New Roman" pitchFamily="18" charset="0"/>
                <a:cs typeface="Times New Roman" pitchFamily="18" charset="0"/>
              </a:rPr>
              <a:t> to run regression tests either for an individual module or for an entire subsystem.</a:t>
            </a:r>
          </a:p>
          <a:p>
            <a:pPr indent="0" marL="109728">
              <a:buNone/>
            </a:pPr>
            <a:r>
              <a:rPr b="1" dirty="0" sz="3200" lang="en-US">
                <a:solidFill>
                  <a:srgbClr val="FF0000"/>
                </a:solidFill>
                <a:latin typeface="Times New Roman" pitchFamily="18" charset="0"/>
                <a:cs typeface="Times New Roman" pitchFamily="18" charset="0"/>
              </a:rPr>
              <a:t>Build Automation</a:t>
            </a:r>
          </a:p>
          <a:p>
            <a:r>
              <a:rPr dirty="0" sz="3200" lang="en-US">
                <a:latin typeface="Times New Roman" pitchFamily="18" charset="0"/>
                <a:cs typeface="Times New Roman" pitchFamily="18" charset="0"/>
              </a:rPr>
              <a:t>A </a:t>
            </a:r>
            <a:r>
              <a:rPr dirty="0" sz="3200" i="1" lang="en-US">
                <a:latin typeface="Times New Roman" pitchFamily="18" charset="0"/>
                <a:cs typeface="Times New Roman" pitchFamily="18" charset="0"/>
              </a:rPr>
              <a:t>build </a:t>
            </a:r>
            <a:r>
              <a:rPr dirty="0" sz="3200" lang="en-US">
                <a:latin typeface="Times New Roman" pitchFamily="18" charset="0"/>
                <a:cs typeface="Times New Roman" pitchFamily="18" charset="0"/>
              </a:rPr>
              <a:t>is a procedure that takes an empty directory (and a known compilation environment) and builds the project from scratch</a:t>
            </a:r>
          </a:p>
        </p:txBody>
      </p:sp>
      <p:sp>
        <p:nvSpPr>
          <p:cNvPr id="1048651" name="Title 2"/>
          <p:cNvSpPr>
            <a:spLocks noGrp="1"/>
          </p:cNvSpPr>
          <p:nvPr>
            <p:ph type="title"/>
          </p:nvPr>
        </p:nvSpPr>
        <p:spPr/>
        <p:txBody>
          <a:bodyPr>
            <a:normAutofit fontScale="90000"/>
          </a:bodyPr>
          <a:p>
            <a:r>
              <a:rPr dirty="0" lang="en-US"/>
              <a:t>Pragmatic Projects-Ubiquitous Automation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16" name=""/>
        <p:cNvGrpSpPr/>
        <p:nvPr/>
      </p:nvGrpSpPr>
      <p:grpSpPr>
        <a:xfrm>
          <a:off x="0" y="0"/>
          <a:ext cx="0" cy="0"/>
          <a:chOff x="0" y="0"/>
          <a:chExt cx="0" cy="0"/>
        </a:xfrm>
      </p:grpSpPr>
      <p:sp>
        <p:nvSpPr>
          <p:cNvPr id="1048652" name="Content Placeholder 1"/>
          <p:cNvSpPr>
            <a:spLocks noGrp="1"/>
          </p:cNvSpPr>
          <p:nvPr>
            <p:ph idx="1"/>
          </p:nvPr>
        </p:nvSpPr>
        <p:spPr>
          <a:xfrm>
            <a:off x="457200" y="1219200"/>
            <a:ext cx="8229600" cy="4788091"/>
          </a:xfrm>
        </p:spPr>
        <p:txBody>
          <a:bodyPr>
            <a:noAutofit/>
          </a:bodyPr>
          <a:p>
            <a:pPr indent="0" marL="109728">
              <a:buNone/>
            </a:pPr>
            <a:r>
              <a:rPr dirty="0" sz="3200" lang="en-US">
                <a:latin typeface="Times New Roman" pitchFamily="18" charset="0"/>
                <a:cs typeface="Times New Roman" pitchFamily="18" charset="0"/>
              </a:rPr>
              <a:t>A project build will encompass the following steps.</a:t>
            </a:r>
          </a:p>
          <a:p>
            <a:r>
              <a:rPr dirty="0" sz="3200" lang="en-US">
                <a:latin typeface="Times New Roman" pitchFamily="18" charset="0"/>
                <a:cs typeface="Times New Roman" pitchFamily="18" charset="0"/>
              </a:rPr>
              <a:t>Check out the source code from the repository.</a:t>
            </a:r>
          </a:p>
          <a:p>
            <a:r>
              <a:rPr dirty="0" sz="3200" lang="en-US">
                <a:latin typeface="Times New Roman" pitchFamily="18" charset="0"/>
                <a:cs typeface="Times New Roman" pitchFamily="18" charset="0"/>
              </a:rPr>
              <a:t>Build the project from scratch</a:t>
            </a:r>
          </a:p>
          <a:p>
            <a:r>
              <a:rPr dirty="0" sz="3200" lang="en-US">
                <a:latin typeface="Times New Roman" pitchFamily="18" charset="0"/>
                <a:cs typeface="Times New Roman" pitchFamily="18" charset="0"/>
              </a:rPr>
              <a:t>Create a distributable image. </a:t>
            </a:r>
          </a:p>
          <a:p>
            <a:r>
              <a:rPr dirty="0" sz="3200" lang="en-US">
                <a:latin typeface="Times New Roman" pitchFamily="18" charset="0"/>
                <a:cs typeface="Times New Roman" pitchFamily="18" charset="0"/>
              </a:rPr>
              <a:t>Run specified tests (make test).</a:t>
            </a:r>
          </a:p>
          <a:p>
            <a:endParaRPr dirty="0" sz="3200" lang="en-US">
              <a:latin typeface="Times New Roman" pitchFamily="18" charset="0"/>
              <a:cs typeface="Times New Roman" pitchFamily="18" charset="0"/>
            </a:endParaRPr>
          </a:p>
        </p:txBody>
      </p:sp>
      <p:sp>
        <p:nvSpPr>
          <p:cNvPr id="1048653" name="Title 2"/>
          <p:cNvSpPr>
            <a:spLocks noGrp="1"/>
          </p:cNvSpPr>
          <p:nvPr>
            <p:ph type="title"/>
          </p:nvPr>
        </p:nvSpPr>
        <p:spPr/>
        <p:txBody>
          <a:bodyPr>
            <a:normAutofit fontScale="90000"/>
          </a:bodyPr>
          <a:p>
            <a:r>
              <a:rPr dirty="0" lang="en-US"/>
              <a:t>Pragmatic Projects-Ubiquitous Automation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602" name="Title 1"/>
          <p:cNvSpPr>
            <a:spLocks noGrp="1"/>
          </p:cNvSpPr>
          <p:nvPr>
            <p:ph type="title"/>
          </p:nvPr>
        </p:nvSpPr>
        <p:spPr/>
        <p:txBody>
          <a:bodyPr>
            <a:normAutofit fontScale="90000"/>
          </a:bodyPr>
          <a:p>
            <a:r>
              <a:rPr b="1" dirty="0" lang="en-US"/>
              <a:t>Dealing with requirements-The Requirements Pit</a:t>
            </a:r>
            <a:endParaRPr dirty="0" lang="en-US"/>
          </a:p>
        </p:txBody>
      </p:sp>
      <p:sp>
        <p:nvSpPr>
          <p:cNvPr id="1048603" name="Content Placeholder 2"/>
          <p:cNvSpPr>
            <a:spLocks noGrp="1"/>
          </p:cNvSpPr>
          <p:nvPr>
            <p:ph idx="1"/>
          </p:nvPr>
        </p:nvSpPr>
        <p:spPr/>
        <p:txBody>
          <a:bodyPr>
            <a:normAutofit/>
          </a:bodyPr>
          <a:p>
            <a:pPr indent="0" marL="0">
              <a:buNone/>
            </a:pPr>
            <a:r>
              <a:rPr dirty="0" sz="2800" lang="en-US">
                <a:latin typeface="Times New Roman" pitchFamily="18" charset="0"/>
                <a:cs typeface="Times New Roman" pitchFamily="18" charset="0"/>
              </a:rPr>
              <a:t>Don't Gather Requirements—Dig for Them</a:t>
            </a:r>
          </a:p>
          <a:p>
            <a:pPr indent="0" marL="109728">
              <a:buNone/>
            </a:pPr>
            <a:r>
              <a:rPr b="1" dirty="0" sz="2800" lang="en-US">
                <a:solidFill>
                  <a:srgbClr val="FF0000"/>
                </a:solidFill>
                <a:latin typeface="Times New Roman" pitchFamily="18" charset="0"/>
                <a:cs typeface="Times New Roman" pitchFamily="18" charset="0"/>
              </a:rPr>
              <a:t>Digging for Requirements</a:t>
            </a:r>
          </a:p>
          <a:p>
            <a:r>
              <a:rPr dirty="0" sz="2800" lang="en-US">
                <a:latin typeface="Times New Roman" pitchFamily="18" charset="0"/>
                <a:cs typeface="Times New Roman" pitchFamily="18" charset="0"/>
              </a:rPr>
              <a:t>Are you automating a manual stock control system?</a:t>
            </a:r>
          </a:p>
          <a:p>
            <a:r>
              <a:rPr dirty="0" sz="2800" lang="en-US">
                <a:latin typeface="Times New Roman" pitchFamily="18" charset="0"/>
                <a:cs typeface="Times New Roman" pitchFamily="18" charset="0"/>
              </a:rPr>
              <a:t>Work in the warehouse for a week.</a:t>
            </a:r>
          </a:p>
          <a:p>
            <a:r>
              <a:rPr dirty="0" sz="2800" lang="en-US">
                <a:latin typeface="Times New Roman" pitchFamily="18" charset="0"/>
                <a:cs typeface="Times New Roman" pitchFamily="18" charset="0"/>
              </a:rPr>
              <a:t>Work with a User to Think Like a User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17" name=""/>
        <p:cNvGrpSpPr/>
        <p:nvPr/>
      </p:nvGrpSpPr>
      <p:grpSpPr>
        <a:xfrm>
          <a:off x="0" y="0"/>
          <a:ext cx="0" cy="0"/>
          <a:chOff x="0" y="0"/>
          <a:chExt cx="0" cy="0"/>
        </a:xfrm>
      </p:grpSpPr>
      <p:sp>
        <p:nvSpPr>
          <p:cNvPr id="1048654" name="Content Placeholder 1"/>
          <p:cNvSpPr>
            <a:spLocks noGrp="1"/>
          </p:cNvSpPr>
          <p:nvPr>
            <p:ph idx="1"/>
          </p:nvPr>
        </p:nvSpPr>
        <p:spPr/>
        <p:txBody>
          <a:bodyPr>
            <a:normAutofit/>
          </a:bodyPr>
          <a:p>
            <a:pPr indent="0" marL="109728">
              <a:buNone/>
            </a:pPr>
            <a:r>
              <a:rPr dirty="0" sz="3200" lang="en-US">
                <a:latin typeface="Times New Roman" pitchFamily="18" charset="0"/>
                <a:cs typeface="Times New Roman" pitchFamily="18" charset="0"/>
              </a:rPr>
              <a:t>The important point is to have the full build that run </a:t>
            </a:r>
            <a:r>
              <a:rPr dirty="0" sz="3200" i="1" lang="en-US">
                <a:latin typeface="Times New Roman" pitchFamily="18" charset="0"/>
                <a:cs typeface="Times New Roman" pitchFamily="18" charset="0"/>
              </a:rPr>
              <a:t>all </a:t>
            </a:r>
            <a:r>
              <a:rPr dirty="0" sz="3200" lang="en-US">
                <a:latin typeface="Times New Roman" pitchFamily="18" charset="0"/>
                <a:cs typeface="Times New Roman" pitchFamily="18" charset="0"/>
              </a:rPr>
              <a:t>available tests.</a:t>
            </a:r>
          </a:p>
          <a:p>
            <a:pPr indent="0" marL="109728">
              <a:buNone/>
            </a:pPr>
            <a:r>
              <a:rPr b="1" dirty="0" sz="3200" lang="en-US">
                <a:solidFill>
                  <a:srgbClr val="0070C0"/>
                </a:solidFill>
                <a:latin typeface="Times New Roman" pitchFamily="18" charset="0"/>
                <a:cs typeface="Times New Roman" pitchFamily="18" charset="0"/>
              </a:rPr>
              <a:t>Final Builds</a:t>
            </a:r>
          </a:p>
          <a:p>
            <a:r>
              <a:rPr dirty="0" sz="3200" i="1" lang="en-US">
                <a:latin typeface="Times New Roman" pitchFamily="18" charset="0"/>
                <a:cs typeface="Times New Roman" pitchFamily="18" charset="0"/>
              </a:rPr>
              <a:t>Final builds, </a:t>
            </a:r>
            <a:r>
              <a:rPr dirty="0" sz="3200" lang="en-US">
                <a:latin typeface="Times New Roman" pitchFamily="18" charset="0"/>
                <a:cs typeface="Times New Roman" pitchFamily="18" charset="0"/>
              </a:rPr>
              <a:t>which you intend to ship as products, may have different requirements from the regular nightly build.</a:t>
            </a:r>
          </a:p>
        </p:txBody>
      </p:sp>
      <p:sp>
        <p:nvSpPr>
          <p:cNvPr id="1048655" name="Title 2"/>
          <p:cNvSpPr>
            <a:spLocks noGrp="1"/>
          </p:cNvSpPr>
          <p:nvPr>
            <p:ph type="title"/>
          </p:nvPr>
        </p:nvSpPr>
        <p:spPr/>
        <p:txBody>
          <a:bodyPr>
            <a:normAutofit fontScale="90000"/>
          </a:bodyPr>
          <a:p>
            <a:r>
              <a:rPr dirty="0" lang="en-US"/>
              <a:t>Pragmatic Projects-Ubiquitous Automation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18" name=""/>
        <p:cNvGrpSpPr/>
        <p:nvPr/>
      </p:nvGrpSpPr>
      <p:grpSpPr>
        <a:xfrm>
          <a:off x="0" y="0"/>
          <a:ext cx="0" cy="0"/>
          <a:chOff x="0" y="0"/>
          <a:chExt cx="0" cy="0"/>
        </a:xfrm>
      </p:grpSpPr>
      <p:sp>
        <p:nvSpPr>
          <p:cNvPr id="1048656" name="Content Placeholder 1"/>
          <p:cNvSpPr>
            <a:spLocks noGrp="1"/>
          </p:cNvSpPr>
          <p:nvPr>
            <p:ph idx="1"/>
          </p:nvPr>
        </p:nvSpPr>
        <p:spPr/>
        <p:txBody>
          <a:bodyPr>
            <a:noAutofit/>
          </a:bodyPr>
          <a:p>
            <a:r>
              <a:rPr dirty="0" sz="3200" lang="en-US">
                <a:latin typeface="Times New Roman" pitchFamily="18" charset="0"/>
                <a:cs typeface="Times New Roman" pitchFamily="18" charset="0"/>
              </a:rPr>
              <a:t>A final build may require that the repository must be tagged with the release number</a:t>
            </a:r>
          </a:p>
          <a:p>
            <a:r>
              <a:rPr b="1" dirty="0" sz="3200" lang="en-US">
                <a:solidFill>
                  <a:srgbClr val="FF0000"/>
                </a:solidFill>
                <a:latin typeface="Times New Roman" pitchFamily="18" charset="0"/>
                <a:cs typeface="Times New Roman" pitchFamily="18" charset="0"/>
              </a:rPr>
              <a:t>Automatic </a:t>
            </a:r>
            <a:r>
              <a:rPr b="1" dirty="0" sz="3200" lang="en-US" err="1">
                <a:solidFill>
                  <a:srgbClr val="FF0000"/>
                </a:solidFill>
                <a:latin typeface="Times New Roman" pitchFamily="18" charset="0"/>
                <a:cs typeface="Times New Roman" pitchFamily="18" charset="0"/>
              </a:rPr>
              <a:t>Administrivia</a:t>
            </a:r>
            <a:endParaRPr b="1" dirty="0" sz="3200" lang="en-US">
              <a:solidFill>
                <a:srgbClr val="FF0000"/>
              </a:solidFill>
              <a:latin typeface="Times New Roman" pitchFamily="18" charset="0"/>
              <a:cs typeface="Times New Roman" pitchFamily="18" charset="0"/>
            </a:endParaRPr>
          </a:p>
          <a:p>
            <a:r>
              <a:rPr dirty="0" sz="3200" lang="en-US">
                <a:latin typeface="Times New Roman" pitchFamily="18" charset="0"/>
                <a:cs typeface="Times New Roman" pitchFamily="18" charset="0"/>
              </a:rPr>
              <a:t>We can run scripts to perform procedures for us automatically, based on the </a:t>
            </a:r>
            <a:r>
              <a:rPr dirty="0" sz="3200" i="1" lang="en-US">
                <a:latin typeface="Times New Roman" pitchFamily="18" charset="0"/>
                <a:cs typeface="Times New Roman" pitchFamily="18" charset="0"/>
              </a:rPr>
              <a:t>content </a:t>
            </a:r>
            <a:r>
              <a:rPr dirty="0" sz="3200" lang="en-US">
                <a:latin typeface="Times New Roman" pitchFamily="18" charset="0"/>
                <a:cs typeface="Times New Roman" pitchFamily="18" charset="0"/>
              </a:rPr>
              <a:t>of source code and documents. </a:t>
            </a:r>
          </a:p>
          <a:p>
            <a:r>
              <a:rPr dirty="0" sz="3200" lang="en-US">
                <a:latin typeface="Times New Roman" pitchFamily="18" charset="0"/>
                <a:cs typeface="Times New Roman" pitchFamily="18" charset="0"/>
              </a:rPr>
              <a:t>Our goal is to maintain an automatic, </a:t>
            </a:r>
            <a:r>
              <a:rPr dirty="0" sz="3200" lang="en-US" err="1">
                <a:latin typeface="Times New Roman" pitchFamily="18" charset="0"/>
                <a:cs typeface="Times New Roman" pitchFamily="18" charset="0"/>
              </a:rPr>
              <a:t>unattended,content</a:t>
            </a:r>
            <a:r>
              <a:rPr dirty="0" sz="3200" lang="en-US">
                <a:latin typeface="Times New Roman" pitchFamily="18" charset="0"/>
                <a:cs typeface="Times New Roman" pitchFamily="18" charset="0"/>
              </a:rPr>
              <a:t>-driven workflow.</a:t>
            </a:r>
            <a:endParaRPr b="1" dirty="0" sz="3200" lang="en-US">
              <a:latin typeface="Times New Roman" pitchFamily="18" charset="0"/>
              <a:cs typeface="Times New Roman" pitchFamily="18" charset="0"/>
            </a:endParaRPr>
          </a:p>
        </p:txBody>
      </p:sp>
      <p:sp>
        <p:nvSpPr>
          <p:cNvPr id="1048657" name="Title 2"/>
          <p:cNvSpPr>
            <a:spLocks noGrp="1"/>
          </p:cNvSpPr>
          <p:nvPr>
            <p:ph type="title"/>
          </p:nvPr>
        </p:nvSpPr>
        <p:spPr/>
        <p:txBody>
          <a:bodyPr>
            <a:normAutofit fontScale="90000"/>
          </a:bodyPr>
          <a:p>
            <a:r>
              <a:rPr dirty="0" lang="en-US"/>
              <a:t>Pragmatic Projects-Ubiquitous Automation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19" name=""/>
        <p:cNvGrpSpPr/>
        <p:nvPr/>
      </p:nvGrpSpPr>
      <p:grpSpPr>
        <a:xfrm>
          <a:off x="0" y="0"/>
          <a:ext cx="0" cy="0"/>
          <a:chOff x="0" y="0"/>
          <a:chExt cx="0" cy="0"/>
        </a:xfrm>
      </p:grpSpPr>
      <p:sp>
        <p:nvSpPr>
          <p:cNvPr id="1048658" name="Content Placeholder 1"/>
          <p:cNvSpPr>
            <a:spLocks noGrp="1"/>
          </p:cNvSpPr>
          <p:nvPr>
            <p:ph idx="1"/>
          </p:nvPr>
        </p:nvSpPr>
        <p:spPr/>
        <p:txBody>
          <a:bodyPr>
            <a:normAutofit/>
          </a:bodyPr>
          <a:p>
            <a:pPr indent="0" marL="109728">
              <a:buNone/>
            </a:pPr>
            <a:r>
              <a:rPr b="1" dirty="0" sz="3200" lang="en-US">
                <a:solidFill>
                  <a:srgbClr val="00B0F0"/>
                </a:solidFill>
                <a:latin typeface="Times New Roman" pitchFamily="18" charset="0"/>
                <a:cs typeface="Times New Roman" pitchFamily="18" charset="0"/>
              </a:rPr>
              <a:t>Web Site Generation</a:t>
            </a:r>
          </a:p>
          <a:p>
            <a:r>
              <a:rPr dirty="0" sz="3200" lang="en-US">
                <a:latin typeface="Times New Roman" pitchFamily="18" charset="0"/>
                <a:cs typeface="Times New Roman" pitchFamily="18" charset="0"/>
              </a:rPr>
              <a:t>Documentation that is extracted from code, requirements analyses, design documents, and</a:t>
            </a:r>
          </a:p>
          <a:p>
            <a:r>
              <a:rPr dirty="0" sz="3200" lang="en-US">
                <a:latin typeface="Times New Roman" pitchFamily="18" charset="0"/>
                <a:cs typeface="Times New Roman" pitchFamily="18" charset="0"/>
              </a:rPr>
              <a:t>any drawings, charts, or graphs all need to be published to the Web on a regular basis</a:t>
            </a:r>
          </a:p>
          <a:p>
            <a:endParaRPr dirty="0" sz="3200" lang="en-US"/>
          </a:p>
        </p:txBody>
      </p:sp>
      <p:sp>
        <p:nvSpPr>
          <p:cNvPr id="1048659" name="Title 2"/>
          <p:cNvSpPr>
            <a:spLocks noGrp="1"/>
          </p:cNvSpPr>
          <p:nvPr>
            <p:ph type="title"/>
          </p:nvPr>
        </p:nvSpPr>
        <p:spPr/>
        <p:txBody>
          <a:bodyPr>
            <a:normAutofit fontScale="90000"/>
          </a:bodyPr>
          <a:p>
            <a:r>
              <a:rPr dirty="0" lang="en-US"/>
              <a:t>Pragmatic Projects-Ubiquitous Automation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20" name=""/>
        <p:cNvGrpSpPr/>
        <p:nvPr/>
      </p:nvGrpSpPr>
      <p:grpSpPr>
        <a:xfrm>
          <a:off x="0" y="0"/>
          <a:ext cx="0" cy="0"/>
          <a:chOff x="0" y="0"/>
          <a:chExt cx="0" cy="0"/>
        </a:xfrm>
      </p:grpSpPr>
      <p:sp>
        <p:nvSpPr>
          <p:cNvPr id="1048660" name="Content Placeholder 1"/>
          <p:cNvSpPr>
            <a:spLocks noGrp="1"/>
          </p:cNvSpPr>
          <p:nvPr>
            <p:ph idx="1"/>
          </p:nvPr>
        </p:nvSpPr>
        <p:spPr/>
        <p:txBody>
          <a:bodyPr>
            <a:noAutofit/>
          </a:bodyPr>
          <a:p>
            <a:r>
              <a:rPr b="1" dirty="0" sz="3200" lang="en-US">
                <a:solidFill>
                  <a:srgbClr val="00B0F0"/>
                </a:solidFill>
                <a:latin typeface="Times New Roman" pitchFamily="18" charset="0"/>
                <a:cs typeface="Times New Roman" pitchFamily="18" charset="0"/>
              </a:rPr>
              <a:t>Approval Procedures</a:t>
            </a:r>
          </a:p>
          <a:p>
            <a:r>
              <a:rPr dirty="0" sz="3200" lang="en-US">
                <a:latin typeface="Times New Roman" pitchFamily="18" charset="0"/>
                <a:cs typeface="Times New Roman" pitchFamily="18" charset="0"/>
              </a:rPr>
              <a:t>Some projects have various administrative workflows that must be followed. </a:t>
            </a:r>
          </a:p>
          <a:p>
            <a:r>
              <a:rPr dirty="0" sz="3200" lang="en-US">
                <a:latin typeface="Times New Roman" pitchFamily="18" charset="0"/>
                <a:cs typeface="Times New Roman" pitchFamily="18" charset="0"/>
              </a:rPr>
              <a:t>For instance, code or design reviews need to be scheduled and followed through, approvals may need to be granted, and so on. </a:t>
            </a:r>
          </a:p>
          <a:p>
            <a:r>
              <a:rPr dirty="0" sz="3200" lang="en-US">
                <a:latin typeface="Times New Roman" pitchFamily="18" charset="0"/>
                <a:cs typeface="Times New Roman" pitchFamily="18" charset="0"/>
              </a:rPr>
              <a:t>We can use automation—and especially the Web site—to help ease the paperwork burden</a:t>
            </a:r>
          </a:p>
        </p:txBody>
      </p:sp>
      <p:sp>
        <p:nvSpPr>
          <p:cNvPr id="1048661" name="Title 2"/>
          <p:cNvSpPr>
            <a:spLocks noGrp="1"/>
          </p:cNvSpPr>
          <p:nvPr>
            <p:ph type="title"/>
          </p:nvPr>
        </p:nvSpPr>
        <p:spPr/>
        <p:txBody>
          <a:bodyPr>
            <a:normAutofit fontScale="90000"/>
          </a:bodyPr>
          <a:p>
            <a:r>
              <a:rPr dirty="0" lang="en-US"/>
              <a:t>Pragmatic Projects-Ubiquitous Automation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21" name=""/>
        <p:cNvGrpSpPr/>
        <p:nvPr/>
      </p:nvGrpSpPr>
      <p:grpSpPr>
        <a:xfrm>
          <a:off x="0" y="0"/>
          <a:ext cx="0" cy="0"/>
          <a:chOff x="0" y="0"/>
          <a:chExt cx="0" cy="0"/>
        </a:xfrm>
      </p:grpSpPr>
      <p:sp>
        <p:nvSpPr>
          <p:cNvPr id="1048662" name="Content Placeholder 1"/>
          <p:cNvSpPr>
            <a:spLocks noGrp="1"/>
          </p:cNvSpPr>
          <p:nvPr>
            <p:ph idx="1"/>
          </p:nvPr>
        </p:nvSpPr>
        <p:spPr/>
        <p:txBody>
          <a:bodyPr>
            <a:noAutofit/>
          </a:bodyPr>
          <a:p>
            <a:r>
              <a:rPr dirty="0" sz="3200" lang="en-US">
                <a:latin typeface="Times New Roman" pitchFamily="18" charset="0"/>
                <a:cs typeface="Times New Roman" pitchFamily="18" charset="0"/>
              </a:rPr>
              <a:t>Suppose we want to automate code review scheduling and approval.  </a:t>
            </a:r>
          </a:p>
          <a:p>
            <a:r>
              <a:rPr dirty="0" sz="3200" lang="en-US">
                <a:latin typeface="Times New Roman" pitchFamily="18" charset="0"/>
                <a:cs typeface="Times New Roman" pitchFamily="18" charset="0"/>
              </a:rPr>
              <a:t>We put a special marker in each source code file:</a:t>
            </a:r>
          </a:p>
          <a:p>
            <a:r>
              <a:rPr dirty="0" sz="3200" lang="en-US">
                <a:latin typeface="Times New Roman" pitchFamily="18" charset="0"/>
                <a:cs typeface="Times New Roman" pitchFamily="18" charset="0"/>
              </a:rPr>
              <a:t>/* </a:t>
            </a:r>
            <a:r>
              <a:rPr dirty="0" sz="3200" i="1" lang="en-US">
                <a:latin typeface="Times New Roman" pitchFamily="18" charset="0"/>
                <a:cs typeface="Times New Roman" pitchFamily="18" charset="0"/>
              </a:rPr>
              <a:t>Status: </a:t>
            </a:r>
            <a:r>
              <a:rPr dirty="0" sz="3200" i="1" lang="en-US" err="1">
                <a:latin typeface="Times New Roman" pitchFamily="18" charset="0"/>
                <a:cs typeface="Times New Roman" pitchFamily="18" charset="0"/>
              </a:rPr>
              <a:t>needs_review</a:t>
            </a:r>
            <a:r>
              <a:rPr dirty="0" sz="3200" i="1" lang="en-US">
                <a:latin typeface="Times New Roman" pitchFamily="18" charset="0"/>
                <a:cs typeface="Times New Roman" pitchFamily="18" charset="0"/>
              </a:rPr>
              <a:t> </a:t>
            </a:r>
            <a:r>
              <a:rPr dirty="0" sz="3200" lang="en-US">
                <a:latin typeface="Times New Roman" pitchFamily="18" charset="0"/>
                <a:cs typeface="Times New Roman" pitchFamily="18" charset="0"/>
              </a:rPr>
              <a:t>*/</a:t>
            </a:r>
          </a:p>
          <a:p>
            <a:r>
              <a:rPr dirty="0" sz="3200" lang="en-US">
                <a:latin typeface="Times New Roman" pitchFamily="18" charset="0"/>
                <a:cs typeface="Times New Roman" pitchFamily="18" charset="0"/>
              </a:rPr>
              <a:t>A simple script could go through all of the source code and look for all files that had a status of </a:t>
            </a:r>
            <a:r>
              <a:rPr dirty="0" sz="3200" lang="en-US" err="1">
                <a:latin typeface="Times New Roman" pitchFamily="18" charset="0"/>
                <a:cs typeface="Times New Roman" pitchFamily="18" charset="0"/>
              </a:rPr>
              <a:t>needs_review</a:t>
            </a:r>
            <a:r>
              <a:rPr dirty="0" sz="3200" lang="en-US">
                <a:latin typeface="Times New Roman" pitchFamily="18" charset="0"/>
                <a:cs typeface="Times New Roman" pitchFamily="18" charset="0"/>
              </a:rPr>
              <a:t>, indicating that they were ready to be reviewed. </a:t>
            </a:r>
          </a:p>
        </p:txBody>
      </p:sp>
      <p:sp>
        <p:nvSpPr>
          <p:cNvPr id="1048663" name="Title 2"/>
          <p:cNvSpPr>
            <a:spLocks noGrp="1"/>
          </p:cNvSpPr>
          <p:nvPr>
            <p:ph type="title"/>
          </p:nvPr>
        </p:nvSpPr>
        <p:spPr/>
        <p:txBody>
          <a:bodyPr>
            <a:normAutofit fontScale="90000"/>
          </a:bodyPr>
          <a:p>
            <a:r>
              <a:rPr dirty="0" lang="en-US"/>
              <a:t>Pragmatic Projects-Ubiquitous Automation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22" name=""/>
        <p:cNvGrpSpPr/>
        <p:nvPr/>
      </p:nvGrpSpPr>
      <p:grpSpPr>
        <a:xfrm>
          <a:off x="0" y="0"/>
          <a:ext cx="0" cy="0"/>
          <a:chOff x="0" y="0"/>
          <a:chExt cx="0" cy="0"/>
        </a:xfrm>
      </p:grpSpPr>
      <p:sp>
        <p:nvSpPr>
          <p:cNvPr id="1048664" name="Content Placeholder 1"/>
          <p:cNvSpPr>
            <a:spLocks noGrp="1"/>
          </p:cNvSpPr>
          <p:nvPr>
            <p:ph idx="1"/>
          </p:nvPr>
        </p:nvSpPr>
        <p:spPr/>
        <p:txBody>
          <a:bodyPr>
            <a:normAutofit/>
          </a:bodyPr>
          <a:p>
            <a:r>
              <a:rPr dirty="0" sz="3200" lang="en-US">
                <a:latin typeface="Times New Roman" pitchFamily="18" charset="0"/>
                <a:cs typeface="Times New Roman" pitchFamily="18" charset="0"/>
              </a:rPr>
              <a:t>We can then post a list of those files as a Web page, automatically send e-mail to the appropriate people, or even schedule a meeting automatically using some calendar software</a:t>
            </a:r>
          </a:p>
          <a:p>
            <a:endParaRPr dirty="0" sz="3200" lang="en-US"/>
          </a:p>
        </p:txBody>
      </p:sp>
      <p:sp>
        <p:nvSpPr>
          <p:cNvPr id="1048665" name="Title 2"/>
          <p:cNvSpPr>
            <a:spLocks noGrp="1"/>
          </p:cNvSpPr>
          <p:nvPr>
            <p:ph type="title"/>
          </p:nvPr>
        </p:nvSpPr>
        <p:spPr/>
        <p:txBody>
          <a:bodyPr>
            <a:normAutofit fontScale="90000"/>
          </a:bodyPr>
          <a:p>
            <a:r>
              <a:rPr dirty="0" lang="en-US"/>
              <a:t>Pragmatic Projects-Ubiquitous Automation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23" name=""/>
        <p:cNvGrpSpPr/>
        <p:nvPr/>
      </p:nvGrpSpPr>
      <p:grpSpPr>
        <a:xfrm>
          <a:off x="0" y="0"/>
          <a:ext cx="0" cy="0"/>
          <a:chOff x="0" y="0"/>
          <a:chExt cx="0" cy="0"/>
        </a:xfrm>
      </p:grpSpPr>
      <p:sp>
        <p:nvSpPr>
          <p:cNvPr id="1048666" name="Title 1"/>
          <p:cNvSpPr>
            <a:spLocks noGrp="1"/>
          </p:cNvSpPr>
          <p:nvPr>
            <p:ph type="title"/>
          </p:nvPr>
        </p:nvSpPr>
        <p:spPr/>
        <p:txBody>
          <a:bodyPr>
            <a:normAutofit fontScale="90000"/>
          </a:bodyPr>
          <a:p>
            <a:r>
              <a:rPr dirty="0" lang="en-US"/>
              <a:t>Pragmatic Projects- Ruthless Testing</a:t>
            </a:r>
          </a:p>
        </p:txBody>
      </p:sp>
      <p:sp>
        <p:nvSpPr>
          <p:cNvPr id="1048667" name="Content Placeholder 2"/>
          <p:cNvSpPr>
            <a:spLocks noGrp="1"/>
          </p:cNvSpPr>
          <p:nvPr>
            <p:ph idx="1"/>
          </p:nvPr>
        </p:nvSpPr>
        <p:spPr/>
        <p:txBody>
          <a:bodyPr>
            <a:normAutofit/>
          </a:bodyPr>
          <a:p>
            <a:r>
              <a:rPr dirty="0" sz="2800" lang="en-US">
                <a:solidFill>
                  <a:srgbClr val="FF0000"/>
                </a:solidFill>
                <a:latin typeface="Times New Roman" panose="02020603050405020304" pitchFamily="18" charset="0"/>
                <a:cs typeface="Times New Roman" panose="02020603050405020304" pitchFamily="18" charset="0"/>
              </a:rPr>
              <a:t>Ruthless –Meaning-Having or showing no pity or compassion for others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24" name=""/>
        <p:cNvGrpSpPr/>
        <p:nvPr/>
      </p:nvGrpSpPr>
      <p:grpSpPr>
        <a:xfrm>
          <a:off x="0" y="0"/>
          <a:ext cx="0" cy="0"/>
          <a:chOff x="0" y="0"/>
          <a:chExt cx="0" cy="0"/>
        </a:xfrm>
      </p:grpSpPr>
      <p:sp>
        <p:nvSpPr>
          <p:cNvPr id="1048668" name="Title 1"/>
          <p:cNvSpPr>
            <a:spLocks noGrp="1"/>
          </p:cNvSpPr>
          <p:nvPr>
            <p:ph type="title"/>
          </p:nvPr>
        </p:nvSpPr>
        <p:spPr/>
        <p:txBody>
          <a:bodyPr>
            <a:normAutofit fontScale="90000"/>
          </a:bodyPr>
          <a:p>
            <a:r>
              <a:rPr dirty="0" lang="en-US"/>
              <a:t>Pragmatic Projects- Ruthless Testing</a:t>
            </a:r>
          </a:p>
        </p:txBody>
      </p:sp>
      <p:sp>
        <p:nvSpPr>
          <p:cNvPr id="1048669" name="Content Placeholder 2"/>
          <p:cNvSpPr>
            <a:spLocks noGrp="1"/>
          </p:cNvSpPr>
          <p:nvPr>
            <p:ph idx="1"/>
          </p:nvPr>
        </p:nvSpPr>
        <p:spPr>
          <a:xfrm>
            <a:off x="822960" y="1417638"/>
            <a:ext cx="7543800" cy="3980439"/>
          </a:xfrm>
        </p:spPr>
        <p:txBody>
          <a:bodyPr>
            <a:noAutofit/>
          </a:bodyPr>
          <a:p>
            <a:r>
              <a:rPr dirty="0" sz="2800" lang="en-US">
                <a:latin typeface="Times New Roman" panose="02020603050405020304" pitchFamily="18" charset="0"/>
                <a:cs typeface="Times New Roman" panose="02020603050405020304" pitchFamily="18" charset="0"/>
              </a:rPr>
              <a:t>There are several major types of software testing that you need to perform</a:t>
            </a:r>
          </a:p>
          <a:p>
            <a:pPr>
              <a:buFont typeface="Wingdings" panose="05000000000000000000" pitchFamily="2" charset="2"/>
              <a:buChar char="q"/>
            </a:pPr>
            <a:r>
              <a:rPr dirty="0" sz="2800" lang="en-US">
                <a:latin typeface="Times New Roman" panose="02020603050405020304" pitchFamily="18" charset="0"/>
                <a:cs typeface="Times New Roman" panose="02020603050405020304" pitchFamily="18" charset="0"/>
              </a:rPr>
              <a:t>Unit testing</a:t>
            </a:r>
          </a:p>
          <a:p>
            <a:pPr>
              <a:buFont typeface="Wingdings" panose="05000000000000000000" pitchFamily="2" charset="2"/>
              <a:buChar char="q"/>
            </a:pPr>
            <a:r>
              <a:rPr dirty="0" sz="2800" lang="en-US">
                <a:latin typeface="Times New Roman" panose="02020603050405020304" pitchFamily="18" charset="0"/>
                <a:cs typeface="Times New Roman" panose="02020603050405020304" pitchFamily="18" charset="0"/>
              </a:rPr>
              <a:t>Integration testing</a:t>
            </a:r>
          </a:p>
          <a:p>
            <a:pPr>
              <a:buFont typeface="Wingdings" panose="05000000000000000000" pitchFamily="2" charset="2"/>
              <a:buChar char="q"/>
            </a:pPr>
            <a:r>
              <a:rPr dirty="0" sz="2800" lang="en-US">
                <a:latin typeface="Times New Roman" panose="02020603050405020304" pitchFamily="18" charset="0"/>
                <a:cs typeface="Times New Roman" panose="02020603050405020304" pitchFamily="18" charset="0"/>
              </a:rPr>
              <a:t>Validation and verification</a:t>
            </a:r>
          </a:p>
          <a:p>
            <a:pPr>
              <a:buFont typeface="Wingdings" panose="05000000000000000000" pitchFamily="2" charset="2"/>
              <a:buChar char="q"/>
            </a:pPr>
            <a:r>
              <a:rPr dirty="0" sz="2800" lang="en-US">
                <a:latin typeface="Times New Roman" panose="02020603050405020304" pitchFamily="18" charset="0"/>
                <a:cs typeface="Times New Roman" panose="02020603050405020304" pitchFamily="18" charset="0"/>
              </a:rPr>
              <a:t>Resource exhaustion, errors, and recovery</a:t>
            </a:r>
          </a:p>
          <a:p>
            <a:pPr>
              <a:buFont typeface="Wingdings" panose="05000000000000000000" pitchFamily="2" charset="2"/>
              <a:buChar char="q"/>
            </a:pPr>
            <a:r>
              <a:rPr dirty="0" sz="2800" lang="en-US">
                <a:latin typeface="Times New Roman" panose="02020603050405020304" pitchFamily="18" charset="0"/>
                <a:cs typeface="Times New Roman" panose="02020603050405020304" pitchFamily="18" charset="0"/>
              </a:rPr>
              <a:t>Performance testing</a:t>
            </a:r>
          </a:p>
          <a:p>
            <a:pPr>
              <a:buFont typeface="Wingdings" panose="05000000000000000000" pitchFamily="2" charset="2"/>
              <a:buChar char="q"/>
            </a:pPr>
            <a:r>
              <a:rPr dirty="0" sz="2800" lang="en-US">
                <a:latin typeface="Times New Roman" panose="02020603050405020304" pitchFamily="18" charset="0"/>
                <a:cs typeface="Times New Roman" panose="02020603050405020304" pitchFamily="18" charset="0"/>
              </a:rPr>
              <a:t>Usability testing</a:t>
            </a:r>
          </a:p>
          <a:p>
            <a:endParaRPr dirty="0" sz="21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25" name=""/>
        <p:cNvGrpSpPr/>
        <p:nvPr/>
      </p:nvGrpSpPr>
      <p:grpSpPr>
        <a:xfrm>
          <a:off x="0" y="0"/>
          <a:ext cx="0" cy="0"/>
          <a:chOff x="0" y="0"/>
          <a:chExt cx="0" cy="0"/>
        </a:xfrm>
      </p:grpSpPr>
      <p:sp>
        <p:nvSpPr>
          <p:cNvPr id="1048670" name="Title 1"/>
          <p:cNvSpPr>
            <a:spLocks noGrp="1"/>
          </p:cNvSpPr>
          <p:nvPr>
            <p:ph type="title"/>
          </p:nvPr>
        </p:nvSpPr>
        <p:spPr/>
        <p:txBody>
          <a:bodyPr>
            <a:normAutofit fontScale="90000"/>
          </a:bodyPr>
          <a:p>
            <a:r>
              <a:rPr dirty="0" lang="en-US"/>
              <a:t>Pragmatic Projects- Ruthless Testing</a:t>
            </a:r>
          </a:p>
        </p:txBody>
      </p:sp>
      <p:sp>
        <p:nvSpPr>
          <p:cNvPr id="1048671" name="Content Placeholder 2"/>
          <p:cNvSpPr>
            <a:spLocks noGrp="1"/>
          </p:cNvSpPr>
          <p:nvPr>
            <p:ph idx="1"/>
          </p:nvPr>
        </p:nvSpPr>
        <p:spPr/>
        <p:txBody>
          <a:bodyPr>
            <a:normAutofit/>
          </a:bodyPr>
          <a:p>
            <a:pPr>
              <a:buFont typeface="Wingdings" panose="05000000000000000000" pitchFamily="2" charset="2"/>
              <a:buChar char="q"/>
            </a:pPr>
            <a:r>
              <a:rPr dirty="0" sz="2800" lang="en-US">
                <a:latin typeface="Times New Roman" panose="02020603050405020304" pitchFamily="18" charset="0"/>
                <a:cs typeface="Times New Roman" panose="02020603050405020304" pitchFamily="18" charset="0"/>
              </a:rPr>
              <a:t>Unit testing</a:t>
            </a:r>
          </a:p>
          <a:p>
            <a:pPr>
              <a:buFont typeface="Wingdings" panose="05000000000000000000" pitchFamily="2" charset="2"/>
              <a:buChar char="Ø"/>
            </a:pPr>
            <a:r>
              <a:rPr dirty="0" sz="2800" lang="en-US">
                <a:latin typeface="Times New Roman" panose="02020603050405020304" pitchFamily="18" charset="0"/>
                <a:cs typeface="Times New Roman" panose="02020603050405020304" pitchFamily="18" charset="0"/>
              </a:rPr>
              <a:t>A unit test is code that exercises a module. </a:t>
            </a:r>
          </a:p>
          <a:p>
            <a:pPr>
              <a:buFont typeface="Wingdings" panose="05000000000000000000" pitchFamily="2" charset="2"/>
              <a:buChar char="Ø"/>
            </a:pPr>
            <a:r>
              <a:rPr dirty="0" sz="2800" lang="en-US">
                <a:latin typeface="Times New Roman" panose="02020603050405020304" pitchFamily="18" charset="0"/>
                <a:cs typeface="Times New Roman" panose="02020603050405020304" pitchFamily="18" charset="0"/>
              </a:rPr>
              <a:t>If the parts don't work by themselves, they probably won't work well together.</a:t>
            </a:r>
          </a:p>
          <a:p>
            <a:pPr>
              <a:buFont typeface="Wingdings" panose="05000000000000000000" pitchFamily="2" charset="2"/>
              <a:buChar char="Ø"/>
            </a:pPr>
            <a:r>
              <a:rPr dirty="0" sz="2800" lang="en-US">
                <a:latin typeface="Times New Roman" panose="02020603050405020304" pitchFamily="18" charset="0"/>
                <a:cs typeface="Times New Roman" panose="02020603050405020304" pitchFamily="18" charset="0"/>
              </a:rPr>
              <a:t> All of the modules you are using must pass their own unit tests before you can proceed.</a:t>
            </a:r>
          </a:p>
          <a:p>
            <a:pPr>
              <a:buFont typeface="Wingdings" panose="05000000000000000000" pitchFamily="2" charset="2"/>
              <a:buChar char="Ø"/>
            </a:pPr>
            <a:r>
              <a:rPr dirty="0" sz="2800" lang="en-US">
                <a:latin typeface="Times New Roman" panose="02020603050405020304" pitchFamily="18" charset="0"/>
                <a:cs typeface="Times New Roman" panose="02020603050405020304" pitchFamily="18" charset="0"/>
              </a:rPr>
              <a:t>Once all of the pertinent modules have passed their individual tests, you're ready for the next stage.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26" name=""/>
        <p:cNvGrpSpPr/>
        <p:nvPr/>
      </p:nvGrpSpPr>
      <p:grpSpPr>
        <a:xfrm>
          <a:off x="0" y="0"/>
          <a:ext cx="0" cy="0"/>
          <a:chOff x="0" y="0"/>
          <a:chExt cx="0" cy="0"/>
        </a:xfrm>
      </p:grpSpPr>
      <p:sp>
        <p:nvSpPr>
          <p:cNvPr id="1048672" name="Title 1"/>
          <p:cNvSpPr>
            <a:spLocks noGrp="1"/>
          </p:cNvSpPr>
          <p:nvPr>
            <p:ph type="title"/>
          </p:nvPr>
        </p:nvSpPr>
        <p:spPr/>
        <p:txBody>
          <a:bodyPr>
            <a:normAutofit fontScale="90000"/>
          </a:bodyPr>
          <a:p>
            <a:r>
              <a:rPr dirty="0" lang="en-US"/>
              <a:t>Pragmatic Projects- Ruthless Testing</a:t>
            </a:r>
          </a:p>
        </p:txBody>
      </p:sp>
      <p:sp>
        <p:nvSpPr>
          <p:cNvPr id="1048673" name="Content Placeholder 2"/>
          <p:cNvSpPr>
            <a:spLocks noGrp="1"/>
          </p:cNvSpPr>
          <p:nvPr>
            <p:ph idx="1"/>
          </p:nvPr>
        </p:nvSpPr>
        <p:spPr/>
        <p:txBody>
          <a:bodyPr>
            <a:normAutofit/>
          </a:bodyPr>
          <a:p>
            <a:pPr>
              <a:buFont typeface="Wingdings" panose="05000000000000000000" pitchFamily="2" charset="2"/>
              <a:buChar char="q"/>
            </a:pPr>
            <a:r>
              <a:rPr dirty="0" sz="2800" lang="en-US">
                <a:latin typeface="Times New Roman" panose="02020603050405020304" pitchFamily="18" charset="0"/>
                <a:cs typeface="Times New Roman" panose="02020603050405020304" pitchFamily="18" charset="0"/>
              </a:rPr>
              <a:t>Integration testing</a:t>
            </a:r>
          </a:p>
          <a:p>
            <a:pPr>
              <a:buFont typeface="Wingdings" panose="05000000000000000000" pitchFamily="2" charset="2"/>
              <a:buChar char="Ø"/>
            </a:pPr>
            <a:r>
              <a:rPr dirty="0" sz="2800" lang="en-US">
                <a:latin typeface="Times New Roman" panose="02020603050405020304" pitchFamily="18" charset="0"/>
                <a:cs typeface="Times New Roman" panose="02020603050405020304" pitchFamily="18" charset="0"/>
              </a:rPr>
              <a:t>Integration testing shows that the major subsystems that make up the project work and play well with each other. </a:t>
            </a:r>
          </a:p>
          <a:p>
            <a:pPr>
              <a:buFont typeface="Wingdings" panose="05000000000000000000" pitchFamily="2" charset="2"/>
              <a:buChar char="Ø"/>
            </a:pPr>
            <a:r>
              <a:rPr dirty="0" sz="2800" lang="en-US">
                <a:latin typeface="Times New Roman" panose="02020603050405020304" pitchFamily="18" charset="0"/>
                <a:cs typeface="Times New Roman" panose="02020603050405020304" pitchFamily="18" charset="0"/>
              </a:rPr>
              <a:t>With good contracts in place and well tested, any integration issues can be detected easily.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91" name=""/>
        <p:cNvGrpSpPr/>
        <p:nvPr/>
      </p:nvGrpSpPr>
      <p:grpSpPr>
        <a:xfrm>
          <a:off x="0" y="0"/>
          <a:ext cx="0" cy="0"/>
          <a:chOff x="0" y="0"/>
          <a:chExt cx="0" cy="0"/>
        </a:xfrm>
      </p:grpSpPr>
      <p:sp>
        <p:nvSpPr>
          <p:cNvPr id="1048604" name="Content Placeholder 1"/>
          <p:cNvSpPr>
            <a:spLocks noGrp="1"/>
          </p:cNvSpPr>
          <p:nvPr>
            <p:ph idx="1"/>
          </p:nvPr>
        </p:nvSpPr>
        <p:spPr/>
        <p:txBody>
          <a:bodyPr>
            <a:normAutofit/>
          </a:bodyPr>
          <a:p>
            <a:r>
              <a:rPr dirty="0" sz="2800" lang="en-US">
                <a:latin typeface="Times New Roman" panose="02020603050405020304" pitchFamily="18" charset="0"/>
                <a:cs typeface="Times New Roman" panose="02020603050405020304" pitchFamily="18" charset="0"/>
              </a:rPr>
              <a:t>The requirements mining process is also the time to start to build a rapport with your user base, learning their expectations and hopes for the system you are building</a:t>
            </a:r>
          </a:p>
        </p:txBody>
      </p:sp>
      <p:sp>
        <p:nvSpPr>
          <p:cNvPr id="1048605" name="Title 2"/>
          <p:cNvSpPr>
            <a:spLocks noGrp="1"/>
          </p:cNvSpPr>
          <p:nvPr>
            <p:ph type="title"/>
          </p:nvPr>
        </p:nvSpPr>
        <p:spPr/>
        <p:txBody>
          <a:bodyPr/>
          <a:p>
            <a:r>
              <a:rPr dirty="0" lang="en-US"/>
              <a:t>Dealing with requirements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27" name=""/>
        <p:cNvGrpSpPr/>
        <p:nvPr/>
      </p:nvGrpSpPr>
      <p:grpSpPr>
        <a:xfrm>
          <a:off x="0" y="0"/>
          <a:ext cx="0" cy="0"/>
          <a:chOff x="0" y="0"/>
          <a:chExt cx="0" cy="0"/>
        </a:xfrm>
      </p:grpSpPr>
      <p:sp>
        <p:nvSpPr>
          <p:cNvPr id="1048674" name="Title 1"/>
          <p:cNvSpPr>
            <a:spLocks noGrp="1"/>
          </p:cNvSpPr>
          <p:nvPr>
            <p:ph type="title"/>
          </p:nvPr>
        </p:nvSpPr>
        <p:spPr/>
        <p:txBody>
          <a:bodyPr>
            <a:normAutofit fontScale="90000"/>
          </a:bodyPr>
          <a:p>
            <a:r>
              <a:rPr dirty="0" lang="en-US"/>
              <a:t>Pragmatic Projects- Ruthless Testing</a:t>
            </a:r>
          </a:p>
        </p:txBody>
      </p:sp>
      <p:sp>
        <p:nvSpPr>
          <p:cNvPr id="1048675" name="Content Placeholder 2"/>
          <p:cNvSpPr>
            <a:spLocks noGrp="1"/>
          </p:cNvSpPr>
          <p:nvPr>
            <p:ph idx="1"/>
          </p:nvPr>
        </p:nvSpPr>
        <p:spPr/>
        <p:txBody>
          <a:bodyPr>
            <a:normAutofit/>
          </a:bodyPr>
          <a:p>
            <a:pPr>
              <a:buFont typeface="Wingdings" panose="05000000000000000000" pitchFamily="2" charset="2"/>
              <a:buChar char="q"/>
            </a:pPr>
            <a:r>
              <a:rPr dirty="0" sz="2800" lang="en-US"/>
              <a:t>Validation and Verification</a:t>
            </a:r>
          </a:p>
          <a:p>
            <a:pPr>
              <a:buFont typeface="Wingdings" panose="05000000000000000000" pitchFamily="2" charset="2"/>
              <a:buChar char="Ø"/>
            </a:pPr>
            <a:r>
              <a:rPr dirty="0" sz="2800" lang="en-US">
                <a:latin typeface="Times New Roman" panose="02020603050405020304" pitchFamily="18" charset="0"/>
                <a:cs typeface="Times New Roman" panose="02020603050405020304" pitchFamily="18" charset="0"/>
              </a:rPr>
              <a:t>Does it meet the functional requirements of the system? </a:t>
            </a:r>
          </a:p>
          <a:p>
            <a:pPr>
              <a:buFont typeface="Wingdings" panose="05000000000000000000" pitchFamily="2" charset="2"/>
              <a:buChar char="Ø"/>
            </a:pPr>
            <a:r>
              <a:rPr dirty="0" sz="2800" lang="en-US">
                <a:latin typeface="Times New Roman" panose="02020603050405020304" pitchFamily="18" charset="0"/>
                <a:cs typeface="Times New Roman" panose="02020603050405020304" pitchFamily="18" charset="0"/>
              </a:rPr>
              <a:t>A bug-free system that answers the wrong question isn't very useful.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28" name=""/>
        <p:cNvGrpSpPr/>
        <p:nvPr/>
      </p:nvGrpSpPr>
      <p:grpSpPr>
        <a:xfrm>
          <a:off x="0" y="0"/>
          <a:ext cx="0" cy="0"/>
          <a:chOff x="0" y="0"/>
          <a:chExt cx="0" cy="0"/>
        </a:xfrm>
      </p:grpSpPr>
      <p:sp>
        <p:nvSpPr>
          <p:cNvPr id="1048676" name="Title 1"/>
          <p:cNvSpPr>
            <a:spLocks noGrp="1"/>
          </p:cNvSpPr>
          <p:nvPr>
            <p:ph type="title"/>
          </p:nvPr>
        </p:nvSpPr>
        <p:spPr/>
        <p:txBody>
          <a:bodyPr>
            <a:normAutofit fontScale="90000"/>
          </a:bodyPr>
          <a:p>
            <a:r>
              <a:rPr dirty="0" lang="en-US"/>
              <a:t>Pragmatic Projects- Ruthless Testing</a:t>
            </a:r>
          </a:p>
        </p:txBody>
      </p:sp>
      <p:sp>
        <p:nvSpPr>
          <p:cNvPr id="1048677" name="Content Placeholder 2"/>
          <p:cNvSpPr>
            <a:spLocks noGrp="1"/>
          </p:cNvSpPr>
          <p:nvPr>
            <p:ph idx="1"/>
          </p:nvPr>
        </p:nvSpPr>
        <p:spPr/>
        <p:txBody>
          <a:bodyPr>
            <a:normAutofit/>
          </a:bodyPr>
          <a:p>
            <a:pPr>
              <a:buFont typeface="Wingdings" panose="05000000000000000000" pitchFamily="2" charset="2"/>
              <a:buChar char="q"/>
            </a:pPr>
            <a:r>
              <a:rPr dirty="0" sz="2100" lang="en-US">
                <a:latin typeface="Times New Roman" panose="02020603050405020304" pitchFamily="18" charset="0"/>
                <a:cs typeface="Times New Roman" panose="02020603050405020304" pitchFamily="18" charset="0"/>
              </a:rPr>
              <a:t>Resource exhaustion, errors, and recovery</a:t>
            </a:r>
          </a:p>
          <a:p>
            <a:pPr>
              <a:buFont typeface="Wingdings" panose="05000000000000000000" pitchFamily="2" charset="2"/>
              <a:buChar char="§"/>
            </a:pPr>
            <a:r>
              <a:rPr dirty="0" sz="2100" lang="en-US"/>
              <a:t>Memory</a:t>
            </a:r>
          </a:p>
          <a:p>
            <a:pPr>
              <a:buFont typeface="Wingdings" panose="05000000000000000000" pitchFamily="2" charset="2"/>
              <a:buChar char="§"/>
            </a:pPr>
            <a:r>
              <a:rPr dirty="0" sz="2100" lang="en-US"/>
              <a:t>Disk space</a:t>
            </a:r>
          </a:p>
          <a:p>
            <a:pPr>
              <a:buFont typeface="Wingdings" panose="05000000000000000000" pitchFamily="2" charset="2"/>
              <a:buChar char="§"/>
            </a:pPr>
            <a:r>
              <a:rPr dirty="0" sz="2100" lang="en-US"/>
              <a:t>CPU bandwidth</a:t>
            </a:r>
          </a:p>
          <a:p>
            <a:pPr>
              <a:buFont typeface="Wingdings" panose="05000000000000000000" pitchFamily="2" charset="2"/>
              <a:buChar char="§"/>
            </a:pPr>
            <a:r>
              <a:rPr dirty="0" sz="2100" lang="en-US"/>
              <a:t>Wall-clock time</a:t>
            </a:r>
          </a:p>
          <a:p>
            <a:pPr>
              <a:buFont typeface="Wingdings" panose="05000000000000000000" pitchFamily="2" charset="2"/>
              <a:buChar char="§"/>
            </a:pPr>
            <a:r>
              <a:rPr dirty="0" sz="2100" lang="en-US"/>
              <a:t>Disk bandwidth</a:t>
            </a:r>
          </a:p>
          <a:p>
            <a:pPr>
              <a:buFont typeface="Wingdings" panose="05000000000000000000" pitchFamily="2" charset="2"/>
              <a:buChar char="§"/>
            </a:pPr>
            <a:r>
              <a:rPr dirty="0" sz="2100" lang="en-US"/>
              <a:t>Network bandwidth</a:t>
            </a:r>
          </a:p>
          <a:p>
            <a:pPr>
              <a:buFont typeface="Wingdings" panose="05000000000000000000" pitchFamily="2" charset="2"/>
              <a:buChar char="§"/>
            </a:pPr>
            <a:r>
              <a:rPr dirty="0" sz="2100" lang="en-US"/>
              <a:t>Color palette</a:t>
            </a:r>
          </a:p>
          <a:p>
            <a:pPr>
              <a:buFont typeface="Wingdings" panose="05000000000000000000" pitchFamily="2" charset="2"/>
              <a:buChar char="§"/>
            </a:pPr>
            <a:r>
              <a:rPr dirty="0" sz="2100" lang="en-US"/>
              <a:t>Video resolution</a:t>
            </a:r>
          </a:p>
          <a:p>
            <a:pPr>
              <a:buFont typeface="Wingdings" panose="05000000000000000000" pitchFamily="2" charset="2"/>
              <a:buChar char="q"/>
            </a:pPr>
            <a:endParaRPr dirty="0" sz="2100"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29" name=""/>
        <p:cNvGrpSpPr/>
        <p:nvPr/>
      </p:nvGrpSpPr>
      <p:grpSpPr>
        <a:xfrm>
          <a:off x="0" y="0"/>
          <a:ext cx="0" cy="0"/>
          <a:chOff x="0" y="0"/>
          <a:chExt cx="0" cy="0"/>
        </a:xfrm>
      </p:grpSpPr>
      <p:sp>
        <p:nvSpPr>
          <p:cNvPr id="1048678" name="Title 1"/>
          <p:cNvSpPr>
            <a:spLocks noGrp="1"/>
          </p:cNvSpPr>
          <p:nvPr>
            <p:ph type="title"/>
          </p:nvPr>
        </p:nvSpPr>
        <p:spPr/>
        <p:txBody>
          <a:bodyPr>
            <a:normAutofit fontScale="90000"/>
          </a:bodyPr>
          <a:p>
            <a:r>
              <a:rPr dirty="0" lang="en-US"/>
              <a:t>Pragmatic Projects- Ruthless Testing</a:t>
            </a:r>
          </a:p>
        </p:txBody>
      </p:sp>
      <p:sp>
        <p:nvSpPr>
          <p:cNvPr id="1048679" name="Content Placeholder 2"/>
          <p:cNvSpPr>
            <a:spLocks noGrp="1"/>
          </p:cNvSpPr>
          <p:nvPr>
            <p:ph idx="1"/>
          </p:nvPr>
        </p:nvSpPr>
        <p:spPr/>
        <p:txBody>
          <a:bodyPr>
            <a:noAutofit/>
          </a:bodyPr>
          <a:p>
            <a:r>
              <a:rPr dirty="0" sz="2800" lang="en-US">
                <a:latin typeface="Times New Roman" panose="02020603050405020304" pitchFamily="18" charset="0"/>
                <a:cs typeface="Times New Roman" panose="02020603050405020304" pitchFamily="18" charset="0"/>
              </a:rPr>
              <a:t>You might actually check for disk space or memory allocation failures</a:t>
            </a:r>
          </a:p>
          <a:p>
            <a:r>
              <a:rPr dirty="0" sz="2800" lang="en-US">
                <a:latin typeface="Times New Roman" panose="02020603050405020304" pitchFamily="18" charset="0"/>
                <a:cs typeface="Times New Roman" panose="02020603050405020304" pitchFamily="18" charset="0"/>
              </a:rPr>
              <a:t>Will your application fit on a 640 × 480 screen with 256 colors? </a:t>
            </a:r>
          </a:p>
          <a:p>
            <a:r>
              <a:rPr dirty="0" sz="2800" lang="en-US">
                <a:latin typeface="Times New Roman" panose="02020603050405020304" pitchFamily="18" charset="0"/>
                <a:cs typeface="Times New Roman" panose="02020603050405020304" pitchFamily="18" charset="0"/>
              </a:rPr>
              <a:t>Will it run on a 1600 × 1280 screen with 24-bit color without looking like a postage stamp?</a:t>
            </a:r>
          </a:p>
          <a:p>
            <a:r>
              <a:rPr dirty="0" sz="2800" lang="en-US">
                <a:latin typeface="Times New Roman" panose="02020603050405020304" pitchFamily="18" charset="0"/>
                <a:cs typeface="Times New Roman" panose="02020603050405020304" pitchFamily="18" charset="0"/>
              </a:rPr>
              <a:t> Will the batch job finish before the archive starts?</a:t>
            </a:r>
          </a:p>
          <a:p>
            <a:r>
              <a:rPr dirty="0" sz="2800" lang="en-US">
                <a:latin typeface="Times New Roman" panose="02020603050405020304" pitchFamily="18" charset="0"/>
                <a:cs typeface="Times New Roman" panose="02020603050405020304" pitchFamily="18" charset="0"/>
              </a:rPr>
              <a:t>You can detect environmental limitations, such as the video specifications, and adapt as appropriate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30" name=""/>
        <p:cNvGrpSpPr/>
        <p:nvPr/>
      </p:nvGrpSpPr>
      <p:grpSpPr>
        <a:xfrm>
          <a:off x="0" y="0"/>
          <a:ext cx="0" cy="0"/>
          <a:chOff x="0" y="0"/>
          <a:chExt cx="0" cy="0"/>
        </a:xfrm>
      </p:grpSpPr>
      <p:sp>
        <p:nvSpPr>
          <p:cNvPr id="1048680" name="Title 1"/>
          <p:cNvSpPr>
            <a:spLocks noGrp="1"/>
          </p:cNvSpPr>
          <p:nvPr>
            <p:ph type="title"/>
          </p:nvPr>
        </p:nvSpPr>
        <p:spPr/>
        <p:txBody>
          <a:bodyPr>
            <a:normAutofit fontScale="90000"/>
          </a:bodyPr>
          <a:p>
            <a:r>
              <a:rPr dirty="0" lang="en-US"/>
              <a:t>Pragmatic Projects- Ruthless Testing</a:t>
            </a:r>
          </a:p>
        </p:txBody>
      </p:sp>
      <p:sp>
        <p:nvSpPr>
          <p:cNvPr id="1048681" name="Content Placeholder 2"/>
          <p:cNvSpPr>
            <a:spLocks noGrp="1"/>
          </p:cNvSpPr>
          <p:nvPr>
            <p:ph idx="1"/>
          </p:nvPr>
        </p:nvSpPr>
        <p:spPr/>
        <p:txBody>
          <a:bodyPr>
            <a:normAutofit fontScale="96429" lnSpcReduction="20000"/>
          </a:bodyPr>
          <a:p>
            <a:pPr>
              <a:buFont typeface="Wingdings" panose="05000000000000000000" pitchFamily="2" charset="2"/>
              <a:buChar char="q"/>
            </a:pPr>
            <a:r>
              <a:rPr dirty="0" sz="2800" lang="en-US">
                <a:latin typeface="Times New Roman" panose="02020603050405020304" pitchFamily="18" charset="0"/>
                <a:cs typeface="Times New Roman" panose="02020603050405020304" pitchFamily="18" charset="0"/>
              </a:rPr>
              <a:t>Performance testing</a:t>
            </a:r>
          </a:p>
          <a:p>
            <a:pPr>
              <a:buFont typeface="Wingdings" panose="05000000000000000000" pitchFamily="2" charset="2"/>
              <a:buChar char="Ø"/>
            </a:pPr>
            <a:r>
              <a:rPr dirty="0" sz="2800" lang="en-US">
                <a:latin typeface="Times New Roman" panose="02020603050405020304" pitchFamily="18" charset="0"/>
                <a:cs typeface="Times New Roman" panose="02020603050405020304" pitchFamily="18" charset="0"/>
              </a:rPr>
              <a:t>Performance testing, stress testing, or testing under load may be an important aspect of the project as well.</a:t>
            </a:r>
          </a:p>
          <a:p>
            <a:pPr>
              <a:buFont typeface="Wingdings" panose="05000000000000000000" pitchFamily="2" charset="2"/>
              <a:buChar char="Ø"/>
            </a:pPr>
            <a:r>
              <a:rPr dirty="0" sz="2800" lang="en-US">
                <a:latin typeface="Times New Roman" panose="02020603050405020304" pitchFamily="18" charset="0"/>
                <a:cs typeface="Times New Roman" panose="02020603050405020304" pitchFamily="18" charset="0"/>
              </a:rPr>
              <a:t>Testing whether software meets the performance requirements under real-world conditions—with the expected number of users, or connections, or transactions per second. Is it scalable?</a:t>
            </a:r>
          </a:p>
          <a:p>
            <a:pPr>
              <a:buFont typeface="Wingdings" panose="05000000000000000000" pitchFamily="2" charset="2"/>
              <a:buChar char="Ø"/>
            </a:pPr>
            <a:r>
              <a:rPr dirty="0" sz="2800" lang="en-US">
                <a:latin typeface="Times New Roman" panose="02020603050405020304" pitchFamily="18" charset="0"/>
                <a:cs typeface="Times New Roman" panose="02020603050405020304" pitchFamily="18" charset="0"/>
              </a:rPr>
              <a:t>For some applications,  specialized testing hardware or software is needed to enhance the performance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31" name=""/>
        <p:cNvGrpSpPr/>
        <p:nvPr/>
      </p:nvGrpSpPr>
      <p:grpSpPr>
        <a:xfrm>
          <a:off x="0" y="0"/>
          <a:ext cx="0" cy="0"/>
          <a:chOff x="0" y="0"/>
          <a:chExt cx="0" cy="0"/>
        </a:xfrm>
      </p:grpSpPr>
      <p:sp>
        <p:nvSpPr>
          <p:cNvPr id="1048682" name="Title 1"/>
          <p:cNvSpPr>
            <a:spLocks noGrp="1"/>
          </p:cNvSpPr>
          <p:nvPr>
            <p:ph type="title"/>
          </p:nvPr>
        </p:nvSpPr>
        <p:spPr/>
        <p:txBody>
          <a:bodyPr>
            <a:normAutofit fontScale="90000"/>
          </a:bodyPr>
          <a:p>
            <a:r>
              <a:rPr dirty="0" lang="en-US"/>
              <a:t>Pragmatic Projects- Ruthless Testing</a:t>
            </a:r>
          </a:p>
        </p:txBody>
      </p:sp>
      <p:sp>
        <p:nvSpPr>
          <p:cNvPr id="1048683" name="Content Placeholder 2"/>
          <p:cNvSpPr>
            <a:spLocks noGrp="1"/>
          </p:cNvSpPr>
          <p:nvPr>
            <p:ph idx="1"/>
          </p:nvPr>
        </p:nvSpPr>
        <p:spPr/>
        <p:txBody>
          <a:bodyPr>
            <a:normAutofit/>
          </a:bodyPr>
          <a:p>
            <a:pPr>
              <a:buFont typeface="Wingdings" panose="05000000000000000000" pitchFamily="2" charset="2"/>
              <a:buChar char="q"/>
            </a:pPr>
            <a:r>
              <a:rPr dirty="0" sz="2800" lang="en-US">
                <a:latin typeface="Times New Roman" panose="02020603050405020304" pitchFamily="18" charset="0"/>
                <a:cs typeface="Times New Roman" panose="02020603050405020304" pitchFamily="18" charset="0"/>
              </a:rPr>
              <a:t>Usability Testing</a:t>
            </a:r>
          </a:p>
          <a:p>
            <a:pPr>
              <a:buFont typeface="Wingdings" panose="05000000000000000000" pitchFamily="2" charset="2"/>
              <a:buChar char="Ø"/>
            </a:pPr>
            <a:r>
              <a:rPr dirty="0" sz="2800" lang="en-US">
                <a:latin typeface="Times New Roman" panose="02020603050405020304" pitchFamily="18" charset="0"/>
                <a:cs typeface="Times New Roman" panose="02020603050405020304" pitchFamily="18" charset="0"/>
              </a:rPr>
              <a:t>Were there any misunderstandings during requirements analysis that need to be addressed?</a:t>
            </a:r>
          </a:p>
          <a:p>
            <a:pPr>
              <a:buFont typeface="Wingdings" panose="05000000000000000000" pitchFamily="2" charset="2"/>
              <a:buChar char="Ø"/>
            </a:pPr>
            <a:r>
              <a:rPr dirty="0" sz="2800" lang="en-US">
                <a:latin typeface="Times New Roman" panose="02020603050405020304" pitchFamily="18" charset="0"/>
                <a:cs typeface="Times New Roman" panose="02020603050405020304" pitchFamily="18" charset="0"/>
              </a:rPr>
              <a:t>Does the software fit the user like an extension of the hand?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32" name=""/>
        <p:cNvGrpSpPr/>
        <p:nvPr/>
      </p:nvGrpSpPr>
      <p:grpSpPr>
        <a:xfrm>
          <a:off x="0" y="0"/>
          <a:ext cx="0" cy="0"/>
          <a:chOff x="0" y="0"/>
          <a:chExt cx="0" cy="0"/>
        </a:xfrm>
      </p:grpSpPr>
      <p:sp>
        <p:nvSpPr>
          <p:cNvPr id="1048684" name="Title 1"/>
          <p:cNvSpPr>
            <a:spLocks noGrp="1"/>
          </p:cNvSpPr>
          <p:nvPr>
            <p:ph type="title"/>
          </p:nvPr>
        </p:nvSpPr>
        <p:spPr/>
        <p:txBody>
          <a:bodyPr>
            <a:normAutofit fontScale="90000"/>
          </a:bodyPr>
          <a:p>
            <a:r>
              <a:rPr dirty="0" lang="en-US"/>
              <a:t>Pragmatic Projects- Ruthless Testing</a:t>
            </a:r>
          </a:p>
        </p:txBody>
      </p:sp>
      <p:sp>
        <p:nvSpPr>
          <p:cNvPr id="1048685" name="Content Placeholder 2"/>
          <p:cNvSpPr>
            <a:spLocks noGrp="1"/>
          </p:cNvSpPr>
          <p:nvPr>
            <p:ph idx="1"/>
          </p:nvPr>
        </p:nvSpPr>
        <p:spPr/>
        <p:txBody>
          <a:bodyPr/>
          <a:p>
            <a:r>
              <a:rPr dirty="0" sz="2800" lang="en-US">
                <a:latin typeface="Times New Roman" panose="02020603050405020304" pitchFamily="18" charset="0"/>
                <a:cs typeface="Times New Roman" panose="02020603050405020304" pitchFamily="18" charset="0"/>
              </a:rPr>
              <a:t>How to Test</a:t>
            </a:r>
          </a:p>
          <a:p>
            <a:pPr>
              <a:buFont typeface="Wingdings" panose="05000000000000000000" pitchFamily="2" charset="2"/>
              <a:buChar char="§"/>
            </a:pPr>
            <a:r>
              <a:rPr dirty="0" sz="2800" lang="en-US">
                <a:latin typeface="Times New Roman" panose="02020603050405020304" pitchFamily="18" charset="0"/>
                <a:cs typeface="Times New Roman" panose="02020603050405020304" pitchFamily="18" charset="0"/>
              </a:rPr>
              <a:t>Regression testing</a:t>
            </a:r>
          </a:p>
          <a:p>
            <a:pPr>
              <a:buFont typeface="Wingdings" panose="05000000000000000000" pitchFamily="2" charset="2"/>
              <a:buChar char="§"/>
            </a:pPr>
            <a:r>
              <a:rPr dirty="0" sz="2800" lang="en-US">
                <a:latin typeface="Times New Roman" panose="02020603050405020304" pitchFamily="18" charset="0"/>
                <a:cs typeface="Times New Roman" panose="02020603050405020304" pitchFamily="18" charset="0"/>
              </a:rPr>
              <a:t>Test data</a:t>
            </a:r>
          </a:p>
          <a:p>
            <a:pPr>
              <a:buFont typeface="Wingdings" panose="05000000000000000000" pitchFamily="2" charset="2"/>
              <a:buChar char="§"/>
            </a:pPr>
            <a:r>
              <a:rPr dirty="0" sz="2800" lang="en-US">
                <a:latin typeface="Times New Roman" panose="02020603050405020304" pitchFamily="18" charset="0"/>
                <a:cs typeface="Times New Roman" panose="02020603050405020304" pitchFamily="18" charset="0"/>
              </a:rPr>
              <a:t>Exercising GUI systems</a:t>
            </a:r>
          </a:p>
          <a:p>
            <a:pPr>
              <a:buFont typeface="Wingdings" panose="05000000000000000000" pitchFamily="2" charset="2"/>
              <a:buChar char="§"/>
            </a:pPr>
            <a:r>
              <a:rPr dirty="0" sz="2800" lang="en-US">
                <a:latin typeface="Times New Roman" panose="02020603050405020304" pitchFamily="18" charset="0"/>
                <a:cs typeface="Times New Roman" panose="02020603050405020304" pitchFamily="18" charset="0"/>
              </a:rPr>
              <a:t>Testing the tests</a:t>
            </a:r>
          </a:p>
          <a:p>
            <a:pPr>
              <a:buFont typeface="Wingdings" panose="05000000000000000000" pitchFamily="2" charset="2"/>
              <a:buChar char="§"/>
            </a:pPr>
            <a:r>
              <a:rPr dirty="0" sz="2800" lang="en-US">
                <a:latin typeface="Times New Roman" panose="02020603050405020304" pitchFamily="18" charset="0"/>
                <a:cs typeface="Times New Roman" panose="02020603050405020304" pitchFamily="18" charset="0"/>
              </a:rPr>
              <a:t>Testing thoroughly</a:t>
            </a:r>
          </a:p>
          <a:p>
            <a:pPr>
              <a:buFont typeface="Wingdings" panose="05000000000000000000" pitchFamily="2" charset="2"/>
              <a:buChar char="§"/>
            </a:pPr>
            <a:endParaRPr dirty="0" sz="21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33" name=""/>
        <p:cNvGrpSpPr/>
        <p:nvPr/>
      </p:nvGrpSpPr>
      <p:grpSpPr>
        <a:xfrm>
          <a:off x="0" y="0"/>
          <a:ext cx="0" cy="0"/>
          <a:chOff x="0" y="0"/>
          <a:chExt cx="0" cy="0"/>
        </a:xfrm>
      </p:grpSpPr>
      <p:sp>
        <p:nvSpPr>
          <p:cNvPr id="1048686" name="Title 1"/>
          <p:cNvSpPr>
            <a:spLocks noGrp="1"/>
          </p:cNvSpPr>
          <p:nvPr>
            <p:ph type="title"/>
          </p:nvPr>
        </p:nvSpPr>
        <p:spPr/>
        <p:txBody>
          <a:bodyPr>
            <a:normAutofit fontScale="90000"/>
          </a:bodyPr>
          <a:p>
            <a:r>
              <a:rPr dirty="0" lang="en-US"/>
              <a:t>Pragmatic Projects- Ruthless Testing</a:t>
            </a:r>
          </a:p>
        </p:txBody>
      </p:sp>
      <p:sp>
        <p:nvSpPr>
          <p:cNvPr id="1048687" name="Content Placeholder 2"/>
          <p:cNvSpPr>
            <a:spLocks noGrp="1"/>
          </p:cNvSpPr>
          <p:nvPr>
            <p:ph idx="1"/>
          </p:nvPr>
        </p:nvSpPr>
        <p:spPr/>
        <p:txBody>
          <a:bodyPr>
            <a:normAutofit/>
          </a:bodyPr>
          <a:p>
            <a:pPr>
              <a:buFont typeface="Wingdings" panose="05000000000000000000" pitchFamily="2" charset="2"/>
              <a:buChar char="§"/>
            </a:pPr>
            <a:r>
              <a:rPr dirty="0" sz="2800" lang="en-US">
                <a:latin typeface="Times New Roman" panose="02020603050405020304" pitchFamily="18" charset="0"/>
                <a:cs typeface="Times New Roman" panose="02020603050405020304" pitchFamily="18" charset="0"/>
              </a:rPr>
              <a:t>Regression testing</a:t>
            </a:r>
          </a:p>
          <a:p>
            <a:pPr>
              <a:buFont typeface="Wingdings" panose="05000000000000000000" pitchFamily="2" charset="2"/>
              <a:buChar char="Ø"/>
            </a:pPr>
            <a:r>
              <a:rPr dirty="0" sz="2800" lang="en-US">
                <a:latin typeface="Times New Roman" panose="02020603050405020304" pitchFamily="18" charset="0"/>
                <a:cs typeface="Times New Roman" panose="02020603050405020304" pitchFamily="18" charset="0"/>
              </a:rPr>
              <a:t>A regression test compares the output of the current test with previous (or known) values. </a:t>
            </a:r>
          </a:p>
          <a:p>
            <a:pPr>
              <a:buFont typeface="Wingdings" panose="05000000000000000000" pitchFamily="2" charset="2"/>
              <a:buChar char="Ø"/>
            </a:pPr>
            <a:r>
              <a:rPr dirty="0" sz="2800" lang="en-US">
                <a:latin typeface="Times New Roman" panose="02020603050405020304" pitchFamily="18" charset="0"/>
                <a:cs typeface="Times New Roman" panose="02020603050405020304" pitchFamily="18" charset="0"/>
              </a:rPr>
              <a:t>We can ensure that bugs we fixed today didn't break things that were working yesterday.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34" name=""/>
        <p:cNvGrpSpPr/>
        <p:nvPr/>
      </p:nvGrpSpPr>
      <p:grpSpPr>
        <a:xfrm>
          <a:off x="0" y="0"/>
          <a:ext cx="0" cy="0"/>
          <a:chOff x="0" y="0"/>
          <a:chExt cx="0" cy="0"/>
        </a:xfrm>
      </p:grpSpPr>
      <p:sp>
        <p:nvSpPr>
          <p:cNvPr id="1048688" name="Title 1"/>
          <p:cNvSpPr>
            <a:spLocks noGrp="1"/>
          </p:cNvSpPr>
          <p:nvPr>
            <p:ph type="title"/>
          </p:nvPr>
        </p:nvSpPr>
        <p:spPr/>
        <p:txBody>
          <a:bodyPr>
            <a:normAutofit fontScale="90000"/>
          </a:bodyPr>
          <a:p>
            <a:r>
              <a:rPr dirty="0" lang="en-US"/>
              <a:t>Pragmatic Projects- Ruthless Testing</a:t>
            </a:r>
          </a:p>
        </p:txBody>
      </p:sp>
      <p:sp>
        <p:nvSpPr>
          <p:cNvPr id="1048689" name="Content Placeholder 2"/>
          <p:cNvSpPr>
            <a:spLocks noGrp="1"/>
          </p:cNvSpPr>
          <p:nvPr>
            <p:ph idx="1"/>
          </p:nvPr>
        </p:nvSpPr>
        <p:spPr/>
        <p:txBody>
          <a:bodyPr>
            <a:normAutofit/>
          </a:bodyPr>
          <a:p>
            <a:pPr>
              <a:buFont typeface="Wingdings" panose="05000000000000000000" pitchFamily="2" charset="2"/>
              <a:buChar char="§"/>
            </a:pPr>
            <a:r>
              <a:rPr dirty="0" sz="2100" lang="en-US"/>
              <a:t> </a:t>
            </a:r>
            <a:r>
              <a:rPr dirty="0" sz="2800" lang="en-US">
                <a:latin typeface="Times New Roman" panose="02020603050405020304" pitchFamily="18" charset="0"/>
                <a:cs typeface="Times New Roman" panose="02020603050405020304" pitchFamily="18" charset="0"/>
              </a:rPr>
              <a:t>Test data</a:t>
            </a:r>
          </a:p>
          <a:p>
            <a:r>
              <a:rPr dirty="0" sz="2800" lang="en-US">
                <a:latin typeface="Times New Roman" panose="02020603050405020304" pitchFamily="18" charset="0"/>
                <a:cs typeface="Times New Roman" panose="02020603050405020304" pitchFamily="18" charset="0"/>
              </a:rPr>
              <a:t>There are only two kinds of data: </a:t>
            </a:r>
          </a:p>
          <a:p>
            <a:r>
              <a:rPr dirty="0" sz="2800" lang="en-US">
                <a:solidFill>
                  <a:srgbClr val="FF0000"/>
                </a:solidFill>
                <a:latin typeface="Times New Roman" panose="02020603050405020304" pitchFamily="18" charset="0"/>
                <a:cs typeface="Times New Roman" panose="02020603050405020304" pitchFamily="18" charset="0"/>
              </a:rPr>
              <a:t>Real-world data and Synthetic data. </a:t>
            </a:r>
          </a:p>
          <a:p>
            <a:r>
              <a:rPr dirty="0" sz="2800" lang="en-US" u="sng">
                <a:solidFill>
                  <a:srgbClr val="FF0000"/>
                </a:solidFill>
                <a:latin typeface="Times New Roman" panose="02020603050405020304" pitchFamily="18" charset="0"/>
                <a:cs typeface="Times New Roman" panose="02020603050405020304" pitchFamily="18" charset="0"/>
              </a:rPr>
              <a:t>Real-world data </a:t>
            </a:r>
            <a:r>
              <a:rPr dirty="0" sz="2800" lang="en-US">
                <a:latin typeface="Times New Roman" panose="02020603050405020304" pitchFamily="18" charset="0"/>
                <a:cs typeface="Times New Roman" panose="02020603050405020304" pitchFamily="18" charset="0"/>
              </a:rPr>
              <a:t>comes from some actual source. Possibly it has been collected from an existing system, a competitor's system, or a prototype of some sort. It represents typical user data</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35" name=""/>
        <p:cNvGrpSpPr/>
        <p:nvPr/>
      </p:nvGrpSpPr>
      <p:grpSpPr>
        <a:xfrm>
          <a:off x="0" y="0"/>
          <a:ext cx="0" cy="0"/>
          <a:chOff x="0" y="0"/>
          <a:chExt cx="0" cy="0"/>
        </a:xfrm>
      </p:grpSpPr>
      <p:sp>
        <p:nvSpPr>
          <p:cNvPr id="1048690" name="Title 1"/>
          <p:cNvSpPr>
            <a:spLocks noGrp="1"/>
          </p:cNvSpPr>
          <p:nvPr>
            <p:ph type="title"/>
          </p:nvPr>
        </p:nvSpPr>
        <p:spPr/>
        <p:txBody>
          <a:bodyPr>
            <a:normAutofit fontScale="90000"/>
          </a:bodyPr>
          <a:p>
            <a:r>
              <a:rPr dirty="0" lang="en-US"/>
              <a:t>Pragmatic Projects- Ruthless Testing</a:t>
            </a:r>
          </a:p>
        </p:txBody>
      </p:sp>
      <p:sp>
        <p:nvSpPr>
          <p:cNvPr id="1048691" name="Content Placeholder 2"/>
          <p:cNvSpPr>
            <a:spLocks noGrp="1"/>
          </p:cNvSpPr>
          <p:nvPr>
            <p:ph idx="1"/>
          </p:nvPr>
        </p:nvSpPr>
        <p:spPr/>
        <p:txBody>
          <a:bodyPr>
            <a:normAutofit/>
          </a:bodyPr>
          <a:p>
            <a:r>
              <a:rPr dirty="0" sz="2800" lang="en-US" u="sng">
                <a:solidFill>
                  <a:srgbClr val="FF0000"/>
                </a:solidFill>
                <a:latin typeface="Times New Roman" panose="02020603050405020304" pitchFamily="18" charset="0"/>
                <a:cs typeface="Times New Roman" panose="02020603050405020304" pitchFamily="18" charset="0"/>
              </a:rPr>
              <a:t>Synthetic data </a:t>
            </a:r>
            <a:r>
              <a:rPr dirty="0" sz="2800" lang="en-US">
                <a:latin typeface="Times New Roman" panose="02020603050405020304" pitchFamily="18" charset="0"/>
                <a:cs typeface="Times New Roman" panose="02020603050405020304" pitchFamily="18" charset="0"/>
              </a:rPr>
              <a:t>is artificially generated, perhaps under certain statistical constraints</a:t>
            </a:r>
          </a:p>
          <a:p>
            <a:r>
              <a:rPr dirty="0" sz="2800" lang="en-US">
                <a:latin typeface="Times New Roman" panose="02020603050405020304" pitchFamily="18" charset="0"/>
                <a:cs typeface="Times New Roman" panose="02020603050405020304" pitchFamily="18" charset="0"/>
              </a:rPr>
              <a:t>You need data to stress the boundary conditions.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36" name=""/>
        <p:cNvGrpSpPr/>
        <p:nvPr/>
      </p:nvGrpSpPr>
      <p:grpSpPr>
        <a:xfrm>
          <a:off x="0" y="0"/>
          <a:ext cx="0" cy="0"/>
          <a:chOff x="0" y="0"/>
          <a:chExt cx="0" cy="0"/>
        </a:xfrm>
      </p:grpSpPr>
      <p:sp>
        <p:nvSpPr>
          <p:cNvPr id="1048692" name="Title 1"/>
          <p:cNvSpPr>
            <a:spLocks noGrp="1"/>
          </p:cNvSpPr>
          <p:nvPr>
            <p:ph type="title"/>
          </p:nvPr>
        </p:nvSpPr>
        <p:spPr/>
        <p:txBody>
          <a:bodyPr>
            <a:normAutofit fontScale="90000"/>
          </a:bodyPr>
          <a:p>
            <a:r>
              <a:rPr dirty="0" lang="en-US"/>
              <a:t>Pragmatic Projects- Ruthless Testing</a:t>
            </a:r>
          </a:p>
        </p:txBody>
      </p:sp>
      <p:sp>
        <p:nvSpPr>
          <p:cNvPr id="1048693" name="Content Placeholder 2"/>
          <p:cNvSpPr>
            <a:spLocks noGrp="1"/>
          </p:cNvSpPr>
          <p:nvPr>
            <p:ph idx="1"/>
          </p:nvPr>
        </p:nvSpPr>
        <p:spPr/>
        <p:txBody>
          <a:bodyPr/>
          <a:p>
            <a:pPr>
              <a:buFont typeface="Wingdings" panose="05000000000000000000" pitchFamily="2" charset="2"/>
              <a:buChar char="§"/>
            </a:pPr>
            <a:r>
              <a:rPr dirty="0" sz="2100" lang="en-US">
                <a:latin typeface="Times New Roman" panose="02020603050405020304" pitchFamily="18" charset="0"/>
                <a:cs typeface="Times New Roman" panose="02020603050405020304" pitchFamily="18" charset="0"/>
              </a:rPr>
              <a:t>Exercising GUI systems</a:t>
            </a:r>
          </a:p>
          <a:p>
            <a:pPr>
              <a:buFont typeface="Wingdings" panose="05000000000000000000" pitchFamily="2" charset="2"/>
              <a:buChar char="Ø"/>
            </a:pPr>
            <a:r>
              <a:rPr dirty="0" sz="2100" lang="en-US">
                <a:latin typeface="Times New Roman" panose="02020603050405020304" pitchFamily="18" charset="0"/>
                <a:cs typeface="Times New Roman" panose="02020603050405020304" pitchFamily="18" charset="0"/>
              </a:rPr>
              <a:t>In software engineering, </a:t>
            </a:r>
            <a:r>
              <a:rPr b="1" dirty="0" sz="2100" lang="en-US">
                <a:latin typeface="Times New Roman" panose="02020603050405020304" pitchFamily="18" charset="0"/>
                <a:cs typeface="Times New Roman" panose="02020603050405020304" pitchFamily="18" charset="0"/>
              </a:rPr>
              <a:t>graphical user interface testing</a:t>
            </a:r>
            <a:r>
              <a:rPr dirty="0" sz="2100" lang="en-US">
                <a:latin typeface="Times New Roman" panose="02020603050405020304" pitchFamily="18" charset="0"/>
                <a:cs typeface="Times New Roman" panose="02020603050405020304" pitchFamily="18" charset="0"/>
              </a:rPr>
              <a:t> is the process of testing a product's graphical user interface to ensure it meets its specifications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92" name=""/>
        <p:cNvGrpSpPr/>
        <p:nvPr/>
      </p:nvGrpSpPr>
      <p:grpSpPr>
        <a:xfrm>
          <a:off x="0" y="0"/>
          <a:ext cx="0" cy="0"/>
          <a:chOff x="0" y="0"/>
          <a:chExt cx="0" cy="0"/>
        </a:xfrm>
      </p:grpSpPr>
      <p:sp>
        <p:nvSpPr>
          <p:cNvPr id="1048606" name="Title 1"/>
          <p:cNvSpPr>
            <a:spLocks noGrp="1"/>
          </p:cNvSpPr>
          <p:nvPr>
            <p:ph type="title"/>
          </p:nvPr>
        </p:nvSpPr>
        <p:spPr/>
        <p:txBody>
          <a:bodyPr/>
          <a:p>
            <a:r>
              <a:rPr dirty="0" lang="en-US"/>
              <a:t>Dealing with requirements</a:t>
            </a:r>
          </a:p>
        </p:txBody>
      </p:sp>
      <p:sp>
        <p:nvSpPr>
          <p:cNvPr id="1048607" name="Content Placeholder 2"/>
          <p:cNvSpPr>
            <a:spLocks noGrp="1"/>
          </p:cNvSpPr>
          <p:nvPr>
            <p:ph idx="1"/>
          </p:nvPr>
        </p:nvSpPr>
        <p:spPr/>
        <p:txBody>
          <a:bodyPr>
            <a:normAutofit/>
          </a:bodyPr>
          <a:p>
            <a:pPr indent="0" marL="109728">
              <a:buNone/>
            </a:pPr>
            <a:r>
              <a:rPr b="1" dirty="0" sz="2800" lang="en-US">
                <a:solidFill>
                  <a:srgbClr val="FF0000"/>
                </a:solidFill>
                <a:latin typeface="Times New Roman" pitchFamily="18" charset="0"/>
                <a:cs typeface="Times New Roman" pitchFamily="18" charset="0"/>
              </a:rPr>
              <a:t>Documenting Requirements</a:t>
            </a:r>
          </a:p>
          <a:p>
            <a:r>
              <a:rPr dirty="0" sz="2800" lang="en-US">
                <a:latin typeface="Times New Roman" pitchFamily="18" charset="0"/>
                <a:cs typeface="Times New Roman" pitchFamily="18" charset="0"/>
              </a:rPr>
              <a:t> You are sitting down with the users and prying genuine requirements from them. </a:t>
            </a:r>
          </a:p>
          <a:p>
            <a:r>
              <a:rPr dirty="0" sz="2800" lang="en-US">
                <a:latin typeface="Times New Roman" pitchFamily="18" charset="0"/>
                <a:cs typeface="Times New Roman" pitchFamily="18" charset="0"/>
              </a:rPr>
              <a:t>You come across a few likely scenarios that describe what the application needs to do. </a:t>
            </a:r>
          </a:p>
          <a:p>
            <a:r>
              <a:rPr dirty="0" sz="2800" lang="en-US">
                <a:latin typeface="Times New Roman" pitchFamily="18" charset="0"/>
                <a:cs typeface="Times New Roman" pitchFamily="18" charset="0"/>
              </a:rPr>
              <a:t>Ever the professional, you want to write these down and publish a document that everyone can use as a basis for discussions.</a:t>
            </a:r>
          </a:p>
          <a:p>
            <a:endParaRPr dirty="0" sz="2100"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37" name=""/>
        <p:cNvGrpSpPr/>
        <p:nvPr/>
      </p:nvGrpSpPr>
      <p:grpSpPr>
        <a:xfrm>
          <a:off x="0" y="0"/>
          <a:ext cx="0" cy="0"/>
          <a:chOff x="0" y="0"/>
          <a:chExt cx="0" cy="0"/>
        </a:xfrm>
      </p:grpSpPr>
      <p:sp>
        <p:nvSpPr>
          <p:cNvPr id="1048694" name="Title 1"/>
          <p:cNvSpPr>
            <a:spLocks noGrp="1"/>
          </p:cNvSpPr>
          <p:nvPr>
            <p:ph type="title"/>
          </p:nvPr>
        </p:nvSpPr>
        <p:spPr/>
        <p:txBody>
          <a:bodyPr>
            <a:normAutofit fontScale="90000"/>
          </a:bodyPr>
          <a:p>
            <a:r>
              <a:rPr dirty="0" lang="en-US"/>
              <a:t>Pragmatic Projects- Ruthless Testing</a:t>
            </a:r>
          </a:p>
        </p:txBody>
      </p:sp>
      <p:sp>
        <p:nvSpPr>
          <p:cNvPr id="1048695" name="Content Placeholder 2"/>
          <p:cNvSpPr>
            <a:spLocks noGrp="1"/>
          </p:cNvSpPr>
          <p:nvPr>
            <p:ph idx="1"/>
          </p:nvPr>
        </p:nvSpPr>
        <p:spPr/>
        <p:txBody>
          <a:bodyPr/>
          <a:p>
            <a:pPr>
              <a:buFont typeface="Wingdings" panose="05000000000000000000" pitchFamily="2" charset="2"/>
              <a:buChar char="§"/>
            </a:pPr>
            <a:r>
              <a:rPr dirty="0" sz="2100" lang="en-US">
                <a:latin typeface="Times New Roman" panose="02020603050405020304" pitchFamily="18" charset="0"/>
                <a:cs typeface="Times New Roman" panose="02020603050405020304" pitchFamily="18" charset="0"/>
              </a:rPr>
              <a:t>Testing the tests</a:t>
            </a:r>
          </a:p>
          <a:p>
            <a:pPr>
              <a:buFont typeface="Wingdings" panose="05000000000000000000" pitchFamily="2" charset="2"/>
              <a:buChar char="Ø"/>
            </a:pPr>
            <a:r>
              <a:rPr dirty="0" sz="2100" lang="en-US">
                <a:latin typeface="Times New Roman" panose="02020603050405020304" pitchFamily="18" charset="0"/>
                <a:cs typeface="Times New Roman" panose="02020603050405020304" pitchFamily="18" charset="0"/>
              </a:rPr>
              <a:t>After you have written a test to detect a particular bug, cause the bug deliberately and make sure the test complains.</a:t>
            </a:r>
          </a:p>
          <a:p>
            <a:pPr>
              <a:buFont typeface="Wingdings" panose="05000000000000000000" pitchFamily="2" charset="2"/>
              <a:buChar char="Ø"/>
            </a:pPr>
            <a:r>
              <a:rPr dirty="0" sz="2100" lang="en-US">
                <a:latin typeface="Times New Roman" panose="02020603050405020304" pitchFamily="18" charset="0"/>
                <a:cs typeface="Times New Roman" panose="02020603050405020304" pitchFamily="18" charset="0"/>
              </a:rPr>
              <a:t> This ensures that the test will catch the bug if it happens for real.</a:t>
            </a:r>
          </a:p>
          <a:p>
            <a:pPr>
              <a:buFont typeface="Wingdings" panose="05000000000000000000" pitchFamily="2" charset="2"/>
              <a:buChar char="Ø"/>
            </a:pPr>
            <a:endParaRPr dirty="0" sz="21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38" name=""/>
        <p:cNvGrpSpPr/>
        <p:nvPr/>
      </p:nvGrpSpPr>
      <p:grpSpPr>
        <a:xfrm>
          <a:off x="0" y="0"/>
          <a:ext cx="0" cy="0"/>
          <a:chOff x="0" y="0"/>
          <a:chExt cx="0" cy="0"/>
        </a:xfrm>
      </p:grpSpPr>
      <p:sp>
        <p:nvSpPr>
          <p:cNvPr id="1048696" name="Title 1"/>
          <p:cNvSpPr>
            <a:spLocks noGrp="1"/>
          </p:cNvSpPr>
          <p:nvPr>
            <p:ph type="title"/>
          </p:nvPr>
        </p:nvSpPr>
        <p:spPr/>
        <p:txBody>
          <a:bodyPr>
            <a:normAutofit fontScale="90000"/>
          </a:bodyPr>
          <a:p>
            <a:r>
              <a:rPr dirty="0" lang="en-US"/>
              <a:t>Pragmatic Projects- Ruthless Testing</a:t>
            </a:r>
          </a:p>
        </p:txBody>
      </p:sp>
      <p:sp>
        <p:nvSpPr>
          <p:cNvPr id="1048697" name="Content Placeholder 2"/>
          <p:cNvSpPr>
            <a:spLocks noGrp="1"/>
          </p:cNvSpPr>
          <p:nvPr>
            <p:ph idx="1"/>
          </p:nvPr>
        </p:nvSpPr>
        <p:spPr/>
        <p:txBody>
          <a:bodyPr>
            <a:normAutofit/>
          </a:bodyPr>
          <a:p>
            <a:pPr>
              <a:buFont typeface="Wingdings" panose="05000000000000000000" pitchFamily="2" charset="2"/>
              <a:buChar char="§"/>
            </a:pPr>
            <a:r>
              <a:rPr dirty="0" sz="2100" lang="en-US"/>
              <a:t>Testing thoroughly</a:t>
            </a:r>
          </a:p>
          <a:p>
            <a:r>
              <a:rPr dirty="0" sz="2100" lang="en-US">
                <a:latin typeface="Times New Roman" panose="02020603050405020304" pitchFamily="18" charset="0"/>
                <a:cs typeface="Times New Roman" panose="02020603050405020304" pitchFamily="18" charset="0"/>
              </a:rPr>
              <a:t>These coverage analysis tools watch your code during testing and keep track of which lines of code have been executed and which haven't. </a:t>
            </a:r>
          </a:p>
          <a:p>
            <a:r>
              <a:rPr b="1" dirty="0" sz="2100" lang="en-US">
                <a:latin typeface="Times New Roman" panose="02020603050405020304" pitchFamily="18" charset="0"/>
                <a:cs typeface="Times New Roman" panose="02020603050405020304" pitchFamily="18" charset="0"/>
              </a:rPr>
              <a:t>code coverage</a:t>
            </a:r>
            <a:r>
              <a:rPr dirty="0" sz="2100" lang="en-US">
                <a:latin typeface="Times New Roman" panose="02020603050405020304" pitchFamily="18" charset="0"/>
                <a:cs typeface="Times New Roman" panose="02020603050405020304" pitchFamily="18" charset="0"/>
              </a:rPr>
              <a:t> is a measure used to describe the degree to which the source code of a program is executed when a particular test suite runs</a:t>
            </a:r>
          </a:p>
          <a:p>
            <a:endParaRPr dirty="0"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39" name=""/>
        <p:cNvGrpSpPr/>
        <p:nvPr/>
      </p:nvGrpSpPr>
      <p:grpSpPr>
        <a:xfrm>
          <a:off x="0" y="0"/>
          <a:ext cx="0" cy="0"/>
          <a:chOff x="0" y="0"/>
          <a:chExt cx="0" cy="0"/>
        </a:xfrm>
      </p:grpSpPr>
      <p:sp>
        <p:nvSpPr>
          <p:cNvPr id="1048698" name="Content Placeholder 1"/>
          <p:cNvSpPr>
            <a:spLocks noGrp="1"/>
          </p:cNvSpPr>
          <p:nvPr>
            <p:ph idx="1"/>
          </p:nvPr>
        </p:nvSpPr>
        <p:spPr>
          <a:xfrm>
            <a:off x="457200" y="838200"/>
            <a:ext cx="8229600" cy="5486400"/>
          </a:xfrm>
        </p:spPr>
        <p:txBody>
          <a:bodyPr>
            <a:noAutofit/>
          </a:bodyPr>
          <a:p>
            <a:r>
              <a:rPr dirty="0" sz="3200" lang="en-US">
                <a:latin typeface="Times New Roman" panose="02020603050405020304" pitchFamily="18" charset="0"/>
                <a:cs typeface="Times New Roman" panose="02020603050405020304" pitchFamily="18" charset="0"/>
              </a:rPr>
              <a:t>Pragmatic Programmers consider documentation as an integral part of the overall development process.</a:t>
            </a:r>
          </a:p>
          <a:p>
            <a:r>
              <a:rPr dirty="0" sz="3200" lang="en-US">
                <a:latin typeface="Times New Roman" panose="02020603050405020304" pitchFamily="18" charset="0"/>
                <a:cs typeface="Times New Roman" panose="02020603050405020304" pitchFamily="18" charset="0"/>
              </a:rPr>
              <a:t>There are basically two kinds of documentation produced for a project: internal and external. </a:t>
            </a:r>
          </a:p>
          <a:p>
            <a:r>
              <a:rPr dirty="0" sz="3200" lang="en-US">
                <a:latin typeface="Times New Roman" panose="02020603050405020304" pitchFamily="18" charset="0"/>
                <a:cs typeface="Times New Roman" panose="02020603050405020304" pitchFamily="18" charset="0"/>
              </a:rPr>
              <a:t>Internal documentation includes source code comments, design and test documents. </a:t>
            </a:r>
          </a:p>
          <a:p>
            <a:r>
              <a:rPr dirty="0" sz="3200" lang="en-US">
                <a:latin typeface="Times New Roman" panose="02020603050405020304" pitchFamily="18" charset="0"/>
                <a:cs typeface="Times New Roman" panose="02020603050405020304" pitchFamily="18" charset="0"/>
              </a:rPr>
              <a:t>External documentation is anything shipped or published to the outside world, such as user manuals</a:t>
            </a:r>
          </a:p>
        </p:txBody>
      </p:sp>
      <p:sp>
        <p:nvSpPr>
          <p:cNvPr id="1048699" name="Title 2"/>
          <p:cNvSpPr>
            <a:spLocks noGrp="1"/>
          </p:cNvSpPr>
          <p:nvPr>
            <p:ph type="title"/>
          </p:nvPr>
        </p:nvSpPr>
        <p:spPr>
          <a:xfrm>
            <a:off x="457200" y="274638"/>
            <a:ext cx="8229600" cy="563562"/>
          </a:xfrm>
        </p:spPr>
        <p:txBody>
          <a:bodyPr>
            <a:normAutofit fontScale="90000"/>
          </a:bodyPr>
          <a:p>
            <a:r>
              <a:rPr dirty="0" lang="en-US"/>
              <a:t>Pragmatic Projects-It's All Writing</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40" name=""/>
        <p:cNvGrpSpPr/>
        <p:nvPr/>
      </p:nvGrpSpPr>
      <p:grpSpPr>
        <a:xfrm>
          <a:off x="0" y="0"/>
          <a:ext cx="0" cy="0"/>
          <a:chOff x="0" y="0"/>
          <a:chExt cx="0" cy="0"/>
        </a:xfrm>
      </p:grpSpPr>
      <p:sp>
        <p:nvSpPr>
          <p:cNvPr id="1048700" name="Content Placeholder 1"/>
          <p:cNvSpPr>
            <a:spLocks noGrp="1"/>
          </p:cNvSpPr>
          <p:nvPr>
            <p:ph idx="1"/>
          </p:nvPr>
        </p:nvSpPr>
        <p:spPr/>
        <p:txBody>
          <a:bodyPr/>
          <a:p>
            <a:pPr indent="0" marL="109728">
              <a:buNone/>
            </a:pPr>
            <a:r>
              <a:rPr dirty="0" sz="3200" lang="en-US">
                <a:solidFill>
                  <a:srgbClr val="FF0000"/>
                </a:solidFill>
                <a:latin typeface="Times New Roman" panose="02020603050405020304" pitchFamily="18" charset="0"/>
                <a:cs typeface="Times New Roman" panose="02020603050405020304" pitchFamily="18" charset="0"/>
              </a:rPr>
              <a:t>Comments in Code</a:t>
            </a:r>
          </a:p>
          <a:p>
            <a:r>
              <a:rPr dirty="0" sz="3200" lang="en-US">
                <a:latin typeface="Times New Roman" panose="02020603050405020304" pitchFamily="18" charset="0"/>
                <a:cs typeface="Times New Roman" panose="02020603050405020304" pitchFamily="18" charset="0"/>
              </a:rPr>
              <a:t>Producing formatted documents from the comments and declarations in source code is fairly straightforward.</a:t>
            </a:r>
          </a:p>
          <a:p>
            <a:r>
              <a:rPr dirty="0" sz="3200" lang="en-US">
                <a:latin typeface="Times New Roman" panose="02020603050405020304" pitchFamily="18" charset="0"/>
                <a:cs typeface="Times New Roman" panose="02020603050405020304" pitchFamily="18" charset="0"/>
              </a:rPr>
              <a:t>Comments should discuss why something is done, its purpose and its goal</a:t>
            </a:r>
          </a:p>
        </p:txBody>
      </p:sp>
      <p:sp>
        <p:nvSpPr>
          <p:cNvPr id="1048701" name="Title 2"/>
          <p:cNvSpPr>
            <a:spLocks noGrp="1"/>
          </p:cNvSpPr>
          <p:nvPr>
            <p:ph type="title"/>
          </p:nvPr>
        </p:nvSpPr>
        <p:spPr/>
        <p:txBody>
          <a:bodyPr>
            <a:normAutofit/>
          </a:bodyPr>
          <a:p>
            <a:r>
              <a:rPr dirty="0" lang="en-US"/>
              <a:t>Pragmatic Projects-It's All Writing</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41" name=""/>
        <p:cNvGrpSpPr/>
        <p:nvPr/>
      </p:nvGrpSpPr>
      <p:grpSpPr>
        <a:xfrm>
          <a:off x="0" y="0"/>
          <a:ext cx="0" cy="0"/>
          <a:chOff x="0" y="0"/>
          <a:chExt cx="0" cy="0"/>
        </a:xfrm>
      </p:grpSpPr>
      <p:sp>
        <p:nvSpPr>
          <p:cNvPr id="1048702" name="Content Placeholder 1"/>
          <p:cNvSpPr>
            <a:spLocks noGrp="1"/>
          </p:cNvSpPr>
          <p:nvPr>
            <p:ph idx="1"/>
          </p:nvPr>
        </p:nvSpPr>
        <p:spPr/>
        <p:txBody>
          <a:bodyPr>
            <a:normAutofit/>
          </a:bodyPr>
          <a:p>
            <a:pPr indent="0" marL="109728">
              <a:buNone/>
            </a:pPr>
            <a:r>
              <a:rPr dirty="0" sz="3200" lang="en-US">
                <a:solidFill>
                  <a:srgbClr val="FF0000"/>
                </a:solidFill>
                <a:latin typeface="Times New Roman" panose="02020603050405020304" pitchFamily="18" charset="0"/>
                <a:cs typeface="Times New Roman" panose="02020603050405020304" pitchFamily="18" charset="0"/>
              </a:rPr>
              <a:t>Executable documents.</a:t>
            </a:r>
          </a:p>
          <a:p>
            <a:r>
              <a:rPr dirty="0" lang="en-US">
                <a:latin typeface="Times New Roman" panose="02020603050405020304" pitchFamily="18" charset="0"/>
                <a:cs typeface="Times New Roman" panose="02020603050405020304" pitchFamily="18" charset="0"/>
              </a:rPr>
              <a:t>With meaningful comments in place, tools such as </a:t>
            </a:r>
            <a:r>
              <a:rPr dirty="0" lang="en-US" err="1">
                <a:latin typeface="Times New Roman" panose="02020603050405020304" pitchFamily="18" charset="0"/>
                <a:cs typeface="Times New Roman" panose="02020603050405020304" pitchFamily="18" charset="0"/>
              </a:rPr>
              <a:t>JavaDoc</a:t>
            </a:r>
            <a:r>
              <a:rPr dirty="0" lang="en-US">
                <a:latin typeface="Times New Roman" panose="02020603050405020304" pitchFamily="18" charset="0"/>
                <a:cs typeface="Times New Roman" panose="02020603050405020304" pitchFamily="18" charset="0"/>
              </a:rPr>
              <a:t>  and DOC++ can extract and format them to automatically produce API-level documentation. </a:t>
            </a:r>
          </a:p>
          <a:p>
            <a:r>
              <a:rPr dirty="0" lang="en-US">
                <a:latin typeface="Times New Roman" panose="02020603050405020304" pitchFamily="18" charset="0"/>
                <a:cs typeface="Times New Roman" panose="02020603050405020304" pitchFamily="18" charset="0"/>
              </a:rPr>
              <a:t>Javadoc  is a documentation generator created by Sun Microsystems for the Java language for generating API documentation in HTML format from Java source code</a:t>
            </a:r>
          </a:p>
        </p:txBody>
      </p:sp>
      <p:sp>
        <p:nvSpPr>
          <p:cNvPr id="1048703" name="Title 2"/>
          <p:cNvSpPr>
            <a:spLocks noGrp="1"/>
          </p:cNvSpPr>
          <p:nvPr>
            <p:ph type="title"/>
          </p:nvPr>
        </p:nvSpPr>
        <p:spPr/>
        <p:txBody>
          <a:bodyPr>
            <a:normAutofit/>
          </a:bodyPr>
          <a:p>
            <a:r>
              <a:rPr dirty="0" lang="en-US"/>
              <a:t>Pragmatic Projects-It's All Writing</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42" name=""/>
        <p:cNvGrpSpPr/>
        <p:nvPr/>
      </p:nvGrpSpPr>
      <p:grpSpPr>
        <a:xfrm>
          <a:off x="0" y="0"/>
          <a:ext cx="0" cy="0"/>
          <a:chOff x="0" y="0"/>
          <a:chExt cx="0" cy="0"/>
        </a:xfrm>
      </p:grpSpPr>
      <p:sp>
        <p:nvSpPr>
          <p:cNvPr id="1048704" name="Content Placeholder 1"/>
          <p:cNvSpPr>
            <a:spLocks noGrp="1"/>
          </p:cNvSpPr>
          <p:nvPr>
            <p:ph idx="1"/>
          </p:nvPr>
        </p:nvSpPr>
        <p:spPr/>
        <p:txBody>
          <a:bodyPr>
            <a:normAutofit/>
          </a:bodyPr>
          <a:p>
            <a:r>
              <a:rPr dirty="0" sz="3200" lang="en-US">
                <a:solidFill>
                  <a:srgbClr val="FF0000"/>
                </a:solidFill>
                <a:latin typeface="Times New Roman" panose="02020603050405020304" pitchFamily="18" charset="0"/>
                <a:cs typeface="Times New Roman" panose="02020603050405020304" pitchFamily="18" charset="0"/>
              </a:rPr>
              <a:t>Print It or Weave It</a:t>
            </a:r>
          </a:p>
          <a:p>
            <a:r>
              <a:rPr dirty="0" sz="3200" lang="en-US">
                <a:latin typeface="Times New Roman" panose="02020603050405020304" pitchFamily="18" charset="0"/>
                <a:cs typeface="Times New Roman" panose="02020603050405020304" pitchFamily="18" charset="0"/>
              </a:rPr>
              <a:t> Produce all documentation in a form that can be published online, on the Web, complete with hyperlinks. </a:t>
            </a:r>
          </a:p>
        </p:txBody>
      </p:sp>
      <p:sp>
        <p:nvSpPr>
          <p:cNvPr id="1048705" name="Title 2"/>
          <p:cNvSpPr>
            <a:spLocks noGrp="1"/>
          </p:cNvSpPr>
          <p:nvPr>
            <p:ph type="title"/>
          </p:nvPr>
        </p:nvSpPr>
        <p:spPr/>
        <p:txBody>
          <a:bodyPr>
            <a:normAutofit/>
          </a:bodyPr>
          <a:p>
            <a:r>
              <a:rPr dirty="0" lang="en-US"/>
              <a:t>Pragmatic Projects-It's All Writing</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43" name=""/>
        <p:cNvGrpSpPr/>
        <p:nvPr/>
      </p:nvGrpSpPr>
      <p:grpSpPr>
        <a:xfrm>
          <a:off x="0" y="0"/>
          <a:ext cx="0" cy="0"/>
          <a:chOff x="0" y="0"/>
          <a:chExt cx="0" cy="0"/>
        </a:xfrm>
      </p:grpSpPr>
      <p:sp>
        <p:nvSpPr>
          <p:cNvPr id="1048706" name="Content Placeholder 1"/>
          <p:cNvSpPr>
            <a:spLocks noGrp="1"/>
          </p:cNvSpPr>
          <p:nvPr>
            <p:ph idx="1"/>
          </p:nvPr>
        </p:nvSpPr>
        <p:spPr/>
        <p:txBody>
          <a:bodyPr>
            <a:normAutofit/>
          </a:bodyPr>
          <a:p>
            <a:r>
              <a:rPr dirty="0" lang="en-US">
                <a:solidFill>
                  <a:srgbClr val="FF0000"/>
                </a:solidFill>
                <a:latin typeface="Times New Roman" panose="02020603050405020304" pitchFamily="18" charset="0"/>
                <a:cs typeface="Times New Roman" panose="02020603050405020304" pitchFamily="18" charset="0"/>
              </a:rPr>
              <a:t>Markup Languages</a:t>
            </a:r>
          </a:p>
          <a:p>
            <a:r>
              <a:rPr dirty="0" lang="en-US">
                <a:latin typeface="Times New Roman" panose="02020603050405020304" pitchFamily="18" charset="0"/>
                <a:cs typeface="Times New Roman" panose="02020603050405020304" pitchFamily="18" charset="0"/>
              </a:rPr>
              <a:t>For large-scale documentation projects, we recommend looking at some of the more modern schemes for marking up documentation</a:t>
            </a:r>
          </a:p>
          <a:p>
            <a:r>
              <a:rPr dirty="0" lang="en-US" err="1">
                <a:latin typeface="Times New Roman" panose="02020603050405020304" pitchFamily="18" charset="0"/>
                <a:cs typeface="Times New Roman" panose="02020603050405020304" pitchFamily="18" charset="0"/>
              </a:rPr>
              <a:t>DocBook</a:t>
            </a:r>
            <a:r>
              <a:rPr dirty="0" lang="en-US">
                <a:latin typeface="Times New Roman" panose="02020603050405020304" pitchFamily="18" charset="0"/>
                <a:cs typeface="Times New Roman" panose="02020603050405020304" pitchFamily="18" charset="0"/>
              </a:rPr>
              <a:t> is a semantic markup language for technical documentation</a:t>
            </a:r>
          </a:p>
          <a:p>
            <a:r>
              <a:rPr dirty="0" lang="en-US">
                <a:latin typeface="Times New Roman" panose="02020603050405020304" pitchFamily="18" charset="0"/>
                <a:cs typeface="Times New Roman" panose="02020603050405020304" pitchFamily="18" charset="0"/>
              </a:rPr>
              <a:t>It was originally intended for writing technical documents related to computer hardware and software but it can be used for any other sort of documentation</a:t>
            </a:r>
          </a:p>
        </p:txBody>
      </p:sp>
      <p:sp>
        <p:nvSpPr>
          <p:cNvPr id="1048707" name="Title 2"/>
          <p:cNvSpPr>
            <a:spLocks noGrp="1"/>
          </p:cNvSpPr>
          <p:nvPr>
            <p:ph type="title"/>
          </p:nvPr>
        </p:nvSpPr>
        <p:spPr/>
        <p:txBody>
          <a:bodyPr>
            <a:normAutofit/>
          </a:bodyPr>
          <a:p>
            <a:r>
              <a:rPr dirty="0" lang="en-US"/>
              <a:t>Pragmatic Projects-It's All Writing</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44" name=""/>
        <p:cNvGrpSpPr/>
        <p:nvPr/>
      </p:nvGrpSpPr>
      <p:grpSpPr>
        <a:xfrm>
          <a:off x="0" y="0"/>
          <a:ext cx="0" cy="0"/>
          <a:chOff x="0" y="0"/>
          <a:chExt cx="0" cy="0"/>
        </a:xfrm>
      </p:grpSpPr>
      <p:sp>
        <p:nvSpPr>
          <p:cNvPr id="1048708" name="Content Placeholder 1"/>
          <p:cNvSpPr>
            <a:spLocks noGrp="1"/>
          </p:cNvSpPr>
          <p:nvPr>
            <p:ph idx="1"/>
          </p:nvPr>
        </p:nvSpPr>
        <p:spPr/>
        <p:txBody>
          <a:bodyPr/>
          <a:p>
            <a:r>
              <a:rPr dirty="0" lang="en-US">
                <a:latin typeface="Times New Roman" panose="02020603050405020304" pitchFamily="18" charset="0"/>
                <a:cs typeface="Times New Roman" panose="02020603050405020304" pitchFamily="18" charset="0"/>
              </a:rPr>
              <a:t>Communicating Expectations</a:t>
            </a:r>
          </a:p>
          <a:p>
            <a:r>
              <a:rPr dirty="0" lang="en-US">
                <a:latin typeface="Times New Roman" panose="02020603050405020304" pitchFamily="18" charset="0"/>
                <a:cs typeface="Times New Roman" panose="02020603050405020304" pitchFamily="18" charset="0"/>
              </a:rPr>
              <a:t>Users initially come to you with some vision of what they want. It may be incomplete, inconsistent, or technically impossible, but it is theirs  You cannot just ignore it.</a:t>
            </a:r>
          </a:p>
          <a:p>
            <a:r>
              <a:rPr dirty="0" lang="en-US">
                <a:latin typeface="Times New Roman" panose="02020603050405020304" pitchFamily="18" charset="0"/>
                <a:cs typeface="Times New Roman" panose="02020603050405020304" pitchFamily="18" charset="0"/>
              </a:rPr>
              <a:t>As your understanding of their needs develops, you'll find areas where their expectations </a:t>
            </a:r>
          </a:p>
          <a:p>
            <a:r>
              <a:rPr dirty="0" lang="en-US">
                <a:latin typeface="Times New Roman" panose="02020603050405020304" pitchFamily="18" charset="0"/>
                <a:cs typeface="Times New Roman" panose="02020603050405020304" pitchFamily="18" charset="0"/>
              </a:rPr>
              <a:t>cannot be met</a:t>
            </a:r>
          </a:p>
        </p:txBody>
      </p:sp>
      <p:sp>
        <p:nvSpPr>
          <p:cNvPr id="1048709" name="Title 2"/>
          <p:cNvSpPr>
            <a:spLocks noGrp="1"/>
          </p:cNvSpPr>
          <p:nvPr>
            <p:ph type="title"/>
          </p:nvPr>
        </p:nvSpPr>
        <p:spPr>
          <a:xfrm>
            <a:off x="457200" y="274638"/>
            <a:ext cx="8229600" cy="1401762"/>
          </a:xfrm>
        </p:spPr>
        <p:txBody>
          <a:bodyPr>
            <a:normAutofit fontScale="90000"/>
          </a:bodyPr>
          <a:p>
            <a:r>
              <a:rPr dirty="0" lang="en-US"/>
              <a:t>Pragmatic Projects-Great Expectations</a:t>
            </a:r>
            <a:br>
              <a:rPr dirty="0" lang="en-US"/>
            </a:br>
            <a:endParaRPr dirty="0"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45" name=""/>
        <p:cNvGrpSpPr/>
        <p:nvPr/>
      </p:nvGrpSpPr>
      <p:grpSpPr>
        <a:xfrm>
          <a:off x="0" y="0"/>
          <a:ext cx="0" cy="0"/>
          <a:chOff x="0" y="0"/>
          <a:chExt cx="0" cy="0"/>
        </a:xfrm>
      </p:grpSpPr>
      <p:sp>
        <p:nvSpPr>
          <p:cNvPr id="1048710" name="Content Placeholder 1"/>
          <p:cNvSpPr>
            <a:spLocks noGrp="1"/>
          </p:cNvSpPr>
          <p:nvPr>
            <p:ph idx="1"/>
          </p:nvPr>
        </p:nvSpPr>
        <p:spPr/>
        <p:txBody>
          <a:bodyPr>
            <a:normAutofit fontScale="96875" lnSpcReduction="20000"/>
          </a:bodyPr>
          <a:p>
            <a:r>
              <a:rPr dirty="0" sz="3200" lang="en-US">
                <a:latin typeface="Times New Roman" panose="02020603050405020304" pitchFamily="18" charset="0"/>
                <a:cs typeface="Times New Roman" panose="02020603050405020304" pitchFamily="18" charset="0"/>
              </a:rPr>
              <a:t>Part of your role is to communicate this. </a:t>
            </a:r>
          </a:p>
          <a:p>
            <a:r>
              <a:rPr dirty="0" sz="3200" lang="en-US">
                <a:latin typeface="Times New Roman" panose="02020603050405020304" pitchFamily="18" charset="0"/>
                <a:cs typeface="Times New Roman" panose="02020603050405020304" pitchFamily="18" charset="0"/>
              </a:rPr>
              <a:t>Work with your users so that their understanding of what you'll be delivering is accurate.</a:t>
            </a:r>
          </a:p>
          <a:p>
            <a:r>
              <a:rPr dirty="0" sz="3200" lang="en-US">
                <a:latin typeface="Times New Roman" panose="02020603050405020304" pitchFamily="18" charset="0"/>
                <a:cs typeface="Times New Roman" panose="02020603050405020304" pitchFamily="18" charset="0"/>
              </a:rPr>
              <a:t> And do this throughout the development process.</a:t>
            </a:r>
          </a:p>
          <a:p>
            <a:r>
              <a:rPr dirty="0" sz="3200" lang="en-US">
                <a:latin typeface="Times New Roman" panose="02020603050405020304" pitchFamily="18" charset="0"/>
                <a:cs typeface="Times New Roman" panose="02020603050405020304" pitchFamily="18" charset="0"/>
              </a:rPr>
              <a:t> Never lose sight of the business problems your application is intended to solve</a:t>
            </a:r>
          </a:p>
        </p:txBody>
      </p:sp>
      <p:sp>
        <p:nvSpPr>
          <p:cNvPr id="1048711" name="Title 2"/>
          <p:cNvSpPr>
            <a:spLocks noGrp="1"/>
          </p:cNvSpPr>
          <p:nvPr>
            <p:ph type="title"/>
          </p:nvPr>
        </p:nvSpPr>
        <p:spPr/>
        <p:txBody>
          <a:bodyPr>
            <a:normAutofit fontScale="90000"/>
          </a:bodyPr>
          <a:p>
            <a:r>
              <a:rPr dirty="0" lang="en-US"/>
              <a:t>Pragmatic Projects-Great Expectations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46" name=""/>
        <p:cNvGrpSpPr/>
        <p:nvPr/>
      </p:nvGrpSpPr>
      <p:grpSpPr>
        <a:xfrm>
          <a:off x="0" y="0"/>
          <a:ext cx="0" cy="0"/>
          <a:chOff x="0" y="0"/>
          <a:chExt cx="0" cy="0"/>
        </a:xfrm>
      </p:grpSpPr>
      <p:sp>
        <p:nvSpPr>
          <p:cNvPr id="1048712" name="Title 1"/>
          <p:cNvSpPr>
            <a:spLocks noGrp="1"/>
          </p:cNvSpPr>
          <p:nvPr>
            <p:ph type="title"/>
          </p:nvPr>
        </p:nvSpPr>
        <p:spPr/>
        <p:txBody>
          <a:bodyPr>
            <a:normAutofit/>
          </a:bodyPr>
          <a:p>
            <a:r>
              <a:rPr dirty="0" lang="en-US"/>
              <a:t>Pragmatic Projects-Pride (</a:t>
            </a:r>
            <a:r>
              <a:rPr dirty="0" lang="en-US" err="1"/>
              <a:t>Contd</a:t>
            </a:r>
            <a:r>
              <a:rPr dirty="0" lang="en-US"/>
              <a:t>…)</a:t>
            </a:r>
          </a:p>
        </p:txBody>
      </p:sp>
      <p:sp>
        <p:nvSpPr>
          <p:cNvPr id="1048713" name="Content Placeholder 2"/>
          <p:cNvSpPr>
            <a:spLocks noGrp="1"/>
          </p:cNvSpPr>
          <p:nvPr>
            <p:ph idx="1"/>
          </p:nvPr>
        </p:nvSpPr>
        <p:spPr/>
        <p:txBody>
          <a:bodyPr>
            <a:normAutofit/>
          </a:bodyPr>
          <a:p>
            <a:pPr>
              <a:buFont typeface="Wingdings" panose="05000000000000000000" pitchFamily="2" charset="2"/>
              <a:buChar char="Ø"/>
            </a:pPr>
            <a:r>
              <a:rPr dirty="0" sz="2100" lang="en-US">
                <a:latin typeface="Times New Roman" panose="02020603050405020304" pitchFamily="18" charset="0"/>
                <a:cs typeface="Times New Roman" panose="02020603050405020304" pitchFamily="18" charset="0"/>
              </a:rPr>
              <a:t>Pragmatic Programmers don't shirk from responsibility. </a:t>
            </a:r>
          </a:p>
          <a:p>
            <a:pPr>
              <a:buFont typeface="Wingdings" panose="05000000000000000000" pitchFamily="2" charset="2"/>
              <a:buChar char="Ø"/>
            </a:pPr>
            <a:r>
              <a:rPr dirty="0" sz="2100" lang="en-US">
                <a:latin typeface="Times New Roman" panose="02020603050405020304" pitchFamily="18" charset="0"/>
                <a:cs typeface="Times New Roman" panose="02020603050405020304" pitchFamily="18" charset="0"/>
              </a:rPr>
              <a:t>Instead, they rejoice in accepting challenges and in making their expertise well known. </a:t>
            </a:r>
          </a:p>
          <a:p>
            <a:pPr>
              <a:buFont typeface="Wingdings" panose="05000000000000000000" pitchFamily="2" charset="2"/>
              <a:buChar char="Ø"/>
            </a:pPr>
            <a:r>
              <a:rPr dirty="0" sz="2100" lang="en-US">
                <a:latin typeface="Times New Roman" panose="02020603050405020304" pitchFamily="18" charset="0"/>
                <a:cs typeface="Times New Roman" panose="02020603050405020304" pitchFamily="18" charset="0"/>
              </a:rPr>
              <a:t>If they are responsible for a design, or a piece of code, they do a job that can be proud of.</a:t>
            </a:r>
          </a:p>
          <a:p>
            <a:pPr>
              <a:buFont typeface="Wingdings" panose="05000000000000000000" pitchFamily="2" charset="2"/>
              <a:buChar char="Ø"/>
            </a:pPr>
            <a:endParaRPr dirty="0" sz="21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pic>
        <p:nvPicPr>
          <p:cNvPr id="2097152" name="Content Placeholder 4"/>
          <p:cNvPicPr>
            <a:picLocks noChangeAspect="1" noGrp="1"/>
          </p:cNvPicPr>
          <p:nvPr>
            <p:ph idx="1"/>
          </p:nvPr>
        </p:nvPicPr>
        <p:blipFill>
          <a:blip xmlns:r="http://schemas.openxmlformats.org/officeDocument/2006/relationships" r:embed="rId1"/>
          <a:stretch>
            <a:fillRect/>
          </a:stretch>
        </p:blipFill>
        <p:spPr>
          <a:xfrm>
            <a:off x="1752600" y="1481138"/>
            <a:ext cx="5791200" cy="5148262"/>
          </a:xfrm>
        </p:spPr>
      </p:pic>
      <p:sp>
        <p:nvSpPr>
          <p:cNvPr id="1048608" name="Title 2"/>
          <p:cNvSpPr>
            <a:spLocks noGrp="1"/>
          </p:cNvSpPr>
          <p:nvPr>
            <p:ph type="title"/>
          </p:nvPr>
        </p:nvSpPr>
        <p:spPr/>
        <p:txBody>
          <a:bodyPr>
            <a:normAutofit fontScale="90000"/>
          </a:bodyPr>
          <a:p>
            <a:r>
              <a:rPr dirty="0" lang="en-US"/>
              <a:t>Dealing with requirements-A sample use case</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47" name=""/>
        <p:cNvGrpSpPr/>
        <p:nvPr/>
      </p:nvGrpSpPr>
      <p:grpSpPr>
        <a:xfrm>
          <a:off x="0" y="0"/>
          <a:ext cx="0" cy="0"/>
          <a:chOff x="0" y="0"/>
          <a:chExt cx="0" cy="0"/>
        </a:xfrm>
      </p:grpSpPr>
      <p:sp>
        <p:nvSpPr>
          <p:cNvPr id="1048714" name="Title 1"/>
          <p:cNvSpPr>
            <a:spLocks noGrp="1"/>
          </p:cNvSpPr>
          <p:nvPr>
            <p:ph type="title"/>
          </p:nvPr>
        </p:nvSpPr>
        <p:spPr/>
        <p:txBody>
          <a:bodyPr>
            <a:normAutofit/>
          </a:bodyPr>
          <a:p>
            <a:r>
              <a:rPr dirty="0" lang="en-US"/>
              <a:t>Pragmatic Projects-Pride (</a:t>
            </a:r>
            <a:r>
              <a:rPr dirty="0" lang="en-US" err="1"/>
              <a:t>Contd</a:t>
            </a:r>
            <a:r>
              <a:rPr dirty="0" lang="en-US"/>
              <a:t>…)</a:t>
            </a:r>
          </a:p>
        </p:txBody>
      </p:sp>
      <p:sp>
        <p:nvSpPr>
          <p:cNvPr id="1048715" name="Content Placeholder 2"/>
          <p:cNvSpPr>
            <a:spLocks noGrp="1"/>
          </p:cNvSpPr>
          <p:nvPr>
            <p:ph idx="1"/>
          </p:nvPr>
        </p:nvSpPr>
        <p:spPr/>
        <p:txBody>
          <a:bodyPr>
            <a:normAutofit/>
          </a:bodyPr>
          <a:p>
            <a:pPr>
              <a:buFont typeface="Wingdings" panose="05000000000000000000" pitchFamily="2" charset="2"/>
              <a:buChar char="Ø"/>
            </a:pPr>
            <a:r>
              <a:rPr dirty="0" sz="2100" lang="en-US">
                <a:latin typeface="Times New Roman" panose="02020603050405020304" pitchFamily="18" charset="0"/>
                <a:cs typeface="Times New Roman" panose="02020603050405020304" pitchFamily="18" charset="0"/>
              </a:rPr>
              <a:t>Project teams are  made up of people.</a:t>
            </a:r>
          </a:p>
          <a:p>
            <a:pPr>
              <a:buFont typeface="Wingdings" panose="05000000000000000000" pitchFamily="2" charset="2"/>
              <a:buChar char="Ø"/>
            </a:pPr>
            <a:r>
              <a:rPr dirty="0" sz="2100" lang="en-US">
                <a:latin typeface="Times New Roman" panose="02020603050405020304" pitchFamily="18" charset="0"/>
                <a:cs typeface="Times New Roman" panose="02020603050405020304" pitchFamily="18" charset="0"/>
              </a:rPr>
              <a:t>On some projects, the idea of code ownership can cause cooperation problems. </a:t>
            </a:r>
          </a:p>
          <a:p>
            <a:pPr>
              <a:buFont typeface="Wingdings" panose="05000000000000000000" pitchFamily="2" charset="2"/>
              <a:buChar char="Ø"/>
            </a:pPr>
            <a:r>
              <a:rPr dirty="0" sz="2100" lang="en-US">
                <a:latin typeface="Times New Roman" panose="02020603050405020304" pitchFamily="18" charset="0"/>
                <a:cs typeface="Times New Roman" panose="02020603050405020304" pitchFamily="18" charset="0"/>
              </a:rPr>
              <a:t>People may become territorial, or unwilling to work on common foundation elements. </a:t>
            </a:r>
          </a:p>
          <a:p>
            <a:pPr>
              <a:buFont typeface="Wingdings" panose="05000000000000000000" pitchFamily="2" charset="2"/>
              <a:buChar char="Ø"/>
            </a:pPr>
            <a:r>
              <a:rPr dirty="0" sz="2100" lang="en-US">
                <a:latin typeface="Times New Roman" panose="02020603050405020304" pitchFamily="18" charset="0"/>
                <a:cs typeface="Times New Roman" panose="02020603050405020304" pitchFamily="18" charset="0"/>
              </a:rPr>
              <a:t>The project may end up like a bunch of insular little fiefdoms. </a:t>
            </a:r>
          </a:p>
          <a:p>
            <a:pPr>
              <a:buFont typeface="Wingdings" panose="05000000000000000000" pitchFamily="2" charset="2"/>
              <a:buChar char="Ø"/>
            </a:pPr>
            <a:r>
              <a:rPr dirty="0" sz="2100" lang="en-US">
                <a:latin typeface="Times New Roman" panose="02020603050405020304" pitchFamily="18" charset="0"/>
                <a:cs typeface="Times New Roman" panose="02020603050405020304" pitchFamily="18" charset="0"/>
              </a:rPr>
              <a:t>People become prejudiced in favor of their code and against their coworkers.</a:t>
            </a:r>
          </a:p>
          <a:p>
            <a:pPr>
              <a:buFont typeface="Wingdings" panose="05000000000000000000" pitchFamily="2" charset="2"/>
              <a:buChar char="Ø"/>
            </a:pPr>
            <a:endParaRPr dirty="0" sz="21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48" name=""/>
        <p:cNvGrpSpPr/>
        <p:nvPr/>
      </p:nvGrpSpPr>
      <p:grpSpPr>
        <a:xfrm>
          <a:off x="0" y="0"/>
          <a:ext cx="0" cy="0"/>
          <a:chOff x="0" y="0"/>
          <a:chExt cx="0" cy="0"/>
        </a:xfrm>
      </p:grpSpPr>
      <p:sp>
        <p:nvSpPr>
          <p:cNvPr id="1048716" name="Title 1"/>
          <p:cNvSpPr>
            <a:spLocks noGrp="1"/>
          </p:cNvSpPr>
          <p:nvPr>
            <p:ph type="title"/>
          </p:nvPr>
        </p:nvSpPr>
        <p:spPr/>
        <p:txBody>
          <a:bodyPr>
            <a:normAutofit/>
          </a:bodyPr>
          <a:p>
            <a:r>
              <a:rPr dirty="0" lang="en-US"/>
              <a:t>Pragmatic Projects-Pride (</a:t>
            </a:r>
            <a:r>
              <a:rPr dirty="0" lang="en-US" err="1"/>
              <a:t>Contd</a:t>
            </a:r>
            <a:r>
              <a:rPr dirty="0" lang="en-US"/>
              <a:t>…)</a:t>
            </a:r>
          </a:p>
        </p:txBody>
      </p:sp>
      <p:sp>
        <p:nvSpPr>
          <p:cNvPr id="1048717" name="Content Placeholder 2"/>
          <p:cNvSpPr>
            <a:spLocks noGrp="1"/>
          </p:cNvSpPr>
          <p:nvPr>
            <p:ph idx="1"/>
          </p:nvPr>
        </p:nvSpPr>
        <p:spPr/>
        <p:txBody>
          <a:bodyPr>
            <a:normAutofit/>
          </a:bodyPr>
          <a:p>
            <a:pPr>
              <a:buFont typeface="Wingdings" panose="05000000000000000000" pitchFamily="2" charset="2"/>
              <a:buChar char="Ø"/>
            </a:pPr>
            <a:r>
              <a:rPr dirty="0" sz="2100" lang="en-US">
                <a:solidFill>
                  <a:srgbClr val="FF0000"/>
                </a:solidFill>
                <a:latin typeface="Times New Roman" panose="02020603050405020304" pitchFamily="18" charset="0"/>
                <a:cs typeface="Times New Roman" panose="02020603050405020304" pitchFamily="18" charset="0"/>
              </a:rPr>
              <a:t>Professional Societies</a:t>
            </a:r>
          </a:p>
          <a:p>
            <a:pPr>
              <a:buFont typeface="Wingdings" panose="05000000000000000000" pitchFamily="2" charset="2"/>
              <a:buChar char="Ø"/>
            </a:pPr>
            <a:r>
              <a:rPr dirty="0" sz="2100" lang="en-US">
                <a:solidFill>
                  <a:srgbClr val="FF0000"/>
                </a:solidFill>
                <a:latin typeface="Times New Roman" panose="02020603050405020304" pitchFamily="18" charset="0"/>
                <a:cs typeface="Times New Roman" panose="02020603050405020304" pitchFamily="18" charset="0"/>
              </a:rPr>
              <a:t>Building a Library</a:t>
            </a:r>
          </a:p>
          <a:p>
            <a:pPr>
              <a:buFont typeface="Wingdings" panose="05000000000000000000" pitchFamily="2" charset="2"/>
              <a:buChar char="Ø"/>
            </a:pPr>
            <a:r>
              <a:rPr dirty="0" sz="2100" lang="en-US">
                <a:solidFill>
                  <a:srgbClr val="FF0000"/>
                </a:solidFill>
                <a:latin typeface="Times New Roman" panose="02020603050405020304" pitchFamily="18" charset="0"/>
                <a:cs typeface="Times New Roman" panose="02020603050405020304" pitchFamily="18" charset="0"/>
              </a:rPr>
              <a:t>The Web</a:t>
            </a:r>
          </a:p>
          <a:p>
            <a:pPr>
              <a:buFont typeface="Wingdings" panose="05000000000000000000" pitchFamily="2" charset="2"/>
              <a:buChar char="Ø"/>
            </a:pPr>
            <a:endParaRPr dirty="0" sz="2100" lang="en-US">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49" name=""/>
        <p:cNvGrpSpPr/>
        <p:nvPr/>
      </p:nvGrpSpPr>
      <p:grpSpPr>
        <a:xfrm>
          <a:off x="0" y="0"/>
          <a:ext cx="0" cy="0"/>
          <a:chOff x="0" y="0"/>
          <a:chExt cx="0" cy="0"/>
        </a:xfrm>
      </p:grpSpPr>
      <p:sp>
        <p:nvSpPr>
          <p:cNvPr id="1048718" name="Title 1"/>
          <p:cNvSpPr>
            <a:spLocks noGrp="1"/>
          </p:cNvSpPr>
          <p:nvPr>
            <p:ph type="title"/>
          </p:nvPr>
        </p:nvSpPr>
        <p:spPr/>
        <p:txBody>
          <a:bodyPr>
            <a:normAutofit/>
          </a:bodyPr>
          <a:p>
            <a:r>
              <a:rPr dirty="0" lang="en-US"/>
              <a:t>Pragmatic Projects-Pride (</a:t>
            </a:r>
            <a:r>
              <a:rPr dirty="0" lang="en-US" err="1"/>
              <a:t>Contd</a:t>
            </a:r>
            <a:r>
              <a:rPr dirty="0" lang="en-US"/>
              <a:t>…)</a:t>
            </a:r>
          </a:p>
        </p:txBody>
      </p:sp>
      <p:sp>
        <p:nvSpPr>
          <p:cNvPr id="1048719" name="Content Placeholder 2"/>
          <p:cNvSpPr>
            <a:spLocks noGrp="1"/>
          </p:cNvSpPr>
          <p:nvPr>
            <p:ph idx="1"/>
          </p:nvPr>
        </p:nvSpPr>
        <p:spPr/>
        <p:txBody>
          <a:bodyPr>
            <a:normAutofit/>
          </a:bodyPr>
          <a:p>
            <a:r>
              <a:rPr dirty="0" sz="2100" lang="en-US">
                <a:solidFill>
                  <a:srgbClr val="FF0000"/>
                </a:solidFill>
                <a:latin typeface="Times New Roman" panose="02020603050405020304" pitchFamily="18" charset="0"/>
                <a:cs typeface="Times New Roman" panose="02020603050405020304" pitchFamily="18" charset="0"/>
              </a:rPr>
              <a:t>Professional Societies</a:t>
            </a:r>
          </a:p>
          <a:p>
            <a:r>
              <a:rPr dirty="0" sz="2100" lang="en-US">
                <a:latin typeface="Times New Roman" panose="02020603050405020304" pitchFamily="18" charset="0"/>
                <a:cs typeface="Times New Roman" panose="02020603050405020304" pitchFamily="18" charset="0"/>
              </a:rPr>
              <a:t>There are two world-class professional societies for programmers: </a:t>
            </a:r>
          </a:p>
          <a:p>
            <a:pPr>
              <a:buFont typeface="Wingdings" panose="05000000000000000000" pitchFamily="2" charset="2"/>
              <a:buChar char="Ø"/>
            </a:pPr>
            <a:r>
              <a:rPr dirty="0" sz="2100" lang="en-US">
                <a:latin typeface="Times New Roman" panose="02020603050405020304" pitchFamily="18" charset="0"/>
                <a:cs typeface="Times New Roman" panose="02020603050405020304" pitchFamily="18" charset="0"/>
              </a:rPr>
              <a:t>The Association for Computing Machinery (ACM)</a:t>
            </a:r>
          </a:p>
          <a:p>
            <a:pPr>
              <a:buFont typeface="Wingdings" panose="05000000000000000000" pitchFamily="2" charset="2"/>
              <a:buChar char="Ø"/>
            </a:pPr>
            <a:r>
              <a:rPr dirty="0" sz="2100" lang="en-US">
                <a:latin typeface="Times New Roman" panose="02020603050405020304" pitchFamily="18" charset="0"/>
                <a:cs typeface="Times New Roman" panose="02020603050405020304" pitchFamily="18" charset="0"/>
              </a:rPr>
              <a:t>The IEEE Computer Society</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50" name=""/>
        <p:cNvGrpSpPr/>
        <p:nvPr/>
      </p:nvGrpSpPr>
      <p:grpSpPr>
        <a:xfrm>
          <a:off x="0" y="0"/>
          <a:ext cx="0" cy="0"/>
          <a:chOff x="0" y="0"/>
          <a:chExt cx="0" cy="0"/>
        </a:xfrm>
      </p:grpSpPr>
      <p:sp>
        <p:nvSpPr>
          <p:cNvPr id="1048720" name="Title 1"/>
          <p:cNvSpPr>
            <a:spLocks noGrp="1"/>
          </p:cNvSpPr>
          <p:nvPr>
            <p:ph type="title"/>
          </p:nvPr>
        </p:nvSpPr>
        <p:spPr/>
        <p:txBody>
          <a:bodyPr>
            <a:normAutofit/>
          </a:bodyPr>
          <a:p>
            <a:r>
              <a:rPr dirty="0" lang="en-US"/>
              <a:t>Pragmatic Projects-Pride (</a:t>
            </a:r>
            <a:r>
              <a:rPr dirty="0" lang="en-US" err="1"/>
              <a:t>Contd</a:t>
            </a:r>
            <a:r>
              <a:rPr dirty="0" lang="en-US"/>
              <a:t>…)</a:t>
            </a:r>
          </a:p>
        </p:txBody>
      </p:sp>
      <p:sp>
        <p:nvSpPr>
          <p:cNvPr id="1048721" name="Content Placeholder 2"/>
          <p:cNvSpPr>
            <a:spLocks noGrp="1"/>
          </p:cNvSpPr>
          <p:nvPr>
            <p:ph idx="1"/>
          </p:nvPr>
        </p:nvSpPr>
        <p:spPr/>
        <p:txBody>
          <a:bodyPr>
            <a:normAutofit/>
          </a:bodyPr>
          <a:p>
            <a:r>
              <a:rPr dirty="0" sz="1800" lang="en-US">
                <a:latin typeface="Times New Roman" panose="02020603050405020304" pitchFamily="18" charset="0"/>
                <a:cs typeface="Times New Roman" panose="02020603050405020304" pitchFamily="18" charset="0"/>
              </a:rPr>
              <a:t>Membership in a professional society has many benefits. </a:t>
            </a:r>
          </a:p>
          <a:p>
            <a:pPr>
              <a:buFont typeface="Wingdings" panose="05000000000000000000" pitchFamily="2" charset="2"/>
              <a:buChar char="Ø"/>
            </a:pPr>
            <a:r>
              <a:rPr dirty="0" sz="2100" lang="en-US">
                <a:latin typeface="Times New Roman" panose="02020603050405020304" pitchFamily="18" charset="0"/>
                <a:cs typeface="Times New Roman" panose="02020603050405020304" pitchFamily="18" charset="0"/>
              </a:rPr>
              <a:t>The conferences and local meetings give you great opportunities to meet people with similar interests</a:t>
            </a:r>
          </a:p>
          <a:p>
            <a:pPr>
              <a:buFont typeface="Wingdings" panose="05000000000000000000" pitchFamily="2" charset="2"/>
              <a:buChar char="Ø"/>
            </a:pPr>
            <a:r>
              <a:rPr dirty="0" sz="2100" lang="en-US">
                <a:latin typeface="Times New Roman" panose="02020603050405020304" pitchFamily="18" charset="0"/>
                <a:cs typeface="Times New Roman" panose="02020603050405020304" pitchFamily="18" charset="0"/>
              </a:rPr>
              <a:t>The special interest groups and technical committees give you the opportunity to participate in setting standards and guidelines used around the world. </a:t>
            </a:r>
          </a:p>
          <a:p>
            <a:pPr>
              <a:buFont typeface="Wingdings" panose="05000000000000000000" pitchFamily="2" charset="2"/>
              <a:buChar char="Ø"/>
            </a:pPr>
            <a:r>
              <a:rPr dirty="0" sz="2100" lang="en-US">
                <a:latin typeface="Times New Roman" panose="02020603050405020304" pitchFamily="18" charset="0"/>
                <a:cs typeface="Times New Roman" panose="02020603050405020304" pitchFamily="18" charset="0"/>
              </a:rPr>
              <a:t>You'll also get a lot out of their publications, from high-level discussions of industry practice to low-level computing theory</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51" name=""/>
        <p:cNvGrpSpPr/>
        <p:nvPr/>
      </p:nvGrpSpPr>
      <p:grpSpPr>
        <a:xfrm>
          <a:off x="0" y="0"/>
          <a:ext cx="0" cy="0"/>
          <a:chOff x="0" y="0"/>
          <a:chExt cx="0" cy="0"/>
        </a:xfrm>
      </p:grpSpPr>
      <p:sp>
        <p:nvSpPr>
          <p:cNvPr id="1048722" name="Title 1"/>
          <p:cNvSpPr>
            <a:spLocks noGrp="1"/>
          </p:cNvSpPr>
          <p:nvPr>
            <p:ph type="title"/>
          </p:nvPr>
        </p:nvSpPr>
        <p:spPr/>
        <p:txBody>
          <a:bodyPr>
            <a:normAutofit/>
          </a:bodyPr>
          <a:p>
            <a:r>
              <a:rPr dirty="0" lang="en-US"/>
              <a:t>Pragmatic Projects-Pride (</a:t>
            </a:r>
            <a:r>
              <a:rPr dirty="0" lang="en-US" err="1"/>
              <a:t>Contd</a:t>
            </a:r>
            <a:r>
              <a:rPr dirty="0" lang="en-US"/>
              <a:t>…)</a:t>
            </a:r>
          </a:p>
        </p:txBody>
      </p:sp>
      <p:sp>
        <p:nvSpPr>
          <p:cNvPr id="1048723" name="Content Placeholder 2"/>
          <p:cNvSpPr>
            <a:spLocks noGrp="1"/>
          </p:cNvSpPr>
          <p:nvPr>
            <p:ph idx="1"/>
          </p:nvPr>
        </p:nvSpPr>
        <p:spPr/>
        <p:txBody>
          <a:bodyPr>
            <a:normAutofit/>
          </a:bodyPr>
          <a:p>
            <a:r>
              <a:rPr dirty="0" sz="2100" lang="en-US">
                <a:solidFill>
                  <a:srgbClr val="FF0000"/>
                </a:solidFill>
                <a:latin typeface="Times New Roman" panose="02020603050405020304" pitchFamily="18" charset="0"/>
                <a:cs typeface="Times New Roman" panose="02020603050405020304" pitchFamily="18" charset="0"/>
              </a:rPr>
              <a:t>Building a Library</a:t>
            </a:r>
          </a:p>
          <a:p>
            <a:pPr>
              <a:buFont typeface="Wingdings" panose="05000000000000000000" pitchFamily="2" charset="2"/>
              <a:buChar char="v"/>
            </a:pPr>
            <a:r>
              <a:rPr dirty="0" sz="2100" lang="en-US">
                <a:solidFill>
                  <a:srgbClr val="0070C0"/>
                </a:solidFill>
                <a:latin typeface="Times New Roman" panose="02020603050405020304" pitchFamily="18" charset="0"/>
                <a:cs typeface="Times New Roman" panose="02020603050405020304" pitchFamily="18" charset="0"/>
              </a:rPr>
              <a:t>Periodicals</a:t>
            </a:r>
          </a:p>
          <a:p>
            <a:pPr>
              <a:buFont typeface="Wingdings" panose="05000000000000000000" pitchFamily="2" charset="2"/>
              <a:buChar char="v"/>
            </a:pPr>
            <a:r>
              <a:rPr dirty="0" sz="2100" lang="en-US">
                <a:solidFill>
                  <a:srgbClr val="0070C0"/>
                </a:solidFill>
                <a:latin typeface="Times New Roman" panose="02020603050405020304" pitchFamily="18" charset="0"/>
                <a:cs typeface="Times New Roman" panose="02020603050405020304" pitchFamily="18" charset="0"/>
              </a:rPr>
              <a:t>Weekly Trade Papers</a:t>
            </a:r>
          </a:p>
          <a:p>
            <a:pPr>
              <a:buFont typeface="Wingdings" panose="05000000000000000000" pitchFamily="2" charset="2"/>
              <a:buChar char="v"/>
            </a:pPr>
            <a:r>
              <a:rPr dirty="0" sz="2100" lang="en-US">
                <a:solidFill>
                  <a:srgbClr val="0070C0"/>
                </a:solidFill>
                <a:latin typeface="Times New Roman" panose="02020603050405020304" pitchFamily="18" charset="0"/>
                <a:cs typeface="Times New Roman" panose="02020603050405020304" pitchFamily="18" charset="0"/>
              </a:rPr>
              <a:t>Books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52" name=""/>
        <p:cNvGrpSpPr/>
        <p:nvPr/>
      </p:nvGrpSpPr>
      <p:grpSpPr>
        <a:xfrm>
          <a:off x="0" y="0"/>
          <a:ext cx="0" cy="0"/>
          <a:chOff x="0" y="0"/>
          <a:chExt cx="0" cy="0"/>
        </a:xfrm>
      </p:grpSpPr>
      <p:sp>
        <p:nvSpPr>
          <p:cNvPr id="1048724" name="Title 1"/>
          <p:cNvSpPr>
            <a:spLocks noGrp="1"/>
          </p:cNvSpPr>
          <p:nvPr>
            <p:ph type="title"/>
          </p:nvPr>
        </p:nvSpPr>
        <p:spPr/>
        <p:txBody>
          <a:bodyPr>
            <a:normAutofit fontScale="90000"/>
          </a:bodyPr>
          <a:p>
            <a:r>
              <a:rPr dirty="0" lang="en-US"/>
              <a:t>Pragmatic Projects-Pride (</a:t>
            </a:r>
            <a:r>
              <a:rPr dirty="0" lang="en-US" err="1"/>
              <a:t>Contd</a:t>
            </a:r>
            <a:r>
              <a:rPr dirty="0" lang="en-US"/>
              <a:t>…)</a:t>
            </a:r>
          </a:p>
        </p:txBody>
      </p:sp>
      <p:sp>
        <p:nvSpPr>
          <p:cNvPr id="1048725" name="Content Placeholder 2"/>
          <p:cNvSpPr>
            <a:spLocks noGrp="1"/>
          </p:cNvSpPr>
          <p:nvPr>
            <p:ph idx="1"/>
          </p:nvPr>
        </p:nvSpPr>
        <p:spPr/>
        <p:txBody>
          <a:bodyPr>
            <a:normAutofit/>
          </a:bodyPr>
          <a:p>
            <a:pPr>
              <a:buFont typeface="Wingdings" panose="05000000000000000000" pitchFamily="2" charset="2"/>
              <a:buChar char="v"/>
            </a:pPr>
            <a:r>
              <a:rPr dirty="0" sz="2100" lang="en-US">
                <a:solidFill>
                  <a:srgbClr val="FF0000"/>
                </a:solidFill>
                <a:latin typeface="Times New Roman" panose="02020603050405020304" pitchFamily="18" charset="0"/>
                <a:cs typeface="Times New Roman" panose="02020603050405020304" pitchFamily="18" charset="0"/>
              </a:rPr>
              <a:t>Periodicals</a:t>
            </a:r>
          </a:p>
          <a:p>
            <a:pPr>
              <a:buFont typeface="Courier New" panose="02070309020205020404" pitchFamily="49" charset="0"/>
              <a:buChar char="o"/>
            </a:pPr>
            <a:r>
              <a:rPr dirty="0" sz="1800" lang="en-US">
                <a:solidFill>
                  <a:srgbClr val="00B050"/>
                </a:solidFill>
                <a:latin typeface="Times New Roman" panose="02020603050405020304" pitchFamily="18" charset="0"/>
                <a:cs typeface="Times New Roman" panose="02020603050405020304" pitchFamily="18" charset="0"/>
              </a:rPr>
              <a:t>IEEE Computer</a:t>
            </a:r>
            <a:r>
              <a:rPr dirty="0" sz="1800" lang="en-US">
                <a:latin typeface="Times New Roman" panose="02020603050405020304" pitchFamily="18" charset="0"/>
                <a:cs typeface="Times New Roman" panose="02020603050405020304" pitchFamily="18" charset="0"/>
              </a:rPr>
              <a:t>.   Sent to members of the IEEE Computer Society</a:t>
            </a:r>
          </a:p>
          <a:p>
            <a:pPr>
              <a:buFont typeface="Courier New" panose="02070309020205020404" pitchFamily="49" charset="0"/>
              <a:buChar char="o"/>
            </a:pPr>
            <a:r>
              <a:rPr dirty="0" sz="1800" lang="en-US">
                <a:solidFill>
                  <a:srgbClr val="00B050"/>
                </a:solidFill>
                <a:latin typeface="Times New Roman" panose="02020603050405020304" pitchFamily="18" charset="0"/>
                <a:cs typeface="Times New Roman" panose="02020603050405020304" pitchFamily="18" charset="0"/>
              </a:rPr>
              <a:t>IEEE Software</a:t>
            </a:r>
            <a:r>
              <a:rPr dirty="0" sz="1800" lang="en-US">
                <a:latin typeface="Times New Roman" panose="02020603050405020304" pitchFamily="18" charset="0"/>
                <a:cs typeface="Times New Roman" panose="02020603050405020304" pitchFamily="18" charset="0"/>
              </a:rPr>
              <a:t>.   This is another great bimonthly publication of the IEEE Computer Society aimed at software practitioners.</a:t>
            </a:r>
          </a:p>
          <a:p>
            <a:pPr>
              <a:buFont typeface="Courier New" panose="02070309020205020404" pitchFamily="49" charset="0"/>
              <a:buChar char="o"/>
            </a:pPr>
            <a:r>
              <a:rPr dirty="0" sz="1800" lang="en-US">
                <a:solidFill>
                  <a:srgbClr val="00B050"/>
                </a:solidFill>
                <a:latin typeface="Times New Roman" panose="02020603050405020304" pitchFamily="18" charset="0"/>
                <a:cs typeface="Times New Roman" panose="02020603050405020304" pitchFamily="18" charset="0"/>
              </a:rPr>
              <a:t>Communications of the ACM</a:t>
            </a:r>
            <a:r>
              <a:rPr dirty="0" sz="1800" lang="en-US">
                <a:latin typeface="Times New Roman" panose="02020603050405020304" pitchFamily="18" charset="0"/>
                <a:cs typeface="Times New Roman" panose="02020603050405020304" pitchFamily="18" charset="0"/>
              </a:rPr>
              <a:t>.   The basic magazine received by all members of the ACM, </a:t>
            </a:r>
          </a:p>
          <a:p>
            <a:pPr>
              <a:buFont typeface="Courier New" panose="02070309020205020404" pitchFamily="49" charset="0"/>
              <a:buChar char="o"/>
            </a:pPr>
            <a:r>
              <a:rPr dirty="0" sz="1800" lang="en-US">
                <a:solidFill>
                  <a:srgbClr val="00B050"/>
                </a:solidFill>
                <a:latin typeface="Times New Roman" panose="02020603050405020304" pitchFamily="18" charset="0"/>
                <a:cs typeface="Times New Roman" panose="02020603050405020304" pitchFamily="18" charset="0"/>
              </a:rPr>
              <a:t>SIGPLAN</a:t>
            </a:r>
            <a:r>
              <a:rPr dirty="0" sz="1800" lang="en-US">
                <a:latin typeface="Times New Roman" panose="02020603050405020304" pitchFamily="18" charset="0"/>
                <a:cs typeface="Times New Roman" panose="02020603050405020304" pitchFamily="18" charset="0"/>
              </a:rPr>
              <a:t>.   Produced by the ACM Special Interest Group on Programming Languages, SIGPLAN is an optional addition to your ACM membership. It is often used for publishing language specifications, along with  articles of interest to everyone who likes looking deeply into programming.</a:t>
            </a:r>
          </a:p>
          <a:p>
            <a:pPr>
              <a:buFont typeface="Courier New" panose="02070309020205020404" pitchFamily="49" charset="0"/>
              <a:buChar char="o"/>
            </a:pPr>
            <a:endParaRPr dirty="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53" name=""/>
        <p:cNvGrpSpPr/>
        <p:nvPr/>
      </p:nvGrpSpPr>
      <p:grpSpPr>
        <a:xfrm>
          <a:off x="0" y="0"/>
          <a:ext cx="0" cy="0"/>
          <a:chOff x="0" y="0"/>
          <a:chExt cx="0" cy="0"/>
        </a:xfrm>
      </p:grpSpPr>
      <p:sp>
        <p:nvSpPr>
          <p:cNvPr id="1048726" name="Title 1"/>
          <p:cNvSpPr>
            <a:spLocks noGrp="1"/>
          </p:cNvSpPr>
          <p:nvPr>
            <p:ph type="title"/>
          </p:nvPr>
        </p:nvSpPr>
        <p:spPr/>
        <p:txBody>
          <a:bodyPr>
            <a:normAutofit fontScale="90000"/>
          </a:bodyPr>
          <a:p>
            <a:r>
              <a:rPr dirty="0" lang="en-US"/>
              <a:t>Pragmatic Projects-Pride (</a:t>
            </a:r>
            <a:r>
              <a:rPr dirty="0" lang="en-US" err="1"/>
              <a:t>Contd</a:t>
            </a:r>
            <a:r>
              <a:rPr dirty="0" lang="en-US"/>
              <a:t>…)</a:t>
            </a:r>
          </a:p>
        </p:txBody>
      </p:sp>
      <p:sp>
        <p:nvSpPr>
          <p:cNvPr id="1048727" name="Content Placeholder 2"/>
          <p:cNvSpPr>
            <a:spLocks noGrp="1"/>
          </p:cNvSpPr>
          <p:nvPr>
            <p:ph idx="1"/>
          </p:nvPr>
        </p:nvSpPr>
        <p:spPr/>
        <p:txBody>
          <a:bodyPr>
            <a:normAutofit/>
          </a:bodyPr>
          <a:p>
            <a:pPr>
              <a:buFont typeface="Courier New" panose="02070309020205020404" pitchFamily="49" charset="0"/>
              <a:buChar char="o"/>
            </a:pPr>
            <a:r>
              <a:rPr dirty="0" sz="2100" lang="en-US">
                <a:solidFill>
                  <a:srgbClr val="00B050"/>
                </a:solidFill>
                <a:latin typeface="Times New Roman" panose="02020603050405020304" pitchFamily="18" charset="0"/>
                <a:cs typeface="Times New Roman" panose="02020603050405020304" pitchFamily="18" charset="0"/>
              </a:rPr>
              <a:t>Dr. Dobbs Journal</a:t>
            </a:r>
            <a:r>
              <a:rPr dirty="0" sz="2100" lang="en-US">
                <a:latin typeface="Times New Roman" panose="02020603050405020304" pitchFamily="18" charset="0"/>
                <a:cs typeface="Times New Roman" panose="02020603050405020304" pitchFamily="18" charset="0"/>
              </a:rPr>
              <a:t>.   A monthly magazine, available by subscription and, Dr. Dobbs has articles ranging from bit-level practice to heavy theory.</a:t>
            </a:r>
          </a:p>
          <a:p>
            <a:pPr>
              <a:buFont typeface="Courier New" panose="02070309020205020404" pitchFamily="49" charset="0"/>
              <a:buChar char="o"/>
            </a:pPr>
            <a:r>
              <a:rPr dirty="0" sz="2100" lang="en-US">
                <a:solidFill>
                  <a:srgbClr val="00B050"/>
                </a:solidFill>
                <a:latin typeface="Times New Roman" panose="02020603050405020304" pitchFamily="18" charset="0"/>
                <a:cs typeface="Times New Roman" panose="02020603050405020304" pitchFamily="18" charset="0"/>
              </a:rPr>
              <a:t>The Perl Journal</a:t>
            </a:r>
            <a:r>
              <a:rPr dirty="0" sz="2100" lang="en-US">
                <a:latin typeface="Times New Roman" panose="02020603050405020304" pitchFamily="18" charset="0"/>
                <a:cs typeface="Times New Roman" panose="02020603050405020304" pitchFamily="18" charset="0"/>
              </a:rPr>
              <a:t>.</a:t>
            </a:r>
          </a:p>
          <a:p>
            <a:pPr>
              <a:buFont typeface="Courier New" panose="02070309020205020404" pitchFamily="49" charset="0"/>
              <a:buChar char="o"/>
            </a:pPr>
            <a:r>
              <a:rPr dirty="0" sz="2100" lang="en-US">
                <a:solidFill>
                  <a:srgbClr val="00B050"/>
                </a:solidFill>
                <a:latin typeface="Times New Roman" panose="02020603050405020304" pitchFamily="18" charset="0"/>
                <a:cs typeface="Times New Roman" panose="02020603050405020304" pitchFamily="18" charset="0"/>
              </a:rPr>
              <a:t>Software Development Magazine</a:t>
            </a:r>
            <a:r>
              <a:rPr dirty="0" sz="2100" lang="en-US">
                <a:latin typeface="Times New Roman" panose="02020603050405020304" pitchFamily="18" charset="0"/>
                <a:cs typeface="Times New Roman" panose="02020603050405020304" pitchFamily="18" charset="0"/>
              </a:rPr>
              <a:t>.   A monthly magazine focusing on general issues of project management and software development.</a:t>
            </a:r>
          </a:p>
          <a:p>
            <a:pPr>
              <a:buFont typeface="Courier New" panose="02070309020205020404" pitchFamily="49" charset="0"/>
              <a:buChar char="o"/>
            </a:pPr>
            <a:endParaRPr dirty="0" sz="21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54" name=""/>
        <p:cNvGrpSpPr/>
        <p:nvPr/>
      </p:nvGrpSpPr>
      <p:grpSpPr>
        <a:xfrm>
          <a:off x="0" y="0"/>
          <a:ext cx="0" cy="0"/>
          <a:chOff x="0" y="0"/>
          <a:chExt cx="0" cy="0"/>
        </a:xfrm>
      </p:grpSpPr>
      <p:sp>
        <p:nvSpPr>
          <p:cNvPr id="1048728" name="Title 1"/>
          <p:cNvSpPr>
            <a:spLocks noGrp="1"/>
          </p:cNvSpPr>
          <p:nvPr>
            <p:ph type="title"/>
          </p:nvPr>
        </p:nvSpPr>
        <p:spPr/>
        <p:txBody>
          <a:bodyPr>
            <a:normAutofit fontScale="90000"/>
          </a:bodyPr>
          <a:p>
            <a:r>
              <a:rPr dirty="0" lang="en-US"/>
              <a:t>Pragmatic Projects-Pride (</a:t>
            </a:r>
            <a:r>
              <a:rPr dirty="0" lang="en-US" err="1"/>
              <a:t>Contd</a:t>
            </a:r>
            <a:r>
              <a:rPr dirty="0" lang="en-US"/>
              <a:t>…)</a:t>
            </a:r>
          </a:p>
        </p:txBody>
      </p:sp>
      <p:sp>
        <p:nvSpPr>
          <p:cNvPr id="1048729" name="Content Placeholder 2"/>
          <p:cNvSpPr>
            <a:spLocks noGrp="1"/>
          </p:cNvSpPr>
          <p:nvPr>
            <p:ph idx="1"/>
          </p:nvPr>
        </p:nvSpPr>
        <p:spPr/>
        <p:txBody>
          <a:bodyPr>
            <a:normAutofit/>
          </a:bodyPr>
          <a:p>
            <a:pPr>
              <a:buFont typeface="Wingdings" panose="05000000000000000000" pitchFamily="2" charset="2"/>
              <a:buChar char="v"/>
            </a:pPr>
            <a:r>
              <a:rPr dirty="0" sz="2100" lang="en-US">
                <a:solidFill>
                  <a:srgbClr val="FF0000"/>
                </a:solidFill>
                <a:latin typeface="Times New Roman" panose="02020603050405020304" pitchFamily="18" charset="0"/>
                <a:cs typeface="Times New Roman" panose="02020603050405020304" pitchFamily="18" charset="0"/>
              </a:rPr>
              <a:t>Weekly Trade Papers</a:t>
            </a:r>
          </a:p>
          <a:p>
            <a:pPr>
              <a:buFont typeface="Wingdings" panose="05000000000000000000" pitchFamily="2" charset="2"/>
              <a:buChar char="Ø"/>
            </a:pPr>
            <a:r>
              <a:rPr dirty="0" sz="2100" lang="en-US">
                <a:latin typeface="Times New Roman" panose="02020603050405020304" pitchFamily="18" charset="0"/>
                <a:cs typeface="Times New Roman" panose="02020603050405020304" pitchFamily="18" charset="0"/>
              </a:rPr>
              <a:t>There are several weekly newspapers published for developers and their managers. These papers are largely a collection of company press releases, redressed as articles. </a:t>
            </a:r>
          </a:p>
          <a:p>
            <a:pPr>
              <a:buFont typeface="Wingdings" panose="05000000000000000000" pitchFamily="2" charset="2"/>
              <a:buChar char="Ø"/>
            </a:pPr>
            <a:r>
              <a:rPr dirty="0" sz="2100" lang="en-US">
                <a:latin typeface="Times New Roman" panose="02020603050405020304" pitchFamily="18" charset="0"/>
                <a:cs typeface="Times New Roman" panose="02020603050405020304" pitchFamily="18" charset="0"/>
              </a:rPr>
              <a:t>However, the content is still valuable—it lets you track what is going on, new product announcements.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55" name=""/>
        <p:cNvGrpSpPr/>
        <p:nvPr/>
      </p:nvGrpSpPr>
      <p:grpSpPr>
        <a:xfrm>
          <a:off x="0" y="0"/>
          <a:ext cx="0" cy="0"/>
          <a:chOff x="0" y="0"/>
          <a:chExt cx="0" cy="0"/>
        </a:xfrm>
      </p:grpSpPr>
      <p:sp>
        <p:nvSpPr>
          <p:cNvPr id="1048730" name="Title 1"/>
          <p:cNvSpPr>
            <a:spLocks noGrp="1"/>
          </p:cNvSpPr>
          <p:nvPr>
            <p:ph type="title"/>
          </p:nvPr>
        </p:nvSpPr>
        <p:spPr/>
        <p:txBody>
          <a:bodyPr>
            <a:normAutofit fontScale="90000"/>
          </a:bodyPr>
          <a:p>
            <a:r>
              <a:rPr dirty="0" lang="en-US"/>
              <a:t>Pragmatic Projects-Pride (</a:t>
            </a:r>
            <a:r>
              <a:rPr dirty="0" lang="en-US" err="1"/>
              <a:t>Contd</a:t>
            </a:r>
            <a:r>
              <a:rPr dirty="0" lang="en-US"/>
              <a:t>…)</a:t>
            </a:r>
          </a:p>
        </p:txBody>
      </p:sp>
      <p:sp>
        <p:nvSpPr>
          <p:cNvPr id="1048731" name="Content Placeholder 2"/>
          <p:cNvSpPr>
            <a:spLocks noGrp="1"/>
          </p:cNvSpPr>
          <p:nvPr>
            <p:ph idx="1"/>
          </p:nvPr>
        </p:nvSpPr>
        <p:spPr/>
        <p:txBody>
          <a:bodyPr/>
          <a:p>
            <a:pPr>
              <a:buFont typeface="Wingdings" panose="05000000000000000000" pitchFamily="2" charset="2"/>
              <a:buChar char="v"/>
            </a:pPr>
            <a:r>
              <a:rPr dirty="0" sz="2100" lang="en-US">
                <a:solidFill>
                  <a:srgbClr val="FF0000"/>
                </a:solidFill>
                <a:latin typeface="Times New Roman" panose="02020603050405020304" pitchFamily="18" charset="0"/>
                <a:cs typeface="Times New Roman" panose="02020603050405020304" pitchFamily="18" charset="0"/>
              </a:rPr>
              <a:t>Books</a:t>
            </a:r>
          </a:p>
          <a:p>
            <a:pPr>
              <a:buFont typeface="Courier New" panose="02070309020205020404" pitchFamily="49" charset="0"/>
              <a:buChar char="o"/>
            </a:pPr>
            <a:r>
              <a:rPr dirty="0" sz="2100" lang="en-US">
                <a:solidFill>
                  <a:srgbClr val="0070C0"/>
                </a:solidFill>
                <a:latin typeface="Times New Roman" panose="02020603050405020304" pitchFamily="18" charset="0"/>
                <a:cs typeface="Times New Roman" panose="02020603050405020304" pitchFamily="18" charset="0"/>
              </a:rPr>
              <a:t>Analysis and Design</a:t>
            </a:r>
          </a:p>
          <a:p>
            <a:pPr>
              <a:buFont typeface="Courier New" panose="02070309020205020404" pitchFamily="49" charset="0"/>
              <a:buChar char="o"/>
            </a:pPr>
            <a:r>
              <a:rPr dirty="0" sz="2100" lang="en-US">
                <a:solidFill>
                  <a:srgbClr val="0070C0"/>
                </a:solidFill>
                <a:latin typeface="Times New Roman" panose="02020603050405020304" pitchFamily="18" charset="0"/>
                <a:cs typeface="Times New Roman" panose="02020603050405020304" pitchFamily="18" charset="0"/>
              </a:rPr>
              <a:t>Teams and Projects</a:t>
            </a:r>
          </a:p>
          <a:p>
            <a:pPr>
              <a:buFont typeface="Courier New" panose="02070309020205020404" pitchFamily="49" charset="0"/>
              <a:buChar char="o"/>
            </a:pPr>
            <a:r>
              <a:rPr dirty="0" sz="2100" lang="en-US">
                <a:solidFill>
                  <a:srgbClr val="0070C0"/>
                </a:solidFill>
                <a:latin typeface="Times New Roman" panose="02020603050405020304" pitchFamily="18" charset="0"/>
                <a:cs typeface="Times New Roman" panose="02020603050405020304" pitchFamily="18" charset="0"/>
              </a:rPr>
              <a:t>Specific Environments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56" name=""/>
        <p:cNvGrpSpPr/>
        <p:nvPr/>
      </p:nvGrpSpPr>
      <p:grpSpPr>
        <a:xfrm>
          <a:off x="0" y="0"/>
          <a:ext cx="0" cy="0"/>
          <a:chOff x="0" y="0"/>
          <a:chExt cx="0" cy="0"/>
        </a:xfrm>
      </p:grpSpPr>
      <p:sp>
        <p:nvSpPr>
          <p:cNvPr id="1048732" name="Title 1"/>
          <p:cNvSpPr>
            <a:spLocks noGrp="1"/>
          </p:cNvSpPr>
          <p:nvPr>
            <p:ph type="title"/>
          </p:nvPr>
        </p:nvSpPr>
        <p:spPr/>
        <p:txBody>
          <a:bodyPr>
            <a:normAutofit fontScale="90000"/>
          </a:bodyPr>
          <a:p>
            <a:r>
              <a:rPr dirty="0" lang="en-US"/>
              <a:t>Pragmatic Projects-Pride (</a:t>
            </a:r>
            <a:r>
              <a:rPr dirty="0" lang="en-US" err="1"/>
              <a:t>Contd</a:t>
            </a:r>
            <a:r>
              <a:rPr dirty="0" lang="en-US"/>
              <a:t>…)</a:t>
            </a:r>
          </a:p>
        </p:txBody>
      </p:sp>
      <p:sp>
        <p:nvSpPr>
          <p:cNvPr id="1048733" name="Content Placeholder 2"/>
          <p:cNvSpPr>
            <a:spLocks noGrp="1"/>
          </p:cNvSpPr>
          <p:nvPr>
            <p:ph idx="1"/>
          </p:nvPr>
        </p:nvSpPr>
        <p:spPr/>
        <p:txBody>
          <a:bodyPr>
            <a:noAutofit/>
          </a:bodyPr>
          <a:p>
            <a:r>
              <a:rPr dirty="0" sz="2100" lang="en-US">
                <a:solidFill>
                  <a:srgbClr val="0070C0"/>
                </a:solidFill>
                <a:latin typeface="Times New Roman" panose="02020603050405020304" pitchFamily="18" charset="0"/>
                <a:cs typeface="Times New Roman" panose="02020603050405020304" pitchFamily="18" charset="0"/>
              </a:rPr>
              <a:t>Analysis and Design</a:t>
            </a:r>
          </a:p>
          <a:p>
            <a:r>
              <a:rPr dirty="0" sz="2100" lang="en-US">
                <a:solidFill>
                  <a:srgbClr val="00B050"/>
                </a:solidFill>
                <a:latin typeface="Times New Roman" panose="02020603050405020304" pitchFamily="18" charset="0"/>
                <a:cs typeface="Times New Roman" panose="02020603050405020304" pitchFamily="18" charset="0"/>
              </a:rPr>
              <a:t>Object-Oriented Software Construction</a:t>
            </a:r>
            <a:r>
              <a:rPr dirty="0" sz="2100" lang="en-US">
                <a:latin typeface="Times New Roman" panose="02020603050405020304" pitchFamily="18" charset="0"/>
                <a:cs typeface="Times New Roman" panose="02020603050405020304" pitchFamily="18" charset="0"/>
              </a:rPr>
              <a:t>, 2nd Edition.   Bertrand Meyer's epic book on the fundamentals of object-oriented development, all in about 1,300 pages .</a:t>
            </a:r>
          </a:p>
          <a:p>
            <a:r>
              <a:rPr dirty="0" sz="2100" lang="en-US">
                <a:solidFill>
                  <a:srgbClr val="00B050"/>
                </a:solidFill>
                <a:latin typeface="Times New Roman" panose="02020603050405020304" pitchFamily="18" charset="0"/>
                <a:cs typeface="Times New Roman" panose="02020603050405020304" pitchFamily="18" charset="0"/>
              </a:rPr>
              <a:t>Design Patterns</a:t>
            </a:r>
            <a:r>
              <a:rPr dirty="0" sz="2100" lang="en-US">
                <a:latin typeface="Times New Roman" panose="02020603050405020304" pitchFamily="18" charset="0"/>
                <a:cs typeface="Times New Roman" panose="02020603050405020304" pitchFamily="18" charset="0"/>
              </a:rPr>
              <a:t>.   A design pattern describes a way to solve a particular class of problems at a higher level than a programming language idiom.</a:t>
            </a:r>
          </a:p>
          <a:p>
            <a:r>
              <a:rPr dirty="0" sz="2100" lang="en-US">
                <a:solidFill>
                  <a:srgbClr val="00B050"/>
                </a:solidFill>
                <a:latin typeface="Times New Roman" panose="02020603050405020304" pitchFamily="18" charset="0"/>
                <a:cs typeface="Times New Roman" panose="02020603050405020304" pitchFamily="18" charset="0"/>
              </a:rPr>
              <a:t>Analysis Patterns</a:t>
            </a:r>
            <a:r>
              <a:rPr dirty="0" sz="2100" lang="en-US">
                <a:latin typeface="Times New Roman" panose="02020603050405020304" pitchFamily="18" charset="0"/>
                <a:cs typeface="Times New Roman" panose="02020603050405020304" pitchFamily="18" charset="0"/>
              </a:rPr>
              <a:t>.   High-level, architectural patterns taken from a wide variety of real-world projects and distilled in book form. </a:t>
            </a:r>
            <a:endParaRPr dirty="0" sz="210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sp>
        <p:nvSpPr>
          <p:cNvPr id="1048609" name="Title 1"/>
          <p:cNvSpPr>
            <a:spLocks noGrp="1"/>
          </p:cNvSpPr>
          <p:nvPr>
            <p:ph type="title"/>
          </p:nvPr>
        </p:nvSpPr>
        <p:spPr/>
        <p:txBody>
          <a:bodyPr>
            <a:normAutofit/>
          </a:bodyPr>
          <a:p>
            <a:r>
              <a:rPr dirty="0" lang="en-US"/>
              <a:t>Dealing with requirements</a:t>
            </a:r>
          </a:p>
        </p:txBody>
      </p:sp>
      <p:sp>
        <p:nvSpPr>
          <p:cNvPr id="1048610" name="Content Placeholder 3"/>
          <p:cNvSpPr>
            <a:spLocks noGrp="1"/>
          </p:cNvSpPr>
          <p:nvPr>
            <p:ph idx="1"/>
          </p:nvPr>
        </p:nvSpPr>
        <p:spPr>
          <a:xfrm>
            <a:off x="508001" y="2013898"/>
            <a:ext cx="6447501" cy="3374374"/>
          </a:xfrm>
        </p:spPr>
        <p:txBody>
          <a:bodyPr>
            <a:normAutofit fontScale="83333" lnSpcReduction="20000"/>
          </a:bodyPr>
          <a:p>
            <a:r>
              <a:rPr dirty="0" sz="2400" lang="en-US" u="sng">
                <a:solidFill>
                  <a:srgbClr val="FF0000"/>
                </a:solidFill>
                <a:latin typeface="Times New Roman" panose="02020603050405020304" pitchFamily="18" charset="0"/>
                <a:cs typeface="Times New Roman" panose="02020603050405020304" pitchFamily="18" charset="0"/>
              </a:rPr>
              <a:t>Writing a Formal Use Case</a:t>
            </a:r>
          </a:p>
          <a:p>
            <a:r>
              <a:rPr dirty="0" sz="2400" lang="en-US">
                <a:solidFill>
                  <a:srgbClr val="FF0000"/>
                </a:solidFill>
                <a:latin typeface="Times New Roman" panose="02020603050405020304" pitchFamily="18" charset="0"/>
                <a:cs typeface="Times New Roman" panose="02020603050405020304" pitchFamily="18" charset="0"/>
              </a:rPr>
              <a:t>The goal in context  </a:t>
            </a:r>
            <a:r>
              <a:rPr dirty="0" sz="2400" lang="en-US">
                <a:latin typeface="Times New Roman" panose="02020603050405020304" pitchFamily="18" charset="0"/>
                <a:cs typeface="Times New Roman" panose="02020603050405020304" pitchFamily="18" charset="0"/>
              </a:rPr>
              <a:t>identifies the overall scope of the use case. </a:t>
            </a:r>
          </a:p>
          <a:p>
            <a:r>
              <a:rPr dirty="0" sz="2400" lang="en-US">
                <a:solidFill>
                  <a:srgbClr val="FF0000"/>
                </a:solidFill>
                <a:latin typeface="Times New Roman" panose="02020603050405020304" pitchFamily="18" charset="0"/>
                <a:cs typeface="Times New Roman" panose="02020603050405020304" pitchFamily="18" charset="0"/>
              </a:rPr>
              <a:t>The precondition </a:t>
            </a:r>
            <a:r>
              <a:rPr dirty="0" sz="2400" lang="en-US">
                <a:latin typeface="Times New Roman" panose="02020603050405020304" pitchFamily="18" charset="0"/>
                <a:cs typeface="Times New Roman" panose="02020603050405020304" pitchFamily="18" charset="0"/>
              </a:rPr>
              <a:t>describes what is known to be true before the use case is initiated. </a:t>
            </a:r>
          </a:p>
          <a:p>
            <a:r>
              <a:rPr dirty="0" sz="2400" lang="en-US">
                <a:solidFill>
                  <a:srgbClr val="FF0000"/>
                </a:solidFill>
                <a:latin typeface="Times New Roman" panose="02020603050405020304" pitchFamily="18" charset="0"/>
                <a:cs typeface="Times New Roman" panose="02020603050405020304" pitchFamily="18" charset="0"/>
              </a:rPr>
              <a:t>The trigger </a:t>
            </a:r>
            <a:r>
              <a:rPr dirty="0" sz="2400" lang="en-US">
                <a:latin typeface="Times New Roman" panose="02020603050405020304" pitchFamily="18" charset="0"/>
                <a:cs typeface="Times New Roman" panose="02020603050405020304" pitchFamily="18" charset="0"/>
              </a:rPr>
              <a:t>identifies the event or condition that “gets the use case started” .</a:t>
            </a:r>
          </a:p>
          <a:p>
            <a:r>
              <a:rPr dirty="0" sz="2400" lang="en-US">
                <a:latin typeface="Times New Roman" panose="02020603050405020304" pitchFamily="18" charset="0"/>
                <a:cs typeface="Times New Roman" panose="02020603050405020304" pitchFamily="18" charset="0"/>
              </a:rPr>
              <a:t> </a:t>
            </a:r>
            <a:r>
              <a:rPr dirty="0" sz="2400" lang="en-US">
                <a:solidFill>
                  <a:srgbClr val="FF0000"/>
                </a:solidFill>
                <a:latin typeface="Times New Roman" panose="02020603050405020304" pitchFamily="18" charset="0"/>
                <a:cs typeface="Times New Roman" panose="02020603050405020304" pitchFamily="18" charset="0"/>
              </a:rPr>
              <a:t>The scenario </a:t>
            </a:r>
            <a:r>
              <a:rPr dirty="0" sz="2400" lang="en-US">
                <a:latin typeface="Times New Roman" panose="02020603050405020304" pitchFamily="18" charset="0"/>
                <a:cs typeface="Times New Roman" panose="02020603050405020304" pitchFamily="18" charset="0"/>
              </a:rPr>
              <a:t>lists the specific actions that are required by the actor and the appropriate system responses. </a:t>
            </a:r>
          </a:p>
          <a:p>
            <a:r>
              <a:rPr dirty="0" sz="2400" lang="en-US">
                <a:solidFill>
                  <a:srgbClr val="FF0000"/>
                </a:solidFill>
                <a:latin typeface="Times New Roman" panose="02020603050405020304" pitchFamily="18" charset="0"/>
                <a:cs typeface="Times New Roman" panose="02020603050405020304" pitchFamily="18" charset="0"/>
              </a:rPr>
              <a:t>Exceptions</a:t>
            </a:r>
            <a:r>
              <a:rPr dirty="0" sz="2400" lang="en-US">
                <a:latin typeface="Times New Roman" panose="02020603050405020304" pitchFamily="18" charset="0"/>
                <a:cs typeface="Times New Roman" panose="02020603050405020304" pitchFamily="18" charset="0"/>
              </a:rPr>
              <a:t> identify the situations uncovered as the preliminary use case is refined.</a:t>
            </a:r>
          </a:p>
          <a:p>
            <a:r>
              <a:rPr dirty="0" sz="2400" lang="en-US">
                <a:solidFill>
                  <a:srgbClr val="FF0000"/>
                </a:solidFill>
                <a:latin typeface="Times New Roman" panose="02020603050405020304" pitchFamily="18" charset="0"/>
                <a:cs typeface="Times New Roman" panose="02020603050405020304" pitchFamily="18" charset="0"/>
              </a:rPr>
              <a:t>Additional headings </a:t>
            </a:r>
            <a:r>
              <a:rPr dirty="0" sz="2400" lang="en-US">
                <a:latin typeface="Times New Roman" panose="02020603050405020304" pitchFamily="18" charset="0"/>
                <a:cs typeface="Times New Roman" panose="02020603050405020304" pitchFamily="18" charset="0"/>
              </a:rPr>
              <a:t>may or may not be included.</a:t>
            </a:r>
          </a:p>
          <a:p>
            <a:endParaRPr dirty="0" sz="1800"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57" name=""/>
        <p:cNvGrpSpPr/>
        <p:nvPr/>
      </p:nvGrpSpPr>
      <p:grpSpPr>
        <a:xfrm>
          <a:off x="0" y="0"/>
          <a:ext cx="0" cy="0"/>
          <a:chOff x="0" y="0"/>
          <a:chExt cx="0" cy="0"/>
        </a:xfrm>
      </p:grpSpPr>
      <p:sp>
        <p:nvSpPr>
          <p:cNvPr id="1048734" name="Title 1"/>
          <p:cNvSpPr>
            <a:spLocks noGrp="1"/>
          </p:cNvSpPr>
          <p:nvPr>
            <p:ph type="title"/>
          </p:nvPr>
        </p:nvSpPr>
        <p:spPr/>
        <p:txBody>
          <a:bodyPr>
            <a:normAutofit fontScale="90000"/>
          </a:bodyPr>
          <a:p>
            <a:r>
              <a:rPr dirty="0" lang="en-US"/>
              <a:t>Pragmatic Projects-Pride (</a:t>
            </a:r>
            <a:r>
              <a:rPr dirty="0" lang="en-US" err="1"/>
              <a:t>Contd</a:t>
            </a:r>
            <a:r>
              <a:rPr dirty="0" lang="en-US"/>
              <a:t>…)</a:t>
            </a:r>
          </a:p>
        </p:txBody>
      </p:sp>
      <p:sp>
        <p:nvSpPr>
          <p:cNvPr id="1048735" name="Content Placeholder 2"/>
          <p:cNvSpPr>
            <a:spLocks noGrp="1"/>
          </p:cNvSpPr>
          <p:nvPr>
            <p:ph idx="1"/>
          </p:nvPr>
        </p:nvSpPr>
        <p:spPr/>
        <p:txBody>
          <a:bodyPr>
            <a:normAutofit fontScale="92500" lnSpcReduction="10000"/>
          </a:bodyPr>
          <a:p>
            <a:r>
              <a:rPr dirty="0" lang="en-US">
                <a:solidFill>
                  <a:srgbClr val="0070C0"/>
                </a:solidFill>
                <a:latin typeface="Times New Roman" panose="02020603050405020304" pitchFamily="18" charset="0"/>
                <a:cs typeface="Times New Roman" panose="02020603050405020304" pitchFamily="18" charset="0"/>
              </a:rPr>
              <a:t>Teams and Projects</a:t>
            </a:r>
          </a:p>
          <a:p>
            <a:pPr>
              <a:buFont typeface="Courier New" panose="02070309020205020404" pitchFamily="49" charset="0"/>
              <a:buChar char="o"/>
            </a:pPr>
            <a:r>
              <a:rPr dirty="0" sz="2250" lang="en-US">
                <a:solidFill>
                  <a:srgbClr val="00B050"/>
                </a:solidFill>
                <a:latin typeface="Times New Roman" panose="02020603050405020304" pitchFamily="18" charset="0"/>
                <a:cs typeface="Times New Roman" panose="02020603050405020304" pitchFamily="18" charset="0"/>
              </a:rPr>
              <a:t>The Mythical Man Month. </a:t>
            </a:r>
          </a:p>
          <a:p>
            <a:pPr>
              <a:buFont typeface="Courier New" panose="02070309020205020404" pitchFamily="49" charset="0"/>
              <a:buChar char="o"/>
            </a:pPr>
            <a:r>
              <a:rPr dirty="0" sz="2250" lang="en-US">
                <a:solidFill>
                  <a:srgbClr val="00B050"/>
                </a:solidFill>
                <a:latin typeface="Times New Roman" panose="02020603050405020304" pitchFamily="18" charset="0"/>
                <a:cs typeface="Times New Roman" panose="02020603050405020304" pitchFamily="18" charset="0"/>
              </a:rPr>
              <a:t>Dynamics of Software Development</a:t>
            </a:r>
            <a:r>
              <a:rPr dirty="0" sz="2250" lang="en-US">
                <a:latin typeface="Times New Roman" panose="02020603050405020304" pitchFamily="18" charset="0"/>
                <a:cs typeface="Times New Roman" panose="02020603050405020304" pitchFamily="18" charset="0"/>
              </a:rPr>
              <a:t>.   A series of short essays on building</a:t>
            </a:r>
          </a:p>
          <a:p>
            <a:r>
              <a:rPr dirty="0" sz="2250" lang="en-US">
                <a:latin typeface="Times New Roman" panose="02020603050405020304" pitchFamily="18" charset="0"/>
                <a:cs typeface="Times New Roman" panose="02020603050405020304" pitchFamily="18" charset="0"/>
              </a:rPr>
              <a:t>software in large teams, focusing on the dynamics between team members, and </a:t>
            </a:r>
          </a:p>
          <a:p>
            <a:r>
              <a:rPr dirty="0" sz="2250" lang="en-US">
                <a:latin typeface="Times New Roman" panose="02020603050405020304" pitchFamily="18" charset="0"/>
                <a:cs typeface="Times New Roman" panose="02020603050405020304" pitchFamily="18" charset="0"/>
              </a:rPr>
              <a:t>between the team and the rest of the world .</a:t>
            </a:r>
          </a:p>
          <a:p>
            <a:pPr>
              <a:buFont typeface="Courier New" panose="02070309020205020404" pitchFamily="49" charset="0"/>
              <a:buChar char="o"/>
            </a:pPr>
            <a:r>
              <a:rPr dirty="0" sz="2250" lang="en-US">
                <a:solidFill>
                  <a:srgbClr val="00B050"/>
                </a:solidFill>
                <a:latin typeface="Times New Roman" panose="02020603050405020304" pitchFamily="18" charset="0"/>
                <a:cs typeface="Times New Roman" panose="02020603050405020304" pitchFamily="18" charset="0"/>
              </a:rPr>
              <a:t>Surviving Object-Oriented Projects</a:t>
            </a:r>
            <a:r>
              <a:rPr dirty="0" sz="2250" lang="en-US">
                <a:latin typeface="Times New Roman" panose="02020603050405020304" pitchFamily="18" charset="0"/>
                <a:cs typeface="Times New Roman" panose="02020603050405020304" pitchFamily="18" charset="0"/>
              </a:rPr>
              <a:t>: A Manager's Guide.   Alistair Cockburn's </a:t>
            </a:r>
          </a:p>
          <a:p>
            <a:r>
              <a:rPr dirty="0" sz="2250" lang="en-US">
                <a:latin typeface="Times New Roman" panose="02020603050405020304" pitchFamily="18" charset="0"/>
                <a:cs typeface="Times New Roman" panose="02020603050405020304" pitchFamily="18" charset="0"/>
              </a:rPr>
              <a:t>"reports from the trenches" illustrate many of the perils and pitfalls of</a:t>
            </a:r>
          </a:p>
          <a:p>
            <a:r>
              <a:rPr dirty="0" sz="2250" lang="en-US">
                <a:latin typeface="Times New Roman" panose="02020603050405020304" pitchFamily="18" charset="0"/>
                <a:cs typeface="Times New Roman" panose="02020603050405020304" pitchFamily="18" charset="0"/>
              </a:rPr>
              <a:t>managing an OO project— especially your first one. Mr. Cockburn provides tips</a:t>
            </a:r>
          </a:p>
          <a:p>
            <a:r>
              <a:rPr dirty="0" sz="2250" lang="en-US">
                <a:latin typeface="Times New Roman" panose="02020603050405020304" pitchFamily="18" charset="0"/>
                <a:cs typeface="Times New Roman" panose="02020603050405020304" pitchFamily="18" charset="0"/>
              </a:rPr>
              <a:t>and techniques to get you through the most common problems.</a:t>
            </a:r>
          </a:p>
          <a:p>
            <a:endParaRPr dirty="0" sz="225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58" name=""/>
        <p:cNvGrpSpPr/>
        <p:nvPr/>
      </p:nvGrpSpPr>
      <p:grpSpPr>
        <a:xfrm>
          <a:off x="0" y="0"/>
          <a:ext cx="0" cy="0"/>
          <a:chOff x="0" y="0"/>
          <a:chExt cx="0" cy="0"/>
        </a:xfrm>
      </p:grpSpPr>
      <p:sp>
        <p:nvSpPr>
          <p:cNvPr id="1048736" name="Title 1"/>
          <p:cNvSpPr>
            <a:spLocks noGrp="1"/>
          </p:cNvSpPr>
          <p:nvPr>
            <p:ph type="title"/>
          </p:nvPr>
        </p:nvSpPr>
        <p:spPr/>
        <p:txBody>
          <a:bodyPr>
            <a:normAutofit fontScale="90000"/>
          </a:bodyPr>
          <a:p>
            <a:r>
              <a:rPr dirty="0" lang="en-US"/>
              <a:t>Pragmatic Projects-Pride (</a:t>
            </a:r>
            <a:r>
              <a:rPr dirty="0" lang="en-US" err="1"/>
              <a:t>Contd</a:t>
            </a:r>
            <a:r>
              <a:rPr dirty="0" lang="en-US"/>
              <a:t>…)</a:t>
            </a:r>
          </a:p>
        </p:txBody>
      </p:sp>
      <p:sp>
        <p:nvSpPr>
          <p:cNvPr id="1048737" name="Content Placeholder 2"/>
          <p:cNvSpPr>
            <a:spLocks noGrp="1"/>
          </p:cNvSpPr>
          <p:nvPr>
            <p:ph idx="1"/>
          </p:nvPr>
        </p:nvSpPr>
        <p:spPr/>
        <p:txBody>
          <a:bodyPr>
            <a:normAutofit/>
          </a:bodyPr>
          <a:p>
            <a:pPr>
              <a:buFont typeface="Courier New" panose="02070309020205020404" pitchFamily="49" charset="0"/>
              <a:buChar char="o"/>
            </a:pPr>
            <a:r>
              <a:rPr dirty="0" sz="2100" lang="en-US">
                <a:solidFill>
                  <a:srgbClr val="0070C0"/>
                </a:solidFill>
              </a:rPr>
              <a:t>Specific Environments</a:t>
            </a:r>
          </a:p>
          <a:p>
            <a:pPr>
              <a:buFont typeface="Courier New" panose="02070309020205020404" pitchFamily="49" charset="0"/>
              <a:buChar char="o"/>
            </a:pPr>
            <a:r>
              <a:rPr dirty="0" sz="1800" lang="en-US">
                <a:solidFill>
                  <a:srgbClr val="00B050"/>
                </a:solidFill>
              </a:rPr>
              <a:t>Unix</a:t>
            </a:r>
            <a:r>
              <a:rPr dirty="0" sz="1800" lang="en-US"/>
              <a:t>.   W. Richard Stevens has several excellent books including Advanced Programming in the Unix Environment and the Unix Network Programming books </a:t>
            </a:r>
          </a:p>
          <a:p>
            <a:pPr>
              <a:buFont typeface="Courier New" panose="02070309020205020404" pitchFamily="49" charset="0"/>
              <a:buChar char="o"/>
            </a:pPr>
            <a:r>
              <a:rPr dirty="0" sz="1800" lang="en-US">
                <a:solidFill>
                  <a:srgbClr val="00B050"/>
                </a:solidFill>
              </a:rPr>
              <a:t>Windows</a:t>
            </a:r>
            <a:r>
              <a:rPr dirty="0" sz="1800" lang="en-US"/>
              <a:t>.   Marshall Brain's Win32 System Services  is a concise reference to the low-level APIs. Charles </a:t>
            </a:r>
            <a:r>
              <a:rPr dirty="0" sz="1800" lang="en-US" err="1"/>
              <a:t>Petzold's</a:t>
            </a:r>
            <a:r>
              <a:rPr dirty="0" sz="1800" lang="en-US"/>
              <a:t> Programming Windows [Pet98] is the bible of Windows GUI development.</a:t>
            </a:r>
          </a:p>
          <a:p>
            <a:pPr>
              <a:buFont typeface="Courier New" panose="02070309020205020404" pitchFamily="49" charset="0"/>
              <a:buChar char="o"/>
            </a:pPr>
            <a:r>
              <a:rPr dirty="0" sz="1800" lang="en-US">
                <a:solidFill>
                  <a:srgbClr val="00B050"/>
                </a:solidFill>
              </a:rPr>
              <a:t>C++. </a:t>
            </a:r>
            <a:r>
              <a:rPr dirty="0" sz="1800" lang="en-US"/>
              <a:t>Scott Meyer's Effective C++, and possibly More Effective C++. For building systems of any appreciable size, you need John </a:t>
            </a:r>
            <a:r>
              <a:rPr dirty="0" sz="1800" lang="en-US" err="1"/>
              <a:t>Lakos</a:t>
            </a:r>
            <a:r>
              <a:rPr dirty="0" sz="1800" lang="en-US"/>
              <a:t>' Large-Scale C++ Software Design . For advanced techniques, turn  to Jim </a:t>
            </a:r>
            <a:r>
              <a:rPr dirty="0" sz="1800" lang="en-US" err="1"/>
              <a:t>Coplien's</a:t>
            </a:r>
            <a:r>
              <a:rPr dirty="0" sz="1800" lang="en-US"/>
              <a:t> Advanced C++ Programming Styles and Idioms </a:t>
            </a:r>
          </a:p>
          <a:p>
            <a:pPr>
              <a:buFont typeface="Courier New" panose="02070309020205020404" pitchFamily="49" charset="0"/>
              <a:buChar char="o"/>
            </a:pPr>
            <a:endParaRPr dirty="0" sz="1800"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59" name=""/>
        <p:cNvGrpSpPr/>
        <p:nvPr/>
      </p:nvGrpSpPr>
      <p:grpSpPr>
        <a:xfrm>
          <a:off x="0" y="0"/>
          <a:ext cx="0" cy="0"/>
          <a:chOff x="0" y="0"/>
          <a:chExt cx="0" cy="0"/>
        </a:xfrm>
      </p:grpSpPr>
      <p:sp>
        <p:nvSpPr>
          <p:cNvPr id="1048738" name="Title 1"/>
          <p:cNvSpPr>
            <a:spLocks noGrp="1"/>
          </p:cNvSpPr>
          <p:nvPr>
            <p:ph type="title"/>
          </p:nvPr>
        </p:nvSpPr>
        <p:spPr/>
        <p:txBody>
          <a:bodyPr>
            <a:normAutofit/>
          </a:bodyPr>
          <a:p>
            <a:r>
              <a:rPr dirty="0" lang="en-US"/>
              <a:t>Pragmatic Projects-Pride</a:t>
            </a:r>
          </a:p>
        </p:txBody>
      </p:sp>
      <p:sp>
        <p:nvSpPr>
          <p:cNvPr id="1048739" name="Content Placeholder 2"/>
          <p:cNvSpPr>
            <a:spLocks noGrp="1"/>
          </p:cNvSpPr>
          <p:nvPr>
            <p:ph idx="1"/>
          </p:nvPr>
        </p:nvSpPr>
        <p:spPr/>
        <p:txBody>
          <a:bodyPr>
            <a:noAutofit/>
          </a:bodyPr>
          <a:p>
            <a:pPr indent="0" marL="0">
              <a:buNone/>
            </a:pPr>
            <a:r>
              <a:rPr dirty="0" sz="1800" lang="en-US">
                <a:solidFill>
                  <a:srgbClr val="00B0F0"/>
                </a:solidFill>
                <a:latin typeface="Times New Roman" panose="02020603050405020304" pitchFamily="18" charset="0"/>
                <a:cs typeface="Times New Roman" panose="02020603050405020304" pitchFamily="18" charset="0"/>
              </a:rPr>
              <a:t>The Web</a:t>
            </a:r>
          </a:p>
          <a:p>
            <a:pPr>
              <a:buFont typeface="Courier New" panose="02070309020205020404" pitchFamily="49" charset="0"/>
              <a:buChar char="o"/>
            </a:pPr>
            <a:r>
              <a:rPr dirty="0" sz="1800" lang="en-US">
                <a:solidFill>
                  <a:srgbClr val="00B050"/>
                </a:solidFill>
                <a:latin typeface="Times New Roman" panose="02020603050405020304" pitchFamily="18" charset="0"/>
                <a:cs typeface="Times New Roman" panose="02020603050405020304" pitchFamily="18" charset="0"/>
              </a:rPr>
              <a:t>Slashdot</a:t>
            </a:r>
            <a:r>
              <a:rPr dirty="0" sz="1800" lang="en-US">
                <a:latin typeface="Times New Roman" panose="02020603050405020304" pitchFamily="18" charset="0"/>
                <a:cs typeface="Times New Roman" panose="02020603050405020304" pitchFamily="18" charset="0"/>
              </a:rPr>
              <a:t>. Slashdot is one of the net homes of the Linux community. As well as regular updates on Linux news, the site offers information on technologies that are cool and issues that affect developers. </a:t>
            </a:r>
            <a:r>
              <a:rPr dirty="0" sz="1800" lang="en-US" u="sng">
                <a:solidFill>
                  <a:srgbClr val="00B0F0"/>
                </a:solidFill>
                <a:latin typeface="Times New Roman" panose="02020603050405020304" pitchFamily="18" charset="0"/>
                <a:cs typeface="Times New Roman" panose="02020603050405020304" pitchFamily="18" charset="0"/>
              </a:rPr>
              <a:t>www.slashdot.org</a:t>
            </a:r>
          </a:p>
          <a:p>
            <a:pPr>
              <a:buFont typeface="Courier New" panose="02070309020205020404" pitchFamily="49" charset="0"/>
              <a:buChar char="o"/>
            </a:pPr>
            <a:r>
              <a:rPr dirty="0" sz="1800" lang="en-US">
                <a:solidFill>
                  <a:srgbClr val="00B050"/>
                </a:solidFill>
                <a:latin typeface="Times New Roman" panose="02020603050405020304" pitchFamily="18" charset="0"/>
                <a:cs typeface="Times New Roman" panose="02020603050405020304" pitchFamily="18" charset="0"/>
              </a:rPr>
              <a:t>Cetus Links</a:t>
            </a:r>
            <a:r>
              <a:rPr dirty="0" sz="1800" lang="en-US">
                <a:latin typeface="Times New Roman" panose="02020603050405020304" pitchFamily="18" charset="0"/>
                <a:cs typeface="Times New Roman" panose="02020603050405020304" pitchFamily="18" charset="0"/>
              </a:rPr>
              <a:t>.   Thousands of links on object-oriented topics.</a:t>
            </a:r>
            <a:r>
              <a:rPr dirty="0" sz="1800" lang="en-US" u="sng">
                <a:solidFill>
                  <a:srgbClr val="00B0F0"/>
                </a:solidFill>
                <a:latin typeface="Times New Roman" panose="02020603050405020304" pitchFamily="18" charset="0"/>
                <a:cs typeface="Times New Roman" panose="02020603050405020304" pitchFamily="18" charset="0"/>
              </a:rPr>
              <a:t>www.cetus-links.org</a:t>
            </a:r>
          </a:p>
          <a:p>
            <a:pPr>
              <a:buFont typeface="Courier New" panose="02070309020205020404" pitchFamily="49" charset="0"/>
              <a:buChar char="o"/>
            </a:pPr>
            <a:r>
              <a:rPr dirty="0" sz="1800" lang="en-US" err="1">
                <a:solidFill>
                  <a:srgbClr val="00B050"/>
                </a:solidFill>
                <a:latin typeface="Times New Roman" panose="02020603050405020304" pitchFamily="18" charset="0"/>
                <a:cs typeface="Times New Roman" panose="02020603050405020304" pitchFamily="18" charset="0"/>
              </a:rPr>
              <a:t>WikiWikiWeb</a:t>
            </a:r>
            <a:r>
              <a:rPr dirty="0" sz="1800" lang="en-US">
                <a:latin typeface="Times New Roman" panose="02020603050405020304" pitchFamily="18" charset="0"/>
                <a:cs typeface="Times New Roman" panose="02020603050405020304" pitchFamily="18" charset="0"/>
              </a:rPr>
              <a:t>. </a:t>
            </a:r>
            <a:r>
              <a:rPr dirty="0" sz="1800" lang="en-US" err="1">
                <a:latin typeface="Times New Roman" panose="02020603050405020304" pitchFamily="18" charset="0"/>
                <a:cs typeface="Times New Roman" panose="02020603050405020304" pitchFamily="18" charset="0"/>
              </a:rPr>
              <a:t>WikiWikiWeb</a:t>
            </a:r>
            <a:r>
              <a:rPr dirty="0" sz="1800" lang="en-US">
                <a:latin typeface="Times New Roman" panose="02020603050405020304" pitchFamily="18" charset="0"/>
                <a:cs typeface="Times New Roman" panose="02020603050405020304" pitchFamily="18" charset="0"/>
              </a:rPr>
              <a:t> site is an interesting experiment in collective editing of  ideas   </a:t>
            </a:r>
            <a:r>
              <a:rPr dirty="0" sz="1800" lang="en-US" u="sng">
                <a:solidFill>
                  <a:srgbClr val="00B0F0"/>
                </a:solidFill>
                <a:latin typeface="Times New Roman" panose="02020603050405020304" pitchFamily="18" charset="0"/>
                <a:cs typeface="Times New Roman" panose="02020603050405020304" pitchFamily="18" charset="0"/>
              </a:rPr>
              <a:t>  www.c2.com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95" name=""/>
        <p:cNvGrpSpPr/>
        <p:nvPr/>
      </p:nvGrpSpPr>
      <p:grpSpPr>
        <a:xfrm>
          <a:off x="0" y="0"/>
          <a:ext cx="0" cy="0"/>
          <a:chOff x="0" y="0"/>
          <a:chExt cx="0" cy="0"/>
        </a:xfrm>
      </p:grpSpPr>
      <p:sp>
        <p:nvSpPr>
          <p:cNvPr id="1048611" name="Title 1"/>
          <p:cNvSpPr>
            <a:spLocks noGrp="1"/>
          </p:cNvSpPr>
          <p:nvPr>
            <p:ph type="title"/>
          </p:nvPr>
        </p:nvSpPr>
        <p:spPr/>
        <p:txBody>
          <a:bodyPr>
            <a:normAutofit fontScale="90000"/>
          </a:bodyPr>
          <a:p>
            <a:r>
              <a:rPr dirty="0" lang="en-US"/>
              <a:t>Dealing with requirements-Use case Diagrams</a:t>
            </a:r>
          </a:p>
        </p:txBody>
      </p:sp>
      <p:pic>
        <p:nvPicPr>
          <p:cNvPr id="2097153" name="Content Placeholder 3"/>
          <p:cNvPicPr>
            <a:picLocks noChangeAspect="1" noGrp="1"/>
          </p:cNvPicPr>
          <p:nvPr>
            <p:ph idx="1"/>
          </p:nvPr>
        </p:nvPicPr>
        <p:blipFill>
          <a:blip xmlns:r="http://schemas.openxmlformats.org/officeDocument/2006/relationships" r:embed="rId1"/>
          <a:stretch>
            <a:fillRect/>
          </a:stretch>
        </p:blipFill>
        <p:spPr>
          <a:xfrm>
            <a:off x="1852684" y="1905000"/>
            <a:ext cx="4471916" cy="44958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sp>
        <p:nvSpPr>
          <p:cNvPr id="1048612" name="Content Placeholder 1"/>
          <p:cNvSpPr>
            <a:spLocks noGrp="1"/>
          </p:cNvSpPr>
          <p:nvPr>
            <p:ph idx="1"/>
          </p:nvPr>
        </p:nvSpPr>
        <p:spPr/>
        <p:txBody>
          <a:bodyPr>
            <a:normAutofit/>
          </a:bodyPr>
          <a:p>
            <a:pPr indent="0" marL="109728">
              <a:buNone/>
            </a:pPr>
            <a:r>
              <a:rPr dirty="0" sz="3200" lang="en-US" err="1">
                <a:solidFill>
                  <a:srgbClr val="FF0000"/>
                </a:solidFill>
                <a:latin typeface="Times New Roman" panose="02020603050405020304" pitchFamily="18" charset="0"/>
                <a:cs typeface="Times New Roman" panose="02020603050405020304" pitchFamily="18" charset="0"/>
              </a:rPr>
              <a:t>Overspecifying</a:t>
            </a:r>
            <a:endParaRPr dirty="0" sz="3200" lang="en-US">
              <a:solidFill>
                <a:srgbClr val="FF0000"/>
              </a:solidFill>
              <a:latin typeface="Times New Roman" panose="02020603050405020304" pitchFamily="18" charset="0"/>
              <a:cs typeface="Times New Roman" panose="02020603050405020304" pitchFamily="18" charset="0"/>
            </a:endParaRPr>
          </a:p>
          <a:p>
            <a:r>
              <a:rPr dirty="0" sz="3200" lang="en-US">
                <a:latin typeface="Times New Roman" panose="02020603050405020304" pitchFamily="18" charset="0"/>
                <a:cs typeface="Times New Roman" panose="02020603050405020304" pitchFamily="18" charset="0"/>
              </a:rPr>
              <a:t>Good requirements documents remain abstract. Where requirements are concerned, the simplest statement that accurately reflects the business need is best.</a:t>
            </a:r>
          </a:p>
        </p:txBody>
      </p:sp>
      <p:sp>
        <p:nvSpPr>
          <p:cNvPr id="1048613" name="Title 2"/>
          <p:cNvSpPr>
            <a:spLocks noGrp="1"/>
          </p:cNvSpPr>
          <p:nvPr>
            <p:ph type="title"/>
          </p:nvPr>
        </p:nvSpPr>
        <p:spPr/>
        <p:txBody>
          <a:bodyPr/>
          <a:p>
            <a:r>
              <a:rPr dirty="0" lang="en-US"/>
              <a:t>Dealing with requirements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lastClr="000000" val="windowText"/>
      </a:dk1>
      <a:lt1>
        <a:sysClr lastClr="FFFFFF" val="window"/>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r="5400000" dist="38100" rotWithShape="0">
              <a:srgbClr val="000000">
                <a:alpha val="35000"/>
              </a:srgbClr>
            </a:outerShdw>
          </a:effectLst>
        </a:effectStyle>
        <a:effectStyle>
          <a:effectLst>
            <a:outerShdw blurRad="50800" dir="5400000" dist="38100" rotWithShape="0">
              <a:srgbClr val="000000">
                <a:alpha val="35000"/>
              </a:srgbClr>
            </a:outerShdw>
          </a:effectLst>
        </a:effectStyle>
        <a:effectStyle>
          <a:effectLst>
            <a:outerShdw blurRad="63500" dir="5400000" dist="38100" rotWithShape="0">
              <a:srgbClr val="000000">
                <a:alpha val="45000"/>
              </a:srgbClr>
            </a:outerShdw>
          </a:effectLst>
          <a:scene3d>
            <a:camera prst="orthographicFront" fov="0">
              <a:rot lat="0" lon="0" rev="0"/>
            </a:camera>
            <a:lightRig dir="t" rig="glow">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algn="tl" flip="none" sx="50000" sy="50000" tx="0" ty="0"/>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Ubiquitous Automation</dc:title>
  <dc:creator>DELL</dc:creator>
  <cp:lastModifiedBy>god</cp:lastModifiedBy>
  <dcterms:created xsi:type="dcterms:W3CDTF">2006-08-15T13:00:00Z</dcterms:created>
  <dcterms:modified xsi:type="dcterms:W3CDTF">2021-04-20T05:10:27Z</dcterms:modified>
</cp:coreProperties>
</file>