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9"/>
  </p:notesMasterIdLst>
  <p:sldIdLst>
    <p:sldId id="256" r:id="rId2"/>
    <p:sldId id="714" r:id="rId3"/>
    <p:sldId id="674" r:id="rId4"/>
    <p:sldId id="713" r:id="rId5"/>
    <p:sldId id="715" r:id="rId6"/>
    <p:sldId id="716" r:id="rId7"/>
    <p:sldId id="30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79" d="100"/>
          <a:sy n="79" d="100"/>
        </p:scale>
        <p:origin x="739" y="7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21-10-2024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Digital Marketing Campaign Analysis</a:t>
            </a:r>
          </a:p>
        </p:txBody>
      </p:sp>
    </p:spTree>
    <p:extLst>
      <p:ext uri="{BB962C8B-B14F-4D97-AF65-F5344CB8AC3E}">
        <p14:creationId xmlns:p14="http://schemas.microsoft.com/office/powerpoint/2010/main" val="102433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normAutofit fontScale="90000"/>
          </a:bodyPr>
          <a:lstStyle/>
          <a:p>
            <a:r>
              <a:rPr lang="en-US" dirty="0"/>
              <a:t>Agenda : Enhance campaign effectiveness in digital marketing by predicting customer conversions.</a:t>
            </a:r>
            <a:br>
              <a:rPr lang="en-US" dirty="0"/>
            </a:b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lstStyle/>
          <a:p>
            <a:pPr marL="0" indent="0">
              <a:buNone/>
            </a:pPr>
            <a:r>
              <a:rPr lang="en-US" b="1" dirty="0"/>
              <a:t>Objectives: </a:t>
            </a:r>
          </a:p>
          <a:p>
            <a:r>
              <a:rPr lang="en-US" dirty="0"/>
              <a:t>Enhance campaign effectiveness in digital marketing by accurately predicting customer conversions.</a:t>
            </a:r>
          </a:p>
          <a:p>
            <a:r>
              <a:rPr lang="en-US" dirty="0"/>
              <a:t>Develop a machine learning model to identify potential converters.</a:t>
            </a:r>
          </a:p>
          <a:p>
            <a:r>
              <a:rPr lang="en-US" dirty="0"/>
              <a:t>Improve targeting of marketing efforts to increase efficiency.</a:t>
            </a:r>
          </a:p>
          <a:p>
            <a:r>
              <a:rPr lang="en-US" dirty="0"/>
              <a:t>Enable data-driven decision-making in marketing strategies.</a:t>
            </a:r>
          </a:p>
          <a:p>
            <a:r>
              <a:rPr lang="en-US" dirty="0"/>
              <a:t>Understand key factors influencing conversions to design more effective marketing campaigns.</a:t>
            </a:r>
            <a:endParaRPr lang="en-US" b="1" dirty="0"/>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normAutofit/>
          </a:bodyPr>
          <a:lstStyle/>
          <a:p>
            <a:r>
              <a:rPr lang="en-US" sz="3600" b="1" u="sng" dirty="0">
                <a:latin typeface="Calibri" panose="020F0502020204030204" pitchFamily="34" charset="0"/>
              </a:rPr>
              <a:t>Data Preprocessing</a:t>
            </a:r>
            <a:endParaRPr lang="en-IN" u="sng"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nchor="ct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1"/>
            <a:r>
              <a:rPr lang="en-US" sz="2800" b="1" dirty="0"/>
              <a:t>Loading Data</a:t>
            </a:r>
            <a:r>
              <a:rPr lang="en-US" sz="2800" dirty="0"/>
              <a:t>: Loaded dataset from an Excel file.</a:t>
            </a:r>
          </a:p>
          <a:p>
            <a:pPr lvl="1"/>
            <a:r>
              <a:rPr lang="en-US" sz="2800" b="1" dirty="0"/>
              <a:t>Handling Missing Values: </a:t>
            </a:r>
            <a:r>
              <a:rPr lang="en-US" sz="2800" dirty="0"/>
              <a:t>Dropped rows with missing values.</a:t>
            </a:r>
          </a:p>
          <a:p>
            <a:pPr lvl="1"/>
            <a:r>
              <a:rPr lang="en-US" sz="2800" b="1" dirty="0"/>
              <a:t>Encoding Categorical Variables: </a:t>
            </a:r>
            <a:r>
              <a:rPr lang="en-US" sz="2800" dirty="0"/>
              <a:t>Used </a:t>
            </a:r>
            <a:r>
              <a:rPr lang="en-US" sz="2800" dirty="0" err="1"/>
              <a:t>LabelEncoder</a:t>
            </a:r>
            <a:r>
              <a:rPr lang="en-US" sz="2800" dirty="0"/>
              <a:t> to convert categorical variables to numerical values.</a:t>
            </a:r>
            <a:endParaRPr lang="en-US" sz="2800" b="1" dirty="0"/>
          </a:p>
          <a:p>
            <a:pPr lvl="1"/>
            <a:r>
              <a:rPr lang="en-US" sz="2800" b="1" dirty="0"/>
              <a:t>Scaling Numerical Features: </a:t>
            </a:r>
            <a:r>
              <a:rPr lang="en-US" sz="2800" dirty="0"/>
              <a:t>Applied </a:t>
            </a:r>
            <a:r>
              <a:rPr lang="en-US" sz="2800" dirty="0" err="1"/>
              <a:t>StandardScaler</a:t>
            </a:r>
            <a:r>
              <a:rPr lang="en-US" sz="2800" dirty="0"/>
              <a:t> to standardize numerical features.</a:t>
            </a:r>
          </a:p>
          <a:p>
            <a:pPr lvl="1"/>
            <a:r>
              <a:rPr lang="en-US" sz="2800" b="1" dirty="0"/>
              <a:t>Splitting Data:</a:t>
            </a:r>
            <a:r>
              <a:rPr lang="en-US" sz="2800" dirty="0"/>
              <a:t> Using </a:t>
            </a:r>
            <a:r>
              <a:rPr lang="en-US" sz="2800" dirty="0" err="1"/>
              <a:t>Stratefied</a:t>
            </a:r>
            <a:r>
              <a:rPr lang="en-US" sz="2800" dirty="0"/>
              <a:t> Sampling method to Split data into training and testing sets (70/30 split).</a:t>
            </a:r>
            <a:endParaRPr lang="en-US" sz="2800" b="1" dirty="0"/>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normAutofit fontScale="90000"/>
          </a:bodyPr>
          <a:lstStyle/>
          <a:p>
            <a:r>
              <a:rPr lang="en-US" u="sng" dirty="0"/>
              <a:t>Exploratory Data Analysis (EDA)</a:t>
            </a:r>
            <a:endParaRPr lang="en-IN" u="sng" dirty="0"/>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normAutofit fontScale="85000" lnSpcReduction="20000"/>
          </a:bodyPr>
          <a:lstStyle/>
          <a:p>
            <a:pPr marL="0" indent="0">
              <a:buNone/>
            </a:pPr>
            <a:r>
              <a:rPr lang="en-US" b="1" dirty="0"/>
              <a:t>Key Visualizations:</a:t>
            </a:r>
          </a:p>
          <a:p>
            <a:r>
              <a:rPr lang="en-US" sz="2600" b="1" dirty="0"/>
              <a:t>Total Clicks per Open per Campaign Channel: </a:t>
            </a:r>
            <a:r>
              <a:rPr lang="en-US" sz="2600" dirty="0"/>
              <a:t>have created new feature and </a:t>
            </a:r>
            <a:r>
              <a:rPr lang="en-US" sz="2400" dirty="0"/>
              <a:t>Identified the quantum of opened mail has performed clicks on Campaign Channel</a:t>
            </a:r>
          </a:p>
          <a:p>
            <a:r>
              <a:rPr lang="en-US" sz="2600" b="1" dirty="0"/>
              <a:t>Total </a:t>
            </a:r>
            <a:r>
              <a:rPr lang="en-US" sz="2600" b="1" dirty="0" err="1"/>
              <a:t>AdSpend</a:t>
            </a:r>
            <a:r>
              <a:rPr lang="en-US" sz="2600" b="1" dirty="0"/>
              <a:t> per Conversion per Campaign Channel : </a:t>
            </a:r>
            <a:r>
              <a:rPr lang="en-US" sz="2600" dirty="0"/>
              <a:t>Identified</a:t>
            </a:r>
            <a:r>
              <a:rPr lang="en-US" sz="2600" b="1" dirty="0"/>
              <a:t> </a:t>
            </a:r>
            <a:r>
              <a:rPr lang="en-US" sz="2600" dirty="0"/>
              <a:t>the quantum of conversion made from </a:t>
            </a:r>
            <a:r>
              <a:rPr lang="en-US" sz="2600" dirty="0" err="1"/>
              <a:t>Adspend</a:t>
            </a:r>
            <a:r>
              <a:rPr lang="en-US" sz="2600" dirty="0"/>
              <a:t> over Campaign Channel by creating a new feature</a:t>
            </a:r>
            <a:r>
              <a:rPr lang="en-US" sz="2400" dirty="0"/>
              <a:t>.</a:t>
            </a:r>
          </a:p>
          <a:p>
            <a:r>
              <a:rPr lang="en-US" sz="2600" b="1" dirty="0"/>
              <a:t>Total conversion by Gender: </a:t>
            </a:r>
            <a:r>
              <a:rPr lang="en-US" sz="2600" dirty="0"/>
              <a:t>Identified the audience action based on Gender </a:t>
            </a:r>
            <a:endParaRPr lang="en-US" sz="2400" dirty="0"/>
          </a:p>
          <a:p>
            <a:r>
              <a:rPr lang="en-US" sz="2600" b="1" dirty="0"/>
              <a:t>Click through rate vs </a:t>
            </a:r>
            <a:r>
              <a:rPr lang="en-US" sz="2600" b="1" dirty="0" err="1"/>
              <a:t>AdSpend</a:t>
            </a:r>
            <a:r>
              <a:rPr lang="en-US" sz="2600" b="1" dirty="0"/>
              <a:t>: </a:t>
            </a:r>
            <a:r>
              <a:rPr lang="en-US" sz="2600" dirty="0"/>
              <a:t>Visualized Scatter plot on Click through rate vs ad spend.</a:t>
            </a:r>
            <a:endParaRPr lang="en-IN" sz="2600" dirty="0"/>
          </a:p>
        </p:txBody>
      </p:sp>
      <p:pic>
        <p:nvPicPr>
          <p:cNvPr id="3" name="Picture 2">
            <a:extLst>
              <a:ext uri="{FF2B5EF4-FFF2-40B4-BE49-F238E27FC236}">
                <a16:creationId xmlns:a16="http://schemas.microsoft.com/office/drawing/2014/main" id="{BB5E3E4B-6698-4981-BF66-E093FD23D218}"/>
              </a:ext>
            </a:extLst>
          </p:cNvPr>
          <p:cNvPicPr>
            <a:picLocks noChangeAspect="1"/>
          </p:cNvPicPr>
          <p:nvPr/>
        </p:nvPicPr>
        <p:blipFill>
          <a:blip r:embed="rId2"/>
          <a:stretch>
            <a:fillRect/>
          </a:stretch>
        </p:blipFill>
        <p:spPr>
          <a:xfrm>
            <a:off x="6186791" y="182722"/>
            <a:ext cx="2884815" cy="2793942"/>
          </a:xfrm>
          <a:prstGeom prst="rect">
            <a:avLst/>
          </a:prstGeom>
        </p:spPr>
      </p:pic>
      <p:pic>
        <p:nvPicPr>
          <p:cNvPr id="7" name="Picture 6">
            <a:extLst>
              <a:ext uri="{FF2B5EF4-FFF2-40B4-BE49-F238E27FC236}">
                <a16:creationId xmlns:a16="http://schemas.microsoft.com/office/drawing/2014/main" id="{B5AA53C0-14B9-4671-907B-DB0A2DEBE428}"/>
              </a:ext>
            </a:extLst>
          </p:cNvPr>
          <p:cNvPicPr>
            <a:picLocks noChangeAspect="1"/>
          </p:cNvPicPr>
          <p:nvPr/>
        </p:nvPicPr>
        <p:blipFill>
          <a:blip r:embed="rId3"/>
          <a:stretch>
            <a:fillRect/>
          </a:stretch>
        </p:blipFill>
        <p:spPr>
          <a:xfrm>
            <a:off x="9149247" y="182722"/>
            <a:ext cx="2884815" cy="2793942"/>
          </a:xfrm>
          <a:prstGeom prst="rect">
            <a:avLst/>
          </a:prstGeom>
        </p:spPr>
      </p:pic>
      <p:pic>
        <p:nvPicPr>
          <p:cNvPr id="10" name="Picture 9">
            <a:extLst>
              <a:ext uri="{FF2B5EF4-FFF2-40B4-BE49-F238E27FC236}">
                <a16:creationId xmlns:a16="http://schemas.microsoft.com/office/drawing/2014/main" id="{34E04A3C-8E58-4665-B738-A595A95E690F}"/>
              </a:ext>
            </a:extLst>
          </p:cNvPr>
          <p:cNvPicPr>
            <a:picLocks noChangeAspect="1"/>
          </p:cNvPicPr>
          <p:nvPr/>
        </p:nvPicPr>
        <p:blipFill>
          <a:blip r:embed="rId4"/>
          <a:stretch>
            <a:fillRect/>
          </a:stretch>
        </p:blipFill>
        <p:spPr>
          <a:xfrm>
            <a:off x="6186790" y="3296229"/>
            <a:ext cx="2884815" cy="2575069"/>
          </a:xfrm>
          <a:prstGeom prst="rect">
            <a:avLst/>
          </a:prstGeom>
        </p:spPr>
      </p:pic>
      <p:pic>
        <p:nvPicPr>
          <p:cNvPr id="14" name="Picture 13">
            <a:extLst>
              <a:ext uri="{FF2B5EF4-FFF2-40B4-BE49-F238E27FC236}">
                <a16:creationId xmlns:a16="http://schemas.microsoft.com/office/drawing/2014/main" id="{071DD30F-076A-4A1E-A9DB-A1FAEC476A3F}"/>
              </a:ext>
            </a:extLst>
          </p:cNvPr>
          <p:cNvPicPr>
            <a:picLocks noChangeAspect="1"/>
          </p:cNvPicPr>
          <p:nvPr/>
        </p:nvPicPr>
        <p:blipFill>
          <a:blip r:embed="rId5"/>
          <a:stretch>
            <a:fillRect/>
          </a:stretch>
        </p:blipFill>
        <p:spPr>
          <a:xfrm>
            <a:off x="9149247" y="3296229"/>
            <a:ext cx="2884816" cy="2608098"/>
          </a:xfrm>
          <a:prstGeom prst="rect">
            <a:avLst/>
          </a:prstGeom>
        </p:spPr>
      </p:pic>
    </p:spTree>
    <p:extLst>
      <p:ext uri="{BB962C8B-B14F-4D97-AF65-F5344CB8AC3E}">
        <p14:creationId xmlns:p14="http://schemas.microsoft.com/office/powerpoint/2010/main" val="1344420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a:xfrm>
            <a:off x="4455269" y="1147864"/>
            <a:ext cx="7057847" cy="4910037"/>
          </a:xfrm>
        </p:spPr>
        <p:txBody>
          <a:bodyPr>
            <a:normAutofit fontScale="92500" lnSpcReduction="10000"/>
          </a:bodyPr>
          <a:lstStyle/>
          <a:p>
            <a:r>
              <a:rPr lang="en-US" sz="2400" b="1" dirty="0"/>
              <a:t>Model Selection: </a:t>
            </a:r>
            <a:r>
              <a:rPr lang="en-US" sz="2400" dirty="0"/>
              <a:t>Evaluated various classifiers, started with Random Forest.</a:t>
            </a:r>
          </a:p>
          <a:p>
            <a:r>
              <a:rPr lang="en-US" sz="2400" b="1" dirty="0"/>
              <a:t>Training the Model: </a:t>
            </a:r>
            <a:r>
              <a:rPr lang="en-US" sz="2400" dirty="0"/>
              <a:t>Used training data to train the Random Forest classifier.</a:t>
            </a:r>
          </a:p>
          <a:p>
            <a:r>
              <a:rPr lang="en-US" sz="2400" b="1" dirty="0"/>
              <a:t>Making Predictions: </a:t>
            </a:r>
            <a:r>
              <a:rPr lang="en-US" sz="2400" dirty="0"/>
              <a:t>Predicted conversion outcomes on test data.</a:t>
            </a:r>
          </a:p>
          <a:p>
            <a:r>
              <a:rPr lang="en-US" sz="2400" b="1" dirty="0"/>
              <a:t>Classification Report: </a:t>
            </a:r>
            <a:r>
              <a:rPr lang="en-US" sz="2400" dirty="0"/>
              <a:t>Show precision, recall, F1-score for each class.</a:t>
            </a:r>
          </a:p>
          <a:p>
            <a:r>
              <a:rPr lang="en-US" sz="2400" b="1" dirty="0"/>
              <a:t>Accuracy Score: </a:t>
            </a:r>
            <a:r>
              <a:rPr lang="en-US" sz="2400" dirty="0"/>
              <a:t>Present overall accuracy of the model. And Plotted the AUC for random forest Classifier</a:t>
            </a:r>
          </a:p>
          <a:p>
            <a:r>
              <a:rPr lang="en-US" sz="2400" b="1" dirty="0"/>
              <a:t>Feature Importance: </a:t>
            </a:r>
            <a:r>
              <a:rPr lang="en-US" sz="2400" dirty="0"/>
              <a:t>Visualized the importance of each feature in predicting conversions using a bar chart. On selecting few major feature have created a new feature to get insights over the campaign channel performance</a:t>
            </a:r>
          </a:p>
        </p:txBody>
      </p:sp>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4612533" y="314499"/>
            <a:ext cx="6438088" cy="609629"/>
          </a:xfrm>
        </p:spPr>
        <p:txBody>
          <a:bodyPr>
            <a:normAutofit fontScale="90000"/>
          </a:bodyPr>
          <a:lstStyle/>
          <a:p>
            <a:r>
              <a:rPr lang="en-US" u="sng" dirty="0">
                <a:solidFill>
                  <a:schemeClr val="tx1"/>
                </a:solidFill>
              </a:rPr>
              <a:t>Model Building, Evaluation &amp; Interpretation</a:t>
            </a:r>
            <a:endParaRPr lang="en-IN" u="sng" dirty="0">
              <a:solidFill>
                <a:schemeClr val="tx1"/>
              </a:solidFill>
            </a:endParaRPr>
          </a:p>
        </p:txBody>
      </p:sp>
      <p:pic>
        <p:nvPicPr>
          <p:cNvPr id="9" name="Picture 8">
            <a:extLst>
              <a:ext uri="{FF2B5EF4-FFF2-40B4-BE49-F238E27FC236}">
                <a16:creationId xmlns:a16="http://schemas.microsoft.com/office/drawing/2014/main" id="{AB0596E3-4B8A-4C28-AA11-0A372AE13B84}"/>
              </a:ext>
            </a:extLst>
          </p:cNvPr>
          <p:cNvPicPr>
            <a:picLocks noChangeAspect="1"/>
          </p:cNvPicPr>
          <p:nvPr/>
        </p:nvPicPr>
        <p:blipFill>
          <a:blip r:embed="rId2"/>
          <a:stretch>
            <a:fillRect/>
          </a:stretch>
        </p:blipFill>
        <p:spPr>
          <a:xfrm>
            <a:off x="116733" y="110950"/>
            <a:ext cx="3803513" cy="2778165"/>
          </a:xfrm>
          <a:prstGeom prst="rect">
            <a:avLst/>
          </a:prstGeom>
        </p:spPr>
      </p:pic>
      <p:pic>
        <p:nvPicPr>
          <p:cNvPr id="11" name="Picture 10">
            <a:extLst>
              <a:ext uri="{FF2B5EF4-FFF2-40B4-BE49-F238E27FC236}">
                <a16:creationId xmlns:a16="http://schemas.microsoft.com/office/drawing/2014/main" id="{4DD027BC-C4D6-4703-A9E1-547C82499549}"/>
              </a:ext>
            </a:extLst>
          </p:cNvPr>
          <p:cNvPicPr>
            <a:picLocks noChangeAspect="1"/>
          </p:cNvPicPr>
          <p:nvPr/>
        </p:nvPicPr>
        <p:blipFill>
          <a:blip r:embed="rId3"/>
          <a:stretch>
            <a:fillRect/>
          </a:stretch>
        </p:blipFill>
        <p:spPr>
          <a:xfrm>
            <a:off x="116732" y="3142035"/>
            <a:ext cx="3803513" cy="3511686"/>
          </a:xfrm>
          <a:prstGeom prst="rect">
            <a:avLst/>
          </a:prstGeom>
        </p:spPr>
      </p:pic>
    </p:spTree>
    <p:extLst>
      <p:ext uri="{BB962C8B-B14F-4D97-AF65-F5344CB8AC3E}">
        <p14:creationId xmlns:p14="http://schemas.microsoft.com/office/powerpoint/2010/main" val="189082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normAutofit/>
          </a:bodyPr>
          <a:lstStyle/>
          <a:p>
            <a:r>
              <a:rPr lang="en-US" u="sng" dirty="0"/>
              <a:t>Findings and Predictions :</a:t>
            </a:r>
            <a:endParaRPr lang="en-IN" u="sng" dirty="0">
              <a:solidFill>
                <a:schemeClr val="tx1"/>
              </a:solidFill>
            </a:endParaRP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a:xfrm>
            <a:off x="678882" y="1309639"/>
            <a:ext cx="7055274" cy="3641740"/>
          </a:xfrm>
        </p:spPr>
        <p:txBody>
          <a:bodyPr>
            <a:normAutofit/>
          </a:bodyPr>
          <a:lstStyle/>
          <a:p>
            <a:r>
              <a:rPr lang="en-US" sz="2400" b="1" dirty="0"/>
              <a:t>Total clicks per opens: </a:t>
            </a:r>
            <a:r>
              <a:rPr lang="en-US" sz="2400" dirty="0"/>
              <a:t>Clicks/Opens are higher for the referral campaign channel  .</a:t>
            </a:r>
          </a:p>
          <a:p>
            <a:r>
              <a:rPr lang="en-US" sz="2400" b="1" dirty="0"/>
              <a:t>Conversion/Gender: </a:t>
            </a:r>
            <a:r>
              <a:rPr lang="en-US" sz="2400" dirty="0"/>
              <a:t>We have </a:t>
            </a:r>
            <a:r>
              <a:rPr lang="en-US" sz="2400" dirty="0" err="1"/>
              <a:t>coversion</a:t>
            </a:r>
            <a:r>
              <a:rPr lang="en-US" sz="2400" dirty="0"/>
              <a:t> rates higher for female than male </a:t>
            </a:r>
          </a:p>
          <a:p>
            <a:r>
              <a:rPr lang="en-US" sz="2400" b="1" dirty="0"/>
              <a:t>Model Predictions: </a:t>
            </a:r>
            <a:r>
              <a:rPr lang="en-US" sz="2400" dirty="0"/>
              <a:t>Successfully predicted customer conversions with an accuracy of 88% on test</a:t>
            </a:r>
          </a:p>
          <a:p>
            <a:r>
              <a:rPr lang="en-US" sz="2400" b="1" dirty="0"/>
              <a:t>Findings : </a:t>
            </a:r>
            <a:r>
              <a:rPr lang="en-US" sz="2400" dirty="0"/>
              <a:t>The performance of male audience is lesser need to improve the targeting audience to get more conversion.</a:t>
            </a:r>
          </a:p>
        </p:txBody>
      </p:sp>
      <p:pic>
        <p:nvPicPr>
          <p:cNvPr id="3" name="Picture 2">
            <a:extLst>
              <a:ext uri="{FF2B5EF4-FFF2-40B4-BE49-F238E27FC236}">
                <a16:creationId xmlns:a16="http://schemas.microsoft.com/office/drawing/2014/main" id="{3E1CF8B1-A25C-4D52-9CE4-9242A87307E1}"/>
              </a:ext>
            </a:extLst>
          </p:cNvPr>
          <p:cNvPicPr>
            <a:picLocks noChangeAspect="1"/>
          </p:cNvPicPr>
          <p:nvPr/>
        </p:nvPicPr>
        <p:blipFill>
          <a:blip r:embed="rId2"/>
          <a:stretch>
            <a:fillRect/>
          </a:stretch>
        </p:blipFill>
        <p:spPr>
          <a:xfrm>
            <a:off x="8319823" y="266244"/>
            <a:ext cx="3781953" cy="2545050"/>
          </a:xfrm>
          <a:prstGeom prst="rect">
            <a:avLst/>
          </a:prstGeom>
        </p:spPr>
      </p:pic>
      <p:pic>
        <p:nvPicPr>
          <p:cNvPr id="10" name="Picture 9">
            <a:extLst>
              <a:ext uri="{FF2B5EF4-FFF2-40B4-BE49-F238E27FC236}">
                <a16:creationId xmlns:a16="http://schemas.microsoft.com/office/drawing/2014/main" id="{36533A59-59F7-41BE-95C8-34BC0609EACD}"/>
              </a:ext>
            </a:extLst>
          </p:cNvPr>
          <p:cNvPicPr>
            <a:picLocks noChangeAspect="1"/>
          </p:cNvPicPr>
          <p:nvPr/>
        </p:nvPicPr>
        <p:blipFill>
          <a:blip r:embed="rId3"/>
          <a:stretch>
            <a:fillRect/>
          </a:stretch>
        </p:blipFill>
        <p:spPr>
          <a:xfrm>
            <a:off x="8319822" y="3257800"/>
            <a:ext cx="3781953" cy="2545049"/>
          </a:xfrm>
          <a:prstGeom prst="rect">
            <a:avLst/>
          </a:prstGeom>
        </p:spPr>
      </p:pic>
    </p:spTree>
    <p:extLst>
      <p:ext uri="{BB962C8B-B14F-4D97-AF65-F5344CB8AC3E}">
        <p14:creationId xmlns:p14="http://schemas.microsoft.com/office/powerpoint/2010/main" val="902149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7110</TotalTime>
  <Words>403</Words>
  <Application>Microsoft Office PowerPoint</Application>
  <PresentationFormat>Widescreen</PresentationFormat>
  <Paragraphs>33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BIA Template</vt:lpstr>
      <vt:lpstr>PowerPoint Presentation</vt:lpstr>
      <vt:lpstr>Agenda : Enhance campaign effectiveness in digital marketing by predicting customer conversions. </vt:lpstr>
      <vt:lpstr>Data Preprocessing</vt:lpstr>
      <vt:lpstr>Exploratory Data Analysis (EDA)</vt:lpstr>
      <vt:lpstr>Model Building, Evaluation &amp; Interpretation</vt:lpstr>
      <vt:lpstr>Findings and Predictions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Nizamudeen J</cp:lastModifiedBy>
  <cp:revision>2269</cp:revision>
  <dcterms:created xsi:type="dcterms:W3CDTF">2020-12-23T13:36:00Z</dcterms:created>
  <dcterms:modified xsi:type="dcterms:W3CDTF">2024-10-21T06:11:01Z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