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5" r:id="rId1"/>
  </p:sldMasterIdLst>
  <p:sldIdLst>
    <p:sldId id="256" r:id="rId2"/>
    <p:sldId id="257" r:id="rId3"/>
    <p:sldId id="258" r:id="rId4"/>
    <p:sldId id="259" r:id="rId5"/>
    <p:sldId id="260" r:id="rId6"/>
    <p:sldId id="262" r:id="rId7"/>
    <p:sldId id="276" r:id="rId8"/>
    <p:sldId id="265" r:id="rId9"/>
    <p:sldId id="266" r:id="rId10"/>
    <p:sldId id="267" r:id="rId11"/>
    <p:sldId id="268" r:id="rId12"/>
    <p:sldId id="269"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0A9F474-8684-4809-93EA-071C858311EE}" type="datetimeFigureOut">
              <a:rPr lang="en-IN" smtClean="0"/>
              <a:t>12-06-2023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AA6A421A-2393-4F20-B376-A8BA1F914DED}" type="slidenum">
              <a:rPr lang="en-IN" smtClean="0"/>
              <a:t>‹#›</a:t>
            </a:fld>
            <a:endParaRPr lang="en-IN"/>
          </a:p>
        </p:txBody>
      </p:sp>
    </p:spTree>
    <p:extLst>
      <p:ext uri="{BB962C8B-B14F-4D97-AF65-F5344CB8AC3E}">
        <p14:creationId xmlns:p14="http://schemas.microsoft.com/office/powerpoint/2010/main" val="2961907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A9F474-8684-4809-93EA-071C858311EE}" type="datetimeFigureOut">
              <a:rPr lang="en-IN" smtClean="0"/>
              <a:t>12-06-2023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6A421A-2393-4F20-B376-A8BA1F914DED}" type="slidenum">
              <a:rPr lang="en-IN" smtClean="0"/>
              <a:t>‹#›</a:t>
            </a:fld>
            <a:endParaRPr lang="en-IN"/>
          </a:p>
        </p:txBody>
      </p:sp>
    </p:spTree>
    <p:extLst>
      <p:ext uri="{BB962C8B-B14F-4D97-AF65-F5344CB8AC3E}">
        <p14:creationId xmlns:p14="http://schemas.microsoft.com/office/powerpoint/2010/main" val="3876724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A9F474-8684-4809-93EA-071C858311EE}" type="datetimeFigureOut">
              <a:rPr lang="en-IN" smtClean="0"/>
              <a:t>12-06-2023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6A421A-2393-4F20-B376-A8BA1F914DED}" type="slidenum">
              <a:rPr lang="en-IN" smtClean="0"/>
              <a:t>‹#›</a:t>
            </a:fld>
            <a:endParaRPr lang="en-IN"/>
          </a:p>
        </p:txBody>
      </p:sp>
    </p:spTree>
    <p:extLst>
      <p:ext uri="{BB962C8B-B14F-4D97-AF65-F5344CB8AC3E}">
        <p14:creationId xmlns:p14="http://schemas.microsoft.com/office/powerpoint/2010/main" val="3178281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A9F474-8684-4809-93EA-071C858311EE}" type="datetimeFigureOut">
              <a:rPr lang="en-IN" smtClean="0"/>
              <a:t>12-06-2023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6A421A-2393-4F20-B376-A8BA1F914DED}"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98659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A9F474-8684-4809-93EA-071C858311EE}" type="datetimeFigureOut">
              <a:rPr lang="en-IN" smtClean="0"/>
              <a:t>12-06-2023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6A421A-2393-4F20-B376-A8BA1F914DED}" type="slidenum">
              <a:rPr lang="en-IN" smtClean="0"/>
              <a:t>‹#›</a:t>
            </a:fld>
            <a:endParaRPr lang="en-IN"/>
          </a:p>
        </p:txBody>
      </p:sp>
    </p:spTree>
    <p:extLst>
      <p:ext uri="{BB962C8B-B14F-4D97-AF65-F5344CB8AC3E}">
        <p14:creationId xmlns:p14="http://schemas.microsoft.com/office/powerpoint/2010/main" val="2713876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0A9F474-8684-4809-93EA-071C858311EE}" type="datetimeFigureOut">
              <a:rPr lang="en-IN" smtClean="0"/>
              <a:t>12-06-2023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6A421A-2393-4F20-B376-A8BA1F914DED}" type="slidenum">
              <a:rPr lang="en-IN" smtClean="0"/>
              <a:t>‹#›</a:t>
            </a:fld>
            <a:endParaRPr lang="en-IN"/>
          </a:p>
        </p:txBody>
      </p:sp>
    </p:spTree>
    <p:extLst>
      <p:ext uri="{BB962C8B-B14F-4D97-AF65-F5344CB8AC3E}">
        <p14:creationId xmlns:p14="http://schemas.microsoft.com/office/powerpoint/2010/main" val="643499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0A9F474-8684-4809-93EA-071C858311EE}" type="datetimeFigureOut">
              <a:rPr lang="en-IN" smtClean="0"/>
              <a:t>12-06-2023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6A421A-2393-4F20-B376-A8BA1F914DED}" type="slidenum">
              <a:rPr lang="en-IN" smtClean="0"/>
              <a:t>‹#›</a:t>
            </a:fld>
            <a:endParaRPr lang="en-IN"/>
          </a:p>
        </p:txBody>
      </p:sp>
    </p:spTree>
    <p:extLst>
      <p:ext uri="{BB962C8B-B14F-4D97-AF65-F5344CB8AC3E}">
        <p14:creationId xmlns:p14="http://schemas.microsoft.com/office/powerpoint/2010/main" val="1161801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A9F474-8684-4809-93EA-071C858311EE}"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6A421A-2393-4F20-B376-A8BA1F914DED}" type="slidenum">
              <a:rPr lang="en-IN" smtClean="0"/>
              <a:t>‹#›</a:t>
            </a:fld>
            <a:endParaRPr lang="en-IN"/>
          </a:p>
        </p:txBody>
      </p:sp>
    </p:spTree>
    <p:extLst>
      <p:ext uri="{BB962C8B-B14F-4D97-AF65-F5344CB8AC3E}">
        <p14:creationId xmlns:p14="http://schemas.microsoft.com/office/powerpoint/2010/main" val="2662305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A9F474-8684-4809-93EA-071C858311EE}"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6A421A-2393-4F20-B376-A8BA1F914DED}" type="slidenum">
              <a:rPr lang="en-IN" smtClean="0"/>
              <a:t>‹#›</a:t>
            </a:fld>
            <a:endParaRPr lang="en-IN"/>
          </a:p>
        </p:txBody>
      </p:sp>
    </p:spTree>
    <p:extLst>
      <p:ext uri="{BB962C8B-B14F-4D97-AF65-F5344CB8AC3E}">
        <p14:creationId xmlns:p14="http://schemas.microsoft.com/office/powerpoint/2010/main" val="1544586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A9F474-8684-4809-93EA-071C858311EE}"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6A421A-2393-4F20-B376-A8BA1F914DED}" type="slidenum">
              <a:rPr lang="en-IN" smtClean="0"/>
              <a:t>‹#›</a:t>
            </a:fld>
            <a:endParaRPr lang="en-IN"/>
          </a:p>
        </p:txBody>
      </p:sp>
    </p:spTree>
    <p:extLst>
      <p:ext uri="{BB962C8B-B14F-4D97-AF65-F5344CB8AC3E}">
        <p14:creationId xmlns:p14="http://schemas.microsoft.com/office/powerpoint/2010/main" val="4022719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9F474-8684-4809-93EA-071C858311EE}"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6A421A-2393-4F20-B376-A8BA1F914DED}" type="slidenum">
              <a:rPr lang="en-IN" smtClean="0"/>
              <a:t>‹#›</a:t>
            </a:fld>
            <a:endParaRPr lang="en-IN"/>
          </a:p>
        </p:txBody>
      </p:sp>
    </p:spTree>
    <p:extLst>
      <p:ext uri="{BB962C8B-B14F-4D97-AF65-F5344CB8AC3E}">
        <p14:creationId xmlns:p14="http://schemas.microsoft.com/office/powerpoint/2010/main" val="1608144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A9F474-8684-4809-93EA-071C858311EE}" type="datetimeFigureOut">
              <a:rPr lang="en-IN" smtClean="0"/>
              <a:t>12-06-2023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6A421A-2393-4F20-B376-A8BA1F914DED}" type="slidenum">
              <a:rPr lang="en-IN" smtClean="0"/>
              <a:t>‹#›</a:t>
            </a:fld>
            <a:endParaRPr lang="en-IN"/>
          </a:p>
        </p:txBody>
      </p:sp>
    </p:spTree>
    <p:extLst>
      <p:ext uri="{BB962C8B-B14F-4D97-AF65-F5344CB8AC3E}">
        <p14:creationId xmlns:p14="http://schemas.microsoft.com/office/powerpoint/2010/main" val="2113087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A9F474-8684-4809-93EA-071C858311EE}" type="datetimeFigureOut">
              <a:rPr lang="en-IN" smtClean="0"/>
              <a:t>12-06-2023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6A421A-2393-4F20-B376-A8BA1F914DED}" type="slidenum">
              <a:rPr lang="en-IN" smtClean="0"/>
              <a:t>‹#›</a:t>
            </a:fld>
            <a:endParaRPr lang="en-IN"/>
          </a:p>
        </p:txBody>
      </p:sp>
    </p:spTree>
    <p:extLst>
      <p:ext uri="{BB962C8B-B14F-4D97-AF65-F5344CB8AC3E}">
        <p14:creationId xmlns:p14="http://schemas.microsoft.com/office/powerpoint/2010/main" val="4018336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A9F474-8684-4809-93EA-071C858311EE}" type="datetimeFigureOut">
              <a:rPr lang="en-IN" smtClean="0"/>
              <a:t>12-06-2023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6A421A-2393-4F20-B376-A8BA1F914DED}" type="slidenum">
              <a:rPr lang="en-IN" smtClean="0"/>
              <a:t>‹#›</a:t>
            </a:fld>
            <a:endParaRPr lang="en-IN"/>
          </a:p>
        </p:txBody>
      </p:sp>
    </p:spTree>
    <p:extLst>
      <p:ext uri="{BB962C8B-B14F-4D97-AF65-F5344CB8AC3E}">
        <p14:creationId xmlns:p14="http://schemas.microsoft.com/office/powerpoint/2010/main" val="1940740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A9F474-8684-4809-93EA-071C858311EE}" type="datetimeFigureOut">
              <a:rPr lang="en-IN" smtClean="0"/>
              <a:t>12-06-2023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6A421A-2393-4F20-B376-A8BA1F914DED}" type="slidenum">
              <a:rPr lang="en-IN" smtClean="0"/>
              <a:t>‹#›</a:t>
            </a:fld>
            <a:endParaRPr lang="en-IN"/>
          </a:p>
        </p:txBody>
      </p:sp>
    </p:spTree>
    <p:extLst>
      <p:ext uri="{BB962C8B-B14F-4D97-AF65-F5344CB8AC3E}">
        <p14:creationId xmlns:p14="http://schemas.microsoft.com/office/powerpoint/2010/main" val="1401711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A9F474-8684-4809-93EA-071C858311EE}" type="datetimeFigureOut">
              <a:rPr lang="en-IN" smtClean="0"/>
              <a:t>12-06-2023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6A421A-2393-4F20-B376-A8BA1F914DED}" type="slidenum">
              <a:rPr lang="en-IN" smtClean="0"/>
              <a:t>‹#›</a:t>
            </a:fld>
            <a:endParaRPr lang="en-IN"/>
          </a:p>
        </p:txBody>
      </p:sp>
    </p:spTree>
    <p:extLst>
      <p:ext uri="{BB962C8B-B14F-4D97-AF65-F5344CB8AC3E}">
        <p14:creationId xmlns:p14="http://schemas.microsoft.com/office/powerpoint/2010/main" val="415197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A9F474-8684-4809-93EA-071C858311EE}" type="datetimeFigureOut">
              <a:rPr lang="en-IN" smtClean="0"/>
              <a:t>12-06-2023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6A421A-2393-4F20-B376-A8BA1F914DED}" type="slidenum">
              <a:rPr lang="en-IN" smtClean="0"/>
              <a:t>‹#›</a:t>
            </a:fld>
            <a:endParaRPr lang="en-IN"/>
          </a:p>
        </p:txBody>
      </p:sp>
    </p:spTree>
    <p:extLst>
      <p:ext uri="{BB962C8B-B14F-4D97-AF65-F5344CB8AC3E}">
        <p14:creationId xmlns:p14="http://schemas.microsoft.com/office/powerpoint/2010/main" val="2741213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0A9F474-8684-4809-93EA-071C858311EE}" type="datetimeFigureOut">
              <a:rPr lang="en-IN" smtClean="0"/>
              <a:t>12-06-2023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A6A421A-2393-4F20-B376-A8BA1F914DED}" type="slidenum">
              <a:rPr lang="en-IN" smtClean="0"/>
              <a:t>‹#›</a:t>
            </a:fld>
            <a:endParaRPr lang="en-IN"/>
          </a:p>
        </p:txBody>
      </p:sp>
    </p:spTree>
    <p:extLst>
      <p:ext uri="{BB962C8B-B14F-4D97-AF65-F5344CB8AC3E}">
        <p14:creationId xmlns:p14="http://schemas.microsoft.com/office/powerpoint/2010/main" val="2919121966"/>
      </p:ext>
    </p:extLst>
  </p:cSld>
  <p:clrMap bg1="dk1" tx1="lt1" bg2="dk2" tx2="lt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 id="2147483967" r:id="rId12"/>
    <p:sldLayoutId id="2147483968" r:id="rId13"/>
    <p:sldLayoutId id="2147483969" r:id="rId14"/>
    <p:sldLayoutId id="2147483970" r:id="rId15"/>
    <p:sldLayoutId id="2147483971" r:id="rId16"/>
    <p:sldLayoutId id="214748397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firebaseopensource.com/projects/firebase/firebaseui-android/" TargetMode="External"/><Relationship Id="rId2" Type="http://schemas.openxmlformats.org/officeDocument/2006/relationships/hyperlink" Target="https://developer.android.com/doc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7A329F9-C7A3-3A19-BEF4-080A51C01644}"/>
              </a:ext>
            </a:extLst>
          </p:cNvPr>
          <p:cNvSpPr txBox="1"/>
          <p:nvPr/>
        </p:nvSpPr>
        <p:spPr>
          <a:xfrm>
            <a:off x="4206240" y="0"/>
            <a:ext cx="3779520" cy="740139"/>
          </a:xfrm>
          <a:prstGeom prst="rect">
            <a:avLst/>
          </a:prstGeom>
          <a:noFill/>
        </p:spPr>
        <p:txBody>
          <a:bodyPr wrap="square">
            <a:spAutoFit/>
          </a:bodyPr>
          <a:lstStyle/>
          <a:p>
            <a:pPr algn="ctr">
              <a:lnSpc>
                <a:spcPct val="107000"/>
              </a:lnSpc>
              <a:spcAft>
                <a:spcPts val="800"/>
              </a:spcAft>
            </a:pPr>
            <a:r>
              <a:rPr lang="en-IN" sz="1600" b="1" dirty="0">
                <a:effectLst/>
                <a:latin typeface="Bookman Old Style" panose="02050604050505020204" pitchFamily="18" charset="0"/>
                <a:ea typeface="Calibri" panose="020F0502020204030204" pitchFamily="34" charset="0"/>
                <a:cs typeface="Times New Roman" panose="02020603050405020304" pitchFamily="18" charset="0"/>
              </a:rPr>
              <a:t>PROJECT REPORT ON</a:t>
            </a:r>
          </a:p>
          <a:p>
            <a:pPr algn="ctr">
              <a:lnSpc>
                <a:spcPct val="107000"/>
              </a:lnSpc>
              <a:spcAft>
                <a:spcPts val="800"/>
              </a:spcAft>
            </a:pPr>
            <a:r>
              <a:rPr lang="en-IN" sz="1600" b="1" dirty="0">
                <a:effectLst/>
                <a:latin typeface="Bookman Old Style" panose="02050604050505020204" pitchFamily="18" charset="0"/>
                <a:ea typeface="Calibri" panose="020F0502020204030204" pitchFamily="34" charset="0"/>
                <a:cs typeface="Times New Roman" panose="02020603050405020304" pitchFamily="18" charset="0"/>
              </a:rPr>
              <a:t>“NOTES MAKING APP</a:t>
            </a: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a:t>
            </a:r>
            <a:endParaRPr lang="en-IN" sz="1400" dirty="0">
              <a:effectLst/>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A445BAFB-893F-A41B-0879-C1F5774BD415}"/>
              </a:ext>
            </a:extLst>
          </p:cNvPr>
          <p:cNvSpPr txBox="1"/>
          <p:nvPr/>
        </p:nvSpPr>
        <p:spPr>
          <a:xfrm>
            <a:off x="2964180" y="945632"/>
            <a:ext cx="6101080" cy="675506"/>
          </a:xfrm>
          <a:prstGeom prst="rect">
            <a:avLst/>
          </a:prstGeom>
          <a:noFill/>
        </p:spPr>
        <p:txBody>
          <a:bodyPr wrap="square">
            <a:spAutoFit/>
          </a:bodyPr>
          <a:lstStyle/>
          <a:p>
            <a:pPr algn="ctr">
              <a:lnSpc>
                <a:spcPct val="107000"/>
              </a:lnSpc>
              <a:spcAft>
                <a:spcPts val="80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Submitted in partial </a:t>
            </a:r>
            <a:r>
              <a:rPr lang="en-IN" sz="1200" b="1" dirty="0" err="1">
                <a:effectLst/>
                <a:latin typeface="Times New Roman" panose="02020603050405020304" pitchFamily="18" charset="0"/>
                <a:ea typeface="Calibri" panose="020F0502020204030204" pitchFamily="34" charset="0"/>
                <a:cs typeface="Times New Roman" panose="02020603050405020304" pitchFamily="18" charset="0"/>
              </a:rPr>
              <a:t>fulfillment</a:t>
            </a: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 of the requirement                                                                                                             for the award of the degree                                                                                                                    Bachelor of Computer Applications (BCA)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3A51EC70-ADB0-78EB-F181-AF6F1C9811A5}"/>
              </a:ext>
            </a:extLst>
          </p:cNvPr>
          <p:cNvSpPr txBox="1"/>
          <p:nvPr/>
        </p:nvSpPr>
        <p:spPr>
          <a:xfrm>
            <a:off x="2049780" y="1786010"/>
            <a:ext cx="7411720" cy="280270"/>
          </a:xfrm>
          <a:prstGeom prst="rect">
            <a:avLst/>
          </a:prstGeom>
          <a:noFill/>
        </p:spPr>
        <p:txBody>
          <a:bodyPr wrap="square">
            <a:spAutoFit/>
          </a:bodyPr>
          <a:lstStyle/>
          <a:p>
            <a:pPr algn="ctr">
              <a:lnSpc>
                <a:spcPct val="107000"/>
              </a:lnSpc>
              <a:spcAft>
                <a:spcPts val="80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SESSION: 2020-2023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9" name="Table 18">
            <a:extLst>
              <a:ext uri="{FF2B5EF4-FFF2-40B4-BE49-F238E27FC236}">
                <a16:creationId xmlns:a16="http://schemas.microsoft.com/office/drawing/2014/main" id="{A26DD008-A251-8E5D-03A4-A75E4D3EAB44}"/>
              </a:ext>
            </a:extLst>
          </p:cNvPr>
          <p:cNvGraphicFramePr>
            <a:graphicFrameLocks noGrp="1"/>
          </p:cNvGraphicFramePr>
          <p:nvPr>
            <p:extLst>
              <p:ext uri="{D42A27DB-BD31-4B8C-83A1-F6EECF244321}">
                <p14:modId xmlns:p14="http://schemas.microsoft.com/office/powerpoint/2010/main" val="3274182729"/>
              </p:ext>
            </p:extLst>
          </p:nvPr>
        </p:nvGraphicFramePr>
        <p:xfrm>
          <a:off x="3108960" y="2062801"/>
          <a:ext cx="5679440" cy="2377119"/>
        </p:xfrm>
        <a:graphic>
          <a:graphicData uri="http://schemas.openxmlformats.org/drawingml/2006/table">
            <a:tbl>
              <a:tblPr firstRow="1" firstCol="1" bandRow="1">
                <a:tableStyleId>{5C22544A-7EE6-4342-B048-85BDC9FD1C3A}</a:tableStyleId>
              </a:tblPr>
              <a:tblGrid>
                <a:gridCol w="2714298">
                  <a:extLst>
                    <a:ext uri="{9D8B030D-6E8A-4147-A177-3AD203B41FA5}">
                      <a16:colId xmlns:a16="http://schemas.microsoft.com/office/drawing/2014/main" val="2460608503"/>
                    </a:ext>
                  </a:extLst>
                </a:gridCol>
                <a:gridCol w="2965142">
                  <a:extLst>
                    <a:ext uri="{9D8B030D-6E8A-4147-A177-3AD203B41FA5}">
                      <a16:colId xmlns:a16="http://schemas.microsoft.com/office/drawing/2014/main" val="3076738620"/>
                    </a:ext>
                  </a:extLst>
                </a:gridCol>
              </a:tblGrid>
              <a:tr h="205313">
                <a:tc>
                  <a:txBody>
                    <a:bodyPr/>
                    <a:lstStyle/>
                    <a:p>
                      <a:pPr>
                        <a:lnSpc>
                          <a:spcPct val="107000"/>
                        </a:lnSpc>
                        <a:spcAft>
                          <a:spcPts val="800"/>
                        </a:spcAft>
                        <a:tabLst>
                          <a:tab pos="180340" algn="l"/>
                        </a:tabLst>
                      </a:pPr>
                      <a:r>
                        <a:rPr lang="en-IN" sz="1200" dirty="0">
                          <a:effectLst/>
                        </a:rPr>
                        <a:t>	Project Guided By: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nSpc>
                          <a:spcPct val="107000"/>
                        </a:lnSpc>
                        <a:spcAft>
                          <a:spcPts val="800"/>
                        </a:spcAft>
                      </a:pPr>
                      <a:r>
                        <a:rPr lang="en-IN" sz="1200" dirty="0">
                          <a:effectLst/>
                        </a:rPr>
                        <a:t>     Submitted By: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578501656"/>
                  </a:ext>
                </a:extLst>
              </a:tr>
              <a:tr h="2171806">
                <a:tc>
                  <a:txBody>
                    <a:bodyPr/>
                    <a:lstStyle/>
                    <a:p>
                      <a:pPr>
                        <a:lnSpc>
                          <a:spcPct val="107000"/>
                        </a:lnSpc>
                        <a:spcAft>
                          <a:spcPts val="800"/>
                        </a:spcAft>
                      </a:pPr>
                      <a:r>
                        <a:rPr lang="en-IN" sz="1200" dirty="0">
                          <a:effectLst/>
                        </a:rPr>
                        <a:t> </a:t>
                      </a:r>
                      <a:endParaRPr lang="en-IN" sz="1100" dirty="0">
                        <a:effectLst/>
                        <a:latin typeface="Bookman Old Style" panose="02050604050505020204" pitchFamily="18" charset="0"/>
                      </a:endParaRPr>
                    </a:p>
                    <a:p>
                      <a:r>
                        <a:rPr lang="en-IN" sz="1200" b="1" kern="1200" dirty="0">
                          <a:solidFill>
                            <a:schemeClr val="lt1"/>
                          </a:solidFill>
                          <a:effectLst/>
                          <a:latin typeface="Times New Roman" panose="02020603050405020304" pitchFamily="18" charset="0"/>
                          <a:ea typeface="+mn-ea"/>
                          <a:cs typeface="Times New Roman" panose="02020603050405020304" pitchFamily="18" charset="0"/>
                        </a:rPr>
                        <a:t>Under the Guidance of: </a:t>
                      </a:r>
                    </a:p>
                    <a:p>
                      <a:r>
                        <a:rPr lang="en-IN" sz="1200" b="1" kern="1200" dirty="0">
                          <a:solidFill>
                            <a:schemeClr val="lt1"/>
                          </a:solidFill>
                          <a:effectLst/>
                          <a:latin typeface="Times New Roman" panose="02020603050405020304" pitchFamily="18" charset="0"/>
                          <a:ea typeface="+mn-ea"/>
                          <a:cs typeface="Times New Roman" panose="02020603050405020304" pitchFamily="18" charset="0"/>
                        </a:rPr>
                        <a:t> </a:t>
                      </a:r>
                    </a:p>
                    <a:p>
                      <a:r>
                        <a:rPr lang="en-IN" sz="1200" b="1" kern="1200" dirty="0">
                          <a:solidFill>
                            <a:schemeClr val="lt1"/>
                          </a:solidFill>
                          <a:effectLst/>
                          <a:latin typeface="Times New Roman" panose="02020603050405020304" pitchFamily="18" charset="0"/>
                          <a:ea typeface="+mn-ea"/>
                          <a:cs typeface="Times New Roman" panose="02020603050405020304" pitchFamily="18" charset="0"/>
                        </a:rPr>
                        <a:t>Mr. </a:t>
                      </a:r>
                      <a:r>
                        <a:rPr lang="en-IN" sz="1200" b="1" kern="1200" dirty="0" err="1">
                          <a:solidFill>
                            <a:schemeClr val="lt1"/>
                          </a:solidFill>
                          <a:effectLst/>
                          <a:latin typeface="Times New Roman" panose="02020603050405020304" pitchFamily="18" charset="0"/>
                          <a:ea typeface="+mn-ea"/>
                          <a:cs typeface="Times New Roman" panose="02020603050405020304" pitchFamily="18" charset="0"/>
                        </a:rPr>
                        <a:t>Shivam</a:t>
                      </a:r>
                      <a:r>
                        <a:rPr lang="en-IN" sz="1200" b="1" kern="1200" dirty="0">
                          <a:solidFill>
                            <a:schemeClr val="lt1"/>
                          </a:solidFill>
                          <a:effectLst/>
                          <a:latin typeface="Times New Roman" panose="02020603050405020304" pitchFamily="18" charset="0"/>
                          <a:ea typeface="+mn-ea"/>
                          <a:cs typeface="Times New Roman" panose="02020603050405020304" pitchFamily="18" charset="0"/>
                        </a:rPr>
                        <a:t> Gupta Sir </a:t>
                      </a:r>
                    </a:p>
                    <a:p>
                      <a:r>
                        <a:rPr lang="en-IN" sz="1200" b="1" kern="1200" dirty="0">
                          <a:solidFill>
                            <a:schemeClr val="lt1"/>
                          </a:solidFill>
                          <a:effectLst/>
                          <a:latin typeface="Times New Roman" panose="02020603050405020304" pitchFamily="18" charset="0"/>
                          <a:ea typeface="+mn-ea"/>
                          <a:cs typeface="Times New Roman" panose="02020603050405020304" pitchFamily="18" charset="0"/>
                        </a:rPr>
                        <a:t>HOD, Impetus Institute of Professional Education, Bhopal</a:t>
                      </a:r>
                    </a:p>
                    <a:p>
                      <a:r>
                        <a:rPr lang="en-IN" sz="1200" b="1" kern="1200" dirty="0">
                          <a:solidFill>
                            <a:schemeClr val="lt1"/>
                          </a:solidFill>
                          <a:effectLst/>
                          <a:latin typeface="Times New Roman" panose="02020603050405020304" pitchFamily="18" charset="0"/>
                          <a:ea typeface="+mn-ea"/>
                          <a:cs typeface="Times New Roman" panose="02020603050405020304" pitchFamily="18" charset="0"/>
                        </a:rPr>
                        <a:t> </a:t>
                      </a:r>
                    </a:p>
                    <a:p>
                      <a:r>
                        <a:rPr lang="en-IN" sz="1200" b="1" kern="1200" dirty="0">
                          <a:solidFill>
                            <a:schemeClr val="lt1"/>
                          </a:solidFill>
                          <a:effectLst/>
                          <a:latin typeface="Times New Roman" panose="02020603050405020304" pitchFamily="18" charset="0"/>
                          <a:ea typeface="+mn-ea"/>
                          <a:cs typeface="Times New Roman" panose="02020603050405020304" pitchFamily="18" charset="0"/>
                        </a:rPr>
                        <a:t> (BCA Faculty)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oFill/>
                  </a:tcPr>
                </a:tc>
                <a:tc>
                  <a:txBody>
                    <a:bodyPr/>
                    <a:lstStyle/>
                    <a:p>
                      <a:r>
                        <a:rPr lang="en-IN" sz="1200" dirty="0">
                          <a:effectLst/>
                        </a:rPr>
                        <a:t> </a:t>
                      </a:r>
                    </a:p>
                    <a:p>
                      <a:r>
                        <a:rPr lang="en-IN" sz="1200" b="1" kern="1200" dirty="0">
                          <a:solidFill>
                            <a:schemeClr val="tx1"/>
                          </a:solidFill>
                          <a:effectLst/>
                          <a:latin typeface="Times New Roman" panose="02020603050405020304" pitchFamily="18" charset="0"/>
                          <a:ea typeface="+mn-ea"/>
                          <a:cs typeface="Times New Roman" panose="02020603050405020304" pitchFamily="18" charset="0"/>
                        </a:rPr>
                        <a:t>Name of Student:</a:t>
                      </a:r>
                      <a:r>
                        <a:rPr lang="en-IN" sz="1200" kern="1200" dirty="0">
                          <a:solidFill>
                            <a:schemeClr val="tx1"/>
                          </a:solidFill>
                          <a:effectLst/>
                          <a:latin typeface="Times New Roman" panose="02020603050405020304" pitchFamily="18" charset="0"/>
                          <a:ea typeface="+mn-ea"/>
                          <a:cs typeface="Times New Roman" panose="02020603050405020304" pitchFamily="18" charset="0"/>
                        </a:rPr>
                        <a:t> Satyam Singh</a:t>
                      </a:r>
                    </a:p>
                    <a:p>
                      <a:r>
                        <a:rPr lang="en-IN" sz="1200" kern="1200" dirty="0">
                          <a:solidFill>
                            <a:schemeClr val="tx1"/>
                          </a:solidFill>
                          <a:effectLst/>
                          <a:latin typeface="Times New Roman" panose="02020603050405020304" pitchFamily="18" charset="0"/>
                          <a:ea typeface="+mn-ea"/>
                          <a:cs typeface="Times New Roman" panose="02020603050405020304" pitchFamily="18" charset="0"/>
                        </a:rPr>
                        <a:t> </a:t>
                      </a:r>
                      <a:r>
                        <a:rPr lang="en-IN" sz="1200" b="1" kern="1200" dirty="0" err="1">
                          <a:solidFill>
                            <a:schemeClr val="tx1"/>
                          </a:solidFill>
                          <a:effectLst/>
                          <a:latin typeface="Times New Roman" panose="02020603050405020304" pitchFamily="18" charset="0"/>
                          <a:ea typeface="+mn-ea"/>
                          <a:cs typeface="Times New Roman" panose="02020603050405020304" pitchFamily="18" charset="0"/>
                        </a:rPr>
                        <a:t>Enrollment</a:t>
                      </a:r>
                      <a:r>
                        <a:rPr lang="en-IN" sz="1200" b="1" kern="1200" dirty="0">
                          <a:solidFill>
                            <a:schemeClr val="tx1"/>
                          </a:solidFill>
                          <a:effectLst/>
                          <a:latin typeface="Times New Roman" panose="02020603050405020304" pitchFamily="18" charset="0"/>
                          <a:ea typeface="+mn-ea"/>
                          <a:cs typeface="Times New Roman" panose="02020603050405020304" pitchFamily="18" charset="0"/>
                        </a:rPr>
                        <a:t> No.</a:t>
                      </a:r>
                      <a:r>
                        <a:rPr lang="en-IN" sz="1200" kern="1200" dirty="0">
                          <a:solidFill>
                            <a:schemeClr val="tx1"/>
                          </a:solidFill>
                          <a:effectLst/>
                          <a:latin typeface="Times New Roman" panose="02020603050405020304" pitchFamily="18" charset="0"/>
                          <a:ea typeface="+mn-ea"/>
                          <a:cs typeface="Times New Roman" panose="02020603050405020304" pitchFamily="18" charset="0"/>
                        </a:rPr>
                        <a:t> AW147242013</a:t>
                      </a:r>
                    </a:p>
                    <a:p>
                      <a:r>
                        <a:rPr lang="en-IN" sz="1200" b="1" kern="1200" dirty="0">
                          <a:solidFill>
                            <a:schemeClr val="tx1"/>
                          </a:solidFill>
                          <a:effectLst/>
                          <a:latin typeface="Times New Roman" panose="02020603050405020304" pitchFamily="18" charset="0"/>
                          <a:ea typeface="+mn-ea"/>
                          <a:cs typeface="Times New Roman" panose="02020603050405020304" pitchFamily="18" charset="0"/>
                        </a:rPr>
                        <a:t> Study Institute code No</a:t>
                      </a:r>
                      <a:r>
                        <a:rPr lang="en-IN" sz="1200" kern="1200" dirty="0">
                          <a:solidFill>
                            <a:schemeClr val="tx1"/>
                          </a:solidFill>
                          <a:effectLst/>
                          <a:latin typeface="Times New Roman" panose="02020603050405020304" pitchFamily="18" charset="0"/>
                          <a:ea typeface="+mn-ea"/>
                          <a:cs typeface="Times New Roman" panose="02020603050405020304" pitchFamily="18" charset="0"/>
                        </a:rPr>
                        <a:t>. 7242</a:t>
                      </a:r>
                    </a:p>
                    <a:p>
                      <a:r>
                        <a:rPr lang="en-IN" sz="1200" b="1" kern="1200" dirty="0">
                          <a:solidFill>
                            <a:schemeClr val="tx1"/>
                          </a:solidFill>
                          <a:effectLst/>
                          <a:latin typeface="Times New Roman" panose="02020603050405020304" pitchFamily="18" charset="0"/>
                          <a:ea typeface="+mn-ea"/>
                          <a:cs typeface="Times New Roman" panose="02020603050405020304" pitchFamily="18" charset="0"/>
                        </a:rPr>
                        <a:t> </a:t>
                      </a:r>
                      <a:endParaRPr lang="en-IN" sz="1200" kern="1200" dirty="0">
                        <a:solidFill>
                          <a:schemeClr val="tx1"/>
                        </a:solidFill>
                        <a:effectLst/>
                        <a:latin typeface="Times New Roman" panose="02020603050405020304" pitchFamily="18" charset="0"/>
                        <a:ea typeface="+mn-ea"/>
                        <a:cs typeface="Times New Roman" panose="02020603050405020304" pitchFamily="18" charset="0"/>
                      </a:endParaRPr>
                    </a:p>
                    <a:p>
                      <a:r>
                        <a:rPr lang="en-IN" sz="1200" b="1" kern="1200" dirty="0">
                          <a:solidFill>
                            <a:schemeClr val="tx1"/>
                          </a:solidFill>
                          <a:effectLst/>
                          <a:latin typeface="Times New Roman" panose="02020603050405020304" pitchFamily="18" charset="0"/>
                          <a:ea typeface="+mn-ea"/>
                          <a:cs typeface="Times New Roman" panose="02020603050405020304" pitchFamily="18" charset="0"/>
                        </a:rPr>
                        <a:t> Name of Student:</a:t>
                      </a:r>
                      <a:r>
                        <a:rPr lang="en-IN" sz="1200" kern="1200" dirty="0">
                          <a:solidFill>
                            <a:schemeClr val="tx1"/>
                          </a:solidFill>
                          <a:effectLst/>
                          <a:latin typeface="Times New Roman" panose="02020603050405020304" pitchFamily="18" charset="0"/>
                          <a:ea typeface="+mn-ea"/>
                          <a:cs typeface="Times New Roman" panose="02020603050405020304" pitchFamily="18" charset="0"/>
                        </a:rPr>
                        <a:t> Nizamuddin</a:t>
                      </a:r>
                    </a:p>
                    <a:p>
                      <a:r>
                        <a:rPr lang="en-IN" sz="1200" b="1" kern="1200" dirty="0">
                          <a:solidFill>
                            <a:schemeClr val="tx1"/>
                          </a:solidFill>
                          <a:effectLst/>
                          <a:latin typeface="Times New Roman" panose="02020603050405020304" pitchFamily="18" charset="0"/>
                          <a:ea typeface="+mn-ea"/>
                          <a:cs typeface="Times New Roman" panose="02020603050405020304" pitchFamily="18" charset="0"/>
                        </a:rPr>
                        <a:t> </a:t>
                      </a:r>
                      <a:r>
                        <a:rPr lang="en-IN" sz="1200" b="1" kern="1200" dirty="0" err="1">
                          <a:solidFill>
                            <a:schemeClr val="tx1"/>
                          </a:solidFill>
                          <a:effectLst/>
                          <a:latin typeface="Times New Roman" panose="02020603050405020304" pitchFamily="18" charset="0"/>
                          <a:ea typeface="+mn-ea"/>
                          <a:cs typeface="Times New Roman" panose="02020603050405020304" pitchFamily="18" charset="0"/>
                        </a:rPr>
                        <a:t>Enrollment</a:t>
                      </a:r>
                      <a:r>
                        <a:rPr lang="en-IN" sz="1200" b="1" kern="1200" dirty="0">
                          <a:solidFill>
                            <a:schemeClr val="tx1"/>
                          </a:solidFill>
                          <a:effectLst/>
                          <a:latin typeface="Times New Roman" panose="02020603050405020304" pitchFamily="18" charset="0"/>
                          <a:ea typeface="+mn-ea"/>
                          <a:cs typeface="Times New Roman" panose="02020603050405020304" pitchFamily="18" charset="0"/>
                        </a:rPr>
                        <a:t> No</a:t>
                      </a:r>
                      <a:r>
                        <a:rPr lang="en-IN" sz="1200" kern="1200" dirty="0">
                          <a:solidFill>
                            <a:schemeClr val="tx1"/>
                          </a:solidFill>
                          <a:effectLst/>
                          <a:latin typeface="Times New Roman" panose="02020603050405020304" pitchFamily="18" charset="0"/>
                          <a:ea typeface="+mn-ea"/>
                          <a:cs typeface="Times New Roman" panose="02020603050405020304" pitchFamily="18" charset="0"/>
                        </a:rPr>
                        <a:t>. AW147242007</a:t>
                      </a:r>
                    </a:p>
                    <a:p>
                      <a:r>
                        <a:rPr lang="en-IN" sz="1200" kern="1200" dirty="0">
                          <a:solidFill>
                            <a:schemeClr val="tx1"/>
                          </a:solidFill>
                          <a:effectLst/>
                          <a:latin typeface="Times New Roman" panose="02020603050405020304" pitchFamily="18" charset="0"/>
                          <a:ea typeface="+mn-ea"/>
                          <a:cs typeface="Times New Roman" panose="02020603050405020304" pitchFamily="18" charset="0"/>
                        </a:rPr>
                        <a:t> </a:t>
                      </a:r>
                      <a:r>
                        <a:rPr lang="en-IN" sz="1200" b="1" kern="1200" dirty="0">
                          <a:solidFill>
                            <a:schemeClr val="tx1"/>
                          </a:solidFill>
                          <a:effectLst/>
                          <a:latin typeface="Times New Roman" panose="02020603050405020304" pitchFamily="18" charset="0"/>
                          <a:ea typeface="+mn-ea"/>
                          <a:cs typeface="Times New Roman" panose="02020603050405020304" pitchFamily="18" charset="0"/>
                        </a:rPr>
                        <a:t>Study Institute code No.</a:t>
                      </a:r>
                      <a:r>
                        <a:rPr lang="en-IN" sz="1200" kern="1200" dirty="0">
                          <a:solidFill>
                            <a:schemeClr val="tx1"/>
                          </a:solidFill>
                          <a:effectLst/>
                          <a:latin typeface="Times New Roman" panose="02020603050405020304" pitchFamily="18" charset="0"/>
                          <a:ea typeface="+mn-ea"/>
                          <a:cs typeface="Times New Roman" panose="02020603050405020304" pitchFamily="18" charset="0"/>
                        </a:rPr>
                        <a:t> 7242</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820268921"/>
                  </a:ext>
                </a:extLst>
              </a:tr>
            </a:tbl>
          </a:graphicData>
        </a:graphic>
      </p:graphicFrame>
      <p:sp>
        <p:nvSpPr>
          <p:cNvPr id="21" name="TextBox 20">
            <a:extLst>
              <a:ext uri="{FF2B5EF4-FFF2-40B4-BE49-F238E27FC236}">
                <a16:creationId xmlns:a16="http://schemas.microsoft.com/office/drawing/2014/main" id="{54E90C34-16D3-4C07-D5F9-7AFBC04CF61A}"/>
              </a:ext>
            </a:extLst>
          </p:cNvPr>
          <p:cNvSpPr txBox="1"/>
          <p:nvPr/>
        </p:nvSpPr>
        <p:spPr>
          <a:xfrm>
            <a:off x="2838847" y="4467748"/>
            <a:ext cx="6101080" cy="280270"/>
          </a:xfrm>
          <a:prstGeom prst="rect">
            <a:avLst/>
          </a:prstGeom>
          <a:noFill/>
        </p:spPr>
        <p:txBody>
          <a:bodyPr wrap="square">
            <a:spAutoFit/>
          </a:bodyPr>
          <a:lstStyle/>
          <a:p>
            <a:pPr algn="ctr">
              <a:lnSpc>
                <a:spcPct val="107000"/>
              </a:lnSpc>
              <a:spcAft>
                <a:spcPts val="80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Submitted to</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8" name="Picture 27">
            <a:extLst>
              <a:ext uri="{FF2B5EF4-FFF2-40B4-BE49-F238E27FC236}">
                <a16:creationId xmlns:a16="http://schemas.microsoft.com/office/drawing/2014/main" id="{DC123192-297B-5A13-A8B2-52EB38BA5042}"/>
              </a:ext>
            </a:extLst>
          </p:cNvPr>
          <p:cNvPicPr>
            <a:picLocks noChangeAspect="1"/>
          </p:cNvPicPr>
          <p:nvPr/>
        </p:nvPicPr>
        <p:blipFill rotWithShape="1">
          <a:blip r:embed="rId2">
            <a:extLst>
              <a:ext uri="{28A0092B-C50C-407E-A947-70E740481C1C}">
                <a14:useLocalDpi xmlns:a14="http://schemas.microsoft.com/office/drawing/2010/main" val="0"/>
              </a:ext>
            </a:extLst>
          </a:blip>
          <a:srcRect r="80080"/>
          <a:stretch/>
        </p:blipFill>
        <p:spPr>
          <a:xfrm>
            <a:off x="3742690" y="4607883"/>
            <a:ext cx="2790190" cy="1333500"/>
          </a:xfrm>
          <a:prstGeom prst="rect">
            <a:avLst/>
          </a:prstGeom>
        </p:spPr>
      </p:pic>
      <p:sp>
        <p:nvSpPr>
          <p:cNvPr id="30" name="TextBox 29">
            <a:extLst>
              <a:ext uri="{FF2B5EF4-FFF2-40B4-BE49-F238E27FC236}">
                <a16:creationId xmlns:a16="http://schemas.microsoft.com/office/drawing/2014/main" id="{015A101E-975E-FC5D-9256-727F02560380}"/>
              </a:ext>
            </a:extLst>
          </p:cNvPr>
          <p:cNvSpPr txBox="1"/>
          <p:nvPr/>
        </p:nvSpPr>
        <p:spPr>
          <a:xfrm>
            <a:off x="2838847" y="5771509"/>
            <a:ext cx="6101080" cy="869725"/>
          </a:xfrm>
          <a:prstGeom prst="rect">
            <a:avLst/>
          </a:prstGeom>
          <a:noFill/>
        </p:spPr>
        <p:txBody>
          <a:bodyPr wrap="square">
            <a:spAutoFit/>
          </a:bodyPr>
          <a:lstStyle/>
          <a:p>
            <a:pPr algn="ctr">
              <a:lnSpc>
                <a:spcPct val="107000"/>
              </a:lnSpc>
              <a:spcAft>
                <a:spcPts val="800"/>
              </a:spcAft>
            </a:pPr>
            <a:r>
              <a:rPr lang="en-IN" sz="1600" b="1" dirty="0" err="1">
                <a:effectLst/>
                <a:latin typeface="Times New Roman" panose="02020603050405020304" pitchFamily="18" charset="0"/>
                <a:ea typeface="Calibri" panose="020F0502020204030204" pitchFamily="34" charset="0"/>
                <a:cs typeface="Times New Roman" panose="02020603050405020304" pitchFamily="18" charset="0"/>
              </a:rPr>
              <a:t>Makhanlal</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Chaturvedi National University of Journalism                                                                                    and Communication, Bhopal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Impetus Institute of Professional Education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31433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C1E9F1-EFF0-2D94-97C5-FFA7B39624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048" y="751840"/>
            <a:ext cx="2991260" cy="5994400"/>
          </a:xfrm>
          <a:prstGeom prst="rect">
            <a:avLst/>
          </a:prstGeom>
        </p:spPr>
      </p:pic>
      <p:pic>
        <p:nvPicPr>
          <p:cNvPr id="3" name="Picture 2">
            <a:extLst>
              <a:ext uri="{FF2B5EF4-FFF2-40B4-BE49-F238E27FC236}">
                <a16:creationId xmlns:a16="http://schemas.microsoft.com/office/drawing/2014/main" id="{D3E3AE93-2A09-85A6-8230-EA9348B238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0448" y="751839"/>
            <a:ext cx="2991259" cy="5994401"/>
          </a:xfrm>
          <a:prstGeom prst="rect">
            <a:avLst/>
          </a:prstGeom>
        </p:spPr>
      </p:pic>
      <p:sp>
        <p:nvSpPr>
          <p:cNvPr id="5" name="TextBox 4">
            <a:extLst>
              <a:ext uri="{FF2B5EF4-FFF2-40B4-BE49-F238E27FC236}">
                <a16:creationId xmlns:a16="http://schemas.microsoft.com/office/drawing/2014/main" id="{86F6A7AF-89E8-6435-F28B-85FF280E9258}"/>
              </a:ext>
            </a:extLst>
          </p:cNvPr>
          <p:cNvSpPr txBox="1"/>
          <p:nvPr/>
        </p:nvSpPr>
        <p:spPr>
          <a:xfrm>
            <a:off x="2197100" y="244762"/>
            <a:ext cx="6101080" cy="374077"/>
          </a:xfrm>
          <a:prstGeom prst="rect">
            <a:avLst/>
          </a:prstGeom>
          <a:noFill/>
        </p:spPr>
        <p:txBody>
          <a:bodyPr wrap="square">
            <a:spAutoFit/>
          </a:bodyPr>
          <a:lstStyle/>
          <a:p>
            <a:pPr>
              <a:lnSpc>
                <a:spcPct val="107000"/>
              </a:lnSpc>
              <a:spcAft>
                <a:spcPts val="800"/>
              </a:spcAft>
              <a:tabLst>
                <a:tab pos="571500" algn="l"/>
              </a:tabLst>
            </a:pPr>
            <a:r>
              <a:rPr lang="en-IN" sz="1800">
                <a:effectLst/>
                <a:latin typeface="Times New Roman" panose="02020603050405020304" pitchFamily="18" charset="0"/>
                <a:ea typeface="Calibri" panose="020F0502020204030204" pitchFamily="34" charset="0"/>
                <a:cs typeface="Times New Roman" panose="02020603050405020304" pitchFamily="18" charset="0"/>
              </a:rPr>
              <a:t>Add notes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DBB4B4C-EAC5-B0FF-C0F6-319F3C714547}"/>
              </a:ext>
            </a:extLst>
          </p:cNvPr>
          <p:cNvSpPr txBox="1"/>
          <p:nvPr/>
        </p:nvSpPr>
        <p:spPr>
          <a:xfrm>
            <a:off x="6944360" y="244762"/>
            <a:ext cx="6101080" cy="374077"/>
          </a:xfrm>
          <a:prstGeom prst="rect">
            <a:avLst/>
          </a:prstGeom>
          <a:noFill/>
        </p:spPr>
        <p:txBody>
          <a:bodyPr wrap="square">
            <a:spAutoFit/>
          </a:bodyPr>
          <a:lstStyle/>
          <a:p>
            <a:pPr>
              <a:lnSpc>
                <a:spcPct val="107000"/>
              </a:lnSpc>
              <a:spcAft>
                <a:spcPts val="800"/>
              </a:spcAft>
              <a:tabLst>
                <a:tab pos="5715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Edit note or Delete note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8772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2D43B8-9EDD-1E5E-BE00-899002A48F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4290" y="1106805"/>
            <a:ext cx="2694319" cy="5619115"/>
          </a:xfrm>
          <a:prstGeom prst="rect">
            <a:avLst/>
          </a:prstGeom>
        </p:spPr>
      </p:pic>
      <p:sp>
        <p:nvSpPr>
          <p:cNvPr id="5" name="TextBox 4">
            <a:extLst>
              <a:ext uri="{FF2B5EF4-FFF2-40B4-BE49-F238E27FC236}">
                <a16:creationId xmlns:a16="http://schemas.microsoft.com/office/drawing/2014/main" id="{D287E04A-3D63-76CB-C274-21F3495CA4B9}"/>
              </a:ext>
            </a:extLst>
          </p:cNvPr>
          <p:cNvSpPr txBox="1"/>
          <p:nvPr/>
        </p:nvSpPr>
        <p:spPr>
          <a:xfrm>
            <a:off x="1790700" y="458122"/>
            <a:ext cx="6101080" cy="374077"/>
          </a:xfrm>
          <a:prstGeom prst="rect">
            <a:avLst/>
          </a:prstGeom>
          <a:noFill/>
        </p:spPr>
        <p:txBody>
          <a:bodyPr wrap="square">
            <a:spAutoFit/>
          </a:bodyPr>
          <a:lstStyle/>
          <a:p>
            <a:pPr>
              <a:lnSpc>
                <a:spcPct val="107000"/>
              </a:lnSpc>
              <a:spcAft>
                <a:spcPts val="800"/>
              </a:spcAft>
              <a:tabLst>
                <a:tab pos="5715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Search Notes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167A6AEF-D954-4C55-EECF-8D391A54A1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31827" y="1106805"/>
            <a:ext cx="2693473" cy="5619115"/>
          </a:xfrm>
          <a:prstGeom prst="rect">
            <a:avLst/>
          </a:prstGeom>
        </p:spPr>
      </p:pic>
      <p:sp>
        <p:nvSpPr>
          <p:cNvPr id="8" name="TextBox 7">
            <a:extLst>
              <a:ext uri="{FF2B5EF4-FFF2-40B4-BE49-F238E27FC236}">
                <a16:creationId xmlns:a16="http://schemas.microsoft.com/office/drawing/2014/main" id="{ECCDDA54-A8D7-EB96-8CC8-1813366C93BF}"/>
              </a:ext>
            </a:extLst>
          </p:cNvPr>
          <p:cNvSpPr txBox="1"/>
          <p:nvPr/>
        </p:nvSpPr>
        <p:spPr>
          <a:xfrm>
            <a:off x="6096000" y="458122"/>
            <a:ext cx="6101080" cy="374077"/>
          </a:xfrm>
          <a:prstGeom prst="rect">
            <a:avLst/>
          </a:prstGeom>
          <a:noFill/>
        </p:spPr>
        <p:txBody>
          <a:bodyPr wrap="square">
            <a:spAutoFit/>
          </a:bodyPr>
          <a:lstStyle/>
          <a:p>
            <a:pPr>
              <a:lnSpc>
                <a:spcPct val="107000"/>
              </a:lnSpc>
              <a:spcAft>
                <a:spcPts val="800"/>
              </a:spcAft>
              <a:tabLst>
                <a:tab pos="5715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About Us Page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209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AAC89E8-D786-0B96-C999-E20EC46EF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0860" y="1914842"/>
            <a:ext cx="9769673" cy="4160838"/>
          </a:xfrm>
          <a:prstGeom prst="rect">
            <a:avLst/>
          </a:prstGeom>
        </p:spPr>
      </p:pic>
      <p:sp>
        <p:nvSpPr>
          <p:cNvPr id="4" name="TextBox 3">
            <a:extLst>
              <a:ext uri="{FF2B5EF4-FFF2-40B4-BE49-F238E27FC236}">
                <a16:creationId xmlns:a16="http://schemas.microsoft.com/office/drawing/2014/main" id="{B05719E5-B6A7-6A3B-554D-63CDD0729D60}"/>
              </a:ext>
            </a:extLst>
          </p:cNvPr>
          <p:cNvSpPr txBox="1"/>
          <p:nvPr/>
        </p:nvSpPr>
        <p:spPr>
          <a:xfrm>
            <a:off x="1780540" y="597654"/>
            <a:ext cx="6101080" cy="584775"/>
          </a:xfrm>
          <a:prstGeom prst="rect">
            <a:avLst/>
          </a:prstGeom>
          <a:noFill/>
        </p:spPr>
        <p:txBody>
          <a:bodyPr wrap="square">
            <a:spAutoFit/>
          </a:bodyPr>
          <a:lstStyle/>
          <a:p>
            <a:r>
              <a:rPr lang="en-IN" sz="3200" u="sng" dirty="0">
                <a:effectLst/>
                <a:latin typeface="Times New Roman" panose="02020603050405020304" pitchFamily="18" charset="0"/>
                <a:ea typeface="Calibri" panose="020F0502020204030204" pitchFamily="34" charset="0"/>
              </a:rPr>
              <a:t> Database</a:t>
            </a:r>
            <a:endParaRPr lang="en-IN" sz="3200" u="sng" dirty="0"/>
          </a:p>
        </p:txBody>
      </p:sp>
    </p:spTree>
    <p:extLst>
      <p:ext uri="{BB962C8B-B14F-4D97-AF65-F5344CB8AC3E}">
        <p14:creationId xmlns:p14="http://schemas.microsoft.com/office/powerpoint/2010/main" val="3288014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3C05A23-9A68-D8B6-C6E4-9DA7DFD126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784" y="1087120"/>
            <a:ext cx="10373975" cy="4693920"/>
          </a:xfrm>
          <a:prstGeom prst="rect">
            <a:avLst/>
          </a:prstGeom>
        </p:spPr>
      </p:pic>
    </p:spTree>
    <p:extLst>
      <p:ext uri="{BB962C8B-B14F-4D97-AF65-F5344CB8AC3E}">
        <p14:creationId xmlns:p14="http://schemas.microsoft.com/office/powerpoint/2010/main" val="4129142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F87748-4237-46F0-8A36-A6E51BF588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180" y="1301154"/>
            <a:ext cx="10360860" cy="4096346"/>
          </a:xfrm>
          <a:prstGeom prst="rect">
            <a:avLst/>
          </a:prstGeom>
        </p:spPr>
      </p:pic>
    </p:spTree>
    <p:extLst>
      <p:ext uri="{BB962C8B-B14F-4D97-AF65-F5344CB8AC3E}">
        <p14:creationId xmlns:p14="http://schemas.microsoft.com/office/powerpoint/2010/main" val="2396213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3451961-25A6-01B5-52B6-C8234B7A15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644" y="1229360"/>
            <a:ext cx="9512796" cy="5389335"/>
          </a:xfrm>
          <a:prstGeom prst="rect">
            <a:avLst/>
          </a:prstGeom>
        </p:spPr>
      </p:pic>
    </p:spTree>
    <p:extLst>
      <p:ext uri="{BB962C8B-B14F-4D97-AF65-F5344CB8AC3E}">
        <p14:creationId xmlns:p14="http://schemas.microsoft.com/office/powerpoint/2010/main" val="1000293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4977DB-0172-8928-70AA-6A84CD975EBE}"/>
              </a:ext>
            </a:extLst>
          </p:cNvPr>
          <p:cNvSpPr txBox="1"/>
          <p:nvPr/>
        </p:nvSpPr>
        <p:spPr>
          <a:xfrm>
            <a:off x="3040380" y="567063"/>
            <a:ext cx="6101080" cy="5789726"/>
          </a:xfrm>
          <a:prstGeom prst="rect">
            <a:avLst/>
          </a:prstGeom>
          <a:noFill/>
        </p:spPr>
        <p:txBody>
          <a:bodyPr wrap="square">
            <a:spAutoFit/>
          </a:bodyPr>
          <a:lstStyle/>
          <a:p>
            <a:pPr algn="ctr">
              <a:lnSpc>
                <a:spcPct val="107000"/>
              </a:lnSpc>
              <a:spcAft>
                <a:spcPts val="800"/>
              </a:spcAft>
              <a:tabLst>
                <a:tab pos="571500" algn="l"/>
              </a:tabLst>
            </a:pPr>
            <a:r>
              <a:rPr lang="en-IN" sz="2800" b="1" u="sng"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571500" algn="l"/>
              </a:tabLst>
            </a:pPr>
            <a:r>
              <a:rPr lang="en-IN" sz="2400" b="1"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715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Notes app project has been successful in meeting its goals of providing users with a simple and efficient platform for creating, organizing, and managing their notes. The app offers a user-friendly interface, with a variety of customization options.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715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project faced some challenges along the way, such as ensuring data security and implementing proper backup mechanisms to prevent data loss. However, these challenges were addressed through the integration of advanced security measures and backup systems.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715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Overall, the Notes app project has been successful in delivering a user-friendly application that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fulfills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its intended purpose of providing a convenient and efficient platform for managing notes. The app has the potential to continue to evolve and improve as new features and enhancements are added in the future.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9602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24A647-0625-DBFF-4B1E-3A9D8F179651}"/>
              </a:ext>
            </a:extLst>
          </p:cNvPr>
          <p:cNvSpPr txBox="1"/>
          <p:nvPr/>
        </p:nvSpPr>
        <p:spPr>
          <a:xfrm>
            <a:off x="904240" y="172721"/>
            <a:ext cx="10861040" cy="7219220"/>
          </a:xfrm>
          <a:prstGeom prst="rect">
            <a:avLst/>
          </a:prstGeom>
          <a:noFill/>
        </p:spPr>
        <p:txBody>
          <a:bodyPr wrap="square">
            <a:spAutoFit/>
          </a:bodyPr>
          <a:lstStyle/>
          <a:p>
            <a:pPr algn="ctr">
              <a:lnSpc>
                <a:spcPct val="107000"/>
              </a:lnSpc>
              <a:spcAft>
                <a:spcPts val="800"/>
              </a:spcAft>
              <a:tabLst>
                <a:tab pos="571500" algn="l"/>
              </a:tabLst>
            </a:pPr>
            <a:r>
              <a:rPr lang="en-IN" sz="2400" b="1" u="sng" dirty="0">
                <a:effectLst/>
                <a:latin typeface="Times New Roman" panose="02020603050405020304" pitchFamily="18" charset="0"/>
                <a:ea typeface="Calibri" panose="020F0502020204030204" pitchFamily="34" charset="0"/>
                <a:cs typeface="Times New Roman" panose="02020603050405020304" pitchFamily="18" charset="0"/>
              </a:rPr>
              <a:t>Future scope and further enhancement of the project</a:t>
            </a:r>
            <a:r>
              <a:rPr lang="en-IN" sz="2400" b="1"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p>
          <a:p>
            <a:pPr algn="ctr">
              <a:lnSpc>
                <a:spcPct val="107000"/>
              </a:lnSpc>
              <a:spcAft>
                <a:spcPts val="800"/>
              </a:spcAft>
              <a:tabLst>
                <a:tab pos="571500" algn="l"/>
              </a:tabLs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dirty="0">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Collaboration features: Consider adding collaboration features to notes app to allow users to share notes with others and work on them together. This could include real-time editing, commenting, and version control.</a:t>
            </a:r>
            <a:endParaRPr lang="en-IN" sz="1600" dirty="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startAt="2"/>
              <a:tabLst>
                <a:tab pos="457200" algn="l"/>
              </a:tabLst>
            </a:pPr>
            <a:r>
              <a:rPr lang="en-IN" sz="1800" dirty="0">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Smart search and organization: Consider adding smart search and organization features to notes app, such as natural language processing (NLP) and machine learning (ML) algorithms. This could help users find and organize their notes more easily.</a:t>
            </a:r>
            <a:endParaRPr lang="en-IN" sz="1600" dirty="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startAt="3"/>
              <a:tabLst>
                <a:tab pos="457200" algn="l"/>
              </a:tabLst>
            </a:pPr>
            <a:r>
              <a:rPr lang="en-IN" sz="1800" dirty="0">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Voice-to-text and speech recognition: Consider adding voice-to-text and speech recognition features to notes app. This could allow users to dictate their notes instead of typing them out, making the app more accessible and convenient.</a:t>
            </a:r>
            <a:endParaRPr lang="en-IN" sz="1600" dirty="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startAt="4"/>
              <a:tabLst>
                <a:tab pos="457200" algn="l"/>
              </a:tabLst>
            </a:pPr>
            <a:r>
              <a:rPr lang="en-IN" sz="1800" dirty="0">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Cross-platform compatibility: Ensure that notes app is compatible with different platforms and devices, such as desktops, laptops, tablets, and smartphones. This could involve developing separate versions of the app for each platform, or using cross-platform development frameworks like React Native or Xamarin.</a:t>
            </a:r>
            <a:endParaRPr lang="en-IN" sz="1600" dirty="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startAt="5"/>
              <a:tabLst>
                <a:tab pos="457200" algn="l"/>
              </a:tabLst>
            </a:pPr>
            <a:r>
              <a:rPr lang="en-IN" sz="1800" dirty="0">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Security and privacy: Ensure that notes app is secure and protects users' privacy. This could involve implementing strong encryption, two-factor authentication, and other security features to prevent unauthorized access to users' notes.</a:t>
            </a:r>
            <a:endParaRPr lang="en-IN" sz="1600" dirty="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500"/>
              </a:spcAft>
              <a:buFont typeface="+mj-lt"/>
              <a:buAutoNum type="arabicPeriod" startAt="6"/>
              <a:tabLst>
                <a:tab pos="457200" algn="l"/>
              </a:tabLst>
            </a:pPr>
            <a:r>
              <a:rPr lang="en-IN" sz="1800" dirty="0">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Analytics and feedback: Use analytics and feedback mechanisms to monitor how users are using notes app, and to identify areas for improvement. This could involve collecting usage data, conducting user surveys, and implementing user feedback mechanisms within the app itself.</a:t>
            </a:r>
            <a:endParaRPr lang="en-IN" sz="1600" dirty="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71500" algn="l"/>
              </a:tabLst>
            </a:pPr>
            <a:r>
              <a:rPr lang="en-IN" sz="1800" b="1"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8792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613E9B-0878-1FD5-F270-BF89FA167985}"/>
              </a:ext>
            </a:extLst>
          </p:cNvPr>
          <p:cNvSpPr txBox="1"/>
          <p:nvPr/>
        </p:nvSpPr>
        <p:spPr>
          <a:xfrm>
            <a:off x="3303270" y="362818"/>
            <a:ext cx="6235700" cy="7351564"/>
          </a:xfrm>
          <a:prstGeom prst="rect">
            <a:avLst/>
          </a:prstGeom>
          <a:noFill/>
        </p:spPr>
        <p:txBody>
          <a:bodyPr wrap="square">
            <a:spAutoFit/>
          </a:bodyPr>
          <a:lstStyle/>
          <a:p>
            <a:pPr algn="ctr">
              <a:lnSpc>
                <a:spcPct val="107000"/>
              </a:lnSpc>
              <a:spcAft>
                <a:spcPts val="800"/>
              </a:spcAft>
              <a:tabLst>
                <a:tab pos="571500" algn="l"/>
              </a:tabLst>
            </a:pP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Bibliography/references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571500" algn="l"/>
              </a:tabLst>
            </a:pPr>
            <a:r>
              <a:rPr lang="en-IN" sz="1800" b="1"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tabLst>
                <a:tab pos="571500" algn="l"/>
              </a:tabLst>
            </a:pPr>
            <a:r>
              <a:rPr lang="en-IN"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https://developer.android.com/docs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571500" algn="l"/>
              </a:tabLst>
            </a:pPr>
            <a:r>
              <a:rPr lang="en-IN"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https://firebaseopensource.com/projects/firebase/firebaseui-android/</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571500" algn="l"/>
              </a:tabLst>
            </a:pPr>
            <a:r>
              <a:rPr lang="en-IN"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         implementation 'com.firebaseui:firebase-ui-database:8.0.2'</a:t>
            </a:r>
          </a:p>
          <a:p>
            <a:pPr marL="457200">
              <a:lnSpc>
                <a:spcPct val="107000"/>
              </a:lnSpc>
              <a:spcAft>
                <a:spcPts val="800"/>
              </a:spcAft>
              <a:tabLst>
                <a:tab pos="5715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571500" algn="l"/>
              </a:tabLst>
            </a:pPr>
            <a:r>
              <a:rPr lang="en-IN" sz="1800" b="1"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571500" algn="l"/>
              </a:tabLst>
            </a:pPr>
            <a:r>
              <a:rPr lang="en-IN" sz="1800" b="1"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571500" algn="l"/>
              </a:tabLst>
            </a:pPr>
            <a:r>
              <a:rPr lang="en-IN" sz="1800" b="1"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571500" algn="l"/>
              </a:tabLst>
            </a:pPr>
            <a:r>
              <a:rPr lang="en-IN" sz="1800" b="1"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571500" algn="l"/>
              </a:tabLst>
            </a:pPr>
            <a:r>
              <a:rPr lang="en-IN" sz="1800" b="1"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571500" algn="l"/>
              </a:tabLst>
            </a:pPr>
            <a:r>
              <a:rPr lang="en-IN" sz="1800" b="1"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571500" algn="l"/>
              </a:tabLst>
            </a:pPr>
            <a:r>
              <a:rPr lang="en-IN" sz="1800" b="1"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571500" algn="l"/>
              </a:tabLst>
            </a:pPr>
            <a:r>
              <a:rPr lang="en-IN" sz="1800" b="1"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571500" algn="l"/>
              </a:tabLst>
            </a:pPr>
            <a:r>
              <a:rPr lang="en-IN" sz="1800" b="1"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571500" algn="l"/>
              </a:tabLst>
            </a:pPr>
            <a:r>
              <a:rPr lang="en-IN" sz="1800" b="1"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571500" algn="l"/>
              </a:tabLst>
            </a:pPr>
            <a:r>
              <a:rPr lang="en-IN" sz="1800" b="1"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571500" algn="l"/>
              </a:tabLst>
            </a:pPr>
            <a:r>
              <a:rPr lang="en-IN" sz="1800" b="1"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4996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EFD871-A118-C90C-AED3-2FA9E873FBB3}"/>
              </a:ext>
            </a:extLst>
          </p:cNvPr>
          <p:cNvSpPr txBox="1"/>
          <p:nvPr/>
        </p:nvSpPr>
        <p:spPr>
          <a:xfrm>
            <a:off x="1463040" y="447040"/>
            <a:ext cx="9773920" cy="3225114"/>
          </a:xfrm>
          <a:prstGeom prst="rect">
            <a:avLst/>
          </a:prstGeom>
          <a:noFill/>
        </p:spPr>
        <p:txBody>
          <a:bodyPr wrap="square">
            <a:spAutoFit/>
          </a:bodyPr>
          <a:lstStyle/>
          <a:p>
            <a:pPr>
              <a:lnSpc>
                <a:spcPct val="107000"/>
              </a:lnSpc>
              <a:spcAft>
                <a:spcPts val="800"/>
              </a:spcAft>
            </a:pPr>
            <a:r>
              <a:rPr lang="en-IN" sz="3600" b="1" u="sng" dirty="0">
                <a:effectLst/>
                <a:latin typeface="Bookman Old Style" panose="02050604050505020204" pitchFamily="18" charset="0"/>
                <a:ea typeface="Calibri" panose="020F0502020204030204" pitchFamily="34" charset="0"/>
                <a:cs typeface="Times New Roman" panose="02020603050405020304" pitchFamily="18" charset="0"/>
              </a:rPr>
              <a:t>Objectives-</a:t>
            </a:r>
          </a:p>
          <a:p>
            <a:pPr>
              <a:lnSpc>
                <a:spcPct val="107000"/>
              </a:lnSpc>
              <a:spcAft>
                <a:spcPts val="800"/>
              </a:spcAft>
            </a:pPr>
            <a:endParaRPr lang="en-IN" sz="1600" b="1" dirty="0">
              <a:effectLst/>
              <a:latin typeface="Bookman Old Style" panose="020506040505050202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Bookman Old Style" panose="02050604050505020204" pitchFamily="18" charset="0"/>
                <a:ea typeface="Calibri" panose="020F0502020204030204" pitchFamily="34" charset="0"/>
                <a:cs typeface="Times New Roman" panose="02020603050405020304" pitchFamily="18" charset="0"/>
              </a:rPr>
              <a:t>1. Create a user- friendly notes making application that can be easily used by anyone.</a:t>
            </a:r>
            <a:endParaRPr lang="en-IN" sz="1600" b="1" dirty="0">
              <a:effectLst/>
              <a:latin typeface="Bookman Old Style" panose="020506040505050202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Bookman Old Style" panose="02050604050505020204" pitchFamily="18" charset="0"/>
                <a:ea typeface="Calibri" panose="020F0502020204030204" pitchFamily="34" charset="0"/>
                <a:cs typeface="Times New Roman" panose="02020603050405020304" pitchFamily="18" charset="0"/>
              </a:rPr>
              <a:t>2. Allow users to create, edit and manage notes.</a:t>
            </a:r>
            <a:endParaRPr lang="en-IN" sz="1600" b="1" dirty="0">
              <a:effectLst/>
              <a:latin typeface="Bookman Old Style" panose="020506040505050202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Bookman Old Style" panose="02050604050505020204" pitchFamily="18" charset="0"/>
                <a:ea typeface="Calibri" panose="020F0502020204030204" pitchFamily="34" charset="0"/>
                <a:cs typeface="Times New Roman" panose="02020603050405020304" pitchFamily="18" charset="0"/>
              </a:rPr>
              <a:t>3. Continuously improve the app based on user feedback and suggestions to enhance user experience and functionality.</a:t>
            </a:r>
            <a:endParaRPr lang="en-IN" sz="1600" b="1" dirty="0">
              <a:effectLst/>
              <a:latin typeface="Bookman Old Style" panose="020506040505050202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58102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197820-223F-BBC6-C08C-8FBC2579C740}"/>
              </a:ext>
            </a:extLst>
          </p:cNvPr>
          <p:cNvSpPr txBox="1"/>
          <p:nvPr/>
        </p:nvSpPr>
        <p:spPr>
          <a:xfrm>
            <a:off x="1391920" y="335281"/>
            <a:ext cx="9845040" cy="3287118"/>
          </a:xfrm>
          <a:prstGeom prst="rect">
            <a:avLst/>
          </a:prstGeom>
          <a:noFill/>
        </p:spPr>
        <p:txBody>
          <a:bodyPr wrap="square">
            <a:spAutoFit/>
          </a:bodyPr>
          <a:lstStyle/>
          <a:p>
            <a:pPr>
              <a:lnSpc>
                <a:spcPct val="107000"/>
              </a:lnSpc>
              <a:spcAft>
                <a:spcPts val="800"/>
              </a:spcAft>
            </a:pPr>
            <a:r>
              <a:rPr lang="en-IN" sz="2800" b="1" u="sng" dirty="0">
                <a:effectLst/>
                <a:latin typeface="Times New Roman" panose="02020603050405020304" pitchFamily="18" charset="0"/>
                <a:ea typeface="Calibri" panose="020F0502020204030204" pitchFamily="34" charset="0"/>
                <a:cs typeface="Times New Roman" panose="02020603050405020304" pitchFamily="18" charset="0"/>
              </a:rPr>
              <a:t>Introduction-</a:t>
            </a:r>
          </a:p>
          <a:p>
            <a:pPr>
              <a:lnSpc>
                <a:spcPct val="107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Welcome to the Notes Making App Project! This project aims to create a user-friendly applications that will help you organize your notes efficiently. With this app, you can easily create, edit and manage notes of all kinds – whether it’s for personal or professional use.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project aims to provide a comprehensive notes making app that can improve productivity and organization for users. With this app, you can keep all your notes in one place and access them whenever and wherever you need them.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50294B88-5400-5279-56F9-DEC741BE03FF}"/>
              </a:ext>
            </a:extLst>
          </p:cNvPr>
          <p:cNvPicPr>
            <a:picLocks noChangeAspect="1"/>
          </p:cNvPicPr>
          <p:nvPr/>
        </p:nvPicPr>
        <p:blipFill rotWithShape="1">
          <a:blip r:embed="rId2">
            <a:extLst>
              <a:ext uri="{28A0092B-C50C-407E-A947-70E740481C1C}">
                <a14:useLocalDpi xmlns:a14="http://schemas.microsoft.com/office/drawing/2010/main" val="0"/>
              </a:ext>
            </a:extLst>
          </a:blip>
          <a:srcRect t="27684" r="31819"/>
          <a:stretch/>
        </p:blipFill>
        <p:spPr>
          <a:xfrm>
            <a:off x="6518799" y="4332303"/>
            <a:ext cx="3299904" cy="1970413"/>
          </a:xfrm>
          <a:prstGeom prst="rect">
            <a:avLst/>
          </a:prstGeom>
        </p:spPr>
      </p:pic>
    </p:spTree>
    <p:extLst>
      <p:ext uri="{BB962C8B-B14F-4D97-AF65-F5344CB8AC3E}">
        <p14:creationId xmlns:p14="http://schemas.microsoft.com/office/powerpoint/2010/main" val="1769665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AB907D-DE31-D4CC-D4AD-6DA96D45A127}"/>
              </a:ext>
            </a:extLst>
          </p:cNvPr>
          <p:cNvSpPr txBox="1"/>
          <p:nvPr/>
        </p:nvSpPr>
        <p:spPr>
          <a:xfrm>
            <a:off x="1270000" y="173622"/>
            <a:ext cx="9885680" cy="6481646"/>
          </a:xfrm>
          <a:prstGeom prst="rect">
            <a:avLst/>
          </a:prstGeom>
          <a:noFill/>
        </p:spPr>
        <p:txBody>
          <a:bodyPr wrap="square">
            <a:spAutoFit/>
          </a:bodyPr>
          <a:lstStyle/>
          <a:p>
            <a:pPr>
              <a:lnSpc>
                <a:spcPct val="107000"/>
              </a:lnSpc>
              <a:spcAft>
                <a:spcPts val="800"/>
              </a:spcAft>
            </a:pP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b="1" u="sng" dirty="0">
                <a:effectLst/>
                <a:latin typeface="Times New Roman" panose="02020603050405020304" pitchFamily="18" charset="0"/>
                <a:ea typeface="Calibri" panose="020F0502020204030204" pitchFamily="34" charset="0"/>
                <a:cs typeface="Times New Roman" panose="02020603050405020304" pitchFamily="18" charset="0"/>
              </a:rPr>
              <a:t>Hardware Requirements: </a:t>
            </a:r>
            <a:endParaRPr lang="en-IN" b="1" u="sng"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Processor: minimum core i3; recommended core i5 or more.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Memory (RAM): minimum 4GB; recommended 8GB or more.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Ethernet connection or a wireless adapter.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4025">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285"/>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b="1" u="sng" dirty="0">
                <a:effectLst/>
                <a:latin typeface="Times New Roman" panose="02020603050405020304" pitchFamily="18" charset="0"/>
                <a:ea typeface="Calibri" panose="020F0502020204030204" pitchFamily="34" charset="0"/>
                <a:cs typeface="Times New Roman" panose="02020603050405020304" pitchFamily="18" charset="0"/>
              </a:rPr>
              <a:t>Software Requirements: </a:t>
            </a:r>
            <a:endParaRPr lang="en-IN" u="sng"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2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215"/>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1.Operating System: operating system such as Windows, Mac, Linux.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215"/>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2.Integrated Development Environment (IDE): IDE can be used for development such as Android Studio.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1500"/>
              </a:spcBef>
              <a:spcAft>
                <a:spcPts val="1500"/>
              </a:spcAft>
            </a:pPr>
            <a:r>
              <a:rPr lang="en-IN" sz="1800" b="1" u="none" strike="noStrike" dirty="0">
                <a:solidFill>
                  <a:srgbClr val="374151"/>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B60DE1FC-8755-45CF-C19C-8BB2D8F297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520" y="1544320"/>
            <a:ext cx="3048000" cy="3048000"/>
          </a:xfrm>
          <a:prstGeom prst="rect">
            <a:avLst/>
          </a:prstGeom>
        </p:spPr>
      </p:pic>
    </p:spTree>
    <p:extLst>
      <p:ext uri="{BB962C8B-B14F-4D97-AF65-F5344CB8AC3E}">
        <p14:creationId xmlns:p14="http://schemas.microsoft.com/office/powerpoint/2010/main" val="4101676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9C2536A-CFBA-1575-7381-B28F508FCBE0}"/>
              </a:ext>
            </a:extLst>
          </p:cNvPr>
          <p:cNvSpPr>
            <a:spLocks noChangeArrowheads="1"/>
          </p:cNvSpPr>
          <p:nvPr/>
        </p:nvSpPr>
        <p:spPr bwMode="auto">
          <a:xfrm>
            <a:off x="1879600" y="81039"/>
            <a:ext cx="1395444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Use Case Diagram:</a:t>
            </a:r>
            <a:endParaRPr kumimoji="0" lang="en-US" altLang="en-US" sz="1100" b="1" i="0" u="sng"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82C64654-18E4-9AD8-190B-3BCB98E7107E}"/>
              </a:ext>
            </a:extLst>
          </p:cNvPr>
          <p:cNvSpPr>
            <a:spLocks noChangeArrowheads="1"/>
          </p:cNvSpPr>
          <p:nvPr/>
        </p:nvSpPr>
        <p:spPr bwMode="auto">
          <a:xfrm>
            <a:off x="1879600" y="6484448"/>
            <a:ext cx="13954446" cy="373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4" name="Picture 3">
            <a:extLst>
              <a:ext uri="{FF2B5EF4-FFF2-40B4-BE49-F238E27FC236}">
                <a16:creationId xmlns:a16="http://schemas.microsoft.com/office/drawing/2014/main" id="{F8AE2E2B-F0A7-D6D3-7AD5-86EE66E650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4941" y="896534"/>
            <a:ext cx="6568123" cy="5774690"/>
          </a:xfrm>
          <a:prstGeom prst="rect">
            <a:avLst/>
          </a:prstGeom>
          <a:solidFill>
            <a:schemeClr val="tx2"/>
          </a:solidFill>
        </p:spPr>
      </p:pic>
    </p:spTree>
    <p:extLst>
      <p:ext uri="{BB962C8B-B14F-4D97-AF65-F5344CB8AC3E}">
        <p14:creationId xmlns:p14="http://schemas.microsoft.com/office/powerpoint/2010/main" val="4169202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47CD176-7121-8428-F73F-CC1695666E61}"/>
              </a:ext>
            </a:extLst>
          </p:cNvPr>
          <p:cNvSpPr>
            <a:spLocks noChangeArrowheads="1"/>
          </p:cNvSpPr>
          <p:nvPr/>
        </p:nvSpPr>
        <p:spPr bwMode="auto">
          <a:xfrm>
            <a:off x="1615440" y="0"/>
            <a:ext cx="2086025"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ER Diagram:</a:t>
            </a:r>
            <a:endParaRPr kumimoji="0" lang="en-US" altLang="en-US" sz="1200" b="0" i="0" u="sng"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925B17E0-44BB-5678-A46C-4A7E6A02E5A5}"/>
              </a:ext>
            </a:extLst>
          </p:cNvPr>
          <p:cNvSpPr>
            <a:spLocks noChangeArrowheads="1"/>
          </p:cNvSpPr>
          <p:nvPr/>
        </p:nvSpPr>
        <p:spPr bwMode="auto">
          <a:xfrm>
            <a:off x="1940560" y="626348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7" name="Picture 6">
            <a:extLst>
              <a:ext uri="{FF2B5EF4-FFF2-40B4-BE49-F238E27FC236}">
                <a16:creationId xmlns:a16="http://schemas.microsoft.com/office/drawing/2014/main" id="{0D0D6817-3705-686D-9781-006A702A0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970" y="913799"/>
            <a:ext cx="7150825" cy="5438775"/>
          </a:xfrm>
          <a:prstGeom prst="rect">
            <a:avLst/>
          </a:prstGeom>
          <a:solidFill>
            <a:schemeClr val="bg2">
              <a:lumMod val="10000"/>
              <a:lumOff val="90000"/>
            </a:schemeClr>
          </a:solidFill>
        </p:spPr>
      </p:pic>
      <p:cxnSp>
        <p:nvCxnSpPr>
          <p:cNvPr id="9" name="Straight Connector 8">
            <a:extLst>
              <a:ext uri="{FF2B5EF4-FFF2-40B4-BE49-F238E27FC236}">
                <a16:creationId xmlns:a16="http://schemas.microsoft.com/office/drawing/2014/main" id="{72487D15-EAE0-74FC-1B0F-126FF393794C}"/>
              </a:ext>
            </a:extLst>
          </p:cNvPr>
          <p:cNvCxnSpPr>
            <a:cxnSpLocks/>
          </p:cNvCxnSpPr>
          <p:nvPr/>
        </p:nvCxnSpPr>
        <p:spPr>
          <a:xfrm flipV="1">
            <a:off x="7590408" y="1456046"/>
            <a:ext cx="319596" cy="230188"/>
          </a:xfrm>
          <a:prstGeom prst="line">
            <a:avLst/>
          </a:prstGeom>
        </p:spPr>
        <p:style>
          <a:lnRef idx="1">
            <a:schemeClr val="dk1"/>
          </a:lnRef>
          <a:fillRef idx="0">
            <a:schemeClr val="dk1"/>
          </a:fillRef>
          <a:effectRef idx="0">
            <a:schemeClr val="dk1"/>
          </a:effectRef>
          <a:fontRef idx="minor">
            <a:schemeClr val="tx1"/>
          </a:fontRef>
        </p:style>
      </p:cxnSp>
      <p:sp>
        <p:nvSpPr>
          <p:cNvPr id="10" name="Oval 9">
            <a:extLst>
              <a:ext uri="{FF2B5EF4-FFF2-40B4-BE49-F238E27FC236}">
                <a16:creationId xmlns:a16="http://schemas.microsoft.com/office/drawing/2014/main" id="{D2083D70-0CD4-608C-E396-1A8786137C8A}"/>
              </a:ext>
            </a:extLst>
          </p:cNvPr>
          <p:cNvSpPr/>
          <p:nvPr/>
        </p:nvSpPr>
        <p:spPr>
          <a:xfrm>
            <a:off x="7851671" y="1298566"/>
            <a:ext cx="820124" cy="3149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search</a:t>
            </a:r>
            <a:endParaRPr lang="en-IN" sz="1200" dirty="0"/>
          </a:p>
        </p:txBody>
      </p:sp>
    </p:spTree>
    <p:extLst>
      <p:ext uri="{BB962C8B-B14F-4D97-AF65-F5344CB8AC3E}">
        <p14:creationId xmlns:p14="http://schemas.microsoft.com/office/powerpoint/2010/main" val="471163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E666B4-47A6-0275-A055-B354E6E96EB2}"/>
              </a:ext>
            </a:extLst>
          </p:cNvPr>
          <p:cNvPicPr>
            <a:picLocks noChangeAspect="1"/>
          </p:cNvPicPr>
          <p:nvPr/>
        </p:nvPicPr>
        <p:blipFill>
          <a:blip r:embed="rId2"/>
          <a:stretch>
            <a:fillRect/>
          </a:stretch>
        </p:blipFill>
        <p:spPr>
          <a:xfrm>
            <a:off x="1451265" y="692458"/>
            <a:ext cx="5499790" cy="6045530"/>
          </a:xfrm>
          <a:prstGeom prst="rect">
            <a:avLst/>
          </a:prstGeom>
          <a:solidFill>
            <a:schemeClr val="bg2">
              <a:lumMod val="75000"/>
              <a:lumOff val="25000"/>
            </a:schemeClr>
          </a:solidFill>
        </p:spPr>
      </p:pic>
      <p:pic>
        <p:nvPicPr>
          <p:cNvPr id="3" name="Picture 2">
            <a:extLst>
              <a:ext uri="{FF2B5EF4-FFF2-40B4-BE49-F238E27FC236}">
                <a16:creationId xmlns:a16="http://schemas.microsoft.com/office/drawing/2014/main" id="{7E79E3AE-A7C8-3AC8-9F5C-0C69254E8444}"/>
              </a:ext>
            </a:extLst>
          </p:cNvPr>
          <p:cNvPicPr>
            <a:picLocks noChangeAspect="1"/>
          </p:cNvPicPr>
          <p:nvPr/>
        </p:nvPicPr>
        <p:blipFill>
          <a:blip r:embed="rId3"/>
          <a:stretch>
            <a:fillRect/>
          </a:stretch>
        </p:blipFill>
        <p:spPr>
          <a:xfrm>
            <a:off x="1581037" y="424974"/>
            <a:ext cx="5759196" cy="1415796"/>
          </a:xfrm>
          <a:prstGeom prst="rect">
            <a:avLst/>
          </a:prstGeom>
        </p:spPr>
      </p:pic>
      <p:sp>
        <p:nvSpPr>
          <p:cNvPr id="5" name="TextBox 4">
            <a:extLst>
              <a:ext uri="{FF2B5EF4-FFF2-40B4-BE49-F238E27FC236}">
                <a16:creationId xmlns:a16="http://schemas.microsoft.com/office/drawing/2014/main" id="{D494D488-1596-7254-31D1-2169452E4265}"/>
              </a:ext>
            </a:extLst>
          </p:cNvPr>
          <p:cNvSpPr txBox="1"/>
          <p:nvPr/>
        </p:nvSpPr>
        <p:spPr>
          <a:xfrm>
            <a:off x="1150620" y="237936"/>
            <a:ext cx="6101080" cy="374077"/>
          </a:xfrm>
          <a:prstGeom prst="rect">
            <a:avLst/>
          </a:prstGeom>
          <a:noFill/>
        </p:spPr>
        <p:txBody>
          <a:bodyPr wrap="square">
            <a:spAutoFit/>
          </a:bodyPr>
          <a:lstStyle/>
          <a:p>
            <a:pPr>
              <a:lnSpc>
                <a:spcPct val="107000"/>
              </a:lnSpc>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Application Flowchart: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2043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13EF251-9A9F-6383-1A4F-5D185306B529}"/>
              </a:ext>
            </a:extLst>
          </p:cNvPr>
          <p:cNvSpPr>
            <a:spLocks noChangeArrowheads="1"/>
          </p:cNvSpPr>
          <p:nvPr/>
        </p:nvSpPr>
        <p:spPr bwMode="auto">
          <a:xfrm>
            <a:off x="1512330" y="127515"/>
            <a:ext cx="583354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1500" algn="l"/>
              </a:tabLst>
              <a:defRPr>
                <a:solidFill>
                  <a:schemeClr val="tx1"/>
                </a:solidFill>
                <a:latin typeface="Arial" panose="020B0604020202020204" pitchFamily="34" charset="0"/>
              </a:defRPr>
            </a:lvl1pPr>
            <a:lvl2pPr eaLnBrk="0" fontAlgn="base" hangingPunct="0">
              <a:spcBef>
                <a:spcPct val="0"/>
              </a:spcBef>
              <a:spcAft>
                <a:spcPct val="0"/>
              </a:spcAft>
              <a:tabLst>
                <a:tab pos="571500" algn="l"/>
              </a:tabLst>
              <a:defRPr>
                <a:solidFill>
                  <a:schemeClr val="tx1"/>
                </a:solidFill>
                <a:latin typeface="Arial" panose="020B0604020202020204" pitchFamily="34" charset="0"/>
              </a:defRPr>
            </a:lvl2pPr>
            <a:lvl3pPr eaLnBrk="0" fontAlgn="base" hangingPunct="0">
              <a:spcBef>
                <a:spcPct val="0"/>
              </a:spcBef>
              <a:spcAft>
                <a:spcPct val="0"/>
              </a:spcAft>
              <a:tabLst>
                <a:tab pos="571500" algn="l"/>
              </a:tabLst>
              <a:defRPr>
                <a:solidFill>
                  <a:schemeClr val="tx1"/>
                </a:solidFill>
                <a:latin typeface="Arial" panose="020B0604020202020204" pitchFamily="34" charset="0"/>
              </a:defRPr>
            </a:lvl3pPr>
            <a:lvl4pPr eaLnBrk="0" fontAlgn="base" hangingPunct="0">
              <a:spcBef>
                <a:spcPct val="0"/>
              </a:spcBef>
              <a:spcAft>
                <a:spcPct val="0"/>
              </a:spcAft>
              <a:tabLst>
                <a:tab pos="571500" algn="l"/>
              </a:tabLst>
              <a:defRPr>
                <a:solidFill>
                  <a:schemeClr val="tx1"/>
                </a:solidFill>
                <a:latin typeface="Arial" panose="020B0604020202020204" pitchFamily="34" charset="0"/>
              </a:defRPr>
            </a:lvl4pPr>
            <a:lvl5pPr eaLnBrk="0" fontAlgn="base" hangingPunct="0">
              <a:spcBef>
                <a:spcPct val="0"/>
              </a:spcBef>
              <a:spcAft>
                <a:spcPct val="0"/>
              </a:spcAft>
              <a:tabLst>
                <a:tab pos="571500" algn="l"/>
              </a:tabLst>
              <a:defRPr>
                <a:solidFill>
                  <a:schemeClr val="tx1"/>
                </a:solidFill>
                <a:latin typeface="Arial" panose="020B0604020202020204" pitchFamily="34" charset="0"/>
              </a:defRPr>
            </a:lvl5pPr>
            <a:lvl6pPr eaLnBrk="0" fontAlgn="base" hangingPunct="0">
              <a:spcBef>
                <a:spcPct val="0"/>
              </a:spcBef>
              <a:spcAft>
                <a:spcPct val="0"/>
              </a:spcAft>
              <a:tabLst>
                <a:tab pos="571500" algn="l"/>
              </a:tabLst>
              <a:defRPr>
                <a:solidFill>
                  <a:schemeClr val="tx1"/>
                </a:solidFill>
                <a:latin typeface="Arial" panose="020B0604020202020204" pitchFamily="34" charset="0"/>
              </a:defRPr>
            </a:lvl6pPr>
            <a:lvl7pPr eaLnBrk="0" fontAlgn="base" hangingPunct="0">
              <a:spcBef>
                <a:spcPct val="0"/>
              </a:spcBef>
              <a:spcAft>
                <a:spcPct val="0"/>
              </a:spcAft>
              <a:tabLst>
                <a:tab pos="571500" algn="l"/>
              </a:tabLst>
              <a:defRPr>
                <a:solidFill>
                  <a:schemeClr val="tx1"/>
                </a:solidFill>
                <a:latin typeface="Arial" panose="020B0604020202020204" pitchFamily="34" charset="0"/>
              </a:defRPr>
            </a:lvl7pPr>
            <a:lvl8pPr eaLnBrk="0" fontAlgn="base" hangingPunct="0">
              <a:spcBef>
                <a:spcPct val="0"/>
              </a:spcBef>
              <a:spcAft>
                <a:spcPct val="0"/>
              </a:spcAft>
              <a:tabLst>
                <a:tab pos="571500" algn="l"/>
              </a:tabLst>
              <a:defRPr>
                <a:solidFill>
                  <a:schemeClr val="tx1"/>
                </a:solidFill>
                <a:latin typeface="Arial" panose="020B0604020202020204" pitchFamily="34" charset="0"/>
              </a:defRPr>
            </a:lvl8pPr>
            <a:lvl9pPr eaLnBrk="0" fontAlgn="base" hangingPunct="0">
              <a:spcBef>
                <a:spcPct val="0"/>
              </a:spcBef>
              <a:spcAft>
                <a:spcPct val="0"/>
              </a:spcAft>
              <a:tabLst>
                <a:tab pos="5715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altLang="en-US" sz="2400" b="1" i="0"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Screenshots-</a:t>
            </a:r>
            <a:endParaRPr kumimoji="0" lang="en-US" altLang="en-US" sz="1100" b="0" i="0" u="sng"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71500" algn="l"/>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7150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45" name="Picture 32">
            <a:extLst>
              <a:ext uri="{FF2B5EF4-FFF2-40B4-BE49-F238E27FC236}">
                <a16:creationId xmlns:a16="http://schemas.microsoft.com/office/drawing/2014/main" id="{0328947A-8F14-2A91-BA97-10B2F9FC8D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960" y="1292087"/>
            <a:ext cx="2854960" cy="556591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8C1B35A0-321D-FE97-EA62-16E94428D39B}"/>
              </a:ext>
            </a:extLst>
          </p:cNvPr>
          <p:cNvSpPr>
            <a:spLocks noChangeArrowheads="1"/>
          </p:cNvSpPr>
          <p:nvPr/>
        </p:nvSpPr>
        <p:spPr bwMode="auto">
          <a:xfrm>
            <a:off x="2621280" y="8083549"/>
            <a:ext cx="583354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5" name="TextBox 4">
            <a:extLst>
              <a:ext uri="{FF2B5EF4-FFF2-40B4-BE49-F238E27FC236}">
                <a16:creationId xmlns:a16="http://schemas.microsoft.com/office/drawing/2014/main" id="{0C6AA2CE-D80A-D161-0FD4-69356309D946}"/>
              </a:ext>
            </a:extLst>
          </p:cNvPr>
          <p:cNvSpPr txBox="1"/>
          <p:nvPr/>
        </p:nvSpPr>
        <p:spPr>
          <a:xfrm>
            <a:off x="1913652" y="802250"/>
            <a:ext cx="6101080" cy="374077"/>
          </a:xfrm>
          <a:prstGeom prst="rect">
            <a:avLst/>
          </a:prstGeom>
          <a:noFill/>
        </p:spPr>
        <p:txBody>
          <a:bodyPr wrap="square">
            <a:spAutoFit/>
          </a:bodyPr>
          <a:lstStyle/>
          <a:p>
            <a:pPr>
              <a:lnSpc>
                <a:spcPct val="107000"/>
              </a:lnSpc>
              <a:spcAft>
                <a:spcPts val="800"/>
              </a:spcAft>
              <a:tabLst>
                <a:tab pos="5715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Splash screen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1AE43163-0581-2DCD-5924-9CACD4CBB6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9680" y="1292087"/>
            <a:ext cx="2854960" cy="5438398"/>
          </a:xfrm>
          <a:prstGeom prst="rect">
            <a:avLst/>
          </a:prstGeom>
          <a:ln>
            <a:noFill/>
          </a:ln>
        </p:spPr>
      </p:pic>
      <p:sp>
        <p:nvSpPr>
          <p:cNvPr id="8" name="TextBox 7">
            <a:extLst>
              <a:ext uri="{FF2B5EF4-FFF2-40B4-BE49-F238E27FC236}">
                <a16:creationId xmlns:a16="http://schemas.microsoft.com/office/drawing/2014/main" id="{38547753-425D-4312-ECA0-691B78C70900}"/>
              </a:ext>
            </a:extLst>
          </p:cNvPr>
          <p:cNvSpPr txBox="1"/>
          <p:nvPr/>
        </p:nvSpPr>
        <p:spPr>
          <a:xfrm>
            <a:off x="7227808" y="802250"/>
            <a:ext cx="6101080" cy="374077"/>
          </a:xfrm>
          <a:prstGeom prst="rect">
            <a:avLst/>
          </a:prstGeom>
          <a:noFill/>
        </p:spPr>
        <p:txBody>
          <a:bodyPr wrap="square">
            <a:spAutoFit/>
          </a:bodyPr>
          <a:lstStyle/>
          <a:p>
            <a:pPr>
              <a:lnSpc>
                <a:spcPct val="107000"/>
              </a:lnSpc>
              <a:spcAft>
                <a:spcPts val="800"/>
              </a:spcAft>
              <a:tabLst>
                <a:tab pos="5715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Sign up page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81112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7CF9B2C-4C34-B3EB-6DD6-E928CA5591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880" y="891540"/>
            <a:ext cx="2879896" cy="5885180"/>
          </a:xfrm>
          <a:prstGeom prst="rect">
            <a:avLst/>
          </a:prstGeom>
          <a:ln>
            <a:noFill/>
          </a:ln>
        </p:spPr>
      </p:pic>
      <p:sp>
        <p:nvSpPr>
          <p:cNvPr id="4" name="TextBox 3">
            <a:extLst>
              <a:ext uri="{FF2B5EF4-FFF2-40B4-BE49-F238E27FC236}">
                <a16:creationId xmlns:a16="http://schemas.microsoft.com/office/drawing/2014/main" id="{BB516A2C-1ACF-07C9-D831-E8C68606297B}"/>
              </a:ext>
            </a:extLst>
          </p:cNvPr>
          <p:cNvSpPr txBox="1"/>
          <p:nvPr/>
        </p:nvSpPr>
        <p:spPr>
          <a:xfrm>
            <a:off x="2207260" y="336202"/>
            <a:ext cx="6101080" cy="374077"/>
          </a:xfrm>
          <a:prstGeom prst="rect">
            <a:avLst/>
          </a:prstGeom>
          <a:noFill/>
        </p:spPr>
        <p:txBody>
          <a:bodyPr wrap="square">
            <a:spAutoFit/>
          </a:bodyPr>
          <a:lstStyle/>
          <a:p>
            <a:pPr>
              <a:lnSpc>
                <a:spcPct val="107000"/>
              </a:lnSpc>
              <a:spcAft>
                <a:spcPts val="800"/>
              </a:spcAft>
              <a:tabLst>
                <a:tab pos="5715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Login page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89CBF129-DD4B-5F29-FD1E-358941FB5B8C}"/>
              </a:ext>
            </a:extLst>
          </p:cNvPr>
          <p:cNvSpPr txBox="1"/>
          <p:nvPr/>
        </p:nvSpPr>
        <p:spPr>
          <a:xfrm>
            <a:off x="7134860" y="336202"/>
            <a:ext cx="6101080" cy="374077"/>
          </a:xfrm>
          <a:prstGeom prst="rect">
            <a:avLst/>
          </a:prstGeom>
          <a:noFill/>
        </p:spPr>
        <p:txBody>
          <a:bodyPr wrap="square">
            <a:spAutoFit/>
          </a:bodyPr>
          <a:lstStyle/>
          <a:p>
            <a:pPr>
              <a:lnSpc>
                <a:spcPct val="107000"/>
              </a:lnSpc>
              <a:spcAft>
                <a:spcPts val="800"/>
              </a:spcAft>
              <a:tabLst>
                <a:tab pos="5715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Home page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BCC0457A-C544-7816-43FA-862F9B4A48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55199" y="891539"/>
            <a:ext cx="2879896" cy="5885181"/>
          </a:xfrm>
          <a:prstGeom prst="rect">
            <a:avLst/>
          </a:prstGeom>
        </p:spPr>
      </p:pic>
    </p:spTree>
    <p:extLst>
      <p:ext uri="{BB962C8B-B14F-4D97-AF65-F5344CB8AC3E}">
        <p14:creationId xmlns:p14="http://schemas.microsoft.com/office/powerpoint/2010/main" val="10371674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132</TotalTime>
  <Words>829</Words>
  <Application>Microsoft Office PowerPoint</Application>
  <PresentationFormat>Widescreen</PresentationFormat>
  <Paragraphs>97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Bookman Old Style</vt:lpstr>
      <vt:lpstr>Calibri</vt:lpstr>
      <vt:lpstr>Times New Roman</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Satyam Singh</dc:creator>
  <cp:lastModifiedBy>Satyam Singh</cp:lastModifiedBy>
  <cp:revision>2</cp:revision>
  <dcterms:created xsi:type="dcterms:W3CDTF">2023-05-31T03:30:50Z</dcterms:created>
  <dcterms:modified xsi:type="dcterms:W3CDTF">2023-06-12T10:55:39Z</dcterms:modified>
</cp:coreProperties>
</file>