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zzynizar@gmail.com" initials="" lastIdx="1" clrIdx="0">
    <p:extLst>
      <p:ext uri="{19B8F6BF-5375-455C-9EA6-DF929625EA0E}">
        <p15:presenceInfo xmlns:p15="http://schemas.microsoft.com/office/powerpoint/2012/main" userId="7caefeefdfc1d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90E8-A105-AA6F-CA2D-BB784548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F705F-F4B0-7F8B-CA50-79C361A3F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D59F-6951-8B14-38FD-7495E260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3737-BED3-ED25-82D9-2112CB02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482A0-58E2-5E42-6CA9-ED13437A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E068-87A6-CD68-02F0-8EB406C4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03D19-77C6-ED46-2A3D-BCFA920A9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9CF5-1787-F8BB-4544-112BD0D7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84A-1E8B-30EB-974B-BBD8D402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CA809-4545-E091-CA36-CEFE514D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37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D9A1-1B44-DF10-F6FC-AA56D9916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9227C-1C39-1259-E26A-F56346B9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E9D6-AC8E-0ED7-66E9-B287F098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C997-F3D9-CB56-B194-BBECA403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32A7-78F8-8588-7324-5A23F6FC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61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2804-899F-BC36-EDC7-4F18FDBA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CBCF-00FA-1209-A20D-76B3EB58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7B198-6A84-8651-B6D6-71949141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D0FA-BEAA-BE1C-15BA-6300F827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98A13-7B02-9ECE-B435-687C9C4E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C911-2D5A-687D-6B9C-9387FA9C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4C61-D342-D8D2-6507-A7845398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E196-8507-70EE-B4C6-9500950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45E2-B50E-7CF7-7971-A0859F21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F45A-174D-EF30-4583-92E5872E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7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6E4D-4A18-7606-A39C-344BAC7E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E960-9907-0DFD-B07B-9D3A801D7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001B-0A69-C9A7-C10A-7386EC403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78B8A-1CC0-3FCD-2EFD-876AED10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A7D2-4150-4EDD-F4D6-5688023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63785-EB31-8DE9-6FD2-9DF95E6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8757-98C3-1FD7-1DDF-05EE8737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513C-3670-A4DE-4517-770275122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FE427-21C7-FD1F-6BC5-585B0168E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933F8-DF09-B784-E145-6DA48089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8FE33-6A4C-808E-685F-300C3F07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FECDE-16C3-6F4A-2972-E0783A76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37839-827B-73D2-A1CB-036BCA24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65B93-3180-CDDB-43B2-59D3B87C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83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DA5-66D8-3A99-5980-180942D7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DE1CE-08B7-78B3-2F49-611AFF00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C6E51-64FA-7CE6-BE77-B4A36A9A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E6B6-05F0-6FAC-CAF8-3BB12F1B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17319-6A40-D947-770E-C313A78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E9439-AE81-49A1-5C75-4F1D8004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A2F70-B71D-85CA-1B63-1EA45918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3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43DC-6FD5-BC1D-FAAD-8FC48D15C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BCFC-3CAB-58E5-F71B-FCBA12C2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ADF1F-7DD3-0540-9C03-809F7A5DE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2FFC-05DA-E336-A054-8BF28C56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4FAF-CB81-FB14-D3D1-D26F9C82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7A08-379E-D727-79CB-7265E126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EBAF-4ECB-3A4F-A2C0-64ADA5C7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B8202-A4DE-93B2-9A59-DB294F31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14976-8DC7-62D4-964F-EDDF0154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60E75-C8C2-DAC1-47CD-E3E7AE53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3BD1B-8102-2E19-BDCD-EF874B32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7AA2-FE49-B127-7C12-01FD2371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5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E157D-BAB2-7EB6-1B5F-9D5CE850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DFDF-292E-7677-2723-D49C64E19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8D542-C29B-CE88-4C39-D6DAE9BFC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C0C33-175C-486F-B198-86108A2C48C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D31B-C8A9-EFD9-3EF9-9A851B62F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619D-063F-374B-4156-41F633962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F80-2FF5-4D35-8334-8664414D6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4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sql-server/editions-and-components-of-sql-server-2022?view=sql-server-ver16&amp;preserve-view=true#sql-server-edi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80FC4-5864-BB13-DE3A-3ADBDA83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  <a:t>      </a:t>
            </a: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  <a:t> LOAN MANAGENT </a:t>
            </a:r>
            <a:b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A3B562-0681-E3DA-39B1-B4DD9B1E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25200" cy="484187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 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                                                                                                              </a:t>
            </a:r>
            <a:r>
              <a:rPr lang="en-IN" b="1" dirty="0">
                <a:solidFill>
                  <a:schemeClr val="bg2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R.B.NIZAR</a:t>
            </a:r>
          </a:p>
        </p:txBody>
      </p:sp>
    </p:spTree>
    <p:extLst>
      <p:ext uri="{BB962C8B-B14F-4D97-AF65-F5344CB8AC3E}">
        <p14:creationId xmlns:p14="http://schemas.microsoft.com/office/powerpoint/2010/main" val="316143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8CD2-ABE6-F653-7167-0D3E5A03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Code to Set Criteria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355D5-9984-F24E-884E-DFFDA117C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507" y="1825625"/>
            <a:ext cx="7296347" cy="4351338"/>
          </a:xfrm>
        </p:spPr>
      </p:pic>
    </p:spTree>
    <p:extLst>
      <p:ext uri="{BB962C8B-B14F-4D97-AF65-F5344CB8AC3E}">
        <p14:creationId xmlns:p14="http://schemas.microsoft.com/office/powerpoint/2010/main" val="196128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20CD-E66D-8F4C-2352-A37DA5EE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Creating Row Level Trigger and </a:t>
            </a:r>
            <a:b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                     Statement level Trigger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1BE26-B24C-7E41-12DD-C720DAB96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75" y="1825625"/>
            <a:ext cx="8048049" cy="4351338"/>
          </a:xfrm>
        </p:spPr>
      </p:pic>
    </p:spTree>
    <p:extLst>
      <p:ext uri="{BB962C8B-B14F-4D97-AF65-F5344CB8AC3E}">
        <p14:creationId xmlns:p14="http://schemas.microsoft.com/office/powerpoint/2010/main" val="326015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6966-B915-130F-54FA-A35A7424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lgerian" panose="04020705040A02060702" pitchFamily="82" charset="0"/>
              </a:rPr>
              <a:t>Loan still Processing Customers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5CB56-990E-01BD-7C12-2FB88EADD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751" y="1690689"/>
            <a:ext cx="6679774" cy="3763168"/>
          </a:xfrm>
        </p:spPr>
      </p:pic>
    </p:spTree>
    <p:extLst>
      <p:ext uri="{BB962C8B-B14F-4D97-AF65-F5344CB8AC3E}">
        <p14:creationId xmlns:p14="http://schemas.microsoft.com/office/powerpoint/2010/main" val="290651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4647-C9E9-8471-E9DA-BC3B3637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Deleting the customers who’s application and</a:t>
            </a:r>
            <a:b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 loan amount are not processed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A2954-0AE1-AB6F-F239-F8D24F2E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72" y="3071042"/>
            <a:ext cx="10515600" cy="715916"/>
          </a:xfrm>
        </p:spPr>
      </p:pic>
    </p:spTree>
    <p:extLst>
      <p:ext uri="{BB962C8B-B14F-4D97-AF65-F5344CB8AC3E}">
        <p14:creationId xmlns:p14="http://schemas.microsoft.com/office/powerpoint/2010/main" val="244617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8D53-C1D6-BDAD-70DE-8D8FB35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lgerian" panose="04020705040A02060702" pitchFamily="82" charset="0"/>
                <a:cs typeface="Aldhabi" panose="01000000000000000000" pitchFamily="2" charset="-78"/>
              </a:rPr>
              <a:t>After Deleting the Customers the total Number of Customers are:</a:t>
            </a:r>
            <a:endParaRPr lang="en-IN" sz="1800" dirty="0">
              <a:latin typeface="Algerian" panose="04020705040A02060702" pitchFamily="82" charset="0"/>
              <a:cs typeface="Aldhabi" panose="010000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51B24-488E-B0BC-01F9-AFB8FE73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27" y="2300140"/>
            <a:ext cx="9078013" cy="1659118"/>
          </a:xfrm>
        </p:spPr>
      </p:pic>
    </p:spTree>
    <p:extLst>
      <p:ext uri="{BB962C8B-B14F-4D97-AF65-F5344CB8AC3E}">
        <p14:creationId xmlns:p14="http://schemas.microsoft.com/office/powerpoint/2010/main" val="231499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E5D3-6D2A-4D38-64CC-2628C08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Annual and Monthly Interest Calculation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18325-3705-95B4-8E67-EF1621800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494"/>
            <a:ext cx="10515600" cy="4121600"/>
          </a:xfrm>
        </p:spPr>
      </p:pic>
    </p:spTree>
    <p:extLst>
      <p:ext uri="{BB962C8B-B14F-4D97-AF65-F5344CB8AC3E}">
        <p14:creationId xmlns:p14="http://schemas.microsoft.com/office/powerpoint/2010/main" val="328171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7A35-227F-7A71-71E9-0D738C5B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Join Tables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1DC82-5154-C863-D40D-498E1D1FA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2846896"/>
            <a:ext cx="7932361" cy="1835436"/>
          </a:xfrm>
        </p:spPr>
      </p:pic>
    </p:spTree>
    <p:extLst>
      <p:ext uri="{BB962C8B-B14F-4D97-AF65-F5344CB8AC3E}">
        <p14:creationId xmlns:p14="http://schemas.microsoft.com/office/powerpoint/2010/main" val="1057599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0BB3-B9CB-2A3E-16A8-5B6C359A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Output for Join Tables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AC726B-3B6D-8FC2-5622-2EC495E9B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34356"/>
            <a:ext cx="8455843" cy="4333875"/>
          </a:xfrm>
        </p:spPr>
      </p:pic>
    </p:spTree>
    <p:extLst>
      <p:ext uri="{BB962C8B-B14F-4D97-AF65-F5344CB8AC3E}">
        <p14:creationId xmlns:p14="http://schemas.microsoft.com/office/powerpoint/2010/main" val="2002718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7FF8-B152-0801-49C1-BB0CDB08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Updating the Gender and age of Customers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40468A-A61E-BAF9-C7A3-B5054320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20" y="1455018"/>
            <a:ext cx="6315959" cy="5167311"/>
          </a:xfrm>
        </p:spPr>
      </p:pic>
    </p:spTree>
    <p:extLst>
      <p:ext uri="{BB962C8B-B14F-4D97-AF65-F5344CB8AC3E}">
        <p14:creationId xmlns:p14="http://schemas.microsoft.com/office/powerpoint/2010/main" val="871170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513D-6EDD-C416-7117-20FD8A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Create a Procedure called Final output and Include all Join Queries Together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2D43C-6063-0E9D-D1B5-DA6B7B388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1" y="1825625"/>
            <a:ext cx="9488437" cy="4351338"/>
          </a:xfrm>
        </p:spPr>
      </p:pic>
    </p:spTree>
    <p:extLst>
      <p:ext uri="{BB962C8B-B14F-4D97-AF65-F5344CB8AC3E}">
        <p14:creationId xmlns:p14="http://schemas.microsoft.com/office/powerpoint/2010/main" val="417134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FC4B-9B3B-B1B2-55E7-D59B05DE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13" y="108156"/>
            <a:ext cx="8052619" cy="845574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                                                   MYSQL(Structured Query Language)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469DB1-BF0F-FE05-C7F5-510BE2F6DD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" y="1038021"/>
            <a:ext cx="11857703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MySQL and SQL Explained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1.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MySQL is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open-source relational database management system (RDBMS)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that is used to store,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manage,and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retrieve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It is based on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SQL (Structured Query Language)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and is widely used for web applications, enterprise applications, and cloud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Developed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Oracle Corporation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Commonly used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PHP, Python, Java, and other programming languages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Used in popular applications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WordPress, Facebook, and Netflix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b="1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2. SQL (Structured Query Language)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SQL is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standard language for managing databases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. It is used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Create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modify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database structures (CREATE, ALTER, DROP)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Insert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update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delete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data (INSERT, UPDATE, DELETE)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Retrieve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data (SELECT)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Control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to data (GRANT, REVOKE)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solidFill>
                <a:schemeClr val="bg2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MySQL vs.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is a language for managing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is a software (RDBMS) that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implements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 SQL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Rounded MT Bold" panose="020F0704030504030204" pitchFamily="34" charset="0"/>
              </a:rPr>
              <a:t>for storing and managing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29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318D-DFAD-692B-19D9-BCCF160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Ending the procedure using delimiter</a:t>
            </a:r>
            <a:endParaRPr lang="en-IN" sz="2000" dirty="0"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32A6A0-45CD-CF68-D019-C8EE04F7B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604"/>
            <a:ext cx="10515600" cy="3569721"/>
          </a:xfrm>
        </p:spPr>
      </p:pic>
    </p:spTree>
    <p:extLst>
      <p:ext uri="{BB962C8B-B14F-4D97-AF65-F5344CB8AC3E}">
        <p14:creationId xmlns:p14="http://schemas.microsoft.com/office/powerpoint/2010/main" val="45708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C307-5B38-7B08-7050-721F9EB9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Calling procedure for all output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180B0-5A1C-EE6D-4CB6-3B7E60EB6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70" y="2516180"/>
            <a:ext cx="3009900" cy="990600"/>
          </a:xfrm>
        </p:spPr>
      </p:pic>
    </p:spTree>
    <p:extLst>
      <p:ext uri="{BB962C8B-B14F-4D97-AF65-F5344CB8AC3E}">
        <p14:creationId xmlns:p14="http://schemas.microsoft.com/office/powerpoint/2010/main" val="37600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1CD9-715D-60B8-D45C-846D344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gerian" panose="04020705040A02060702" pitchFamily="82" charset="0"/>
              </a:rPr>
              <a:t>Output-1</a:t>
            </a:r>
            <a:endParaRPr lang="en-IN" sz="40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E8C2B-7175-108B-C5E4-1407A366E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3" y="1621411"/>
            <a:ext cx="10957874" cy="4430597"/>
          </a:xfrm>
        </p:spPr>
      </p:pic>
    </p:spTree>
    <p:extLst>
      <p:ext uri="{BB962C8B-B14F-4D97-AF65-F5344CB8AC3E}">
        <p14:creationId xmlns:p14="http://schemas.microsoft.com/office/powerpoint/2010/main" val="389341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52F-B068-0AA9-FB8B-0F4B676A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lgerian" panose="04020705040A02060702" pitchFamily="82" charset="0"/>
                <a:cs typeface="Andalus" panose="02020603050405020304" pitchFamily="18" charset="-78"/>
              </a:rPr>
              <a:t>Output-2</a:t>
            </a:r>
            <a:endParaRPr lang="en-IN" sz="2800" dirty="0">
              <a:latin typeface="Algerian" panose="04020705040A02060702" pitchFamily="82" charset="0"/>
              <a:cs typeface="Andalus" panose="02020603050405020304" pitchFamily="18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C76282-CD50-1A7F-1E45-3DCA2E28B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0" y="1555424"/>
            <a:ext cx="10515600" cy="904972"/>
          </a:xfrm>
        </p:spPr>
      </p:pic>
    </p:spTree>
    <p:extLst>
      <p:ext uri="{BB962C8B-B14F-4D97-AF65-F5344CB8AC3E}">
        <p14:creationId xmlns:p14="http://schemas.microsoft.com/office/powerpoint/2010/main" val="227888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E592-E797-4D59-FDB5-306C9146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bg2"/>
                </a:solidFill>
                <a:latin typeface="Algerian" panose="04020705040A02060702" pitchFamily="82" charset="0"/>
              </a:rPr>
              <a:t>Output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92F24-DD20-37F7-6FB9-3C4298B0F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1" y="1889580"/>
            <a:ext cx="10515600" cy="3450431"/>
          </a:xfrm>
        </p:spPr>
      </p:pic>
    </p:spTree>
    <p:extLst>
      <p:ext uri="{BB962C8B-B14F-4D97-AF65-F5344CB8AC3E}">
        <p14:creationId xmlns:p14="http://schemas.microsoft.com/office/powerpoint/2010/main" val="1970908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0E2B-B9FD-65C9-8616-6772C607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Output-4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31F3E-C48C-26AB-B645-44C3B12A1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1" y="2354745"/>
            <a:ext cx="10296525" cy="1219200"/>
          </a:xfrm>
        </p:spPr>
      </p:pic>
    </p:spTree>
    <p:extLst>
      <p:ext uri="{BB962C8B-B14F-4D97-AF65-F5344CB8AC3E}">
        <p14:creationId xmlns:p14="http://schemas.microsoft.com/office/powerpoint/2010/main" val="126657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44D9-A41A-5C49-055E-BFCFA30A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485"/>
            <a:ext cx="10515600" cy="4355183"/>
          </a:xfrm>
        </p:spPr>
        <p:txBody>
          <a:bodyPr/>
          <a:lstStyle/>
          <a:p>
            <a:r>
              <a:rPr lang="en-IN" dirty="0">
                <a:solidFill>
                  <a:schemeClr val="bg2"/>
                </a:solidFill>
                <a:latin typeface="Algerian" panose="04020705040A02060702" pitchFamily="82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36068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7780-0412-1379-15DF-07D079EA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061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</a:t>
            </a:r>
            <a:r>
              <a:rPr lang="en-IN" dirty="0" err="1">
                <a:solidFill>
                  <a:schemeClr val="bg2"/>
                </a:solidFill>
                <a:latin typeface="Algerian" panose="04020705040A02060702" pitchFamily="82" charset="0"/>
              </a:rPr>
              <a:t>Sql</a:t>
            </a:r>
            <a:r>
              <a:rPr lang="en-IN" dirty="0">
                <a:solidFill>
                  <a:schemeClr val="bg2"/>
                </a:solidFill>
                <a:latin typeface="Algerian" panose="04020705040A02060702" pitchFamily="82" charset="0"/>
              </a:rPr>
              <a:t> server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76DF-9C32-A3E7-96BC-FBD4F5A75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068540"/>
            <a:ext cx="12024852" cy="5789459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2"/>
                </a:solidFill>
                <a:effectLst/>
                <a:latin typeface="Bahnschrift Light SemiCondensed" panose="020B0502040204020203" pitchFamily="34" charset="0"/>
              </a:rPr>
              <a:t>SQL Server is generally used as a database in medium-sized companies and large enterprises, where the ability to scale to millions or hundreds of millions of records is important. </a:t>
            </a:r>
            <a:r>
              <a:rPr lang="en-US" sz="2400" b="0" i="0" u="none" strike="noStrike" dirty="0">
                <a:solidFill>
                  <a:schemeClr val="bg2"/>
                </a:solidFill>
                <a:effectLst/>
                <a:latin typeface="Bahnschrift Light SemiCondense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Server editions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Bahnschrift Light SemiCondensed" panose="020B0502040204020203" pitchFamily="34" charset="0"/>
              </a:rPr>
              <a:t> range from SQL Server Enterprise, designed with high-end datacenter capabilities, to SQL Server Express, an entry-level database for learning about and building desktop and small applications</a:t>
            </a:r>
          </a:p>
          <a:p>
            <a:endParaRPr lang="en-US" sz="2400" b="0" i="0" dirty="0">
              <a:solidFill>
                <a:schemeClr val="bg2"/>
              </a:solidFill>
              <a:effectLst/>
              <a:latin typeface="Bahnschrift Light SemiCondensed" panose="020B0502040204020203" pitchFamily="34" charset="0"/>
            </a:endParaRPr>
          </a:p>
          <a:p>
            <a:r>
              <a:rPr lang="en-US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Key features of </a:t>
            </a:r>
            <a:r>
              <a:rPr lang="en-US" sz="2400" dirty="0" err="1">
                <a:solidFill>
                  <a:schemeClr val="bg2"/>
                </a:solidFill>
                <a:latin typeface="Bahnschrift Light SemiCondensed" panose="020B0502040204020203" pitchFamily="34" charset="0"/>
              </a:rPr>
              <a:t>sql</a:t>
            </a:r>
            <a:r>
              <a:rPr lang="en-US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servers:</a:t>
            </a:r>
          </a:p>
          <a:p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Relational Database Management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Organizes data in tables, using relationships.</a:t>
            </a:r>
            <a:b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ACID Compliance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Ensures reliable transactions (Atomicity, Consistency, Isolation, Durability).</a:t>
            </a:r>
            <a:b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Scalability &amp; Performance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Optimized for large-scale data handling.</a:t>
            </a:r>
            <a:b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Security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Supports encryption, authentication, and role-based access.</a:t>
            </a:r>
            <a:b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Business Intelligence (BI) &amp; Analytics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Integrates with Microsoft Power BI and Reporting Services.</a:t>
            </a:r>
            <a:b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</a:b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✔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Cloud &amp; On-Premise Support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– Works with </a:t>
            </a:r>
            <a:r>
              <a:rPr lang="en-IN" sz="2400" b="1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Azure SQL Database</a:t>
            </a:r>
            <a:r>
              <a:rPr lang="en-IN" sz="24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 and traditional servers</a:t>
            </a:r>
            <a:r>
              <a:rPr lang="en-IN" sz="2400" dirty="0">
                <a:solidFill>
                  <a:schemeClr val="bg2"/>
                </a:solidFill>
              </a:rPr>
              <a:t>.</a:t>
            </a:r>
            <a:endParaRPr lang="en-IN" sz="2400" dirty="0">
              <a:solidFill>
                <a:schemeClr val="bg2"/>
              </a:solidFill>
              <a:latin typeface="Nordique Inlin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3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AAB3-2273-E044-9CCE-C434DB7F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0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       History of </a:t>
            </a:r>
            <a:r>
              <a:rPr lang="en-US" dirty="0" err="1">
                <a:solidFill>
                  <a:schemeClr val="bg2"/>
                </a:solidFill>
                <a:latin typeface="Algerian" panose="04020705040A02060702" pitchFamily="82" charset="0"/>
              </a:rPr>
              <a:t>SQl</a:t>
            </a:r>
            <a:br>
              <a:rPr lang="en-US" dirty="0"/>
            </a:br>
            <a:r>
              <a:rPr lang="en-US" dirty="0"/>
              <a:t>                                                                              </a:t>
            </a:r>
            <a:endParaRPr lang="en-IN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EBF6-62F3-99E0-ED78-901B89BD7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1147199"/>
            <a:ext cx="6545826" cy="4172054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endParaRPr lang="en-US" sz="2600" dirty="0">
              <a:solidFill>
                <a:schemeClr val="bg2"/>
              </a:solidFill>
              <a:latin typeface="Bahnschrift Light SemiCondensed" panose="020B0502040204020203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First developed in 1970s by two scientists at IBM following a theory of ‘relational algebra’ by Edgar F. Codd, who was also an IBM scientist.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First commercial implementation of SQL-based RDMBS was Oracle’s V2.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First adopted by ANSI in 1986, and ISO in 1987 as standard.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The latest version of the SQL standard is from 2016. There have been very many versions in between.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4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A4DA-C473-1066-ADB9-1760BE28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                                          Most Important SQL Statements</a:t>
            </a:r>
            <a:endParaRPr lang="en-IN" sz="20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7746-2097-D633-0E7B-9147A33CD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SELECT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extracts data from a database (DQL)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UPDATE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updates data in a database (DML) 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DELETE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deletes data from a database (DML) 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INSERT 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inserts new data into a database (DML) 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CREATE DATABASE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creates a new database (DDL)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CREATE TABLE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creates a new table (DDL) </a:t>
            </a:r>
          </a:p>
          <a:p>
            <a:r>
              <a:rPr lang="en-US" b="1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DROP TABLE</a:t>
            </a:r>
            <a:r>
              <a:rPr lang="en-US" dirty="0">
                <a:solidFill>
                  <a:schemeClr val="bg2"/>
                </a:solidFill>
                <a:latin typeface="Bahnschrift Light Condensed" panose="020B0502040204020203" pitchFamily="34" charset="0"/>
              </a:rPr>
              <a:t> - deletes a table  (DDL)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61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094F-801E-DEAE-19DE-A9DB1317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781"/>
            <a:ext cx="10515600" cy="165181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                                                             Functions Used in this SQL </a:t>
            </a:r>
            <a:endParaRPr lang="en-IN" sz="20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6450A-F080-0958-18C0-56F2C5A7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COUNT()</a:t>
            </a:r>
          </a:p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MIN()</a:t>
            </a:r>
          </a:p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MAX()</a:t>
            </a:r>
          </a:p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AVG()</a:t>
            </a:r>
          </a:p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SUM()</a:t>
            </a:r>
          </a:p>
          <a:p>
            <a:r>
              <a:rPr lang="en-US" dirty="0">
                <a:solidFill>
                  <a:schemeClr val="bg2"/>
                </a:solidFill>
                <a:latin typeface="Bahnschrift Light SemiCondensed" panose="020B0502040204020203" pitchFamily="34" charset="0"/>
              </a:rPr>
              <a:t>REPLACE()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43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C84D-7946-3E26-AAF2-20579CCF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  <a:t>                                              Creating database:</a:t>
            </a:r>
            <a:b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b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</a:br>
            <a: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  <a:t>         </a:t>
            </a:r>
            <a:r>
              <a:rPr lang="en-IN" sz="2800" dirty="0" err="1">
                <a:solidFill>
                  <a:schemeClr val="bg2"/>
                </a:solidFill>
                <a:latin typeface="Algerian" panose="04020705040A02060702" pitchFamily="82" charset="0"/>
              </a:rPr>
              <a:t>descripstion</a:t>
            </a:r>
            <a:r>
              <a:rPr lang="en-IN" sz="2800" dirty="0">
                <a:solidFill>
                  <a:schemeClr val="bg2"/>
                </a:solidFill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01D3-5C61-4A45-2BFD-7E042CBF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1125"/>
            <a:ext cx="11877675" cy="54768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</a:rPr>
              <a:t>Creating database as “project” to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</a:rPr>
              <a:t>Use the database  and after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</a:rPr>
              <a:t>Set the auto </a:t>
            </a:r>
            <a:r>
              <a:rPr lang="en-IN" dirty="0" err="1">
                <a:solidFill>
                  <a:schemeClr val="bg2"/>
                </a:solidFill>
              </a:rPr>
              <a:t>cmmit</a:t>
            </a:r>
            <a:r>
              <a:rPr lang="en-IN" dirty="0">
                <a:solidFill>
                  <a:schemeClr val="bg2"/>
                </a:solidFill>
              </a:rPr>
              <a:t> to “off” the perform</a:t>
            </a:r>
          </a:p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</a:rPr>
              <a:t>The rollback and then start and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/>
                </a:solidFill>
              </a:rPr>
              <a:t>execute transaction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CD138A-B02F-6FF8-DA36-D9C0EF959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372" y="3314556"/>
            <a:ext cx="4703671" cy="152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1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2B5-528C-A11F-4D70-E5A6DCA0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bg2"/>
                </a:solidFill>
                <a:latin typeface="Algerian" panose="04020705040A02060702" pitchFamily="82" charset="0"/>
              </a:rPr>
              <a:t>Code to set criteria:</a:t>
            </a:r>
            <a:endParaRPr lang="en-IN" sz="2800" dirty="0">
              <a:solidFill>
                <a:schemeClr val="bg2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D808A0-4EC6-3121-17F9-DD095D14D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09" y="2206551"/>
            <a:ext cx="8524875" cy="3533775"/>
          </a:xfrm>
        </p:spPr>
      </p:pic>
    </p:spTree>
    <p:extLst>
      <p:ext uri="{BB962C8B-B14F-4D97-AF65-F5344CB8AC3E}">
        <p14:creationId xmlns:p14="http://schemas.microsoft.com/office/powerpoint/2010/main" val="65582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2B02-77BC-6E20-FB55-52ED48CD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Algerian" panose="04020705040A02060702" pitchFamily="82" charset="0"/>
              </a:rPr>
              <a:t>Table-1 “pro”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21A90-FE38-45FF-7AB6-753549801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7" y="1934369"/>
            <a:ext cx="7629525" cy="4133850"/>
          </a:xfrm>
        </p:spPr>
      </p:pic>
    </p:spTree>
    <p:extLst>
      <p:ext uri="{BB962C8B-B14F-4D97-AF65-F5344CB8AC3E}">
        <p14:creationId xmlns:p14="http://schemas.microsoft.com/office/powerpoint/2010/main" val="283076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679</Words>
  <Application>Microsoft Office PowerPoint</Application>
  <PresentationFormat>Widescreen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Algerian</vt:lpstr>
      <vt:lpstr>Arabic Typesetting</vt:lpstr>
      <vt:lpstr>Arial</vt:lpstr>
      <vt:lpstr>Arial Rounded MT Bold</vt:lpstr>
      <vt:lpstr>Bahnschrift Light Condensed</vt:lpstr>
      <vt:lpstr>Bahnschrift Light SemiCondensed</vt:lpstr>
      <vt:lpstr>Calibri</vt:lpstr>
      <vt:lpstr>Calibri Light</vt:lpstr>
      <vt:lpstr>Nordique Inline</vt:lpstr>
      <vt:lpstr>Office Theme</vt:lpstr>
      <vt:lpstr>               LOAN MANAGENT                     SYSTEM</vt:lpstr>
      <vt:lpstr>                                                                            MYSQL(Structured Query Language)</vt:lpstr>
      <vt:lpstr>                         Sql server   </vt:lpstr>
      <vt:lpstr>                                History of SQl                                                                               </vt:lpstr>
      <vt:lpstr>                                                                   Most Important SQL Statements</vt:lpstr>
      <vt:lpstr>                                                                                      Functions Used in this SQL </vt:lpstr>
      <vt:lpstr>                                              Creating database:            descripstion:</vt:lpstr>
      <vt:lpstr>Code to set criteria:</vt:lpstr>
      <vt:lpstr>Table-1 “pro”</vt:lpstr>
      <vt:lpstr>Code to Set Criteria</vt:lpstr>
      <vt:lpstr>Creating Row Level Trigger and                       Statement level Trigger</vt:lpstr>
      <vt:lpstr>Loan still Processing Customers</vt:lpstr>
      <vt:lpstr>Deleting the customers who’s application and  loan amount are not processed</vt:lpstr>
      <vt:lpstr>After Deleting the Customers the total Number of Customers are:</vt:lpstr>
      <vt:lpstr>Annual and Monthly Interest Calculation</vt:lpstr>
      <vt:lpstr>Join Tables</vt:lpstr>
      <vt:lpstr>Output for Join Tables</vt:lpstr>
      <vt:lpstr>Updating the Gender and age of Customers</vt:lpstr>
      <vt:lpstr>Create a Procedure called Final output and Include all Join Queries Together</vt:lpstr>
      <vt:lpstr>Ending the procedure using delimiter</vt:lpstr>
      <vt:lpstr>Calling procedure for all output</vt:lpstr>
      <vt:lpstr>Output-1</vt:lpstr>
      <vt:lpstr>Output-2</vt:lpstr>
      <vt:lpstr>Output 3</vt:lpstr>
      <vt:lpstr>Output-4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nzzynizar@gmail.com</dc:creator>
  <cp:lastModifiedBy>nzzynizar@gmail.com</cp:lastModifiedBy>
  <cp:revision>1</cp:revision>
  <dcterms:created xsi:type="dcterms:W3CDTF">2025-04-03T17:40:59Z</dcterms:created>
  <dcterms:modified xsi:type="dcterms:W3CDTF">2025-04-03T19:01:46Z</dcterms:modified>
</cp:coreProperties>
</file>