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75" r:id="rId4"/>
    <p:sldId id="259" r:id="rId5"/>
    <p:sldId id="260" r:id="rId6"/>
    <p:sldId id="261" r:id="rId7"/>
    <p:sldId id="262" r:id="rId8"/>
    <p:sldId id="277" r:id="rId9"/>
    <p:sldId id="278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7772400" cy="5041900"/>
  <p:notesSz cx="7772400" cy="5041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C5"/>
    <a:srgbClr val="FEC200"/>
    <a:srgbClr val="A4C7DD"/>
    <a:srgbClr val="6BBA9C"/>
    <a:srgbClr val="7FB8B2"/>
    <a:srgbClr val="A1D3C0"/>
    <a:srgbClr val="DBBF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1" autoAdjust="0"/>
    <p:restoredTop sz="94660"/>
  </p:normalViewPr>
  <p:slideViewPr>
    <p:cSldViewPr>
      <p:cViewPr varScale="1">
        <p:scale>
          <a:sx n="71" d="100"/>
          <a:sy n="71" d="100"/>
        </p:scale>
        <p:origin x="5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4151613401266"/>
          <c:y val="0.17718359194071326"/>
          <c:w val="0.66514377798363444"/>
          <c:h val="0.6400709240389068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Tidak sekolah</c:v>
                </c:pt>
                <c:pt idx="1">
                  <c:v>SD dan sederajat</c:v>
                </c:pt>
                <c:pt idx="2">
                  <c:v>SLTP daan sederajat</c:v>
                </c:pt>
                <c:pt idx="3">
                  <c:v>SLTA dan sederajat</c:v>
                </c:pt>
                <c:pt idx="4">
                  <c:v>PT dan sederajat</c:v>
                </c:pt>
                <c:pt idx="5">
                  <c:v>TT/TJ/RHS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5.4</c:v>
                </c:pt>
                <c:pt idx="1">
                  <c:v>5.4</c:v>
                </c:pt>
                <c:pt idx="2">
                  <c:v>39</c:v>
                </c:pt>
                <c:pt idx="3">
                  <c:v>24.5</c:v>
                </c:pt>
                <c:pt idx="4">
                  <c:v>21.7</c:v>
                </c:pt>
                <c:pt idx="5">
                  <c:v>4.0999999999999996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Tidak sekolah</c:v>
                </c:pt>
                <c:pt idx="1">
                  <c:v>SD dan sederajat</c:v>
                </c:pt>
                <c:pt idx="2">
                  <c:v>SLTP daan sederajat</c:v>
                </c:pt>
                <c:pt idx="3">
                  <c:v>SLTA dan sederajat</c:v>
                </c:pt>
                <c:pt idx="4">
                  <c:v>PT dan sederajat</c:v>
                </c:pt>
                <c:pt idx="5">
                  <c:v>TT/TJ/RHS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Tidak sekolah</c:v>
                </c:pt>
                <c:pt idx="1">
                  <c:v>SD dan sederajat</c:v>
                </c:pt>
                <c:pt idx="2">
                  <c:v>SLTP daan sederajat</c:v>
                </c:pt>
                <c:pt idx="3">
                  <c:v>SLTA dan sederajat</c:v>
                </c:pt>
                <c:pt idx="4">
                  <c:v>PT dan sederajat</c:v>
                </c:pt>
                <c:pt idx="5">
                  <c:v>TT/TJ/RHS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77671728"/>
        <c:axId val="877663888"/>
      </c:barChart>
      <c:catAx>
        <c:axId val="8776717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77663888"/>
        <c:crosses val="autoZero"/>
        <c:auto val="1"/>
        <c:lblAlgn val="ctr"/>
        <c:lblOffset val="100"/>
        <c:noMultiLvlLbl val="0"/>
      </c:catAx>
      <c:valAx>
        <c:axId val="877663888"/>
        <c:scaling>
          <c:orientation val="minMax"/>
        </c:scaling>
        <c:delete val="1"/>
        <c:axPos val="b"/>
        <c:numFmt formatCode="0.0" sourceLinked="1"/>
        <c:majorTickMark val="none"/>
        <c:minorTickMark val="none"/>
        <c:tickLblPos val="nextTo"/>
        <c:crossAx val="8776717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5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5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6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6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Sheet1!$A$2:$A$14</c:f>
              <c:strCache>
                <c:ptCount val="13"/>
                <c:pt idx="0">
                  <c:v>Ibu Rumah Tangga (17,9 %)</c:v>
                </c:pt>
                <c:pt idx="1">
                  <c:v>Petani/Peternak (17,3 %)</c:v>
                </c:pt>
                <c:pt idx="2">
                  <c:v>Pengusaha/Wirausaha (17,3%)   </c:v>
                </c:pt>
                <c:pt idx="3">
                  <c:v>Karyawan swasta (14,8%)</c:v>
                </c:pt>
                <c:pt idx="4">
                  <c:v>Pedagang (11,2 %)</c:v>
                </c:pt>
                <c:pt idx="5">
                  <c:v>Pelajar/Mahasiswa (6,1 %)</c:v>
                </c:pt>
                <c:pt idx="6">
                  <c:v>Sektor Jasa (5,6 %)</c:v>
                </c:pt>
                <c:pt idx="7">
                  <c:v>Belum atau Tidak Bekerja (2.6 %)</c:v>
                </c:pt>
                <c:pt idx="8">
                  <c:v>PNS/ASN (1,3 %)</c:v>
                </c:pt>
                <c:pt idx="9">
                  <c:v>Nelayan (1,0 %)</c:v>
                </c:pt>
                <c:pt idx="10">
                  <c:v>Pegawai BUMN/BUMD (0,5 %)</c:v>
                </c:pt>
                <c:pt idx="11">
                  <c:v>Lainya (3,8 %)</c:v>
                </c:pt>
                <c:pt idx="12">
                  <c:v>TT/TJ/RHS (0,5 %)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5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5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6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6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Sheet1!$A$2:$A$14</c:f>
              <c:strCache>
                <c:ptCount val="13"/>
                <c:pt idx="0">
                  <c:v>Ibu Rumah Tangga (17,9 %)</c:v>
                </c:pt>
                <c:pt idx="1">
                  <c:v>Petani/Peternak (17,3 %)</c:v>
                </c:pt>
                <c:pt idx="2">
                  <c:v>Pengusaha/Wirausaha (17,3%)   </c:v>
                </c:pt>
                <c:pt idx="3">
                  <c:v>Karyawan swasta (14,8%)</c:v>
                </c:pt>
                <c:pt idx="4">
                  <c:v>Pedagang (11,2 %)</c:v>
                </c:pt>
                <c:pt idx="5">
                  <c:v>Pelajar/Mahasiswa (6,1 %)</c:v>
                </c:pt>
                <c:pt idx="6">
                  <c:v>Sektor Jasa (5,6 %)</c:v>
                </c:pt>
                <c:pt idx="7">
                  <c:v>Belum atau Tidak Bekerja (2.6 %)</c:v>
                </c:pt>
                <c:pt idx="8">
                  <c:v>PNS/ASN (1,3 %)</c:v>
                </c:pt>
                <c:pt idx="9">
                  <c:v>Nelayan (1,0 %)</c:v>
                </c:pt>
                <c:pt idx="10">
                  <c:v>Pegawai BUMN/BUMD (0,5 %)</c:v>
                </c:pt>
                <c:pt idx="11">
                  <c:v>Lainya (3,8 %)</c:v>
                </c:pt>
                <c:pt idx="12">
                  <c:v>TT/TJ/RHS (0,5 %)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731660584666999"/>
          <c:y val="0.21048691523853633"/>
          <c:w val="0.64359336200751038"/>
          <c:h val="0.370395437702640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5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5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6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6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delete val="1"/>
          </c:dLbls>
          <c:cat>
            <c:strRef>
              <c:f>Sheet1!$A$2:$A$14</c:f>
              <c:strCache>
                <c:ptCount val="13"/>
                <c:pt idx="0">
                  <c:v>Ibu Rumah Tangga (17,9 %)</c:v>
                </c:pt>
                <c:pt idx="1">
                  <c:v>Petani/Peternak (17,3 %)</c:v>
                </c:pt>
                <c:pt idx="2">
                  <c:v>Pengusaha/Wirausaha (17,3%)   </c:v>
                </c:pt>
                <c:pt idx="3">
                  <c:v>Karyawan swasta (14,8%)</c:v>
                </c:pt>
                <c:pt idx="4">
                  <c:v>Pedagang (11,2 %)</c:v>
                </c:pt>
                <c:pt idx="5">
                  <c:v>Pelajar/Mahasiswa (6,1 %)</c:v>
                </c:pt>
                <c:pt idx="6">
                  <c:v>Sektor Jasa (5,6 %)</c:v>
                </c:pt>
                <c:pt idx="7">
                  <c:v>Belum atau Tidak Bekerja (2.6 %)</c:v>
                </c:pt>
                <c:pt idx="8">
                  <c:v>PNS/ASN (1,3 %)</c:v>
                </c:pt>
                <c:pt idx="9">
                  <c:v>Nelayan (1,0 %)</c:v>
                </c:pt>
                <c:pt idx="10">
                  <c:v>Pegawai BUMN/BUMD (0,5 %)</c:v>
                </c:pt>
                <c:pt idx="11">
                  <c:v>Lainya (3,8 %)</c:v>
                </c:pt>
                <c:pt idx="12">
                  <c:v>TT/TJ/RHS (0,5 %)</c:v>
                </c:pt>
              </c:strCache>
            </c:strRef>
          </c:cat>
          <c:val>
            <c:numRef>
              <c:f>Sheet1!$B$2:$B$14</c:f>
              <c:numCache>
                <c:formatCode>0.0</c:formatCode>
                <c:ptCount val="13"/>
                <c:pt idx="0">
                  <c:v>17.857142857142858</c:v>
                </c:pt>
                <c:pt idx="1">
                  <c:v>17.346938775510203</c:v>
                </c:pt>
                <c:pt idx="2">
                  <c:v>17.346938775510203</c:v>
                </c:pt>
                <c:pt idx="3">
                  <c:v>14.795918367346939</c:v>
                </c:pt>
                <c:pt idx="4">
                  <c:v>11.224489795918368</c:v>
                </c:pt>
                <c:pt idx="5">
                  <c:v>6.1224489795918364</c:v>
                </c:pt>
                <c:pt idx="6">
                  <c:v>5.6122448979591839</c:v>
                </c:pt>
                <c:pt idx="7">
                  <c:v>2.5510204081632653</c:v>
                </c:pt>
                <c:pt idx="8">
                  <c:v>1.2755102040816326</c:v>
                </c:pt>
                <c:pt idx="9">
                  <c:v>1.0204081632653061</c:v>
                </c:pt>
                <c:pt idx="10">
                  <c:v>0.51020408163265307</c:v>
                </c:pt>
                <c:pt idx="11">
                  <c:v>3.8265306122448979</c:v>
                </c:pt>
                <c:pt idx="12">
                  <c:v>0.51020408163265307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5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5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6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6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Sheet1!$A$2:$A$14</c:f>
              <c:strCache>
                <c:ptCount val="13"/>
                <c:pt idx="0">
                  <c:v>Ibu Rumah Tangga (17,9 %)</c:v>
                </c:pt>
                <c:pt idx="1">
                  <c:v>Petani/Peternak (17,3 %)</c:v>
                </c:pt>
                <c:pt idx="2">
                  <c:v>Pengusaha/Wirausaha (17,3%)   </c:v>
                </c:pt>
                <c:pt idx="3">
                  <c:v>Karyawan swasta (14,8%)</c:v>
                </c:pt>
                <c:pt idx="4">
                  <c:v>Pedagang (11,2 %)</c:v>
                </c:pt>
                <c:pt idx="5">
                  <c:v>Pelajar/Mahasiswa (6,1 %)</c:v>
                </c:pt>
                <c:pt idx="6">
                  <c:v>Sektor Jasa (5,6 %)</c:v>
                </c:pt>
                <c:pt idx="7">
                  <c:v>Belum atau Tidak Bekerja (2.6 %)</c:v>
                </c:pt>
                <c:pt idx="8">
                  <c:v>PNS/ASN (1,3 %)</c:v>
                </c:pt>
                <c:pt idx="9">
                  <c:v>Nelayan (1,0 %)</c:v>
                </c:pt>
                <c:pt idx="10">
                  <c:v>Pegawai BUMN/BUMD (0,5 %)</c:v>
                </c:pt>
                <c:pt idx="11">
                  <c:v>Lainya (3,8 %)</c:v>
                </c:pt>
                <c:pt idx="12">
                  <c:v>TT/TJ/RHS (0,5 %)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5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5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6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6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Sheet1!$A$2:$A$14</c:f>
              <c:strCache>
                <c:ptCount val="13"/>
                <c:pt idx="0">
                  <c:v>Ibu Rumah Tangga (17,9 %)</c:v>
                </c:pt>
                <c:pt idx="1">
                  <c:v>Petani/Peternak (17,3 %)</c:v>
                </c:pt>
                <c:pt idx="2">
                  <c:v>Pengusaha/Wirausaha (17,3%)   </c:v>
                </c:pt>
                <c:pt idx="3">
                  <c:v>Karyawan swasta (14,8%)</c:v>
                </c:pt>
                <c:pt idx="4">
                  <c:v>Pedagang (11,2 %)</c:v>
                </c:pt>
                <c:pt idx="5">
                  <c:v>Pelajar/Mahasiswa (6,1 %)</c:v>
                </c:pt>
                <c:pt idx="6">
                  <c:v>Sektor Jasa (5,6 %)</c:v>
                </c:pt>
                <c:pt idx="7">
                  <c:v>Belum atau Tidak Bekerja (2.6 %)</c:v>
                </c:pt>
                <c:pt idx="8">
                  <c:v>PNS/ASN (1,3 %)</c:v>
                </c:pt>
                <c:pt idx="9">
                  <c:v>Nelayan (1,0 %)</c:v>
                </c:pt>
                <c:pt idx="10">
                  <c:v>Pegawai BUMN/BUMD (0,5 %)</c:v>
                </c:pt>
                <c:pt idx="11">
                  <c:v>Lainya (3,8 %)</c:v>
                </c:pt>
                <c:pt idx="12">
                  <c:v>TT/TJ/RHS (0,5 %)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628821213524768E-2"/>
          <c:w val="0.97952562914929753"/>
          <c:h val="0.7129130963408986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TT/TJ/RHS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###0.0">
                  <c:v>6.1224489795918364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Lainnya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 formatCode="###0.0">
                  <c:v>1.0204081632653061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Nasionalis / Abangan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 formatCode="###0.0">
                  <c:v>1.0204081632653061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Non Muslim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 formatCode="###0.0">
                  <c:v>1.7857142857142856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Muslim (non NU/Muhammadiyah/FPI)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 formatCode="###0.0">
                  <c:v>7.3979591836734695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Muhammadiyah / di bawah naunganya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Sheet1!$G$2:$G$9</c:f>
              <c:numCache>
                <c:formatCode>General</c:formatCode>
                <c:ptCount val="8"/>
                <c:pt idx="0" formatCode="###0.0">
                  <c:v>4.0816326530612246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NU / Nahdliyin 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Sheet1!$H$2:$H$9</c:f>
              <c:numCache>
                <c:formatCode>General</c:formatCode>
                <c:ptCount val="8"/>
                <c:pt idx="0" formatCode="###0.0">
                  <c:v>78.571428571428569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3809456"/>
        <c:axId val="723811136"/>
      </c:barChart>
      <c:catAx>
        <c:axId val="7238094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3811136"/>
        <c:crosses val="autoZero"/>
        <c:auto val="1"/>
        <c:lblAlgn val="ctr"/>
        <c:lblOffset val="100"/>
        <c:noMultiLvlLbl val="0"/>
      </c:catAx>
      <c:valAx>
        <c:axId val="72381113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723809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595607534352323"/>
          <c:y val="0.18107515053265399"/>
          <c:w val="0.50550196850393703"/>
          <c:h val="0.521130731820287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474370850702486E-2"/>
          <c:y val="0.19130529180176012"/>
          <c:w val="0.97952562914929753"/>
          <c:h val="0.7129130963408986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TT/TJ/RHS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 formatCode="0.0">
                  <c:v>17.687074829931973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Pengurs Fatayat Ranting/PAC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 formatCode="0.0">
                  <c:v>0.3401360544217687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Pengurus NU Cabang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 formatCode="0.0">
                  <c:v>0.68027210884353739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Pengurus Ansor Ranting/PAC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 formatCode="0.0">
                  <c:v>1.7006802721088436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Pengurus NU Ranting/MWC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 formatCode="0.0">
                  <c:v>2.0408163265306123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Merasa memilki kesamaan kultur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 formatCode="0.0">
                  <c:v>9.8639455782312915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Anggota/Aktifis NU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0" formatCode="0.0">
                  <c:v>9.8639455782312915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Anggota jamaah tahlil/sholawat dsb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0" formatCode="0.0">
                  <c:v>57.823129251700678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57204144"/>
        <c:axId val="857213664"/>
      </c:barChart>
      <c:catAx>
        <c:axId val="857204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57213664"/>
        <c:crosses val="autoZero"/>
        <c:auto val="1"/>
        <c:lblAlgn val="ctr"/>
        <c:lblOffset val="100"/>
        <c:noMultiLvlLbl val="0"/>
      </c:catAx>
      <c:valAx>
        <c:axId val="85721366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85720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84070557356801"/>
          <c:y val="0.21048691523853635"/>
          <c:w val="0.46063686892079664"/>
          <c:h val="0.782160143584993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0.00237</cdr:x>
      <cdr:y>0.01776</cdr:y>
    </cdr:from>
    <cdr:to>
      <cdr:x>0.73458</cdr:x>
      <cdr:y>0.81188</cdr:y>
    </cdr:to>
    <cdr:sp macro="" textlink="">
      <cdr:nvSpPr>
        <cdr:cNvPr id="2" name="Rounded Rectangle 1"/>
        <cdr:cNvSpPr/>
      </cdr:nvSpPr>
      <cdr:spPr>
        <a:xfrm xmlns:a="http://schemas.openxmlformats.org/drawingml/2006/main">
          <a:off x="12280" y="61350"/>
          <a:ext cx="3794020" cy="2743208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>
          <a:solidFill>
            <a:srgbClr val="6BBA9C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0.06581</cdr:y>
    </cdr:from>
    <cdr:to>
      <cdr:x>0.67647</cdr:x>
      <cdr:y>0.95368</cdr:y>
    </cdr:to>
    <cdr:sp macro="" textlink="">
      <cdr:nvSpPr>
        <cdr:cNvPr id="2" name="Rounded Rectangle 1"/>
        <cdr:cNvSpPr/>
      </cdr:nvSpPr>
      <cdr:spPr>
        <a:xfrm xmlns:a="http://schemas.openxmlformats.org/drawingml/2006/main">
          <a:off x="0" y="227322"/>
          <a:ext cx="3505197" cy="3067058"/>
        </a:xfrm>
        <a:prstGeom xmlns:a="http://schemas.openxmlformats.org/drawingml/2006/main" prst="roundRect">
          <a:avLst>
            <a:gd name="adj" fmla="val 11367"/>
          </a:avLst>
        </a:prstGeom>
        <a:noFill xmlns:a="http://schemas.openxmlformats.org/drawingml/2006/main"/>
        <a:ln xmlns:a="http://schemas.openxmlformats.org/drawingml/2006/main">
          <a:solidFill>
            <a:srgbClr val="6BBA9C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252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252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DA9E9-44F7-4212-AAE5-4B62E77BE320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630238"/>
            <a:ext cx="2622550" cy="170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2425700"/>
            <a:ext cx="6216650" cy="198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789488"/>
            <a:ext cx="3368675" cy="252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4789488"/>
            <a:ext cx="3368675" cy="252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549DE-DF3F-490C-9F7C-49A3AD32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8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549DE-DF3F-490C-9F7C-49A3AD3273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6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1562989"/>
            <a:ext cx="6606540" cy="10587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2823464"/>
            <a:ext cx="5440680" cy="1260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3C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3C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1159637"/>
            <a:ext cx="3380994" cy="3327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1159637"/>
            <a:ext cx="3380994" cy="3327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3C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4457" y="572173"/>
            <a:ext cx="6323484" cy="783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003C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8869" y="2129903"/>
            <a:ext cx="6094661" cy="2000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4688967"/>
            <a:ext cx="2487168" cy="252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4688967"/>
            <a:ext cx="1787652" cy="252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4688967"/>
            <a:ext cx="1787652" cy="252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e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png"/><Relationship Id="rId18" Type="http://schemas.openxmlformats.org/officeDocument/2006/relationships/image" Target="../media/image77.png"/><Relationship Id="rId26" Type="http://schemas.openxmlformats.org/officeDocument/2006/relationships/image" Target="../media/image85.png"/><Relationship Id="rId39" Type="http://schemas.openxmlformats.org/officeDocument/2006/relationships/image" Target="../media/image98.png"/><Relationship Id="rId21" Type="http://schemas.openxmlformats.org/officeDocument/2006/relationships/image" Target="../media/image80.png"/><Relationship Id="rId34" Type="http://schemas.openxmlformats.org/officeDocument/2006/relationships/image" Target="../media/image93.png"/><Relationship Id="rId42" Type="http://schemas.openxmlformats.org/officeDocument/2006/relationships/image" Target="../media/image101.png"/><Relationship Id="rId47" Type="http://schemas.openxmlformats.org/officeDocument/2006/relationships/image" Target="../media/image106.png"/><Relationship Id="rId50" Type="http://schemas.openxmlformats.org/officeDocument/2006/relationships/image" Target="../media/image109.png"/><Relationship Id="rId55" Type="http://schemas.openxmlformats.org/officeDocument/2006/relationships/image" Target="../media/image113.png"/><Relationship Id="rId7" Type="http://schemas.openxmlformats.org/officeDocument/2006/relationships/image" Target="../media/image71.png"/><Relationship Id="rId2" Type="http://schemas.openxmlformats.org/officeDocument/2006/relationships/image" Target="../media/image66.jpeg"/><Relationship Id="rId16" Type="http://schemas.openxmlformats.org/officeDocument/2006/relationships/image" Target="../media/image61.jpeg"/><Relationship Id="rId29" Type="http://schemas.openxmlformats.org/officeDocument/2006/relationships/image" Target="../media/image88.png"/><Relationship Id="rId11" Type="http://schemas.openxmlformats.org/officeDocument/2006/relationships/image" Target="../media/image59.png"/><Relationship Id="rId24" Type="http://schemas.openxmlformats.org/officeDocument/2006/relationships/image" Target="../media/image83.png"/><Relationship Id="rId32" Type="http://schemas.openxmlformats.org/officeDocument/2006/relationships/image" Target="../media/image91.png"/><Relationship Id="rId37" Type="http://schemas.openxmlformats.org/officeDocument/2006/relationships/image" Target="../media/image96.png"/><Relationship Id="rId40" Type="http://schemas.openxmlformats.org/officeDocument/2006/relationships/image" Target="../media/image99.png"/><Relationship Id="rId45" Type="http://schemas.openxmlformats.org/officeDocument/2006/relationships/image" Target="../media/image104.png"/><Relationship Id="rId53" Type="http://schemas.openxmlformats.org/officeDocument/2006/relationships/image" Target="../media/image112.png"/><Relationship Id="rId5" Type="http://schemas.openxmlformats.org/officeDocument/2006/relationships/image" Target="../media/image69.png"/><Relationship Id="rId10" Type="http://schemas.openxmlformats.org/officeDocument/2006/relationships/image" Target="../media/image58.png"/><Relationship Id="rId19" Type="http://schemas.openxmlformats.org/officeDocument/2006/relationships/image" Target="../media/image78.png"/><Relationship Id="rId31" Type="http://schemas.openxmlformats.org/officeDocument/2006/relationships/image" Target="../media/image90.png"/><Relationship Id="rId44" Type="http://schemas.openxmlformats.org/officeDocument/2006/relationships/image" Target="../media/image103.png"/><Relationship Id="rId52" Type="http://schemas.openxmlformats.org/officeDocument/2006/relationships/image" Target="../media/image111.png"/><Relationship Id="rId4" Type="http://schemas.openxmlformats.org/officeDocument/2006/relationships/image" Target="../media/image68.png"/><Relationship Id="rId9" Type="http://schemas.openxmlformats.org/officeDocument/2006/relationships/image" Target="../media/image57.png"/><Relationship Id="rId14" Type="http://schemas.openxmlformats.org/officeDocument/2006/relationships/image" Target="../media/image74.jpeg"/><Relationship Id="rId22" Type="http://schemas.openxmlformats.org/officeDocument/2006/relationships/image" Target="../media/image81.png"/><Relationship Id="rId27" Type="http://schemas.openxmlformats.org/officeDocument/2006/relationships/image" Target="../media/image86.png"/><Relationship Id="rId30" Type="http://schemas.openxmlformats.org/officeDocument/2006/relationships/image" Target="../media/image89.png"/><Relationship Id="rId35" Type="http://schemas.openxmlformats.org/officeDocument/2006/relationships/image" Target="../media/image94.png"/><Relationship Id="rId43" Type="http://schemas.openxmlformats.org/officeDocument/2006/relationships/image" Target="../media/image102.png"/><Relationship Id="rId48" Type="http://schemas.openxmlformats.org/officeDocument/2006/relationships/image" Target="../media/image107.png"/><Relationship Id="rId56" Type="http://schemas.openxmlformats.org/officeDocument/2006/relationships/image" Target="../media/image114.png"/><Relationship Id="rId8" Type="http://schemas.openxmlformats.org/officeDocument/2006/relationships/image" Target="../media/image72.png"/><Relationship Id="rId51" Type="http://schemas.openxmlformats.org/officeDocument/2006/relationships/image" Target="../media/image110.png"/><Relationship Id="rId3" Type="http://schemas.openxmlformats.org/officeDocument/2006/relationships/image" Target="../media/image67.png"/><Relationship Id="rId12" Type="http://schemas.openxmlformats.org/officeDocument/2006/relationships/image" Target="../media/image60.png"/><Relationship Id="rId17" Type="http://schemas.openxmlformats.org/officeDocument/2006/relationships/image" Target="../media/image76.png"/><Relationship Id="rId25" Type="http://schemas.openxmlformats.org/officeDocument/2006/relationships/image" Target="../media/image84.png"/><Relationship Id="rId33" Type="http://schemas.openxmlformats.org/officeDocument/2006/relationships/image" Target="../media/image92.png"/><Relationship Id="rId38" Type="http://schemas.openxmlformats.org/officeDocument/2006/relationships/image" Target="../media/image97.png"/><Relationship Id="rId46" Type="http://schemas.openxmlformats.org/officeDocument/2006/relationships/image" Target="../media/image105.png"/><Relationship Id="rId20" Type="http://schemas.openxmlformats.org/officeDocument/2006/relationships/image" Target="../media/image79.png"/><Relationship Id="rId41" Type="http://schemas.openxmlformats.org/officeDocument/2006/relationships/image" Target="../media/image100.png"/><Relationship Id="rId54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0.png"/><Relationship Id="rId15" Type="http://schemas.openxmlformats.org/officeDocument/2006/relationships/image" Target="../media/image75.png"/><Relationship Id="rId23" Type="http://schemas.openxmlformats.org/officeDocument/2006/relationships/image" Target="../media/image82.png"/><Relationship Id="rId28" Type="http://schemas.openxmlformats.org/officeDocument/2006/relationships/image" Target="../media/image87.png"/><Relationship Id="rId36" Type="http://schemas.openxmlformats.org/officeDocument/2006/relationships/image" Target="../media/image95.png"/><Relationship Id="rId49" Type="http://schemas.openxmlformats.org/officeDocument/2006/relationships/image" Target="../media/image10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29.png"/><Relationship Id="rId15" Type="http://schemas.openxmlformats.org/officeDocument/2006/relationships/image" Target="../media/image123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15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3.png"/><Relationship Id="rId16" Type="http://schemas.openxmlformats.org/officeDocument/2006/relationships/image" Target="../media/image1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10" Type="http://schemas.openxmlformats.org/officeDocument/2006/relationships/image" Target="../media/image151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chart" Target="../charts/chart1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chart" Target="../charts/chart3.xml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986025"/>
            <a:ext cx="2671558" cy="267155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7439" y="82550"/>
            <a:ext cx="919480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20" dirty="0" smtClean="0">
                <a:solidFill>
                  <a:srgbClr val="FEC200"/>
                </a:solidFill>
                <a:latin typeface="Arial"/>
                <a:cs typeface="Arial"/>
              </a:rPr>
              <a:t>EDISI JANUARI</a:t>
            </a:r>
            <a:r>
              <a:rPr lang="en-US" sz="1400" b="1" spc="-150" dirty="0" smtClean="0">
                <a:solidFill>
                  <a:srgbClr val="FEC200"/>
                </a:solidFill>
                <a:latin typeface="Arial"/>
                <a:cs typeface="Arial"/>
              </a:rPr>
              <a:t> </a:t>
            </a:r>
            <a:r>
              <a:rPr sz="1400" b="1" spc="-25" dirty="0" smtClean="0">
                <a:solidFill>
                  <a:srgbClr val="FEC200"/>
                </a:solidFill>
                <a:latin typeface="Arial"/>
                <a:cs typeface="Arial"/>
              </a:rPr>
              <a:t>2019</a:t>
            </a:r>
            <a:endParaRPr sz="1400" b="1" dirty="0">
              <a:solidFill>
                <a:srgbClr val="FEC200"/>
              </a:solidFill>
              <a:latin typeface="Arial"/>
              <a:cs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75184" y="3412058"/>
            <a:ext cx="1705036" cy="479291"/>
            <a:chOff x="3429000" y="1203459"/>
            <a:chExt cx="1705036" cy="479291"/>
          </a:xfrm>
        </p:grpSpPr>
        <p:sp>
          <p:nvSpPr>
            <p:cNvPr id="12" name="Snip Single Corner Rectangle 11"/>
            <p:cNvSpPr/>
            <p:nvPr/>
          </p:nvSpPr>
          <p:spPr>
            <a:xfrm flipV="1">
              <a:off x="3429000" y="1301749"/>
              <a:ext cx="1663990" cy="381001"/>
            </a:xfrm>
            <a:prstGeom prst="snip1Rect">
              <a:avLst>
                <a:gd name="adj" fmla="val 50000"/>
              </a:avLst>
            </a:prstGeom>
            <a:solidFill>
              <a:srgbClr val="6BB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Single Corner Rectangle 12"/>
            <p:cNvSpPr/>
            <p:nvPr/>
          </p:nvSpPr>
          <p:spPr>
            <a:xfrm flipV="1">
              <a:off x="3470046" y="1203459"/>
              <a:ext cx="1663990" cy="381001"/>
            </a:xfrm>
            <a:prstGeom prst="snip1Rect">
              <a:avLst>
                <a:gd name="adj" fmla="val 50000"/>
              </a:avLst>
            </a:prstGeom>
            <a:solidFill>
              <a:srgbClr val="FEC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bject 5"/>
          <p:cNvSpPr/>
          <p:nvPr/>
        </p:nvSpPr>
        <p:spPr>
          <a:xfrm>
            <a:off x="6113930" y="490997"/>
            <a:ext cx="1615957" cy="534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4800" y="3359150"/>
            <a:ext cx="5661660" cy="1508104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19"/>
              </a:spcBef>
            </a:pPr>
            <a:r>
              <a:rPr sz="1450" b="1" spc="-45" dirty="0">
                <a:solidFill>
                  <a:schemeClr val="bg1"/>
                </a:solidFill>
                <a:latin typeface="Arial"/>
                <a:cs typeface="Arial"/>
              </a:rPr>
              <a:t>Summary</a:t>
            </a:r>
            <a:r>
              <a:rPr sz="1450" b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50" b="1" spc="-55" dirty="0">
                <a:solidFill>
                  <a:schemeClr val="bg1"/>
                </a:solidFill>
                <a:latin typeface="Arial"/>
                <a:cs typeface="Arial"/>
              </a:rPr>
              <a:t>Report</a:t>
            </a:r>
            <a:endParaRPr sz="145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100" spc="-60" dirty="0">
                <a:solidFill>
                  <a:srgbClr val="6BBA9C"/>
                </a:solidFill>
                <a:latin typeface="Arial"/>
                <a:cs typeface="Arial"/>
              </a:rPr>
              <a:t>Jajak </a:t>
            </a:r>
            <a:r>
              <a:rPr sz="2100" spc="-65" dirty="0">
                <a:solidFill>
                  <a:srgbClr val="6BBA9C"/>
                </a:solidFill>
                <a:latin typeface="Arial"/>
                <a:cs typeface="Arial"/>
              </a:rPr>
              <a:t>Pendapat</a:t>
            </a:r>
            <a:r>
              <a:rPr sz="2100" spc="-26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2100" spc="-75" dirty="0">
                <a:solidFill>
                  <a:srgbClr val="6BBA9C"/>
                </a:solidFill>
                <a:latin typeface="Arial"/>
                <a:cs typeface="Arial"/>
              </a:rPr>
              <a:t>tentang</a:t>
            </a:r>
            <a:endParaRPr sz="2100" dirty="0">
              <a:solidFill>
                <a:srgbClr val="6BBA9C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100" b="1" spc="-65" dirty="0">
                <a:solidFill>
                  <a:srgbClr val="6BBA9C"/>
                </a:solidFill>
                <a:latin typeface="Arial"/>
                <a:cs typeface="Arial"/>
              </a:rPr>
              <a:t>Pembangunan</a:t>
            </a:r>
            <a:r>
              <a:rPr sz="2100" b="1" spc="-15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2100" b="1" spc="-60" dirty="0">
                <a:solidFill>
                  <a:srgbClr val="6BBA9C"/>
                </a:solidFill>
                <a:latin typeface="Arial"/>
                <a:cs typeface="Arial"/>
              </a:rPr>
              <a:t>Ekonomi</a:t>
            </a:r>
            <a:r>
              <a:rPr sz="2100" b="1" spc="-15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2100" b="1" spc="-45" dirty="0" err="1">
                <a:solidFill>
                  <a:srgbClr val="6BBA9C"/>
                </a:solidFill>
                <a:latin typeface="Arial"/>
                <a:cs typeface="Arial"/>
              </a:rPr>
              <a:t>dan</a:t>
            </a:r>
            <a:r>
              <a:rPr sz="2100" b="1" spc="-15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2100" b="1" spc="-65" dirty="0" err="1" smtClean="0">
                <a:solidFill>
                  <a:srgbClr val="6BBA9C"/>
                </a:solidFill>
                <a:latin typeface="Arial"/>
                <a:cs typeface="Arial"/>
              </a:rPr>
              <a:t>Politik</a:t>
            </a:r>
            <a:r>
              <a:rPr sz="2100" b="1" spc="-155" dirty="0" smtClean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2100" b="1" spc="-50" dirty="0">
                <a:solidFill>
                  <a:srgbClr val="6BBA9C"/>
                </a:solidFill>
                <a:latin typeface="Arial"/>
                <a:cs typeface="Arial"/>
              </a:rPr>
              <a:t>Jawa</a:t>
            </a:r>
            <a:r>
              <a:rPr sz="2100" b="1" spc="-15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2100" b="1" spc="-75" dirty="0">
                <a:solidFill>
                  <a:srgbClr val="6BBA9C"/>
                </a:solidFill>
                <a:latin typeface="Arial"/>
                <a:cs typeface="Arial"/>
              </a:rPr>
              <a:t>Timur</a:t>
            </a:r>
            <a:endParaRPr sz="2100" dirty="0">
              <a:solidFill>
                <a:srgbClr val="6BBA9C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lang="en-US" sz="1800" b="1" spc="-55" dirty="0" smtClean="0">
                <a:solidFill>
                  <a:srgbClr val="FEC200"/>
                </a:solidFill>
                <a:latin typeface="Arial"/>
                <a:cs typeface="Arial"/>
              </a:rPr>
              <a:t>BANYUWANGI</a:t>
            </a:r>
            <a:endParaRPr sz="1800" b="1" dirty="0">
              <a:solidFill>
                <a:srgbClr val="FEC200"/>
              </a:solidFill>
              <a:latin typeface="Arial"/>
              <a:cs typeface="Arial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958" y="447760"/>
            <a:ext cx="5004970" cy="500497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827777" y="0"/>
            <a:ext cx="533400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16200000">
            <a:off x="36953" y="123195"/>
            <a:ext cx="533400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4612" y="716056"/>
            <a:ext cx="2879090" cy="78359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715">
              <a:lnSpc>
                <a:spcPts val="2710"/>
              </a:lnSpc>
              <a:spcBef>
                <a:spcPts val="645"/>
              </a:spcBef>
            </a:pPr>
            <a:r>
              <a:rPr spc="-90" dirty="0">
                <a:solidFill>
                  <a:srgbClr val="6BBA9C"/>
                </a:solidFill>
              </a:rPr>
              <a:t>Sebaran </a:t>
            </a:r>
            <a:r>
              <a:rPr spc="-80" dirty="0">
                <a:solidFill>
                  <a:srgbClr val="6BBA9C"/>
                </a:solidFill>
              </a:rPr>
              <a:t>Suara </a:t>
            </a:r>
            <a:r>
              <a:rPr spc="-100" dirty="0">
                <a:solidFill>
                  <a:srgbClr val="6BBA9C"/>
                </a:solidFill>
              </a:rPr>
              <a:t>NU  </a:t>
            </a:r>
            <a:r>
              <a:rPr spc="-80" dirty="0">
                <a:solidFill>
                  <a:srgbClr val="FEC200"/>
                </a:solidFill>
              </a:rPr>
              <a:t>untuk </a:t>
            </a:r>
            <a:r>
              <a:rPr spc="-85" dirty="0">
                <a:solidFill>
                  <a:srgbClr val="FEC200"/>
                </a:solidFill>
              </a:rPr>
              <a:t>Partai</a:t>
            </a:r>
            <a:r>
              <a:rPr spc="-420" dirty="0">
                <a:solidFill>
                  <a:srgbClr val="FEC200"/>
                </a:solidFill>
              </a:rPr>
              <a:t> </a:t>
            </a:r>
            <a:r>
              <a:rPr spc="-105" dirty="0">
                <a:solidFill>
                  <a:srgbClr val="FEC200"/>
                </a:solidFill>
              </a:rPr>
              <a:t>Politik</a:t>
            </a:r>
          </a:p>
        </p:txBody>
      </p:sp>
      <p:sp>
        <p:nvSpPr>
          <p:cNvPr id="44" name="object 44"/>
          <p:cNvSpPr/>
          <p:nvPr/>
        </p:nvSpPr>
        <p:spPr>
          <a:xfrm>
            <a:off x="1430803" y="1835150"/>
            <a:ext cx="845015" cy="1253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509246" y="3067154"/>
            <a:ext cx="739433" cy="28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750" b="1" spc="-75" dirty="0" smtClean="0">
                <a:solidFill>
                  <a:srgbClr val="FEC200"/>
                </a:solidFill>
                <a:latin typeface="Arial"/>
                <a:cs typeface="Arial"/>
              </a:rPr>
              <a:t>2</a:t>
            </a:r>
            <a:r>
              <a:rPr lang="en-US" sz="1750" b="1" spc="-75" dirty="0">
                <a:solidFill>
                  <a:srgbClr val="FEC200"/>
                </a:solidFill>
                <a:latin typeface="Arial"/>
                <a:cs typeface="Arial"/>
              </a:rPr>
              <a:t>0</a:t>
            </a:r>
            <a:r>
              <a:rPr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,</a:t>
            </a:r>
            <a:r>
              <a:rPr lang="en-US"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9 </a:t>
            </a:r>
            <a:r>
              <a:rPr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%</a:t>
            </a:r>
            <a:endParaRPr sz="1750" dirty="0">
              <a:solidFill>
                <a:srgbClr val="FEC200"/>
              </a:solidFill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785864" y="2270133"/>
            <a:ext cx="444416" cy="528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42617" y="2496089"/>
            <a:ext cx="430025" cy="495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75132" y="2343703"/>
            <a:ext cx="572267" cy="381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23496" y="3233597"/>
            <a:ext cx="400049" cy="4946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99885" y="3181833"/>
            <a:ext cx="442563" cy="5109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90"/>
          <p:cNvSpPr txBox="1">
            <a:spLocks/>
          </p:cNvSpPr>
          <p:nvPr/>
        </p:nvSpPr>
        <p:spPr>
          <a:xfrm>
            <a:off x="2973702" y="35592"/>
            <a:ext cx="4124325" cy="822148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10795" algn="r">
              <a:lnSpc>
                <a:spcPct val="77700"/>
              </a:lnSpc>
              <a:spcBef>
                <a:spcPts val="1085"/>
              </a:spcBef>
            </a:pPr>
            <a:r>
              <a:rPr lang="en-US" sz="2800" kern="0" spc="-125" dirty="0" smtClean="0">
                <a:solidFill>
                  <a:srgbClr val="6BBA9C"/>
                </a:solidFill>
              </a:rPr>
              <a:t>SOSIAL                        </a:t>
            </a:r>
            <a:r>
              <a:rPr lang="en-US" sz="2800" kern="0" spc="-145" dirty="0" smtClean="0">
                <a:solidFill>
                  <a:srgbClr val="FEC200"/>
                </a:solidFill>
              </a:rPr>
              <a:t>KEAGAMAAN</a:t>
            </a:r>
            <a:endParaRPr lang="en-US" sz="2800" kern="0" dirty="0">
              <a:solidFill>
                <a:srgbClr val="FEC2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 rot="16200000">
            <a:off x="7200114" y="168176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object 46"/>
          <p:cNvSpPr txBox="1"/>
          <p:nvPr/>
        </p:nvSpPr>
        <p:spPr>
          <a:xfrm>
            <a:off x="2691825" y="4369027"/>
            <a:ext cx="727432" cy="28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750" b="1" spc="-75" dirty="0" smtClean="0">
                <a:solidFill>
                  <a:srgbClr val="FEC200"/>
                </a:solidFill>
                <a:latin typeface="Arial"/>
                <a:cs typeface="Arial"/>
              </a:rPr>
              <a:t>19</a:t>
            </a:r>
            <a:r>
              <a:rPr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,</a:t>
            </a:r>
            <a:r>
              <a:rPr lang="en-US"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9 </a:t>
            </a:r>
            <a:r>
              <a:rPr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%</a:t>
            </a:r>
            <a:endParaRPr sz="1750" dirty="0">
              <a:solidFill>
                <a:srgbClr val="FEC200"/>
              </a:solidFill>
              <a:latin typeface="Arial"/>
              <a:cs typeface="Arial"/>
            </a:endParaRPr>
          </a:p>
        </p:txBody>
      </p:sp>
      <p:sp>
        <p:nvSpPr>
          <p:cNvPr id="84" name="object 46"/>
          <p:cNvSpPr txBox="1"/>
          <p:nvPr/>
        </p:nvSpPr>
        <p:spPr>
          <a:xfrm>
            <a:off x="3492584" y="2739084"/>
            <a:ext cx="614045" cy="28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750" b="1" spc="-75" dirty="0" smtClean="0">
                <a:solidFill>
                  <a:srgbClr val="FEC200"/>
                </a:solidFill>
                <a:latin typeface="Arial"/>
                <a:cs typeface="Arial"/>
              </a:rPr>
              <a:t>7,</a:t>
            </a:r>
            <a:r>
              <a:rPr lang="en-US"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0 </a:t>
            </a:r>
            <a:r>
              <a:rPr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%</a:t>
            </a:r>
            <a:endParaRPr sz="1750" dirty="0">
              <a:solidFill>
                <a:srgbClr val="FEC200"/>
              </a:solidFill>
              <a:latin typeface="Arial"/>
              <a:cs typeface="Arial"/>
            </a:endParaRPr>
          </a:p>
        </p:txBody>
      </p:sp>
      <p:sp>
        <p:nvSpPr>
          <p:cNvPr id="85" name="object 46"/>
          <p:cNvSpPr txBox="1"/>
          <p:nvPr/>
        </p:nvSpPr>
        <p:spPr>
          <a:xfrm>
            <a:off x="2730004" y="2755650"/>
            <a:ext cx="614045" cy="28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750" b="1" spc="-75" dirty="0" smtClean="0">
                <a:solidFill>
                  <a:srgbClr val="FEC200"/>
                </a:solidFill>
                <a:latin typeface="Arial"/>
                <a:cs typeface="Arial"/>
              </a:rPr>
              <a:t>7,</a:t>
            </a:r>
            <a:r>
              <a:rPr lang="en-US"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0 </a:t>
            </a:r>
            <a:r>
              <a:rPr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%</a:t>
            </a:r>
            <a:endParaRPr sz="1750" dirty="0">
              <a:solidFill>
                <a:srgbClr val="FEC200"/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574629" y="3400530"/>
            <a:ext cx="938771" cy="9173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Rounded Rectangle 85"/>
          <p:cNvSpPr/>
          <p:nvPr/>
        </p:nvSpPr>
        <p:spPr>
          <a:xfrm>
            <a:off x="1298888" y="1791144"/>
            <a:ext cx="1131493" cy="1631188"/>
          </a:xfrm>
          <a:prstGeom prst="roundRect">
            <a:avLst/>
          </a:prstGeom>
          <a:noFill/>
          <a:ln>
            <a:solidFill>
              <a:srgbClr val="A1D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2457922" y="3273061"/>
            <a:ext cx="1131493" cy="1479586"/>
          </a:xfrm>
          <a:prstGeom prst="roundRect">
            <a:avLst/>
          </a:prstGeom>
          <a:noFill/>
          <a:ln>
            <a:solidFill>
              <a:srgbClr val="A1D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2680348" y="2250064"/>
            <a:ext cx="621589" cy="788356"/>
          </a:xfrm>
          <a:prstGeom prst="roundRect">
            <a:avLst/>
          </a:prstGeom>
          <a:noFill/>
          <a:ln>
            <a:solidFill>
              <a:srgbClr val="A1D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3450472" y="2252092"/>
            <a:ext cx="621589" cy="788356"/>
          </a:xfrm>
          <a:prstGeom prst="roundRect">
            <a:avLst/>
          </a:prstGeom>
          <a:noFill/>
          <a:ln>
            <a:solidFill>
              <a:srgbClr val="A1D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bject 46"/>
          <p:cNvSpPr txBox="1"/>
          <p:nvPr/>
        </p:nvSpPr>
        <p:spPr>
          <a:xfrm>
            <a:off x="3785839" y="3777675"/>
            <a:ext cx="614045" cy="28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750" b="1" spc="-75" dirty="0" smtClean="0">
                <a:solidFill>
                  <a:srgbClr val="FEC200"/>
                </a:solidFill>
                <a:latin typeface="Arial"/>
                <a:cs typeface="Arial"/>
              </a:rPr>
              <a:t>2,</a:t>
            </a:r>
            <a:r>
              <a:rPr lang="en-US" sz="1750" b="1" spc="-70" dirty="0">
                <a:solidFill>
                  <a:srgbClr val="FEC200"/>
                </a:solidFill>
                <a:latin typeface="Arial"/>
                <a:cs typeface="Arial"/>
              </a:rPr>
              <a:t>7</a:t>
            </a:r>
            <a:r>
              <a:rPr lang="en-US"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 </a:t>
            </a:r>
            <a:r>
              <a:rPr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%</a:t>
            </a:r>
            <a:endParaRPr sz="1750" dirty="0">
              <a:solidFill>
                <a:srgbClr val="FEC200"/>
              </a:solidFill>
              <a:latin typeface="Arial"/>
              <a:cs typeface="Arial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3792337" y="3181833"/>
            <a:ext cx="460758" cy="576528"/>
          </a:xfrm>
          <a:prstGeom prst="roundRect">
            <a:avLst/>
          </a:prstGeom>
          <a:noFill/>
          <a:ln>
            <a:solidFill>
              <a:srgbClr val="A1D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bject 46"/>
          <p:cNvSpPr txBox="1"/>
          <p:nvPr/>
        </p:nvSpPr>
        <p:spPr>
          <a:xfrm>
            <a:off x="4752057" y="2597699"/>
            <a:ext cx="614045" cy="28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750" b="1" spc="-75" dirty="0" smtClean="0">
                <a:solidFill>
                  <a:srgbClr val="FEC200"/>
                </a:solidFill>
                <a:latin typeface="Arial"/>
                <a:cs typeface="Arial"/>
              </a:rPr>
              <a:t>2,</a:t>
            </a:r>
            <a:r>
              <a:rPr lang="en-US" sz="1750" b="1" spc="-70" dirty="0">
                <a:solidFill>
                  <a:srgbClr val="FEC200"/>
                </a:solidFill>
                <a:latin typeface="Arial"/>
                <a:cs typeface="Arial"/>
              </a:rPr>
              <a:t>3</a:t>
            </a:r>
            <a:r>
              <a:rPr lang="en-US"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 </a:t>
            </a:r>
            <a:r>
              <a:rPr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%</a:t>
            </a:r>
            <a:endParaRPr sz="1750" dirty="0">
              <a:solidFill>
                <a:srgbClr val="FEC200"/>
              </a:solidFill>
              <a:latin typeface="Arial"/>
              <a:cs typeface="Arial"/>
            </a:endParaRPr>
          </a:p>
        </p:txBody>
      </p:sp>
      <p:sp>
        <p:nvSpPr>
          <p:cNvPr id="93" name="object 46"/>
          <p:cNvSpPr txBox="1"/>
          <p:nvPr/>
        </p:nvSpPr>
        <p:spPr>
          <a:xfrm>
            <a:off x="4914131" y="3307398"/>
            <a:ext cx="614045" cy="28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750" b="1" spc="-75" dirty="0" smtClean="0">
                <a:solidFill>
                  <a:srgbClr val="FEC200"/>
                </a:solidFill>
                <a:latin typeface="Arial"/>
                <a:cs typeface="Arial"/>
              </a:rPr>
              <a:t>2,</a:t>
            </a:r>
            <a:r>
              <a:rPr lang="en-US" sz="1750" b="1" spc="-70" dirty="0">
                <a:solidFill>
                  <a:srgbClr val="FEC200"/>
                </a:solidFill>
                <a:latin typeface="Arial"/>
                <a:cs typeface="Arial"/>
              </a:rPr>
              <a:t>3</a:t>
            </a:r>
            <a:r>
              <a:rPr lang="en-US"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 </a:t>
            </a:r>
            <a:r>
              <a:rPr sz="1750" b="1" spc="-70" dirty="0" smtClean="0">
                <a:solidFill>
                  <a:srgbClr val="FEC200"/>
                </a:solidFill>
                <a:latin typeface="Arial"/>
                <a:cs typeface="Arial"/>
              </a:rPr>
              <a:t>%</a:t>
            </a:r>
            <a:endParaRPr sz="1750" dirty="0">
              <a:solidFill>
                <a:srgbClr val="FEC200"/>
              </a:solidFill>
              <a:latin typeface="Arial"/>
              <a:cs typeface="Arial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4227251" y="2461892"/>
            <a:ext cx="460758" cy="576528"/>
          </a:xfrm>
          <a:prstGeom prst="roundRect">
            <a:avLst/>
          </a:prstGeom>
          <a:noFill/>
          <a:ln>
            <a:solidFill>
              <a:srgbClr val="A1D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4381690" y="3151702"/>
            <a:ext cx="460758" cy="576528"/>
          </a:xfrm>
          <a:prstGeom prst="roundRect">
            <a:avLst/>
          </a:prstGeom>
          <a:noFill/>
          <a:ln>
            <a:solidFill>
              <a:srgbClr val="A1D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4399884" y="3999463"/>
            <a:ext cx="1973119" cy="597918"/>
            <a:chOff x="4161631" y="3903221"/>
            <a:chExt cx="1973119" cy="597918"/>
          </a:xfrm>
        </p:grpSpPr>
        <p:grpSp>
          <p:nvGrpSpPr>
            <p:cNvPr id="98" name="Group 97"/>
            <p:cNvGrpSpPr/>
            <p:nvPr/>
          </p:nvGrpSpPr>
          <p:grpSpPr>
            <a:xfrm>
              <a:off x="4161631" y="3903221"/>
              <a:ext cx="1973119" cy="597918"/>
              <a:chOff x="4884881" y="1696152"/>
              <a:chExt cx="1973119" cy="597918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4884881" y="1696152"/>
                <a:ext cx="1973119" cy="597918"/>
              </a:xfrm>
              <a:prstGeom prst="roundRect">
                <a:avLst/>
              </a:prstGeom>
              <a:noFill/>
              <a:ln>
                <a:solidFill>
                  <a:srgbClr val="A1D3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bject 46"/>
              <p:cNvSpPr txBox="1"/>
              <p:nvPr/>
            </p:nvSpPr>
            <p:spPr>
              <a:xfrm>
                <a:off x="4946928" y="1711762"/>
                <a:ext cx="1117646" cy="552074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en-US" sz="1750" b="1" spc="-75" dirty="0">
                    <a:solidFill>
                      <a:srgbClr val="6BBA9C"/>
                    </a:solidFill>
                    <a:latin typeface="Arial"/>
                    <a:cs typeface="Arial"/>
                  </a:rPr>
                  <a:t>Undecided Voters</a:t>
                </a:r>
              </a:p>
            </p:txBody>
          </p:sp>
        </p:grpSp>
        <p:sp>
          <p:nvSpPr>
            <p:cNvPr id="99" name="object 46"/>
            <p:cNvSpPr txBox="1"/>
            <p:nvPr/>
          </p:nvSpPr>
          <p:spPr>
            <a:xfrm>
              <a:off x="5389435" y="4079136"/>
              <a:ext cx="745315" cy="28277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lang="en-US" sz="1750" b="1" spc="-75" dirty="0" smtClean="0">
                  <a:solidFill>
                    <a:srgbClr val="FEC200"/>
                  </a:solidFill>
                  <a:latin typeface="Arial"/>
                  <a:cs typeface="Arial"/>
                </a:rPr>
                <a:t>37,2</a:t>
              </a:r>
              <a:r>
                <a:rPr lang="en-US" sz="1750" b="1" spc="-70" dirty="0" smtClean="0">
                  <a:solidFill>
                    <a:srgbClr val="FEC200"/>
                  </a:solidFill>
                  <a:latin typeface="Arial"/>
                  <a:cs typeface="Arial"/>
                </a:rPr>
                <a:t> </a:t>
              </a:r>
              <a:r>
                <a:rPr sz="1750" b="1" spc="-70" dirty="0" smtClean="0">
                  <a:solidFill>
                    <a:srgbClr val="FEC200"/>
                  </a:solidFill>
                  <a:latin typeface="Arial"/>
                  <a:cs typeface="Arial"/>
                </a:rPr>
                <a:t>%</a:t>
              </a:r>
              <a:endParaRPr sz="1750" dirty="0">
                <a:solidFill>
                  <a:srgbClr val="FEC2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101" name="Picture 10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865" y="624307"/>
            <a:ext cx="2900612" cy="2900612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 rot="16200000">
            <a:off x="44688" y="3832738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970867" y="504498"/>
            <a:ext cx="433705" cy="666750"/>
          </a:xfrm>
          <a:custGeom>
            <a:avLst/>
            <a:gdLst/>
            <a:ahLst/>
            <a:cxnLst/>
            <a:rect l="l" t="t" r="r" b="b"/>
            <a:pathLst>
              <a:path w="433705" h="666750">
                <a:moveTo>
                  <a:pt x="121094" y="467512"/>
                </a:moveTo>
                <a:lnTo>
                  <a:pt x="0" y="482206"/>
                </a:lnTo>
                <a:lnTo>
                  <a:pt x="7736" y="521431"/>
                </a:lnTo>
                <a:lnTo>
                  <a:pt x="21594" y="556733"/>
                </a:lnTo>
                <a:lnTo>
                  <a:pt x="67678" y="615543"/>
                </a:lnTo>
                <a:lnTo>
                  <a:pt x="98738" y="637871"/>
                </a:lnTo>
                <a:lnTo>
                  <a:pt x="133572" y="653808"/>
                </a:lnTo>
                <a:lnTo>
                  <a:pt x="172187" y="663363"/>
                </a:lnTo>
                <a:lnTo>
                  <a:pt x="214591" y="666546"/>
                </a:lnTo>
                <a:lnTo>
                  <a:pt x="259428" y="662760"/>
                </a:lnTo>
                <a:lnTo>
                  <a:pt x="300423" y="651403"/>
                </a:lnTo>
                <a:lnTo>
                  <a:pt x="337576" y="632476"/>
                </a:lnTo>
                <a:lnTo>
                  <a:pt x="370890" y="605980"/>
                </a:lnTo>
                <a:lnTo>
                  <a:pt x="398351" y="574115"/>
                </a:lnTo>
                <a:lnTo>
                  <a:pt x="404693" y="562787"/>
                </a:lnTo>
                <a:lnTo>
                  <a:pt x="213702" y="562787"/>
                </a:lnTo>
                <a:lnTo>
                  <a:pt x="196344" y="561258"/>
                </a:lnTo>
                <a:lnTo>
                  <a:pt x="152260" y="538302"/>
                </a:lnTo>
                <a:lnTo>
                  <a:pt x="125206" y="489292"/>
                </a:lnTo>
                <a:lnTo>
                  <a:pt x="121094" y="467512"/>
                </a:lnTo>
                <a:close/>
              </a:path>
              <a:path w="433705" h="666750">
                <a:moveTo>
                  <a:pt x="393642" y="351764"/>
                </a:moveTo>
                <a:lnTo>
                  <a:pt x="218173" y="351764"/>
                </a:lnTo>
                <a:lnTo>
                  <a:pt x="235729" y="353488"/>
                </a:lnTo>
                <a:lnTo>
                  <a:pt x="251898" y="358662"/>
                </a:lnTo>
                <a:lnTo>
                  <a:pt x="291159" y="394396"/>
                </a:lnTo>
                <a:lnTo>
                  <a:pt x="303838" y="431780"/>
                </a:lnTo>
                <a:lnTo>
                  <a:pt x="305422" y="454151"/>
                </a:lnTo>
                <a:lnTo>
                  <a:pt x="303765" y="477810"/>
                </a:lnTo>
                <a:lnTo>
                  <a:pt x="290516" y="517427"/>
                </a:lnTo>
                <a:lnTo>
                  <a:pt x="264921" y="546258"/>
                </a:lnTo>
                <a:lnTo>
                  <a:pt x="213702" y="562787"/>
                </a:lnTo>
                <a:lnTo>
                  <a:pt x="404693" y="562787"/>
                </a:lnTo>
                <a:lnTo>
                  <a:pt x="417964" y="539081"/>
                </a:lnTo>
                <a:lnTo>
                  <a:pt x="429732" y="500883"/>
                </a:lnTo>
                <a:lnTo>
                  <a:pt x="433654" y="459524"/>
                </a:lnTo>
                <a:lnTo>
                  <a:pt x="431555" y="430987"/>
                </a:lnTo>
                <a:lnTo>
                  <a:pt x="425254" y="404626"/>
                </a:lnTo>
                <a:lnTo>
                  <a:pt x="414746" y="380444"/>
                </a:lnTo>
                <a:lnTo>
                  <a:pt x="400024" y="358444"/>
                </a:lnTo>
                <a:lnTo>
                  <a:pt x="393642" y="351764"/>
                </a:lnTo>
                <a:close/>
              </a:path>
              <a:path w="433705" h="666750">
                <a:moveTo>
                  <a:pt x="388943" y="102882"/>
                </a:moveTo>
                <a:lnTo>
                  <a:pt x="207035" y="102882"/>
                </a:lnTo>
                <a:lnTo>
                  <a:pt x="222482" y="104106"/>
                </a:lnTo>
                <a:lnTo>
                  <a:pt x="236307" y="107780"/>
                </a:lnTo>
                <a:lnTo>
                  <a:pt x="267687" y="133095"/>
                </a:lnTo>
                <a:lnTo>
                  <a:pt x="278714" y="175018"/>
                </a:lnTo>
                <a:lnTo>
                  <a:pt x="277043" y="193410"/>
                </a:lnTo>
                <a:lnTo>
                  <a:pt x="252006" y="237083"/>
                </a:lnTo>
                <a:lnTo>
                  <a:pt x="198404" y="258264"/>
                </a:lnTo>
                <a:lnTo>
                  <a:pt x="174536" y="259156"/>
                </a:lnTo>
                <a:lnTo>
                  <a:pt x="160731" y="361124"/>
                </a:lnTo>
                <a:lnTo>
                  <a:pt x="176839" y="357025"/>
                </a:lnTo>
                <a:lnTo>
                  <a:pt x="191785" y="354101"/>
                </a:lnTo>
                <a:lnTo>
                  <a:pt x="205565" y="352348"/>
                </a:lnTo>
                <a:lnTo>
                  <a:pt x="218173" y="351764"/>
                </a:lnTo>
                <a:lnTo>
                  <a:pt x="393642" y="351764"/>
                </a:lnTo>
                <a:lnTo>
                  <a:pt x="381813" y="339383"/>
                </a:lnTo>
                <a:lnTo>
                  <a:pt x="360799" y="324053"/>
                </a:lnTo>
                <a:lnTo>
                  <a:pt x="336972" y="312456"/>
                </a:lnTo>
                <a:lnTo>
                  <a:pt x="310324" y="304596"/>
                </a:lnTo>
                <a:lnTo>
                  <a:pt x="351422" y="276814"/>
                </a:lnTo>
                <a:lnTo>
                  <a:pt x="380779" y="244692"/>
                </a:lnTo>
                <a:lnTo>
                  <a:pt x="398394" y="208229"/>
                </a:lnTo>
                <a:lnTo>
                  <a:pt x="404266" y="167424"/>
                </a:lnTo>
                <a:lnTo>
                  <a:pt x="401399" y="137921"/>
                </a:lnTo>
                <a:lnTo>
                  <a:pt x="392801" y="109985"/>
                </a:lnTo>
                <a:lnTo>
                  <a:pt x="388943" y="102882"/>
                </a:lnTo>
                <a:close/>
              </a:path>
              <a:path w="433705" h="666750">
                <a:moveTo>
                  <a:pt x="210591" y="0"/>
                </a:moveTo>
                <a:lnTo>
                  <a:pt x="159340" y="5067"/>
                </a:lnTo>
                <a:lnTo>
                  <a:pt x="113309" y="20269"/>
                </a:lnTo>
                <a:lnTo>
                  <a:pt x="74688" y="44318"/>
                </a:lnTo>
                <a:lnTo>
                  <a:pt x="45631" y="75920"/>
                </a:lnTo>
                <a:lnTo>
                  <a:pt x="24425" y="117287"/>
                </a:lnTo>
                <a:lnTo>
                  <a:pt x="9334" y="170522"/>
                </a:lnTo>
                <a:lnTo>
                  <a:pt x="124650" y="190144"/>
                </a:lnTo>
                <a:lnTo>
                  <a:pt x="128210" y="170053"/>
                </a:lnTo>
                <a:lnTo>
                  <a:pt x="134007" y="152526"/>
                </a:lnTo>
                <a:lnTo>
                  <a:pt x="164210" y="115409"/>
                </a:lnTo>
                <a:lnTo>
                  <a:pt x="207035" y="102882"/>
                </a:lnTo>
                <a:lnTo>
                  <a:pt x="388943" y="102882"/>
                </a:lnTo>
                <a:lnTo>
                  <a:pt x="378473" y="83606"/>
                </a:lnTo>
                <a:lnTo>
                  <a:pt x="358419" y="58775"/>
                </a:lnTo>
                <a:lnTo>
                  <a:pt x="328302" y="33068"/>
                </a:lnTo>
                <a:lnTo>
                  <a:pt x="293630" y="14700"/>
                </a:lnTo>
                <a:lnTo>
                  <a:pt x="254395" y="3675"/>
                </a:lnTo>
                <a:lnTo>
                  <a:pt x="2105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58265"/>
              </p:ext>
            </p:extLst>
          </p:nvPr>
        </p:nvGraphicFramePr>
        <p:xfrm>
          <a:off x="838869" y="2129903"/>
          <a:ext cx="5795645" cy="2000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1550"/>
                <a:gridCol w="424180"/>
                <a:gridCol w="284480"/>
                <a:gridCol w="2339975"/>
                <a:gridCol w="317500"/>
                <a:gridCol w="187960"/>
              </a:tblGrid>
              <a:tr h="1618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Kerusakan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jalan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Pelayanan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pemerintah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Kebutuhan pokok mahal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Keamanan dan kriminalitas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Pengangguran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Kerusakann jembatan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Pemerataan kesejahteraan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Terorisme/radikalisme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Biaya pendidikan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Kelangkaan/mahalnya pupuk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Korupsi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Pelayanan pemerintah kabupaten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Kenakalan remaja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Pembangunan SMA/sederajat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Permodalan Usaha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Sengketa Lahan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Layanan kesehatan buruk/mahal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Pelayanan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pemerintah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Air bersih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1220"/>
                        </a:lnSpc>
                      </a:pP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Narkoba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1220"/>
                        </a:lnSpc>
                      </a:pP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18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Listrik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mahal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tidak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merata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668722" y="1706035"/>
            <a:ext cx="6265545" cy="2633345"/>
          </a:xfrm>
          <a:custGeom>
            <a:avLst/>
            <a:gdLst/>
            <a:ahLst/>
            <a:cxnLst/>
            <a:rect l="l" t="t" r="r" b="b"/>
            <a:pathLst>
              <a:path w="6265545" h="2633345">
                <a:moveTo>
                  <a:pt x="6157341" y="0"/>
                </a:moveTo>
                <a:lnTo>
                  <a:pt x="108000" y="0"/>
                </a:lnTo>
                <a:lnTo>
                  <a:pt x="65965" y="8488"/>
                </a:lnTo>
                <a:lnTo>
                  <a:pt x="31635" y="31635"/>
                </a:lnTo>
                <a:lnTo>
                  <a:pt x="8488" y="65965"/>
                </a:lnTo>
                <a:lnTo>
                  <a:pt x="0" y="108000"/>
                </a:lnTo>
                <a:lnTo>
                  <a:pt x="0" y="2525141"/>
                </a:lnTo>
                <a:lnTo>
                  <a:pt x="8488" y="2567179"/>
                </a:lnTo>
                <a:lnTo>
                  <a:pt x="31635" y="2601504"/>
                </a:lnTo>
                <a:lnTo>
                  <a:pt x="65965" y="2624644"/>
                </a:lnTo>
                <a:lnTo>
                  <a:pt x="108000" y="2633129"/>
                </a:lnTo>
                <a:lnTo>
                  <a:pt x="6157341" y="2633129"/>
                </a:lnTo>
                <a:lnTo>
                  <a:pt x="6199376" y="2624644"/>
                </a:lnTo>
                <a:lnTo>
                  <a:pt x="6233706" y="2601504"/>
                </a:lnTo>
                <a:lnTo>
                  <a:pt x="6245326" y="2584272"/>
                </a:lnTo>
                <a:lnTo>
                  <a:pt x="146710" y="2584272"/>
                </a:lnTo>
                <a:lnTo>
                  <a:pt x="104437" y="2568396"/>
                </a:lnTo>
                <a:lnTo>
                  <a:pt x="69918" y="2541354"/>
                </a:lnTo>
                <a:lnTo>
                  <a:pt x="46646" y="2505446"/>
                </a:lnTo>
                <a:lnTo>
                  <a:pt x="38112" y="2462974"/>
                </a:lnTo>
                <a:lnTo>
                  <a:pt x="38112" y="424154"/>
                </a:lnTo>
                <a:lnTo>
                  <a:pt x="46646" y="381881"/>
                </a:lnTo>
                <a:lnTo>
                  <a:pt x="69918" y="347362"/>
                </a:lnTo>
                <a:lnTo>
                  <a:pt x="104437" y="324090"/>
                </a:lnTo>
                <a:lnTo>
                  <a:pt x="146710" y="315556"/>
                </a:lnTo>
                <a:lnTo>
                  <a:pt x="6265341" y="315556"/>
                </a:lnTo>
                <a:lnTo>
                  <a:pt x="6265341" y="108000"/>
                </a:lnTo>
                <a:lnTo>
                  <a:pt x="6256853" y="65965"/>
                </a:lnTo>
                <a:lnTo>
                  <a:pt x="6233706" y="31635"/>
                </a:lnTo>
                <a:lnTo>
                  <a:pt x="6199376" y="8488"/>
                </a:lnTo>
                <a:lnTo>
                  <a:pt x="6157341" y="0"/>
                </a:lnTo>
                <a:close/>
              </a:path>
              <a:path w="6265545" h="2633345">
                <a:moveTo>
                  <a:pt x="6265341" y="315556"/>
                </a:moveTo>
                <a:lnTo>
                  <a:pt x="6118631" y="315556"/>
                </a:lnTo>
                <a:lnTo>
                  <a:pt x="6160904" y="324090"/>
                </a:lnTo>
                <a:lnTo>
                  <a:pt x="6195423" y="347362"/>
                </a:lnTo>
                <a:lnTo>
                  <a:pt x="6218695" y="381881"/>
                </a:lnTo>
                <a:lnTo>
                  <a:pt x="6227229" y="424154"/>
                </a:lnTo>
                <a:lnTo>
                  <a:pt x="6227229" y="2462974"/>
                </a:lnTo>
                <a:lnTo>
                  <a:pt x="6218695" y="2505446"/>
                </a:lnTo>
                <a:lnTo>
                  <a:pt x="6195423" y="2541354"/>
                </a:lnTo>
                <a:lnTo>
                  <a:pt x="6160904" y="2568396"/>
                </a:lnTo>
                <a:lnTo>
                  <a:pt x="6118631" y="2584272"/>
                </a:lnTo>
                <a:lnTo>
                  <a:pt x="6245326" y="2584272"/>
                </a:lnTo>
                <a:lnTo>
                  <a:pt x="6256853" y="2567179"/>
                </a:lnTo>
                <a:lnTo>
                  <a:pt x="6265341" y="2525141"/>
                </a:lnTo>
                <a:lnTo>
                  <a:pt x="6265341" y="315556"/>
                </a:lnTo>
                <a:close/>
              </a:path>
            </a:pathLst>
          </a:custGeom>
          <a:solidFill>
            <a:srgbClr val="A1D3C0"/>
          </a:solidFill>
          <a:ln>
            <a:solidFill>
              <a:srgbClr val="A1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48635" y="1781707"/>
            <a:ext cx="31857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Prioritas</a:t>
            </a:r>
            <a:r>
              <a:rPr sz="1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Masalah</a:t>
            </a:r>
            <a:r>
              <a:rPr sz="1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menurut</a:t>
            </a:r>
            <a:r>
              <a:rPr sz="1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Aspirasi</a:t>
            </a:r>
            <a:r>
              <a:rPr sz="1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Masyarakat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44688" y="266462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object 90"/>
          <p:cNvSpPr txBox="1">
            <a:spLocks/>
          </p:cNvSpPr>
          <p:nvPr/>
        </p:nvSpPr>
        <p:spPr>
          <a:xfrm>
            <a:off x="633155" y="135761"/>
            <a:ext cx="2643446" cy="811376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>
            <a:lvl1pPr>
              <a:defRPr sz="2700" b="1" i="0">
                <a:solidFill>
                  <a:srgbClr val="003C7A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10795">
              <a:lnSpc>
                <a:spcPct val="77700"/>
              </a:lnSpc>
              <a:spcBef>
                <a:spcPts val="1085"/>
              </a:spcBef>
            </a:pPr>
            <a:r>
              <a:rPr lang="en-US" sz="2800" kern="0" spc="-125" dirty="0" smtClean="0">
                <a:solidFill>
                  <a:srgbClr val="6BBA9C"/>
                </a:solidFill>
              </a:rPr>
              <a:t>PARTAI POLITIK</a:t>
            </a:r>
            <a:r>
              <a:rPr lang="en-US" sz="2800" kern="0" spc="-145" dirty="0" smtClean="0">
                <a:solidFill>
                  <a:srgbClr val="6BBA9C"/>
                </a:solidFill>
              </a:rPr>
              <a:t>          </a:t>
            </a:r>
            <a:r>
              <a:rPr lang="en-US" sz="2800" kern="0" spc="-145" dirty="0" smtClean="0">
                <a:solidFill>
                  <a:srgbClr val="FEC200"/>
                </a:solidFill>
              </a:rPr>
              <a:t>DAN PEMILU</a:t>
            </a:r>
            <a:endParaRPr lang="en-US" sz="2800" kern="0" dirty="0">
              <a:solidFill>
                <a:srgbClr val="FEC2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502" y="311150"/>
            <a:ext cx="4459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pera" pitchFamily="2" charset="0"/>
              </a:rPr>
              <a:t>3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mpera" pitchFamily="2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430" y="-149949"/>
            <a:ext cx="2337970" cy="2337970"/>
          </a:xfrm>
          <a:prstGeom prst="rect">
            <a:avLst/>
          </a:prstGeom>
        </p:spPr>
      </p:pic>
      <p:sp>
        <p:nvSpPr>
          <p:cNvPr id="22" name="Bent Arrow 21"/>
          <p:cNvSpPr/>
          <p:nvPr/>
        </p:nvSpPr>
        <p:spPr>
          <a:xfrm rot="16200000" flipH="1">
            <a:off x="4460446" y="-5718"/>
            <a:ext cx="985109" cy="2438402"/>
          </a:xfrm>
          <a:prstGeom prst="bentArrow">
            <a:avLst>
              <a:gd name="adj1" fmla="val 7995"/>
              <a:gd name="adj2" fmla="val 11396"/>
              <a:gd name="adj3" fmla="val 25000"/>
              <a:gd name="adj4" fmla="val 41483"/>
            </a:avLst>
          </a:prstGeom>
          <a:solidFill>
            <a:srgbClr val="7FB8B2"/>
          </a:solidFill>
          <a:ln>
            <a:solidFill>
              <a:srgbClr val="7FB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3577733" y="4469614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ounded Rectangle 173"/>
          <p:cNvSpPr/>
          <p:nvPr/>
        </p:nvSpPr>
        <p:spPr>
          <a:xfrm>
            <a:off x="482151" y="286093"/>
            <a:ext cx="2226073" cy="2790023"/>
          </a:xfrm>
          <a:prstGeom prst="roundRect">
            <a:avLst>
              <a:gd name="adj" fmla="val 9295"/>
            </a:avLst>
          </a:prstGeom>
          <a:noFill/>
          <a:ln>
            <a:solidFill>
              <a:srgbClr val="A4C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45" name="Group 144"/>
          <p:cNvGrpSpPr/>
          <p:nvPr/>
        </p:nvGrpSpPr>
        <p:grpSpPr>
          <a:xfrm>
            <a:off x="88255" y="156029"/>
            <a:ext cx="1046792" cy="1078182"/>
            <a:chOff x="809438" y="1168760"/>
            <a:chExt cx="1046792" cy="1078182"/>
          </a:xfrm>
        </p:grpSpPr>
        <p:pic>
          <p:nvPicPr>
            <p:cNvPr id="143" name="Picture 14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83"/>
            <a:stretch/>
          </p:blipFill>
          <p:spPr>
            <a:xfrm>
              <a:off x="809438" y="1168760"/>
              <a:ext cx="1046792" cy="1078182"/>
            </a:xfrm>
            <a:prstGeom prst="rect">
              <a:avLst/>
            </a:prstGeom>
          </p:spPr>
        </p:pic>
        <p:grpSp>
          <p:nvGrpSpPr>
            <p:cNvPr id="144" name="Group 143"/>
            <p:cNvGrpSpPr/>
            <p:nvPr/>
          </p:nvGrpSpPr>
          <p:grpSpPr>
            <a:xfrm>
              <a:off x="1454218" y="1298824"/>
              <a:ext cx="308966" cy="92621"/>
              <a:chOff x="622922" y="447651"/>
              <a:chExt cx="449843" cy="89165"/>
            </a:xfrm>
          </p:grpSpPr>
          <p:sp>
            <p:nvSpPr>
              <p:cNvPr id="104" name="object 104"/>
              <p:cNvSpPr/>
              <p:nvPr/>
            </p:nvSpPr>
            <p:spPr>
              <a:xfrm>
                <a:off x="622922" y="447651"/>
                <a:ext cx="154804" cy="89165"/>
              </a:xfrm>
              <a:custGeom>
                <a:avLst/>
                <a:gdLst/>
                <a:ahLst/>
                <a:cxnLst/>
                <a:rect l="l" t="t" r="r" b="b"/>
                <a:pathLst>
                  <a:path w="132079" h="125729">
                    <a:moveTo>
                      <a:pt x="65976" y="0"/>
                    </a:moveTo>
                    <a:lnTo>
                      <a:pt x="44310" y="39560"/>
                    </a:lnTo>
                    <a:lnTo>
                      <a:pt x="0" y="47942"/>
                    </a:lnTo>
                    <a:lnTo>
                      <a:pt x="30924" y="80759"/>
                    </a:lnTo>
                    <a:lnTo>
                      <a:pt x="25196" y="125514"/>
                    </a:lnTo>
                    <a:lnTo>
                      <a:pt x="65976" y="106235"/>
                    </a:lnTo>
                    <a:lnTo>
                      <a:pt x="104288" y="106235"/>
                    </a:lnTo>
                    <a:lnTo>
                      <a:pt x="101028" y="80759"/>
                    </a:lnTo>
                    <a:lnTo>
                      <a:pt x="131965" y="47942"/>
                    </a:lnTo>
                    <a:lnTo>
                      <a:pt x="87642" y="39560"/>
                    </a:lnTo>
                    <a:lnTo>
                      <a:pt x="65976" y="0"/>
                    </a:lnTo>
                    <a:close/>
                  </a:path>
                  <a:path w="132079" h="125729">
                    <a:moveTo>
                      <a:pt x="104288" y="106235"/>
                    </a:moveTo>
                    <a:lnTo>
                      <a:pt x="65976" y="106235"/>
                    </a:lnTo>
                    <a:lnTo>
                      <a:pt x="106756" y="125514"/>
                    </a:lnTo>
                    <a:lnTo>
                      <a:pt x="104288" y="106235"/>
                    </a:lnTo>
                    <a:close/>
                  </a:path>
                </a:pathLst>
              </a:custGeom>
              <a:solidFill>
                <a:srgbClr val="FFB3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105"/>
              <p:cNvSpPr/>
              <p:nvPr/>
            </p:nvSpPr>
            <p:spPr>
              <a:xfrm>
                <a:off x="769212" y="447651"/>
                <a:ext cx="154804" cy="89165"/>
              </a:xfrm>
              <a:custGeom>
                <a:avLst/>
                <a:gdLst/>
                <a:ahLst/>
                <a:cxnLst/>
                <a:rect l="l" t="t" r="r" b="b"/>
                <a:pathLst>
                  <a:path w="132080" h="125729">
                    <a:moveTo>
                      <a:pt x="65989" y="0"/>
                    </a:moveTo>
                    <a:lnTo>
                      <a:pt x="44322" y="39560"/>
                    </a:lnTo>
                    <a:lnTo>
                      <a:pt x="0" y="47942"/>
                    </a:lnTo>
                    <a:lnTo>
                      <a:pt x="30937" y="80759"/>
                    </a:lnTo>
                    <a:lnTo>
                      <a:pt x="25209" y="125514"/>
                    </a:lnTo>
                    <a:lnTo>
                      <a:pt x="65989" y="106235"/>
                    </a:lnTo>
                    <a:lnTo>
                      <a:pt x="104301" y="106235"/>
                    </a:lnTo>
                    <a:lnTo>
                      <a:pt x="101041" y="80759"/>
                    </a:lnTo>
                    <a:lnTo>
                      <a:pt x="131965" y="47942"/>
                    </a:lnTo>
                    <a:lnTo>
                      <a:pt x="87655" y="39560"/>
                    </a:lnTo>
                    <a:lnTo>
                      <a:pt x="65989" y="0"/>
                    </a:lnTo>
                    <a:close/>
                  </a:path>
                  <a:path w="132080" h="125729">
                    <a:moveTo>
                      <a:pt x="104301" y="106235"/>
                    </a:moveTo>
                    <a:lnTo>
                      <a:pt x="65989" y="106235"/>
                    </a:lnTo>
                    <a:lnTo>
                      <a:pt x="106768" y="125514"/>
                    </a:lnTo>
                    <a:lnTo>
                      <a:pt x="104301" y="106235"/>
                    </a:lnTo>
                    <a:close/>
                  </a:path>
                </a:pathLst>
              </a:custGeom>
              <a:solidFill>
                <a:srgbClr val="FFB3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6" name="object 106"/>
              <p:cNvSpPr/>
              <p:nvPr/>
            </p:nvSpPr>
            <p:spPr>
              <a:xfrm>
                <a:off x="917961" y="447651"/>
                <a:ext cx="154804" cy="89165"/>
              </a:xfrm>
              <a:custGeom>
                <a:avLst/>
                <a:gdLst/>
                <a:ahLst/>
                <a:cxnLst/>
                <a:rect l="l" t="t" r="r" b="b"/>
                <a:pathLst>
                  <a:path w="132080" h="125729">
                    <a:moveTo>
                      <a:pt x="65976" y="0"/>
                    </a:moveTo>
                    <a:lnTo>
                      <a:pt x="44310" y="39560"/>
                    </a:lnTo>
                    <a:lnTo>
                      <a:pt x="0" y="47942"/>
                    </a:lnTo>
                    <a:lnTo>
                      <a:pt x="30924" y="80759"/>
                    </a:lnTo>
                    <a:lnTo>
                      <a:pt x="25196" y="125514"/>
                    </a:lnTo>
                    <a:lnTo>
                      <a:pt x="65976" y="106235"/>
                    </a:lnTo>
                    <a:lnTo>
                      <a:pt x="104288" y="106235"/>
                    </a:lnTo>
                    <a:lnTo>
                      <a:pt x="101028" y="80759"/>
                    </a:lnTo>
                    <a:lnTo>
                      <a:pt x="131965" y="47942"/>
                    </a:lnTo>
                    <a:lnTo>
                      <a:pt x="87642" y="39560"/>
                    </a:lnTo>
                    <a:lnTo>
                      <a:pt x="65976" y="0"/>
                    </a:lnTo>
                    <a:close/>
                  </a:path>
                  <a:path w="132080" h="125729">
                    <a:moveTo>
                      <a:pt x="104288" y="106235"/>
                    </a:moveTo>
                    <a:lnTo>
                      <a:pt x="65976" y="106235"/>
                    </a:lnTo>
                    <a:lnTo>
                      <a:pt x="106756" y="125514"/>
                    </a:lnTo>
                    <a:lnTo>
                      <a:pt x="104288" y="106235"/>
                    </a:lnTo>
                    <a:close/>
                  </a:path>
                </a:pathLst>
              </a:custGeom>
              <a:solidFill>
                <a:srgbClr val="FFB3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09" name="object 109"/>
          <p:cNvSpPr/>
          <p:nvPr/>
        </p:nvSpPr>
        <p:spPr>
          <a:xfrm>
            <a:off x="1018020" y="2222357"/>
            <a:ext cx="184585" cy="122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069060" y="2797279"/>
            <a:ext cx="128952" cy="1965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699734" y="4247543"/>
            <a:ext cx="1436370" cy="4368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340"/>
              </a:spcBef>
              <a:tabLst>
                <a:tab pos="826135" algn="l"/>
              </a:tabLst>
            </a:pPr>
            <a:r>
              <a:rPr lang="en-US" sz="1150" spc="-40" dirty="0" smtClean="0">
                <a:solidFill>
                  <a:srgbClr val="003C7A"/>
                </a:solidFill>
                <a:latin typeface="Arial"/>
                <a:cs typeface="Arial"/>
              </a:rPr>
              <a:t>74</a:t>
            </a:r>
            <a:r>
              <a:rPr sz="1150" spc="-40" dirty="0" smtClean="0">
                <a:solidFill>
                  <a:srgbClr val="003C7A"/>
                </a:solidFill>
                <a:latin typeface="Arial"/>
                <a:cs typeface="Arial"/>
              </a:rPr>
              <a:t>,3</a:t>
            </a:r>
            <a:r>
              <a:rPr sz="1150" spc="-95" dirty="0" smtClean="0">
                <a:solidFill>
                  <a:srgbClr val="003C7A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003C7A"/>
                </a:solidFill>
                <a:latin typeface="Arial"/>
                <a:cs typeface="Arial"/>
              </a:rPr>
              <a:t>%	</a:t>
            </a:r>
            <a:r>
              <a:rPr lang="en-US" sz="1150" spc="-40" dirty="0" smtClean="0">
                <a:solidFill>
                  <a:srgbClr val="003C7A"/>
                </a:solidFill>
                <a:latin typeface="Arial"/>
                <a:cs typeface="Arial"/>
              </a:rPr>
              <a:t>25</a:t>
            </a:r>
            <a:r>
              <a:rPr sz="1150" spc="-40" dirty="0" smtClean="0">
                <a:solidFill>
                  <a:srgbClr val="003C7A"/>
                </a:solidFill>
                <a:latin typeface="Arial"/>
                <a:cs typeface="Arial"/>
              </a:rPr>
              <a:t>,7</a:t>
            </a:r>
            <a:r>
              <a:rPr sz="1150" spc="-105" dirty="0" smtClean="0">
                <a:solidFill>
                  <a:srgbClr val="003C7A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003C7A"/>
                </a:solidFill>
                <a:latin typeface="Arial"/>
                <a:cs typeface="Arial"/>
              </a:rPr>
              <a:t>%</a:t>
            </a:r>
            <a:endParaRPr sz="1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50" b="1" spc="-45" dirty="0">
                <a:solidFill>
                  <a:srgbClr val="6BBA9C"/>
                </a:solidFill>
                <a:latin typeface="Arial"/>
                <a:cs typeface="Arial"/>
              </a:rPr>
              <a:t>Gambar</a:t>
            </a:r>
            <a:r>
              <a:rPr sz="1150" b="1" spc="22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150" b="1" spc="-40" dirty="0">
                <a:solidFill>
                  <a:srgbClr val="6BBA9C"/>
                </a:solidFill>
                <a:latin typeface="Arial"/>
                <a:cs typeface="Arial"/>
              </a:rPr>
              <a:t>Nama</a:t>
            </a:r>
            <a:r>
              <a:rPr sz="1150" b="1" spc="-7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150" b="1" spc="-50" dirty="0">
                <a:solidFill>
                  <a:srgbClr val="6BBA9C"/>
                </a:solidFill>
                <a:latin typeface="Arial"/>
                <a:cs typeface="Arial"/>
              </a:rPr>
              <a:t>Caleg</a:t>
            </a:r>
            <a:endParaRPr sz="1150" dirty="0">
              <a:solidFill>
                <a:srgbClr val="6BBA9C"/>
              </a:solidFill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744424" y="3844348"/>
            <a:ext cx="461556" cy="4482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514577" y="4179031"/>
            <a:ext cx="461556" cy="1135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96510" y="4292585"/>
            <a:ext cx="1418590" cy="0"/>
          </a:xfrm>
          <a:custGeom>
            <a:avLst/>
            <a:gdLst/>
            <a:ahLst/>
            <a:cxnLst/>
            <a:rect l="l" t="t" r="r" b="b"/>
            <a:pathLst>
              <a:path w="1418589">
                <a:moveTo>
                  <a:pt x="0" y="0"/>
                </a:moveTo>
                <a:lnTo>
                  <a:pt x="1418539" y="0"/>
                </a:lnTo>
              </a:path>
            </a:pathLst>
          </a:custGeom>
          <a:ln w="12700">
            <a:solidFill>
              <a:srgbClr val="001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92890" y="3381428"/>
            <a:ext cx="1670050" cy="1399540"/>
          </a:xfrm>
          <a:custGeom>
            <a:avLst/>
            <a:gdLst/>
            <a:ahLst/>
            <a:cxnLst/>
            <a:rect l="l" t="t" r="r" b="b"/>
            <a:pathLst>
              <a:path w="1670050" h="1399539">
                <a:moveTo>
                  <a:pt x="1573949" y="0"/>
                </a:moveTo>
                <a:lnTo>
                  <a:pt x="95719" y="0"/>
                </a:lnTo>
                <a:lnTo>
                  <a:pt x="58459" y="7523"/>
                </a:lnTo>
                <a:lnTo>
                  <a:pt x="28033" y="28040"/>
                </a:lnTo>
                <a:lnTo>
                  <a:pt x="7521" y="58469"/>
                </a:lnTo>
                <a:lnTo>
                  <a:pt x="0" y="95732"/>
                </a:lnTo>
                <a:lnTo>
                  <a:pt x="0" y="1303820"/>
                </a:lnTo>
                <a:lnTo>
                  <a:pt x="7521" y="1341075"/>
                </a:lnTo>
                <a:lnTo>
                  <a:pt x="28033" y="1371501"/>
                </a:lnTo>
                <a:lnTo>
                  <a:pt x="58459" y="1392016"/>
                </a:lnTo>
                <a:lnTo>
                  <a:pt x="95719" y="1399540"/>
                </a:lnTo>
                <a:lnTo>
                  <a:pt x="1573949" y="1399540"/>
                </a:lnTo>
                <a:lnTo>
                  <a:pt x="1611217" y="1392016"/>
                </a:lnTo>
                <a:lnTo>
                  <a:pt x="1628917" y="1380083"/>
                </a:lnTo>
                <a:lnTo>
                  <a:pt x="113499" y="1380083"/>
                </a:lnTo>
                <a:lnTo>
                  <a:pt x="77134" y="1372743"/>
                </a:lnTo>
                <a:lnTo>
                  <a:pt x="47439" y="1352724"/>
                </a:lnTo>
                <a:lnTo>
                  <a:pt x="27419" y="1323033"/>
                </a:lnTo>
                <a:lnTo>
                  <a:pt x="20078" y="1286675"/>
                </a:lnTo>
                <a:lnTo>
                  <a:pt x="20078" y="486003"/>
                </a:lnTo>
                <a:lnTo>
                  <a:pt x="27419" y="449639"/>
                </a:lnTo>
                <a:lnTo>
                  <a:pt x="47439" y="419949"/>
                </a:lnTo>
                <a:lnTo>
                  <a:pt x="77134" y="399933"/>
                </a:lnTo>
                <a:lnTo>
                  <a:pt x="113499" y="392595"/>
                </a:lnTo>
                <a:lnTo>
                  <a:pt x="1669681" y="392595"/>
                </a:lnTo>
                <a:lnTo>
                  <a:pt x="1669681" y="95732"/>
                </a:lnTo>
                <a:lnTo>
                  <a:pt x="1662160" y="58469"/>
                </a:lnTo>
                <a:lnTo>
                  <a:pt x="1641646" y="28040"/>
                </a:lnTo>
                <a:lnTo>
                  <a:pt x="1611217" y="7523"/>
                </a:lnTo>
                <a:lnTo>
                  <a:pt x="1573949" y="0"/>
                </a:lnTo>
                <a:close/>
              </a:path>
              <a:path w="1670050" h="1399539">
                <a:moveTo>
                  <a:pt x="1669681" y="392595"/>
                </a:moveTo>
                <a:lnTo>
                  <a:pt x="1556181" y="392595"/>
                </a:lnTo>
                <a:lnTo>
                  <a:pt x="1592547" y="399933"/>
                </a:lnTo>
                <a:lnTo>
                  <a:pt x="1622242" y="419949"/>
                </a:lnTo>
                <a:lnTo>
                  <a:pt x="1642262" y="449639"/>
                </a:lnTo>
                <a:lnTo>
                  <a:pt x="1649602" y="486003"/>
                </a:lnTo>
                <a:lnTo>
                  <a:pt x="1649602" y="1286675"/>
                </a:lnTo>
                <a:lnTo>
                  <a:pt x="1642262" y="1323033"/>
                </a:lnTo>
                <a:lnTo>
                  <a:pt x="1622242" y="1352724"/>
                </a:lnTo>
                <a:lnTo>
                  <a:pt x="1592547" y="1372743"/>
                </a:lnTo>
                <a:lnTo>
                  <a:pt x="1556181" y="1380083"/>
                </a:lnTo>
                <a:lnTo>
                  <a:pt x="1628917" y="1380083"/>
                </a:lnTo>
                <a:lnTo>
                  <a:pt x="1641646" y="1371501"/>
                </a:lnTo>
                <a:lnTo>
                  <a:pt x="1662160" y="1341075"/>
                </a:lnTo>
                <a:lnTo>
                  <a:pt x="1669681" y="1303820"/>
                </a:lnTo>
                <a:lnTo>
                  <a:pt x="1669681" y="392595"/>
                </a:lnTo>
                <a:close/>
              </a:path>
            </a:pathLst>
          </a:custGeom>
          <a:solidFill>
            <a:srgbClr val="7FB8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663284" y="3429402"/>
            <a:ext cx="1132840" cy="3270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b="1" spc="-15" dirty="0">
                <a:solidFill>
                  <a:srgbClr val="FFFFFF"/>
                </a:solidFill>
                <a:latin typeface="Arial"/>
                <a:cs typeface="Arial"/>
              </a:rPr>
              <a:t>Preferensi</a:t>
            </a:r>
            <a:r>
              <a:rPr sz="85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-15" dirty="0">
                <a:solidFill>
                  <a:srgbClr val="FFFFFF"/>
                </a:solidFill>
                <a:latin typeface="Arial"/>
                <a:cs typeface="Arial"/>
              </a:rPr>
              <a:t>Responden</a:t>
            </a:r>
            <a:endParaRPr sz="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050" b="1" spc="-30" dirty="0">
                <a:solidFill>
                  <a:srgbClr val="FFFFFF"/>
                </a:solidFill>
                <a:latin typeface="Arial"/>
                <a:cs typeface="Arial"/>
              </a:rPr>
              <a:t>dalam</a:t>
            </a:r>
            <a:r>
              <a:rPr sz="105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b="1" spc="-40" dirty="0">
                <a:solidFill>
                  <a:srgbClr val="FFFFFF"/>
                </a:solidFill>
                <a:latin typeface="Arial"/>
                <a:cs typeface="Arial"/>
              </a:rPr>
              <a:t>Mencoblos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2142380" y="3386246"/>
            <a:ext cx="100279" cy="1520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44495" y="3473734"/>
            <a:ext cx="494665" cy="297815"/>
          </a:xfrm>
          <a:custGeom>
            <a:avLst/>
            <a:gdLst/>
            <a:ahLst/>
            <a:cxnLst/>
            <a:rect l="l" t="t" r="r" b="b"/>
            <a:pathLst>
              <a:path w="494664" h="297814">
                <a:moveTo>
                  <a:pt x="177175" y="0"/>
                </a:moveTo>
                <a:lnTo>
                  <a:pt x="118233" y="21807"/>
                </a:lnTo>
                <a:lnTo>
                  <a:pt x="104386" y="27319"/>
                </a:lnTo>
                <a:lnTo>
                  <a:pt x="90066" y="33413"/>
                </a:lnTo>
                <a:lnTo>
                  <a:pt x="80394" y="36084"/>
                </a:lnTo>
                <a:lnTo>
                  <a:pt x="39497" y="65073"/>
                </a:lnTo>
                <a:lnTo>
                  <a:pt x="26395" y="120844"/>
                </a:lnTo>
                <a:lnTo>
                  <a:pt x="10813" y="217611"/>
                </a:lnTo>
                <a:lnTo>
                  <a:pt x="3542" y="266287"/>
                </a:lnTo>
                <a:lnTo>
                  <a:pt x="0" y="297753"/>
                </a:lnTo>
                <a:lnTo>
                  <a:pt x="360417" y="297753"/>
                </a:lnTo>
                <a:lnTo>
                  <a:pt x="357134" y="242379"/>
                </a:lnTo>
                <a:lnTo>
                  <a:pt x="481501" y="242379"/>
                </a:lnTo>
                <a:lnTo>
                  <a:pt x="494580" y="197908"/>
                </a:lnTo>
                <a:lnTo>
                  <a:pt x="493681" y="182684"/>
                </a:lnTo>
                <a:lnTo>
                  <a:pt x="491399" y="170357"/>
                </a:lnTo>
                <a:lnTo>
                  <a:pt x="480289" y="147650"/>
                </a:lnTo>
                <a:lnTo>
                  <a:pt x="266126" y="147650"/>
                </a:lnTo>
                <a:lnTo>
                  <a:pt x="177175" y="0"/>
                </a:lnTo>
                <a:close/>
              </a:path>
              <a:path w="494664" h="297814">
                <a:moveTo>
                  <a:pt x="481501" y="242379"/>
                </a:moveTo>
                <a:lnTo>
                  <a:pt x="357134" y="242379"/>
                </a:lnTo>
                <a:lnTo>
                  <a:pt x="457324" y="266928"/>
                </a:lnTo>
                <a:lnTo>
                  <a:pt x="474473" y="249961"/>
                </a:lnTo>
                <a:lnTo>
                  <a:pt x="481501" y="242379"/>
                </a:lnTo>
                <a:close/>
              </a:path>
              <a:path w="494664" h="297814">
                <a:moveTo>
                  <a:pt x="273708" y="17043"/>
                </a:moveTo>
                <a:lnTo>
                  <a:pt x="266126" y="147650"/>
                </a:lnTo>
                <a:lnTo>
                  <a:pt x="480289" y="147650"/>
                </a:lnTo>
                <a:lnTo>
                  <a:pt x="474336" y="135483"/>
                </a:lnTo>
                <a:lnTo>
                  <a:pt x="379893" y="135483"/>
                </a:lnTo>
                <a:lnTo>
                  <a:pt x="339951" y="60566"/>
                </a:lnTo>
                <a:lnTo>
                  <a:pt x="273708" y="17043"/>
                </a:lnTo>
                <a:close/>
              </a:path>
              <a:path w="494664" h="297814">
                <a:moveTo>
                  <a:pt x="400517" y="28397"/>
                </a:moveTo>
                <a:lnTo>
                  <a:pt x="360601" y="65595"/>
                </a:lnTo>
                <a:lnTo>
                  <a:pt x="379893" y="135483"/>
                </a:lnTo>
                <a:lnTo>
                  <a:pt x="474336" y="135483"/>
                </a:lnTo>
                <a:lnTo>
                  <a:pt x="472200" y="131117"/>
                </a:lnTo>
                <a:lnTo>
                  <a:pt x="441515" y="84213"/>
                </a:lnTo>
                <a:lnTo>
                  <a:pt x="413051" y="44892"/>
                </a:lnTo>
                <a:lnTo>
                  <a:pt x="400517" y="28397"/>
                </a:lnTo>
                <a:close/>
              </a:path>
            </a:pathLst>
          </a:custGeom>
          <a:solidFill>
            <a:srgbClr val="4241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124616" y="3367061"/>
            <a:ext cx="89535" cy="113664"/>
          </a:xfrm>
          <a:custGeom>
            <a:avLst/>
            <a:gdLst/>
            <a:ahLst/>
            <a:cxnLst/>
            <a:rect l="l" t="t" r="r" b="b"/>
            <a:pathLst>
              <a:path w="89535" h="113664">
                <a:moveTo>
                  <a:pt x="32854" y="0"/>
                </a:moveTo>
                <a:lnTo>
                  <a:pt x="2692" y="16332"/>
                </a:lnTo>
                <a:lnTo>
                  <a:pt x="0" y="25234"/>
                </a:lnTo>
                <a:lnTo>
                  <a:pt x="3898" y="32385"/>
                </a:lnTo>
                <a:lnTo>
                  <a:pt x="43370" y="103492"/>
                </a:lnTo>
                <a:lnTo>
                  <a:pt x="47218" y="110642"/>
                </a:lnTo>
                <a:lnTo>
                  <a:pt x="56146" y="113309"/>
                </a:lnTo>
                <a:lnTo>
                  <a:pt x="86309" y="96964"/>
                </a:lnTo>
                <a:lnTo>
                  <a:pt x="88976" y="88049"/>
                </a:lnTo>
                <a:lnTo>
                  <a:pt x="85128" y="80899"/>
                </a:lnTo>
                <a:lnTo>
                  <a:pt x="45618" y="9779"/>
                </a:lnTo>
                <a:lnTo>
                  <a:pt x="41757" y="2654"/>
                </a:lnTo>
                <a:lnTo>
                  <a:pt x="32854" y="0"/>
                </a:lnTo>
                <a:close/>
              </a:path>
            </a:pathLst>
          </a:custGeom>
          <a:solidFill>
            <a:srgbClr val="1F3B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113784" y="3372729"/>
            <a:ext cx="89535" cy="113664"/>
          </a:xfrm>
          <a:custGeom>
            <a:avLst/>
            <a:gdLst/>
            <a:ahLst/>
            <a:cxnLst/>
            <a:rect l="l" t="t" r="r" b="b"/>
            <a:pathLst>
              <a:path w="89535" h="113664">
                <a:moveTo>
                  <a:pt x="32829" y="0"/>
                </a:moveTo>
                <a:lnTo>
                  <a:pt x="2654" y="16344"/>
                </a:lnTo>
                <a:lnTo>
                  <a:pt x="0" y="25260"/>
                </a:lnTo>
                <a:lnTo>
                  <a:pt x="3860" y="32397"/>
                </a:lnTo>
                <a:lnTo>
                  <a:pt x="43357" y="103492"/>
                </a:lnTo>
                <a:lnTo>
                  <a:pt x="47218" y="110629"/>
                </a:lnTo>
                <a:lnTo>
                  <a:pt x="56133" y="113309"/>
                </a:lnTo>
                <a:lnTo>
                  <a:pt x="86309" y="96964"/>
                </a:lnTo>
                <a:lnTo>
                  <a:pt x="88976" y="88049"/>
                </a:lnTo>
                <a:lnTo>
                  <a:pt x="85089" y="80911"/>
                </a:lnTo>
                <a:lnTo>
                  <a:pt x="45618" y="9779"/>
                </a:lnTo>
                <a:lnTo>
                  <a:pt x="41719" y="2654"/>
                </a:lnTo>
                <a:lnTo>
                  <a:pt x="32829" y="0"/>
                </a:lnTo>
                <a:close/>
              </a:path>
            </a:pathLst>
          </a:custGeom>
          <a:solidFill>
            <a:srgbClr val="102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044260" y="3373839"/>
            <a:ext cx="79375" cy="111125"/>
          </a:xfrm>
          <a:custGeom>
            <a:avLst/>
            <a:gdLst/>
            <a:ahLst/>
            <a:cxnLst/>
            <a:rect l="l" t="t" r="r" b="b"/>
            <a:pathLst>
              <a:path w="79375" h="111125">
                <a:moveTo>
                  <a:pt x="0" y="0"/>
                </a:moveTo>
                <a:lnTo>
                  <a:pt x="0" y="79603"/>
                </a:lnTo>
                <a:lnTo>
                  <a:pt x="45516" y="111086"/>
                </a:lnTo>
                <a:lnTo>
                  <a:pt x="65862" y="95351"/>
                </a:lnTo>
                <a:lnTo>
                  <a:pt x="64681" y="49860"/>
                </a:lnTo>
                <a:lnTo>
                  <a:pt x="79171" y="24142"/>
                </a:lnTo>
                <a:lnTo>
                  <a:pt x="0" y="0"/>
                </a:lnTo>
                <a:close/>
              </a:path>
            </a:pathLst>
          </a:custGeom>
          <a:solidFill>
            <a:srgbClr val="F588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014512" y="3272858"/>
            <a:ext cx="146685" cy="193040"/>
          </a:xfrm>
          <a:custGeom>
            <a:avLst/>
            <a:gdLst/>
            <a:ahLst/>
            <a:cxnLst/>
            <a:rect l="l" t="t" r="r" b="b"/>
            <a:pathLst>
              <a:path w="146685" h="193039">
                <a:moveTo>
                  <a:pt x="140302" y="128409"/>
                </a:moveTo>
                <a:lnTo>
                  <a:pt x="31943" y="128409"/>
                </a:lnTo>
                <a:lnTo>
                  <a:pt x="39487" y="132943"/>
                </a:lnTo>
                <a:lnTo>
                  <a:pt x="41062" y="136004"/>
                </a:lnTo>
                <a:lnTo>
                  <a:pt x="43764" y="144950"/>
                </a:lnTo>
                <a:lnTo>
                  <a:pt x="45680" y="155911"/>
                </a:lnTo>
                <a:lnTo>
                  <a:pt x="49036" y="167472"/>
                </a:lnTo>
                <a:lnTo>
                  <a:pt x="85197" y="191882"/>
                </a:lnTo>
                <a:lnTo>
                  <a:pt x="93168" y="192555"/>
                </a:lnTo>
                <a:lnTo>
                  <a:pt x="101061" y="192150"/>
                </a:lnTo>
                <a:lnTo>
                  <a:pt x="107191" y="190398"/>
                </a:lnTo>
                <a:lnTo>
                  <a:pt x="117737" y="179093"/>
                </a:lnTo>
                <a:lnTo>
                  <a:pt x="127877" y="160300"/>
                </a:lnTo>
                <a:lnTo>
                  <a:pt x="136282" y="140101"/>
                </a:lnTo>
                <a:lnTo>
                  <a:pt x="140302" y="128409"/>
                </a:lnTo>
                <a:close/>
              </a:path>
              <a:path w="146685" h="193039">
                <a:moveTo>
                  <a:pt x="10658" y="0"/>
                </a:moveTo>
                <a:lnTo>
                  <a:pt x="2664" y="60297"/>
                </a:lnTo>
                <a:lnTo>
                  <a:pt x="0" y="94329"/>
                </a:lnTo>
                <a:lnTo>
                  <a:pt x="2664" y="114635"/>
                </a:lnTo>
                <a:lnTo>
                  <a:pt x="10658" y="133756"/>
                </a:lnTo>
                <a:lnTo>
                  <a:pt x="13122" y="139014"/>
                </a:lnTo>
                <a:lnTo>
                  <a:pt x="17620" y="144950"/>
                </a:lnTo>
                <a:lnTo>
                  <a:pt x="23155" y="150825"/>
                </a:lnTo>
                <a:lnTo>
                  <a:pt x="23828" y="132041"/>
                </a:lnTo>
                <a:lnTo>
                  <a:pt x="31943" y="128409"/>
                </a:lnTo>
                <a:lnTo>
                  <a:pt x="140302" y="128409"/>
                </a:lnTo>
                <a:lnTo>
                  <a:pt x="141620" y="124574"/>
                </a:lnTo>
                <a:lnTo>
                  <a:pt x="142648" y="116264"/>
                </a:lnTo>
                <a:lnTo>
                  <a:pt x="141943" y="106892"/>
                </a:lnTo>
                <a:lnTo>
                  <a:pt x="140740" y="96677"/>
                </a:lnTo>
                <a:lnTo>
                  <a:pt x="140274" y="85839"/>
                </a:lnTo>
                <a:lnTo>
                  <a:pt x="140452" y="79501"/>
                </a:lnTo>
                <a:lnTo>
                  <a:pt x="146688" y="72593"/>
                </a:lnTo>
                <a:lnTo>
                  <a:pt x="146573" y="66268"/>
                </a:lnTo>
                <a:lnTo>
                  <a:pt x="145793" y="45562"/>
                </a:lnTo>
                <a:lnTo>
                  <a:pt x="144595" y="28041"/>
                </a:lnTo>
                <a:lnTo>
                  <a:pt x="143498" y="15912"/>
                </a:lnTo>
                <a:lnTo>
                  <a:pt x="143017" y="11379"/>
                </a:lnTo>
                <a:lnTo>
                  <a:pt x="10658" y="0"/>
                </a:lnTo>
                <a:close/>
              </a:path>
            </a:pathLst>
          </a:custGeom>
          <a:solidFill>
            <a:srgbClr val="F8A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932391" y="3609216"/>
            <a:ext cx="50165" cy="162560"/>
          </a:xfrm>
          <a:custGeom>
            <a:avLst/>
            <a:gdLst/>
            <a:ahLst/>
            <a:cxnLst/>
            <a:rect l="l" t="t" r="r" b="b"/>
            <a:pathLst>
              <a:path w="50164" h="162560">
                <a:moveTo>
                  <a:pt x="32066" y="0"/>
                </a:moveTo>
                <a:lnTo>
                  <a:pt x="16601" y="16458"/>
                </a:lnTo>
                <a:lnTo>
                  <a:pt x="8409" y="52703"/>
                </a:lnTo>
                <a:lnTo>
                  <a:pt x="5184" y="88955"/>
                </a:lnTo>
                <a:lnTo>
                  <a:pt x="4621" y="105435"/>
                </a:lnTo>
                <a:lnTo>
                  <a:pt x="0" y="162271"/>
                </a:lnTo>
                <a:lnTo>
                  <a:pt x="38648" y="162271"/>
                </a:lnTo>
                <a:lnTo>
                  <a:pt x="38975" y="149491"/>
                </a:lnTo>
                <a:lnTo>
                  <a:pt x="43364" y="110329"/>
                </a:lnTo>
                <a:lnTo>
                  <a:pt x="49751" y="60710"/>
                </a:lnTo>
                <a:lnTo>
                  <a:pt x="49022" y="18109"/>
                </a:lnTo>
                <a:lnTo>
                  <a:pt x="32066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184448" y="3534301"/>
            <a:ext cx="117475" cy="212725"/>
          </a:xfrm>
          <a:custGeom>
            <a:avLst/>
            <a:gdLst/>
            <a:ahLst/>
            <a:cxnLst/>
            <a:rect l="l" t="t" r="r" b="b"/>
            <a:pathLst>
              <a:path w="117475" h="212725">
                <a:moveTo>
                  <a:pt x="0" y="0"/>
                </a:moveTo>
                <a:lnTo>
                  <a:pt x="17183" y="181825"/>
                </a:lnTo>
                <a:lnTo>
                  <a:pt x="29237" y="188954"/>
                </a:lnTo>
                <a:lnTo>
                  <a:pt x="57677" y="202879"/>
                </a:lnTo>
                <a:lnTo>
                  <a:pt x="90917" y="212408"/>
                </a:lnTo>
                <a:lnTo>
                  <a:pt x="117373" y="206349"/>
                </a:lnTo>
                <a:lnTo>
                  <a:pt x="113214" y="200520"/>
                </a:lnTo>
                <a:lnTo>
                  <a:pt x="97086" y="189174"/>
                </a:lnTo>
                <a:lnTo>
                  <a:pt x="76312" y="169753"/>
                </a:lnTo>
                <a:lnTo>
                  <a:pt x="50859" y="120750"/>
                </a:lnTo>
                <a:lnTo>
                  <a:pt x="38150" y="65811"/>
                </a:lnTo>
                <a:lnTo>
                  <a:pt x="0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021669" y="3453438"/>
            <a:ext cx="97155" cy="168275"/>
          </a:xfrm>
          <a:custGeom>
            <a:avLst/>
            <a:gdLst/>
            <a:ahLst/>
            <a:cxnLst/>
            <a:rect l="l" t="t" r="r" b="b"/>
            <a:pathLst>
              <a:path w="97155" h="168275">
                <a:moveTo>
                  <a:pt x="22580" y="0"/>
                </a:moveTo>
                <a:lnTo>
                  <a:pt x="0" y="20294"/>
                </a:lnTo>
                <a:lnTo>
                  <a:pt x="88938" y="167957"/>
                </a:lnTo>
                <a:lnTo>
                  <a:pt x="96545" y="37325"/>
                </a:lnTo>
                <a:lnTo>
                  <a:pt x="94346" y="31483"/>
                </a:lnTo>
                <a:lnTo>
                  <a:pt x="68110" y="31483"/>
                </a:lnTo>
                <a:lnTo>
                  <a:pt x="22580" y="0"/>
                </a:lnTo>
                <a:close/>
              </a:path>
              <a:path w="97155" h="168275">
                <a:moveTo>
                  <a:pt x="88430" y="15760"/>
                </a:moveTo>
                <a:lnTo>
                  <a:pt x="68110" y="31483"/>
                </a:lnTo>
                <a:lnTo>
                  <a:pt x="94346" y="31483"/>
                </a:lnTo>
                <a:lnTo>
                  <a:pt x="88430" y="1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069921" y="3506421"/>
            <a:ext cx="46355" cy="115570"/>
          </a:xfrm>
          <a:custGeom>
            <a:avLst/>
            <a:gdLst/>
            <a:ahLst/>
            <a:cxnLst/>
            <a:rect l="l" t="t" r="r" b="b"/>
            <a:pathLst>
              <a:path w="46355" h="115570">
                <a:moveTo>
                  <a:pt x="18745" y="0"/>
                </a:moveTo>
                <a:lnTo>
                  <a:pt x="16303" y="2501"/>
                </a:lnTo>
                <a:lnTo>
                  <a:pt x="10675" y="10953"/>
                </a:lnTo>
                <a:lnTo>
                  <a:pt x="0" y="27883"/>
                </a:lnTo>
                <a:lnTo>
                  <a:pt x="13284" y="42768"/>
                </a:lnTo>
                <a:lnTo>
                  <a:pt x="6299" y="57868"/>
                </a:lnTo>
                <a:lnTo>
                  <a:pt x="40690" y="114967"/>
                </a:lnTo>
                <a:lnTo>
                  <a:pt x="44056" y="57347"/>
                </a:lnTo>
                <a:lnTo>
                  <a:pt x="31788" y="45168"/>
                </a:lnTo>
                <a:lnTo>
                  <a:pt x="45961" y="24200"/>
                </a:lnTo>
                <a:lnTo>
                  <a:pt x="42088" y="20904"/>
                </a:lnTo>
                <a:lnTo>
                  <a:pt x="33459" y="13470"/>
                </a:lnTo>
                <a:lnTo>
                  <a:pt x="24556" y="5582"/>
                </a:lnTo>
                <a:lnTo>
                  <a:pt x="19862" y="921"/>
                </a:lnTo>
                <a:lnTo>
                  <a:pt x="18745" y="0"/>
                </a:lnTo>
                <a:close/>
              </a:path>
            </a:pathLst>
          </a:custGeom>
          <a:solidFill>
            <a:srgbClr val="DD61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998554" y="3243593"/>
            <a:ext cx="163830" cy="182880"/>
          </a:xfrm>
          <a:custGeom>
            <a:avLst/>
            <a:gdLst/>
            <a:ahLst/>
            <a:cxnLst/>
            <a:rect l="l" t="t" r="r" b="b"/>
            <a:pathLst>
              <a:path w="163830" h="182880">
                <a:moveTo>
                  <a:pt x="94200" y="0"/>
                </a:moveTo>
                <a:lnTo>
                  <a:pt x="56752" y="2783"/>
                </a:lnTo>
                <a:lnTo>
                  <a:pt x="28765" y="15846"/>
                </a:lnTo>
                <a:lnTo>
                  <a:pt x="3076" y="53206"/>
                </a:lnTo>
                <a:lnTo>
                  <a:pt x="0" y="89114"/>
                </a:lnTo>
                <a:lnTo>
                  <a:pt x="9191" y="121329"/>
                </a:lnTo>
                <a:lnTo>
                  <a:pt x="20307" y="147608"/>
                </a:lnTo>
                <a:lnTo>
                  <a:pt x="24929" y="160009"/>
                </a:lnTo>
                <a:lnTo>
                  <a:pt x="30165" y="172569"/>
                </a:lnTo>
                <a:lnTo>
                  <a:pt x="35702" y="181325"/>
                </a:lnTo>
                <a:lnTo>
                  <a:pt x="41224" y="182318"/>
                </a:lnTo>
                <a:lnTo>
                  <a:pt x="45249" y="177251"/>
                </a:lnTo>
                <a:lnTo>
                  <a:pt x="47759" y="170018"/>
                </a:lnTo>
                <a:lnTo>
                  <a:pt x="49062" y="161108"/>
                </a:lnTo>
                <a:lnTo>
                  <a:pt x="49466" y="151012"/>
                </a:lnTo>
                <a:lnTo>
                  <a:pt x="42505" y="149793"/>
                </a:lnTo>
                <a:lnTo>
                  <a:pt x="36091" y="145575"/>
                </a:lnTo>
                <a:lnTo>
                  <a:pt x="30837" y="138859"/>
                </a:lnTo>
                <a:lnTo>
                  <a:pt x="27355" y="130146"/>
                </a:lnTo>
                <a:lnTo>
                  <a:pt x="26349" y="119985"/>
                </a:lnTo>
                <a:lnTo>
                  <a:pt x="28287" y="110999"/>
                </a:lnTo>
                <a:lnTo>
                  <a:pt x="32776" y="104144"/>
                </a:lnTo>
                <a:lnTo>
                  <a:pt x="39420" y="100377"/>
                </a:lnTo>
                <a:lnTo>
                  <a:pt x="42595" y="99590"/>
                </a:lnTo>
                <a:lnTo>
                  <a:pt x="53528" y="99590"/>
                </a:lnTo>
                <a:lnTo>
                  <a:pt x="52831" y="93938"/>
                </a:lnTo>
                <a:lnTo>
                  <a:pt x="57412" y="82659"/>
                </a:lnTo>
                <a:lnTo>
                  <a:pt x="61682" y="74212"/>
                </a:lnTo>
                <a:lnTo>
                  <a:pt x="67321" y="67351"/>
                </a:lnTo>
                <a:lnTo>
                  <a:pt x="74980" y="63331"/>
                </a:lnTo>
                <a:lnTo>
                  <a:pt x="163632" y="63331"/>
                </a:lnTo>
                <a:lnTo>
                  <a:pt x="163699" y="50034"/>
                </a:lnTo>
                <a:lnTo>
                  <a:pt x="161610" y="33921"/>
                </a:lnTo>
                <a:lnTo>
                  <a:pt x="157530" y="22996"/>
                </a:lnTo>
                <a:lnTo>
                  <a:pt x="131122" y="6927"/>
                </a:lnTo>
                <a:lnTo>
                  <a:pt x="94200" y="0"/>
                </a:lnTo>
                <a:close/>
              </a:path>
              <a:path w="163830" h="182880">
                <a:moveTo>
                  <a:pt x="53528" y="99590"/>
                </a:moveTo>
                <a:lnTo>
                  <a:pt x="42595" y="99590"/>
                </a:lnTo>
                <a:lnTo>
                  <a:pt x="48247" y="109039"/>
                </a:lnTo>
                <a:lnTo>
                  <a:pt x="51130" y="107362"/>
                </a:lnTo>
                <a:lnTo>
                  <a:pt x="54254" y="105483"/>
                </a:lnTo>
                <a:lnTo>
                  <a:pt x="53528" y="99590"/>
                </a:lnTo>
                <a:close/>
              </a:path>
              <a:path w="163830" h="182880">
                <a:moveTo>
                  <a:pt x="163632" y="63331"/>
                </a:moveTo>
                <a:lnTo>
                  <a:pt x="74980" y="63331"/>
                </a:lnTo>
                <a:lnTo>
                  <a:pt x="86920" y="63829"/>
                </a:lnTo>
                <a:lnTo>
                  <a:pt x="101680" y="67973"/>
                </a:lnTo>
                <a:lnTo>
                  <a:pt x="116505" y="72593"/>
                </a:lnTo>
                <a:lnTo>
                  <a:pt x="128638" y="74520"/>
                </a:lnTo>
                <a:lnTo>
                  <a:pt x="137021" y="71659"/>
                </a:lnTo>
                <a:lnTo>
                  <a:pt x="146053" y="66590"/>
                </a:lnTo>
                <a:lnTo>
                  <a:pt x="154527" y="63467"/>
                </a:lnTo>
                <a:lnTo>
                  <a:pt x="163631" y="63467"/>
                </a:lnTo>
                <a:lnTo>
                  <a:pt x="163632" y="63331"/>
                </a:lnTo>
                <a:close/>
              </a:path>
              <a:path w="163830" h="182880">
                <a:moveTo>
                  <a:pt x="163631" y="63467"/>
                </a:moveTo>
                <a:lnTo>
                  <a:pt x="154527" y="63467"/>
                </a:lnTo>
                <a:lnTo>
                  <a:pt x="161239" y="66443"/>
                </a:lnTo>
                <a:lnTo>
                  <a:pt x="163631" y="63490"/>
                </a:lnTo>
                <a:close/>
              </a:path>
            </a:pathLst>
          </a:custGeom>
          <a:solidFill>
            <a:srgbClr val="9225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198913" y="3493852"/>
            <a:ext cx="45085" cy="44450"/>
          </a:xfrm>
          <a:custGeom>
            <a:avLst/>
            <a:gdLst/>
            <a:ahLst/>
            <a:cxnLst/>
            <a:rect l="l" t="t" r="r" b="b"/>
            <a:pathLst>
              <a:path w="45085" h="44450">
                <a:moveTo>
                  <a:pt x="37414" y="0"/>
                </a:moveTo>
                <a:lnTo>
                  <a:pt x="0" y="30607"/>
                </a:lnTo>
                <a:lnTo>
                  <a:pt x="8432" y="43840"/>
                </a:lnTo>
                <a:lnTo>
                  <a:pt x="44627" y="9931"/>
                </a:lnTo>
                <a:lnTo>
                  <a:pt x="374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983238" y="3467953"/>
            <a:ext cx="178435" cy="212725"/>
          </a:xfrm>
          <a:custGeom>
            <a:avLst/>
            <a:gdLst/>
            <a:ahLst/>
            <a:cxnLst/>
            <a:rect l="l" t="t" r="r" b="b"/>
            <a:pathLst>
              <a:path w="178435" h="212725">
                <a:moveTo>
                  <a:pt x="42405" y="0"/>
                </a:moveTo>
                <a:lnTo>
                  <a:pt x="0" y="20091"/>
                </a:lnTo>
                <a:lnTo>
                  <a:pt x="14439" y="87884"/>
                </a:lnTo>
                <a:lnTo>
                  <a:pt x="50393" y="91986"/>
                </a:lnTo>
                <a:lnTo>
                  <a:pt x="38430" y="120256"/>
                </a:lnTo>
                <a:lnTo>
                  <a:pt x="132638" y="212204"/>
                </a:lnTo>
                <a:lnTo>
                  <a:pt x="156585" y="153441"/>
                </a:lnTo>
                <a:lnTo>
                  <a:pt x="127368" y="153441"/>
                </a:lnTo>
                <a:lnTo>
                  <a:pt x="42405" y="0"/>
                </a:lnTo>
                <a:close/>
              </a:path>
              <a:path w="178435" h="212725">
                <a:moveTo>
                  <a:pt x="134975" y="22809"/>
                </a:moveTo>
                <a:lnTo>
                  <a:pt x="127368" y="153441"/>
                </a:lnTo>
                <a:lnTo>
                  <a:pt x="156585" y="153441"/>
                </a:lnTo>
                <a:lnTo>
                  <a:pt x="177850" y="101257"/>
                </a:lnTo>
                <a:lnTo>
                  <a:pt x="159092" y="75006"/>
                </a:lnTo>
                <a:lnTo>
                  <a:pt x="175006" y="49136"/>
                </a:lnTo>
                <a:lnTo>
                  <a:pt x="134975" y="22809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108864" y="3716398"/>
            <a:ext cx="14604" cy="24765"/>
          </a:xfrm>
          <a:custGeom>
            <a:avLst/>
            <a:gdLst/>
            <a:ahLst/>
            <a:cxnLst/>
            <a:rect l="l" t="t" r="r" b="b"/>
            <a:pathLst>
              <a:path w="14605" h="24764">
                <a:moveTo>
                  <a:pt x="11302" y="0"/>
                </a:moveTo>
                <a:lnTo>
                  <a:pt x="3263" y="0"/>
                </a:lnTo>
                <a:lnTo>
                  <a:pt x="0" y="5448"/>
                </a:lnTo>
                <a:lnTo>
                  <a:pt x="0" y="18821"/>
                </a:lnTo>
                <a:lnTo>
                  <a:pt x="3263" y="24256"/>
                </a:lnTo>
                <a:lnTo>
                  <a:pt x="11302" y="24256"/>
                </a:lnTo>
                <a:lnTo>
                  <a:pt x="14566" y="18821"/>
                </a:lnTo>
                <a:lnTo>
                  <a:pt x="14566" y="5448"/>
                </a:lnTo>
                <a:lnTo>
                  <a:pt x="11302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165666" y="3386712"/>
            <a:ext cx="25400" cy="20320"/>
          </a:xfrm>
          <a:custGeom>
            <a:avLst/>
            <a:gdLst/>
            <a:ahLst/>
            <a:cxnLst/>
            <a:rect l="l" t="t" r="r" b="b"/>
            <a:pathLst>
              <a:path w="25400" h="20319">
                <a:moveTo>
                  <a:pt x="10782" y="0"/>
                </a:moveTo>
                <a:lnTo>
                  <a:pt x="4432" y="126"/>
                </a:lnTo>
                <a:lnTo>
                  <a:pt x="0" y="7327"/>
                </a:lnTo>
                <a:lnTo>
                  <a:pt x="2781" y="13055"/>
                </a:lnTo>
                <a:lnTo>
                  <a:pt x="14058" y="19964"/>
                </a:lnTo>
                <a:lnTo>
                  <a:pt x="20421" y="19824"/>
                </a:lnTo>
                <a:lnTo>
                  <a:pt x="22631" y="16230"/>
                </a:lnTo>
                <a:lnTo>
                  <a:pt x="24803" y="12623"/>
                </a:lnTo>
                <a:lnTo>
                  <a:pt x="22047" y="6896"/>
                </a:lnTo>
                <a:lnTo>
                  <a:pt x="10782" y="0"/>
                </a:lnTo>
                <a:close/>
              </a:path>
            </a:pathLst>
          </a:custGeom>
          <a:solidFill>
            <a:srgbClr val="F8A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176649" y="3400415"/>
            <a:ext cx="25400" cy="20320"/>
          </a:xfrm>
          <a:custGeom>
            <a:avLst/>
            <a:gdLst/>
            <a:ahLst/>
            <a:cxnLst/>
            <a:rect l="l" t="t" r="r" b="b"/>
            <a:pathLst>
              <a:path w="25400" h="20319">
                <a:moveTo>
                  <a:pt x="10744" y="0"/>
                </a:moveTo>
                <a:lnTo>
                  <a:pt x="4406" y="114"/>
                </a:lnTo>
                <a:lnTo>
                  <a:pt x="2184" y="3721"/>
                </a:lnTo>
                <a:lnTo>
                  <a:pt x="0" y="7340"/>
                </a:lnTo>
                <a:lnTo>
                  <a:pt x="2755" y="13042"/>
                </a:lnTo>
                <a:lnTo>
                  <a:pt x="14033" y="19964"/>
                </a:lnTo>
                <a:lnTo>
                  <a:pt x="20383" y="19824"/>
                </a:lnTo>
                <a:lnTo>
                  <a:pt x="24828" y="12623"/>
                </a:lnTo>
                <a:lnTo>
                  <a:pt x="22021" y="6896"/>
                </a:lnTo>
                <a:lnTo>
                  <a:pt x="10744" y="0"/>
                </a:lnTo>
                <a:close/>
              </a:path>
            </a:pathLst>
          </a:custGeom>
          <a:solidFill>
            <a:srgbClr val="F8A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186515" y="3415150"/>
            <a:ext cx="25400" cy="20320"/>
          </a:xfrm>
          <a:custGeom>
            <a:avLst/>
            <a:gdLst/>
            <a:ahLst/>
            <a:cxnLst/>
            <a:rect l="l" t="t" r="r" b="b"/>
            <a:pathLst>
              <a:path w="25400" h="20319">
                <a:moveTo>
                  <a:pt x="10744" y="0"/>
                </a:moveTo>
                <a:lnTo>
                  <a:pt x="4406" y="114"/>
                </a:lnTo>
                <a:lnTo>
                  <a:pt x="2222" y="3721"/>
                </a:lnTo>
                <a:lnTo>
                  <a:pt x="0" y="7315"/>
                </a:lnTo>
                <a:lnTo>
                  <a:pt x="2781" y="13042"/>
                </a:lnTo>
                <a:lnTo>
                  <a:pt x="14046" y="19938"/>
                </a:lnTo>
                <a:lnTo>
                  <a:pt x="20408" y="19811"/>
                </a:lnTo>
                <a:lnTo>
                  <a:pt x="22593" y="16217"/>
                </a:lnTo>
                <a:lnTo>
                  <a:pt x="24828" y="12598"/>
                </a:lnTo>
                <a:lnTo>
                  <a:pt x="22047" y="6883"/>
                </a:lnTo>
                <a:lnTo>
                  <a:pt x="10744" y="0"/>
                </a:lnTo>
                <a:close/>
              </a:path>
            </a:pathLst>
          </a:custGeom>
          <a:solidFill>
            <a:srgbClr val="F8A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194229" y="3428445"/>
            <a:ext cx="25400" cy="20320"/>
          </a:xfrm>
          <a:custGeom>
            <a:avLst/>
            <a:gdLst/>
            <a:ahLst/>
            <a:cxnLst/>
            <a:rect l="l" t="t" r="r" b="b"/>
            <a:pathLst>
              <a:path w="25400" h="20319">
                <a:moveTo>
                  <a:pt x="10769" y="0"/>
                </a:moveTo>
                <a:lnTo>
                  <a:pt x="4419" y="114"/>
                </a:lnTo>
                <a:lnTo>
                  <a:pt x="0" y="7327"/>
                </a:lnTo>
                <a:lnTo>
                  <a:pt x="2794" y="13042"/>
                </a:lnTo>
                <a:lnTo>
                  <a:pt x="14046" y="19938"/>
                </a:lnTo>
                <a:lnTo>
                  <a:pt x="20421" y="19811"/>
                </a:lnTo>
                <a:lnTo>
                  <a:pt x="24828" y="12623"/>
                </a:lnTo>
                <a:lnTo>
                  <a:pt x="22047" y="6883"/>
                </a:lnTo>
                <a:lnTo>
                  <a:pt x="10769" y="0"/>
                </a:lnTo>
                <a:close/>
              </a:path>
            </a:pathLst>
          </a:custGeom>
          <a:solidFill>
            <a:srgbClr val="F8A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2696806" y="660565"/>
            <a:ext cx="461010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73405">
              <a:lnSpc>
                <a:spcPct val="100000"/>
              </a:lnSpc>
              <a:spcBef>
                <a:spcPts val="130"/>
              </a:spcBef>
            </a:pP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Persepsi</a:t>
            </a:r>
            <a:r>
              <a:rPr sz="1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Responden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terhadap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Kinerja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Kunjungan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Arial"/>
                <a:cs typeface="Arial"/>
              </a:rPr>
              <a:t>Partai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37" name="object 40"/>
          <p:cNvSpPr txBox="1"/>
          <p:nvPr/>
        </p:nvSpPr>
        <p:spPr>
          <a:xfrm>
            <a:off x="1214196" y="771459"/>
            <a:ext cx="828467" cy="221201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6034">
              <a:lnSpc>
                <a:spcPct val="102499"/>
              </a:lnSpc>
              <a:spcBef>
                <a:spcPts val="90"/>
              </a:spcBef>
            </a:pPr>
            <a:r>
              <a:rPr lang="en-US" sz="1200" b="1" spc="45" dirty="0">
                <a:cs typeface="Calibri"/>
              </a:rPr>
              <a:t>PKB</a:t>
            </a:r>
          </a:p>
          <a:p>
            <a:pPr marL="12700" marR="26034">
              <a:lnSpc>
                <a:spcPct val="102499"/>
              </a:lnSpc>
              <a:spcBef>
                <a:spcPts val="90"/>
              </a:spcBef>
            </a:pPr>
            <a:r>
              <a:rPr lang="en-US" sz="1200" b="1" spc="45" dirty="0">
                <a:cs typeface="Calibri"/>
              </a:rPr>
              <a:t>PDIP</a:t>
            </a:r>
          </a:p>
          <a:p>
            <a:pPr marL="12700" marR="26034">
              <a:lnSpc>
                <a:spcPct val="102499"/>
              </a:lnSpc>
              <a:spcBef>
                <a:spcPts val="90"/>
              </a:spcBef>
            </a:pPr>
            <a:r>
              <a:rPr lang="en-US" sz="1200" b="1" spc="45" dirty="0" err="1">
                <a:cs typeface="Calibri"/>
              </a:rPr>
              <a:t>Golkar</a:t>
            </a:r>
            <a:endParaRPr lang="en-US" sz="1200" b="1" spc="45" dirty="0">
              <a:cs typeface="Calibri"/>
            </a:endParaRPr>
          </a:p>
          <a:p>
            <a:pPr marL="12700" marR="26034">
              <a:lnSpc>
                <a:spcPct val="102499"/>
              </a:lnSpc>
              <a:spcBef>
                <a:spcPts val="90"/>
              </a:spcBef>
            </a:pPr>
            <a:r>
              <a:rPr lang="en-US" sz="1200" b="1" spc="45" dirty="0" err="1">
                <a:cs typeface="Calibri"/>
              </a:rPr>
              <a:t>Demookrat</a:t>
            </a:r>
            <a:endParaRPr lang="en-US" sz="1200" b="1" spc="45" dirty="0">
              <a:cs typeface="Calibri"/>
            </a:endParaRPr>
          </a:p>
          <a:p>
            <a:pPr marL="12700" marR="26034">
              <a:lnSpc>
                <a:spcPct val="102499"/>
              </a:lnSpc>
              <a:spcBef>
                <a:spcPts val="90"/>
              </a:spcBef>
            </a:pPr>
            <a:r>
              <a:rPr lang="en-US" sz="1200" b="1" spc="45" dirty="0" err="1">
                <a:cs typeface="Calibri"/>
              </a:rPr>
              <a:t>Gerinda</a:t>
            </a:r>
            <a:endParaRPr lang="en-US" sz="1200" b="1" spc="45" dirty="0">
              <a:cs typeface="Calibri"/>
            </a:endParaRPr>
          </a:p>
          <a:p>
            <a:pPr marL="12700" marR="26034">
              <a:lnSpc>
                <a:spcPct val="102499"/>
              </a:lnSpc>
              <a:spcBef>
                <a:spcPts val="90"/>
              </a:spcBef>
            </a:pPr>
            <a:r>
              <a:rPr lang="en-US" sz="1200" b="1" spc="45" dirty="0" err="1">
                <a:cs typeface="Calibri"/>
              </a:rPr>
              <a:t>Perindo</a:t>
            </a:r>
            <a:endParaRPr lang="en-US" sz="1200" b="1" spc="45" dirty="0">
              <a:cs typeface="Calibri"/>
            </a:endParaRPr>
          </a:p>
          <a:p>
            <a:pPr marL="12700" marR="26034">
              <a:lnSpc>
                <a:spcPct val="102499"/>
              </a:lnSpc>
              <a:spcBef>
                <a:spcPts val="90"/>
              </a:spcBef>
            </a:pPr>
            <a:r>
              <a:rPr lang="en-US" sz="1200" b="1" spc="45" dirty="0" err="1">
                <a:cs typeface="Calibri"/>
              </a:rPr>
              <a:t>Nasdem</a:t>
            </a:r>
            <a:endParaRPr lang="en-US" sz="1200" b="1" spc="45" dirty="0">
              <a:cs typeface="Calibri"/>
            </a:endParaRPr>
          </a:p>
          <a:p>
            <a:pPr marL="12700" marR="26034">
              <a:lnSpc>
                <a:spcPct val="102499"/>
              </a:lnSpc>
              <a:spcBef>
                <a:spcPts val="90"/>
              </a:spcBef>
            </a:pPr>
            <a:r>
              <a:rPr lang="en-US" sz="1200" b="1" spc="45" dirty="0" err="1">
                <a:cs typeface="Calibri"/>
              </a:rPr>
              <a:t>Hanura</a:t>
            </a:r>
            <a:endParaRPr lang="en-US" sz="1200" b="1" spc="45" dirty="0">
              <a:cs typeface="Calibri"/>
            </a:endParaRPr>
          </a:p>
          <a:p>
            <a:pPr marL="12700" marR="26034">
              <a:lnSpc>
                <a:spcPct val="102499"/>
              </a:lnSpc>
              <a:spcBef>
                <a:spcPts val="90"/>
              </a:spcBef>
            </a:pPr>
            <a:r>
              <a:rPr lang="en-US" sz="1200" b="1" spc="45" dirty="0">
                <a:cs typeface="Calibri"/>
              </a:rPr>
              <a:t>PAN</a:t>
            </a:r>
          </a:p>
          <a:p>
            <a:pPr marL="12700" marR="26034">
              <a:lnSpc>
                <a:spcPct val="102499"/>
              </a:lnSpc>
              <a:spcBef>
                <a:spcPts val="90"/>
              </a:spcBef>
            </a:pPr>
            <a:r>
              <a:rPr lang="en-US" sz="1200" b="1" spc="45" dirty="0">
                <a:cs typeface="Calibri"/>
              </a:rPr>
              <a:t>PKS</a:t>
            </a:r>
          </a:p>
          <a:p>
            <a:pPr marL="12700" marR="26034">
              <a:lnSpc>
                <a:spcPct val="102499"/>
              </a:lnSpc>
              <a:spcBef>
                <a:spcPts val="90"/>
              </a:spcBef>
            </a:pPr>
            <a:r>
              <a:rPr lang="en-US" sz="1200" b="1" spc="45" dirty="0">
                <a:cs typeface="Calibri"/>
              </a:rPr>
              <a:t>PBB</a:t>
            </a:r>
          </a:p>
        </p:txBody>
      </p:sp>
      <p:sp>
        <p:nvSpPr>
          <p:cNvPr id="140" name="object 90"/>
          <p:cNvSpPr txBox="1">
            <a:spLocks/>
          </p:cNvSpPr>
          <p:nvPr/>
        </p:nvSpPr>
        <p:spPr>
          <a:xfrm>
            <a:off x="2973702" y="35592"/>
            <a:ext cx="4124325" cy="811376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10795" algn="r">
              <a:lnSpc>
                <a:spcPct val="77700"/>
              </a:lnSpc>
              <a:spcBef>
                <a:spcPts val="1085"/>
              </a:spcBef>
            </a:pPr>
            <a:r>
              <a:rPr lang="en-US" sz="2800" kern="0" spc="-125" dirty="0" smtClean="0">
                <a:solidFill>
                  <a:srgbClr val="6BBA9C"/>
                </a:solidFill>
              </a:rPr>
              <a:t>PARTAI POLITIK                        </a:t>
            </a:r>
            <a:r>
              <a:rPr lang="en-US" sz="2800" kern="0" spc="-145" dirty="0" smtClean="0">
                <a:solidFill>
                  <a:srgbClr val="FEC200"/>
                </a:solidFill>
              </a:rPr>
              <a:t>DAN PEMILU</a:t>
            </a:r>
            <a:endParaRPr lang="en-US" sz="2800" kern="0" dirty="0">
              <a:solidFill>
                <a:srgbClr val="FEC2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 rot="16200000">
            <a:off x="7200114" y="168176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77773" y="495235"/>
            <a:ext cx="1740535" cy="20069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b="1" spc="-20" dirty="0">
                <a:solidFill>
                  <a:srgbClr val="6BBA9C"/>
                </a:solidFill>
                <a:latin typeface="Arial"/>
                <a:cs typeface="Arial"/>
              </a:rPr>
              <a:t>Top</a:t>
            </a:r>
            <a:r>
              <a:rPr sz="1200" b="1" spc="-10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6BBA9C"/>
                </a:solidFill>
                <a:latin typeface="Arial"/>
                <a:cs typeface="Arial"/>
              </a:rPr>
              <a:t>of</a:t>
            </a:r>
            <a:r>
              <a:rPr sz="1200" b="1" spc="-10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6BBA9C"/>
                </a:solidFill>
                <a:latin typeface="Arial"/>
                <a:cs typeface="Arial"/>
              </a:rPr>
              <a:t>Mind</a:t>
            </a:r>
            <a:r>
              <a:rPr sz="1200" b="1" spc="-9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6BBA9C"/>
                </a:solidFill>
                <a:latin typeface="Arial"/>
                <a:cs typeface="Arial"/>
              </a:rPr>
              <a:t>Partai</a:t>
            </a:r>
            <a:r>
              <a:rPr sz="1200" b="1" spc="-10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6BBA9C"/>
                </a:solidFill>
                <a:latin typeface="Arial"/>
                <a:cs typeface="Arial"/>
              </a:rPr>
              <a:t>Politik</a:t>
            </a:r>
            <a:endParaRPr sz="1200" dirty="0">
              <a:solidFill>
                <a:srgbClr val="6BBA9C"/>
              </a:solidFill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021758" y="979902"/>
            <a:ext cx="180847" cy="1808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61900" y="762342"/>
            <a:ext cx="129114" cy="172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052195" y="1576331"/>
            <a:ext cx="134734" cy="1602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28738" y="1181834"/>
            <a:ext cx="158191" cy="1824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39348" y="1425976"/>
            <a:ext cx="149077" cy="9938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67328" y="2391604"/>
            <a:ext cx="114029" cy="16042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66251" y="2590222"/>
            <a:ext cx="119079" cy="16886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56517" y="1793654"/>
            <a:ext cx="150259" cy="18062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58517" y="2010790"/>
            <a:ext cx="121296" cy="1499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40"/>
          <p:cNvSpPr txBox="1"/>
          <p:nvPr/>
        </p:nvSpPr>
        <p:spPr>
          <a:xfrm>
            <a:off x="2090989" y="785118"/>
            <a:ext cx="828467" cy="23685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200" b="1" spc="45" dirty="0">
                <a:cs typeface="Calibri"/>
              </a:rPr>
              <a:t>32.4 %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200" b="1" spc="45" dirty="0">
                <a:cs typeface="Calibri"/>
              </a:rPr>
              <a:t>29.7 %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200" b="1" spc="45" dirty="0">
                <a:cs typeface="Calibri"/>
              </a:rPr>
              <a:t>11.2 %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200" b="1" spc="45" dirty="0">
                <a:cs typeface="Calibri"/>
              </a:rPr>
              <a:t>11.0 %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200" b="1" spc="45" dirty="0">
                <a:cs typeface="Calibri"/>
              </a:rPr>
              <a:t>7.8 %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200" b="1" spc="45" dirty="0">
                <a:cs typeface="Calibri"/>
              </a:rPr>
              <a:t>2.4 %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200" b="1" spc="45" dirty="0">
                <a:cs typeface="Calibri"/>
              </a:rPr>
              <a:t>1.9 %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200" b="1" spc="45" dirty="0">
                <a:cs typeface="Calibri"/>
              </a:rPr>
              <a:t>1.9 %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200" b="1" spc="45" dirty="0">
                <a:cs typeface="Calibri"/>
              </a:rPr>
              <a:t>0.8 %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200" b="1" spc="45" dirty="0">
                <a:cs typeface="Calibri"/>
              </a:rPr>
              <a:t>0.5 %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200" b="1" spc="45" dirty="0">
                <a:cs typeface="Calibri"/>
              </a:rPr>
              <a:t>0.5 %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1200" b="1" spc="45" dirty="0">
              <a:cs typeface="Calibri"/>
            </a:endParaRPr>
          </a:p>
        </p:txBody>
      </p:sp>
      <p:graphicFrame>
        <p:nvGraphicFramePr>
          <p:cNvPr id="150" name="Table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256181"/>
              </p:ext>
            </p:extLst>
          </p:nvPr>
        </p:nvGraphicFramePr>
        <p:xfrm>
          <a:off x="2054254" y="1397890"/>
          <a:ext cx="6536686" cy="488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290"/>
                <a:gridCol w="1470660"/>
                <a:gridCol w="528954"/>
                <a:gridCol w="913129"/>
                <a:gridCol w="2002154"/>
                <a:gridCol w="529589"/>
                <a:gridCol w="549910"/>
              </a:tblGrid>
              <a:tr h="141016">
                <a:tc gridSpan="7">
                  <a:txBody>
                    <a:bodyPr/>
                    <a:lstStyle/>
                    <a:p>
                      <a:pPr marL="209550">
                        <a:lnSpc>
                          <a:spcPts val="1085"/>
                        </a:lnSpc>
                        <a:spcBef>
                          <a:spcPts val="335"/>
                        </a:spcBef>
                        <a:tabLst>
                          <a:tab pos="1448435" algn="l"/>
                          <a:tab pos="2100580" algn="l"/>
                          <a:tab pos="2644775" algn="l"/>
                          <a:tab pos="3813175" algn="l"/>
                          <a:tab pos="4465320" algn="l"/>
                          <a:tab pos="5009515" algn="l"/>
                        </a:tabLst>
                      </a:pPr>
                      <a:r>
                        <a:rPr sz="1800" b="1" spc="82" baseline="13888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850" b="1" spc="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Intensitas	Kinerja	Kinerja	Intensitas	Kinerja	Kinerja</a:t>
                      </a:r>
                      <a:endParaRPr sz="850" dirty="0">
                        <a:latin typeface="Arial"/>
                        <a:cs typeface="Arial"/>
                      </a:endParaRPr>
                    </a:p>
                  </a:txBody>
                  <a:tcPr marL="0" marR="0" marT="425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305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50" b="1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Turba</a:t>
                      </a:r>
                      <a:endParaRPr sz="850" dirty="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850" dirty="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850" dirty="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462915" marR="10731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50" b="1" spc="10" dirty="0" err="1" smtClean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Turba</a:t>
                      </a:r>
                      <a:endParaRPr sz="850" dirty="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32384" marB="0"/>
                </a:tc>
              </a:tr>
            </a:tbl>
          </a:graphicData>
        </a:graphic>
      </p:graphicFrame>
      <p:grpSp>
        <p:nvGrpSpPr>
          <p:cNvPr id="172" name="Group 171"/>
          <p:cNvGrpSpPr/>
          <p:nvPr/>
        </p:nvGrpSpPr>
        <p:grpSpPr>
          <a:xfrm>
            <a:off x="3027868" y="1503158"/>
            <a:ext cx="4642228" cy="3301113"/>
            <a:chOff x="2966120" y="1141539"/>
            <a:chExt cx="4642228" cy="3301113"/>
          </a:xfrm>
        </p:grpSpPr>
        <p:sp>
          <p:nvSpPr>
            <p:cNvPr id="152" name="object 40"/>
            <p:cNvSpPr txBox="1"/>
            <p:nvPr/>
          </p:nvSpPr>
          <p:spPr>
            <a:xfrm>
              <a:off x="6821486" y="1162830"/>
              <a:ext cx="786862" cy="150041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20955" algn="ctr">
                <a:lnSpc>
                  <a:spcPct val="100000"/>
                </a:lnSpc>
                <a:spcBef>
                  <a:spcPts val="254"/>
                </a:spcBef>
              </a:pPr>
              <a:r>
                <a:rPr lang="en-US" sz="900" spc="5" dirty="0" err="1" smtClean="0">
                  <a:solidFill>
                    <a:srgbClr val="003C7A"/>
                  </a:solidFill>
                  <a:latin typeface="Arial Black" panose="020B0A04020102020204" pitchFamily="34" charset="0"/>
                  <a:cs typeface="Arial"/>
                </a:rPr>
                <a:t>Buruk</a:t>
              </a:r>
              <a:endParaRPr lang="en-US" sz="900" dirty="0">
                <a:latin typeface="Arial Black" panose="020B0A04020102020204" pitchFamily="34" charset="0"/>
                <a:cs typeface="Arial"/>
              </a:endParaRPr>
            </a:p>
          </p:txBody>
        </p:sp>
        <p:sp>
          <p:nvSpPr>
            <p:cNvPr id="154" name="object 40"/>
            <p:cNvSpPr txBox="1"/>
            <p:nvPr/>
          </p:nvSpPr>
          <p:spPr>
            <a:xfrm>
              <a:off x="3859648" y="1155139"/>
              <a:ext cx="786862" cy="150041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20955" algn="ctr">
                <a:lnSpc>
                  <a:spcPct val="100000"/>
                </a:lnSpc>
                <a:spcBef>
                  <a:spcPts val="254"/>
                </a:spcBef>
              </a:pPr>
              <a:r>
                <a:rPr lang="en-US" sz="900" spc="5" dirty="0" err="1">
                  <a:solidFill>
                    <a:srgbClr val="003C7A"/>
                  </a:solidFill>
                  <a:latin typeface="Arial Black" panose="020B0A04020102020204" pitchFamily="34" charset="0"/>
                  <a:cs typeface="Arial"/>
                </a:rPr>
                <a:t>Baik</a:t>
              </a:r>
              <a:endParaRPr lang="en-US" sz="900" dirty="0">
                <a:latin typeface="Arial Black" panose="020B0A04020102020204" pitchFamily="34" charset="0"/>
                <a:cs typeface="Arial"/>
              </a:endParaRPr>
            </a:p>
          </p:txBody>
        </p:sp>
        <p:sp>
          <p:nvSpPr>
            <p:cNvPr id="155" name="object 40"/>
            <p:cNvSpPr txBox="1"/>
            <p:nvPr/>
          </p:nvSpPr>
          <p:spPr>
            <a:xfrm>
              <a:off x="4433825" y="1141539"/>
              <a:ext cx="786862" cy="150041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20955" algn="ctr">
                <a:lnSpc>
                  <a:spcPct val="100000"/>
                </a:lnSpc>
                <a:spcBef>
                  <a:spcPts val="254"/>
                </a:spcBef>
              </a:pPr>
              <a:r>
                <a:rPr lang="en-US" sz="900" spc="5" dirty="0" err="1" smtClean="0">
                  <a:solidFill>
                    <a:srgbClr val="003C7A"/>
                  </a:solidFill>
                  <a:latin typeface="Arial Black" panose="020B0A04020102020204" pitchFamily="34" charset="0"/>
                  <a:cs typeface="Arial"/>
                </a:rPr>
                <a:t>Buruk</a:t>
              </a:r>
              <a:endParaRPr lang="en-US" sz="900" dirty="0">
                <a:latin typeface="Arial Black" panose="020B0A04020102020204" pitchFamily="34" charset="0"/>
                <a:cs typeface="Arial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2966120" y="1176430"/>
              <a:ext cx="4516584" cy="3266222"/>
              <a:chOff x="2966120" y="1176430"/>
              <a:chExt cx="4516584" cy="3266222"/>
            </a:xfrm>
          </p:grpSpPr>
          <p:sp>
            <p:nvSpPr>
              <p:cNvPr id="2" name="object 2"/>
              <p:cNvSpPr/>
              <p:nvPr/>
            </p:nvSpPr>
            <p:spPr>
              <a:xfrm>
                <a:off x="3533950" y="4238679"/>
                <a:ext cx="361835" cy="101982"/>
              </a:xfrm>
              <a:prstGeom prst="rect">
                <a:avLst/>
              </a:prstGeom>
              <a:blipFill>
                <a:blip r:embed="rId1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" name="object 3"/>
              <p:cNvSpPr/>
              <p:nvPr/>
            </p:nvSpPr>
            <p:spPr>
              <a:xfrm>
                <a:off x="4117109" y="4115453"/>
                <a:ext cx="361823" cy="225208"/>
              </a:xfrm>
              <a:prstGeom prst="rect">
                <a:avLst/>
              </a:prstGeom>
              <a:blipFill>
                <a:blip r:embed="rId1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2966120" y="1258155"/>
                <a:ext cx="421119" cy="421106"/>
              </a:xfrm>
              <a:prstGeom prst="rect">
                <a:avLst/>
              </a:prstGeom>
              <a:blipFill>
                <a:blip r:embed="rId1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3533950" y="1476204"/>
                <a:ext cx="361835" cy="203058"/>
              </a:xfrm>
              <a:prstGeom prst="rect">
                <a:avLst/>
              </a:prstGeom>
              <a:blipFill>
                <a:blip r:embed="rId2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4117109" y="1328665"/>
                <a:ext cx="361823" cy="350596"/>
              </a:xfrm>
              <a:prstGeom prst="rect">
                <a:avLst/>
              </a:prstGeom>
              <a:blipFill>
                <a:blip r:embed="rId2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4669724" y="1650941"/>
                <a:ext cx="361492" cy="28321"/>
              </a:xfrm>
              <a:prstGeom prst="rect">
                <a:avLst/>
              </a:prstGeom>
              <a:blipFill>
                <a:blip r:embed="rId2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3483650" y="1679258"/>
                <a:ext cx="16268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626870">
                    <a:moveTo>
                      <a:pt x="0" y="0"/>
                    </a:moveTo>
                    <a:lnTo>
                      <a:pt x="1626654" y="0"/>
                    </a:lnTo>
                  </a:path>
                </a:pathLst>
              </a:custGeom>
              <a:ln w="12700">
                <a:solidFill>
                  <a:srgbClr val="0011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2966120" y="1784303"/>
                <a:ext cx="421119" cy="421106"/>
              </a:xfrm>
              <a:prstGeom prst="rect">
                <a:avLst/>
              </a:prstGeom>
              <a:blipFill>
                <a:blip r:embed="rId2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3533950" y="2044437"/>
                <a:ext cx="361835" cy="160972"/>
              </a:xfrm>
              <a:prstGeom prst="rect">
                <a:avLst/>
              </a:prstGeom>
              <a:blipFill>
                <a:blip r:embed="rId2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4117109" y="1933312"/>
                <a:ext cx="361823" cy="272097"/>
              </a:xfrm>
              <a:prstGeom prst="rect">
                <a:avLst/>
              </a:prstGeom>
              <a:blipFill>
                <a:blip r:embed="rId2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4669724" y="2177076"/>
                <a:ext cx="361492" cy="28333"/>
              </a:xfrm>
              <a:prstGeom prst="rect">
                <a:avLst/>
              </a:prstGeom>
              <a:blipFill>
                <a:blip r:embed="rId2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2966120" y="2332372"/>
                <a:ext cx="421119" cy="421106"/>
              </a:xfrm>
              <a:prstGeom prst="rect">
                <a:avLst/>
              </a:prstGeom>
              <a:blipFill>
                <a:blip r:embed="rId2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21"/>
              <p:cNvSpPr txBox="1"/>
              <p:nvPr/>
            </p:nvSpPr>
            <p:spPr>
              <a:xfrm>
                <a:off x="3612089" y="3273884"/>
                <a:ext cx="227965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600" b="1" spc="5" dirty="0">
                    <a:solidFill>
                      <a:srgbClr val="003C7A"/>
                    </a:solidFill>
                    <a:latin typeface="Arial"/>
                    <a:cs typeface="Arial"/>
                  </a:rPr>
                  <a:t>8</a:t>
                </a: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5</a:t>
                </a:r>
                <a:r>
                  <a:rPr sz="600" b="1" spc="-4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22" name="object 22"/>
              <p:cNvSpPr txBox="1"/>
              <p:nvPr/>
            </p:nvSpPr>
            <p:spPr>
              <a:xfrm>
                <a:off x="4171328" y="3273884"/>
                <a:ext cx="271780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2</a:t>
                </a:r>
                <a:r>
                  <a:rPr lang="en-US"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2</a:t>
                </a:r>
                <a:r>
                  <a:rPr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10" dirty="0">
                    <a:solidFill>
                      <a:srgbClr val="003C7A"/>
                    </a:solidFill>
                    <a:latin typeface="Arial"/>
                    <a:cs typeface="Arial"/>
                  </a:rPr>
                  <a:t>4</a:t>
                </a:r>
                <a:r>
                  <a:rPr sz="600" b="1" spc="-5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23" name="object 23"/>
              <p:cNvSpPr txBox="1"/>
              <p:nvPr/>
            </p:nvSpPr>
            <p:spPr>
              <a:xfrm>
                <a:off x="4758685" y="3273884"/>
                <a:ext cx="227965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600" b="1" spc="5" dirty="0">
                    <a:solidFill>
                      <a:srgbClr val="003C7A"/>
                    </a:solidFill>
                    <a:latin typeface="Arial"/>
                    <a:cs typeface="Arial"/>
                  </a:rPr>
                  <a:t>0</a:t>
                </a: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7</a:t>
                </a:r>
                <a:r>
                  <a:rPr sz="600" b="1" spc="-4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24" name="object 24"/>
              <p:cNvSpPr txBox="1"/>
              <p:nvPr/>
            </p:nvSpPr>
            <p:spPr>
              <a:xfrm>
                <a:off x="3611411" y="3787096"/>
                <a:ext cx="227965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600" b="1" spc="5" dirty="0">
                    <a:solidFill>
                      <a:srgbClr val="003C7A"/>
                    </a:solidFill>
                    <a:latin typeface="Arial"/>
                    <a:cs typeface="Arial"/>
                  </a:rPr>
                  <a:t>6</a:t>
                </a: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-4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0 </a:t>
                </a:r>
                <a:r>
                  <a:rPr sz="600" b="1" spc="1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25" name="object 25"/>
              <p:cNvSpPr txBox="1"/>
              <p:nvPr/>
            </p:nvSpPr>
            <p:spPr>
              <a:xfrm>
                <a:off x="4152427" y="3808772"/>
                <a:ext cx="307338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16,9 </a:t>
                </a:r>
                <a:r>
                  <a:rPr sz="600" b="1" spc="1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26" name="object 26"/>
              <p:cNvSpPr txBox="1"/>
              <p:nvPr/>
            </p:nvSpPr>
            <p:spPr>
              <a:xfrm>
                <a:off x="4737669" y="3808772"/>
                <a:ext cx="227965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2,</a:t>
                </a:r>
                <a:r>
                  <a:rPr lang="en-US"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0</a:t>
                </a:r>
                <a:r>
                  <a:rPr sz="600" b="1" spc="-4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27" name="object 27"/>
              <p:cNvSpPr txBox="1"/>
              <p:nvPr/>
            </p:nvSpPr>
            <p:spPr>
              <a:xfrm>
                <a:off x="3612089" y="4334930"/>
                <a:ext cx="227965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600" b="1" spc="5" dirty="0">
                    <a:solidFill>
                      <a:srgbClr val="003C7A"/>
                    </a:solidFill>
                    <a:latin typeface="Arial"/>
                    <a:cs typeface="Arial"/>
                  </a:rPr>
                  <a:t>3</a:t>
                </a: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,5</a:t>
                </a:r>
                <a:r>
                  <a:rPr sz="600" b="1" spc="-4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28" name="object 28"/>
              <p:cNvSpPr txBox="1"/>
              <p:nvPr/>
            </p:nvSpPr>
            <p:spPr>
              <a:xfrm>
                <a:off x="4171328" y="4334930"/>
                <a:ext cx="271780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1</a:t>
                </a:r>
                <a:r>
                  <a:rPr lang="en-US"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1</a:t>
                </a:r>
                <a:r>
                  <a:rPr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9</a:t>
                </a:r>
                <a:r>
                  <a:rPr sz="600" b="1" spc="-5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29" name="object 29"/>
              <p:cNvSpPr txBox="1"/>
              <p:nvPr/>
            </p:nvSpPr>
            <p:spPr>
              <a:xfrm>
                <a:off x="4737669" y="4334930"/>
                <a:ext cx="227965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600" b="1" spc="5" dirty="0">
                    <a:solidFill>
                      <a:srgbClr val="003C7A"/>
                    </a:solidFill>
                    <a:latin typeface="Arial"/>
                    <a:cs typeface="Arial"/>
                  </a:rPr>
                  <a:t>2</a:t>
                </a: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5" dirty="0">
                    <a:solidFill>
                      <a:srgbClr val="003C7A"/>
                    </a:solidFill>
                    <a:latin typeface="Arial"/>
                    <a:cs typeface="Arial"/>
                  </a:rPr>
                  <a:t>5</a:t>
                </a:r>
                <a:r>
                  <a:rPr sz="600" b="1" spc="-4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30" name="object 30"/>
              <p:cNvSpPr txBox="1"/>
              <p:nvPr/>
            </p:nvSpPr>
            <p:spPr>
              <a:xfrm>
                <a:off x="5976535" y="3273884"/>
                <a:ext cx="227965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600" b="1" spc="5" dirty="0">
                    <a:solidFill>
                      <a:srgbClr val="003C7A"/>
                    </a:solidFill>
                    <a:latin typeface="Arial"/>
                    <a:cs typeface="Arial"/>
                  </a:rPr>
                  <a:t>6</a:t>
                </a: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5</a:t>
                </a:r>
                <a:r>
                  <a:rPr sz="600" b="1" spc="-4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31" name="object 31"/>
              <p:cNvSpPr txBox="1"/>
              <p:nvPr/>
            </p:nvSpPr>
            <p:spPr>
              <a:xfrm>
                <a:off x="6535773" y="3273884"/>
                <a:ext cx="271780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1</a:t>
                </a:r>
                <a:r>
                  <a:rPr lang="en-US"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0</a:t>
                </a:r>
                <a:r>
                  <a:rPr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10" dirty="0">
                    <a:solidFill>
                      <a:srgbClr val="003C7A"/>
                    </a:solidFill>
                    <a:latin typeface="Arial"/>
                    <a:cs typeface="Arial"/>
                  </a:rPr>
                  <a:t>9</a:t>
                </a:r>
                <a:r>
                  <a:rPr sz="600" b="1" spc="-5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32" name="object 32"/>
              <p:cNvSpPr txBox="1"/>
              <p:nvPr/>
            </p:nvSpPr>
            <p:spPr>
              <a:xfrm>
                <a:off x="7102114" y="3273884"/>
                <a:ext cx="227965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600" b="1" spc="5" dirty="0">
                    <a:solidFill>
                      <a:srgbClr val="003C7A"/>
                    </a:solidFill>
                    <a:latin typeface="Arial"/>
                    <a:cs typeface="Arial"/>
                  </a:rPr>
                  <a:t>2</a:t>
                </a: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5" dirty="0">
                    <a:solidFill>
                      <a:srgbClr val="003C7A"/>
                    </a:solidFill>
                    <a:latin typeface="Arial"/>
                    <a:cs typeface="Arial"/>
                  </a:rPr>
                  <a:t>0</a:t>
                </a:r>
                <a:r>
                  <a:rPr sz="600" b="1" spc="-4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33" name="object 33"/>
              <p:cNvSpPr txBox="1"/>
              <p:nvPr/>
            </p:nvSpPr>
            <p:spPr>
              <a:xfrm>
                <a:off x="5976535" y="3808772"/>
                <a:ext cx="227965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1,</a:t>
                </a:r>
                <a:r>
                  <a:rPr lang="en-US"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2</a:t>
                </a:r>
                <a:r>
                  <a:rPr sz="600" b="1" spc="-4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34" name="object 34"/>
              <p:cNvSpPr txBox="1"/>
              <p:nvPr/>
            </p:nvSpPr>
            <p:spPr>
              <a:xfrm>
                <a:off x="6535773" y="3808772"/>
                <a:ext cx="271780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8,7</a:t>
                </a:r>
                <a:r>
                  <a:rPr sz="600" b="1" spc="-5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35" name="object 35"/>
              <p:cNvSpPr txBox="1"/>
              <p:nvPr/>
            </p:nvSpPr>
            <p:spPr>
              <a:xfrm>
                <a:off x="7102114" y="3808772"/>
                <a:ext cx="227965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600" b="1" spc="5" dirty="0">
                    <a:solidFill>
                      <a:srgbClr val="003C7A"/>
                    </a:solidFill>
                    <a:latin typeface="Arial"/>
                    <a:cs typeface="Arial"/>
                  </a:rPr>
                  <a:t>2</a:t>
                </a: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2</a:t>
                </a:r>
                <a:r>
                  <a:rPr sz="600" b="1" spc="-4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36" name="object 36"/>
              <p:cNvSpPr txBox="1"/>
              <p:nvPr/>
            </p:nvSpPr>
            <p:spPr>
              <a:xfrm>
                <a:off x="5976535" y="4334930"/>
                <a:ext cx="227965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1,</a:t>
                </a:r>
                <a:r>
                  <a:rPr lang="en-US"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5</a:t>
                </a:r>
                <a:r>
                  <a:rPr sz="600" b="1" spc="-4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37" name="object 37"/>
              <p:cNvSpPr txBox="1"/>
              <p:nvPr/>
            </p:nvSpPr>
            <p:spPr>
              <a:xfrm>
                <a:off x="6557792" y="4334930"/>
                <a:ext cx="227965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8,</a:t>
                </a:r>
                <a:r>
                  <a:rPr lang="en-US"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2</a:t>
                </a:r>
                <a:r>
                  <a:rPr sz="600" b="1" spc="-4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38" name="object 38"/>
              <p:cNvSpPr txBox="1"/>
              <p:nvPr/>
            </p:nvSpPr>
            <p:spPr>
              <a:xfrm>
                <a:off x="7102114" y="4334930"/>
                <a:ext cx="227965" cy="10772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3,</a:t>
                </a:r>
                <a:r>
                  <a:rPr lang="en-US"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0</a:t>
                </a:r>
                <a:r>
                  <a:rPr sz="600" b="1" spc="-4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42" name="object 42"/>
              <p:cNvSpPr/>
              <p:nvPr/>
            </p:nvSpPr>
            <p:spPr>
              <a:xfrm>
                <a:off x="3533950" y="2557357"/>
                <a:ext cx="361835" cy="196121"/>
              </a:xfrm>
              <a:prstGeom prst="rect">
                <a:avLst/>
              </a:prstGeom>
              <a:blipFill>
                <a:blip r:embed="rId2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43"/>
              <p:cNvSpPr/>
              <p:nvPr/>
            </p:nvSpPr>
            <p:spPr>
              <a:xfrm>
                <a:off x="4117109" y="2441312"/>
                <a:ext cx="361823" cy="312166"/>
              </a:xfrm>
              <a:prstGeom prst="rect">
                <a:avLst/>
              </a:prstGeom>
              <a:blipFill>
                <a:blip r:embed="rId2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44"/>
              <p:cNvSpPr/>
              <p:nvPr/>
            </p:nvSpPr>
            <p:spPr>
              <a:xfrm>
                <a:off x="4669698" y="2707885"/>
                <a:ext cx="361543" cy="45593"/>
              </a:xfrm>
              <a:prstGeom prst="rect">
                <a:avLst/>
              </a:prstGeom>
              <a:blipFill>
                <a:blip r:embed="rId2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45"/>
              <p:cNvSpPr/>
              <p:nvPr/>
            </p:nvSpPr>
            <p:spPr>
              <a:xfrm>
                <a:off x="3515666" y="3105426"/>
                <a:ext cx="380119" cy="174188"/>
              </a:xfrm>
              <a:prstGeom prst="rect">
                <a:avLst/>
              </a:prstGeom>
              <a:blipFill>
                <a:blip r:embed="rId3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46"/>
              <p:cNvSpPr/>
              <p:nvPr/>
            </p:nvSpPr>
            <p:spPr>
              <a:xfrm>
                <a:off x="4117109" y="2937604"/>
                <a:ext cx="361823" cy="342009"/>
              </a:xfrm>
              <a:prstGeom prst="rect">
                <a:avLst/>
              </a:prstGeom>
              <a:blipFill>
                <a:blip r:embed="rId3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47"/>
              <p:cNvSpPr/>
              <p:nvPr/>
            </p:nvSpPr>
            <p:spPr>
              <a:xfrm>
                <a:off x="4669724" y="3251268"/>
                <a:ext cx="361492" cy="28346"/>
              </a:xfrm>
              <a:prstGeom prst="rect">
                <a:avLst/>
              </a:prstGeom>
              <a:blipFill>
                <a:blip r:embed="rId3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48"/>
              <p:cNvSpPr/>
              <p:nvPr/>
            </p:nvSpPr>
            <p:spPr>
              <a:xfrm>
                <a:off x="3483650" y="3279619"/>
                <a:ext cx="16268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626870">
                    <a:moveTo>
                      <a:pt x="0" y="0"/>
                    </a:moveTo>
                    <a:lnTo>
                      <a:pt x="1626654" y="0"/>
                    </a:lnTo>
                  </a:path>
                </a:pathLst>
              </a:custGeom>
              <a:ln w="12700">
                <a:solidFill>
                  <a:srgbClr val="0011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49"/>
              <p:cNvSpPr/>
              <p:nvPr/>
            </p:nvSpPr>
            <p:spPr>
              <a:xfrm>
                <a:off x="2966120" y="3393431"/>
                <a:ext cx="421119" cy="421093"/>
              </a:xfrm>
              <a:prstGeom prst="rect">
                <a:avLst/>
              </a:prstGeom>
              <a:blipFill>
                <a:blip r:embed="rId3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51"/>
              <p:cNvSpPr/>
              <p:nvPr/>
            </p:nvSpPr>
            <p:spPr>
              <a:xfrm>
                <a:off x="4117109" y="3548587"/>
                <a:ext cx="361823" cy="265938"/>
              </a:xfrm>
              <a:prstGeom prst="rect">
                <a:avLst/>
              </a:prstGeom>
              <a:blipFill>
                <a:blip r:embed="rId3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52"/>
              <p:cNvSpPr/>
              <p:nvPr/>
            </p:nvSpPr>
            <p:spPr>
              <a:xfrm>
                <a:off x="4669724" y="3777975"/>
                <a:ext cx="361492" cy="35433"/>
              </a:xfrm>
              <a:prstGeom prst="rect">
                <a:avLst/>
              </a:prstGeom>
              <a:blipFill>
                <a:blip r:embed="rId3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53"/>
              <p:cNvSpPr/>
              <p:nvPr/>
            </p:nvSpPr>
            <p:spPr>
              <a:xfrm>
                <a:off x="3493752" y="3802898"/>
                <a:ext cx="16268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626870">
                    <a:moveTo>
                      <a:pt x="0" y="0"/>
                    </a:moveTo>
                    <a:lnTo>
                      <a:pt x="1626654" y="0"/>
                    </a:lnTo>
                  </a:path>
                </a:pathLst>
              </a:custGeom>
              <a:ln w="12700">
                <a:solidFill>
                  <a:srgbClr val="0011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54"/>
              <p:cNvSpPr/>
              <p:nvPr/>
            </p:nvSpPr>
            <p:spPr>
              <a:xfrm>
                <a:off x="2966120" y="3919567"/>
                <a:ext cx="421119" cy="421093"/>
              </a:xfrm>
              <a:prstGeom prst="rect">
                <a:avLst/>
              </a:prstGeom>
              <a:blipFill>
                <a:blip r:embed="rId3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55"/>
              <p:cNvSpPr/>
              <p:nvPr/>
            </p:nvSpPr>
            <p:spPr>
              <a:xfrm>
                <a:off x="3483650" y="4340665"/>
                <a:ext cx="16268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626870">
                    <a:moveTo>
                      <a:pt x="0" y="0"/>
                    </a:moveTo>
                    <a:lnTo>
                      <a:pt x="1626654" y="0"/>
                    </a:lnTo>
                  </a:path>
                </a:pathLst>
              </a:custGeom>
              <a:ln w="12700">
                <a:solidFill>
                  <a:srgbClr val="0011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56"/>
              <p:cNvSpPr/>
              <p:nvPr/>
            </p:nvSpPr>
            <p:spPr>
              <a:xfrm>
                <a:off x="5330581" y="1258155"/>
                <a:ext cx="421106" cy="421106"/>
              </a:xfrm>
              <a:prstGeom prst="rect">
                <a:avLst/>
              </a:prstGeom>
              <a:blipFill>
                <a:blip r:embed="rId3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object 58"/>
              <p:cNvSpPr/>
              <p:nvPr/>
            </p:nvSpPr>
            <p:spPr>
              <a:xfrm>
                <a:off x="6481569" y="1404878"/>
                <a:ext cx="361810" cy="274383"/>
              </a:xfrm>
              <a:prstGeom prst="rect">
                <a:avLst/>
              </a:prstGeom>
              <a:blipFill>
                <a:blip r:embed="rId3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59"/>
              <p:cNvSpPr/>
              <p:nvPr/>
            </p:nvSpPr>
            <p:spPr>
              <a:xfrm>
                <a:off x="7034171" y="1650941"/>
                <a:ext cx="361492" cy="28321"/>
              </a:xfrm>
              <a:prstGeom prst="rect">
                <a:avLst/>
              </a:prstGeom>
              <a:blipFill>
                <a:blip r:embed="rId3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60"/>
              <p:cNvSpPr/>
              <p:nvPr/>
            </p:nvSpPr>
            <p:spPr>
              <a:xfrm>
                <a:off x="5848108" y="1679258"/>
                <a:ext cx="16268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626870">
                    <a:moveTo>
                      <a:pt x="0" y="0"/>
                    </a:moveTo>
                    <a:lnTo>
                      <a:pt x="1626654" y="0"/>
                    </a:lnTo>
                  </a:path>
                </a:pathLst>
              </a:custGeom>
              <a:ln w="12700">
                <a:solidFill>
                  <a:srgbClr val="0011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61"/>
              <p:cNvSpPr/>
              <p:nvPr/>
            </p:nvSpPr>
            <p:spPr>
              <a:xfrm>
                <a:off x="5330581" y="1784303"/>
                <a:ext cx="421106" cy="421106"/>
              </a:xfrm>
              <a:prstGeom prst="rect">
                <a:avLst/>
              </a:prstGeom>
              <a:blipFill>
                <a:blip r:embed="rId4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63"/>
              <p:cNvSpPr/>
              <p:nvPr/>
            </p:nvSpPr>
            <p:spPr>
              <a:xfrm>
                <a:off x="6481569" y="1991332"/>
                <a:ext cx="361810" cy="214077"/>
              </a:xfrm>
              <a:prstGeom prst="rect">
                <a:avLst/>
              </a:prstGeom>
              <a:blipFill>
                <a:blip r:embed="rId4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64"/>
              <p:cNvSpPr/>
              <p:nvPr/>
            </p:nvSpPr>
            <p:spPr>
              <a:xfrm>
                <a:off x="7034171" y="2164186"/>
                <a:ext cx="361492" cy="37185"/>
              </a:xfrm>
              <a:prstGeom prst="rect">
                <a:avLst/>
              </a:prstGeom>
              <a:blipFill>
                <a:blip r:embed="rId4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65"/>
              <p:cNvSpPr/>
              <p:nvPr/>
            </p:nvSpPr>
            <p:spPr>
              <a:xfrm>
                <a:off x="5330581" y="2332372"/>
                <a:ext cx="421106" cy="421106"/>
              </a:xfrm>
              <a:prstGeom prst="rect">
                <a:avLst/>
              </a:prstGeom>
              <a:blipFill>
                <a:blip r:embed="rId4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6" name="object 66"/>
              <p:cNvSpPr/>
              <p:nvPr/>
            </p:nvSpPr>
            <p:spPr>
              <a:xfrm>
                <a:off x="5898410" y="2669912"/>
                <a:ext cx="361823" cy="83566"/>
              </a:xfrm>
              <a:prstGeom prst="rect">
                <a:avLst/>
              </a:prstGeom>
              <a:blipFill>
                <a:blip r:embed="rId4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67"/>
              <p:cNvSpPr/>
              <p:nvPr/>
            </p:nvSpPr>
            <p:spPr>
              <a:xfrm>
                <a:off x="6481569" y="2542557"/>
                <a:ext cx="361810" cy="210921"/>
              </a:xfrm>
              <a:prstGeom prst="rect">
                <a:avLst/>
              </a:prstGeom>
              <a:blipFill>
                <a:blip r:embed="rId4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8" name="object 68"/>
              <p:cNvSpPr/>
              <p:nvPr/>
            </p:nvSpPr>
            <p:spPr>
              <a:xfrm>
                <a:off x="7034171" y="2732981"/>
                <a:ext cx="361492" cy="22339"/>
              </a:xfrm>
              <a:prstGeom prst="rect">
                <a:avLst/>
              </a:prstGeom>
              <a:blipFill>
                <a:blip r:embed="rId4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9" name="object 69"/>
              <p:cNvSpPr/>
              <p:nvPr/>
            </p:nvSpPr>
            <p:spPr>
              <a:xfrm>
                <a:off x="5330581" y="2858533"/>
                <a:ext cx="421106" cy="421081"/>
              </a:xfrm>
              <a:prstGeom prst="rect">
                <a:avLst/>
              </a:prstGeom>
              <a:blipFill>
                <a:blip r:embed="rId3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0" name="object 70"/>
              <p:cNvSpPr/>
              <p:nvPr/>
            </p:nvSpPr>
            <p:spPr>
              <a:xfrm>
                <a:off x="5898410" y="3227607"/>
                <a:ext cx="361823" cy="52006"/>
              </a:xfrm>
              <a:prstGeom prst="rect">
                <a:avLst/>
              </a:prstGeom>
              <a:blipFill>
                <a:blip r:embed="rId4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1" name="object 71"/>
              <p:cNvSpPr/>
              <p:nvPr/>
            </p:nvSpPr>
            <p:spPr>
              <a:xfrm>
                <a:off x="6481569" y="3059853"/>
                <a:ext cx="361810" cy="219761"/>
              </a:xfrm>
              <a:prstGeom prst="rect">
                <a:avLst/>
              </a:prstGeom>
              <a:blipFill>
                <a:blip r:embed="rId4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2" name="object 72"/>
              <p:cNvSpPr/>
              <p:nvPr/>
            </p:nvSpPr>
            <p:spPr>
              <a:xfrm>
                <a:off x="7034171" y="3223035"/>
                <a:ext cx="361492" cy="50711"/>
              </a:xfrm>
              <a:prstGeom prst="rect">
                <a:avLst/>
              </a:prstGeom>
              <a:blipFill>
                <a:blip r:embed="rId4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3" name="object 73"/>
              <p:cNvSpPr/>
              <p:nvPr/>
            </p:nvSpPr>
            <p:spPr>
              <a:xfrm>
                <a:off x="5848108" y="3279619"/>
                <a:ext cx="16268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626870">
                    <a:moveTo>
                      <a:pt x="0" y="0"/>
                    </a:moveTo>
                    <a:lnTo>
                      <a:pt x="1626654" y="0"/>
                    </a:lnTo>
                  </a:path>
                </a:pathLst>
              </a:custGeom>
              <a:ln w="12700">
                <a:solidFill>
                  <a:srgbClr val="0011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4" name="object 74"/>
              <p:cNvSpPr/>
              <p:nvPr/>
            </p:nvSpPr>
            <p:spPr>
              <a:xfrm>
                <a:off x="5330581" y="3393431"/>
                <a:ext cx="421106" cy="421093"/>
              </a:xfrm>
              <a:prstGeom prst="rect">
                <a:avLst/>
              </a:prstGeom>
              <a:blipFill>
                <a:blip r:embed="rId4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5" name="object 75"/>
              <p:cNvSpPr/>
              <p:nvPr/>
            </p:nvSpPr>
            <p:spPr>
              <a:xfrm>
                <a:off x="5898410" y="3789049"/>
                <a:ext cx="361823" cy="27698"/>
              </a:xfrm>
              <a:prstGeom prst="rect">
                <a:avLst/>
              </a:prstGeom>
              <a:blipFill>
                <a:blip r:embed="rId4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6" name="object 76"/>
              <p:cNvSpPr/>
              <p:nvPr/>
            </p:nvSpPr>
            <p:spPr>
              <a:xfrm>
                <a:off x="6481569" y="3667116"/>
                <a:ext cx="361810" cy="147408"/>
              </a:xfrm>
              <a:prstGeom prst="rect">
                <a:avLst/>
              </a:prstGeom>
              <a:blipFill>
                <a:blip r:embed="rId5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7" name="object 77"/>
              <p:cNvSpPr/>
              <p:nvPr/>
            </p:nvSpPr>
            <p:spPr>
              <a:xfrm>
                <a:off x="7034171" y="3759941"/>
                <a:ext cx="361492" cy="45719"/>
              </a:xfrm>
              <a:prstGeom prst="rect">
                <a:avLst/>
              </a:prstGeom>
              <a:blipFill>
                <a:blip r:embed="rId5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8" name="object 78"/>
              <p:cNvSpPr/>
              <p:nvPr/>
            </p:nvSpPr>
            <p:spPr>
              <a:xfrm>
                <a:off x="5848108" y="3814520"/>
                <a:ext cx="16268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626870">
                    <a:moveTo>
                      <a:pt x="0" y="0"/>
                    </a:moveTo>
                    <a:lnTo>
                      <a:pt x="1626654" y="0"/>
                    </a:lnTo>
                  </a:path>
                </a:pathLst>
              </a:custGeom>
              <a:ln w="12700">
                <a:solidFill>
                  <a:srgbClr val="0011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9" name="object 79"/>
              <p:cNvSpPr/>
              <p:nvPr/>
            </p:nvSpPr>
            <p:spPr>
              <a:xfrm>
                <a:off x="5848108" y="4340665"/>
                <a:ext cx="16268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626870">
                    <a:moveTo>
                      <a:pt x="0" y="0"/>
                    </a:moveTo>
                    <a:lnTo>
                      <a:pt x="1626654" y="0"/>
                    </a:lnTo>
                  </a:path>
                </a:pathLst>
              </a:custGeom>
              <a:ln w="12700">
                <a:solidFill>
                  <a:srgbClr val="0011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0" name="object 80"/>
              <p:cNvSpPr/>
              <p:nvPr/>
            </p:nvSpPr>
            <p:spPr>
              <a:xfrm>
                <a:off x="3007687" y="1291531"/>
                <a:ext cx="352285" cy="352310"/>
              </a:xfrm>
              <a:prstGeom prst="rect">
                <a:avLst/>
              </a:prstGeom>
              <a:blipFill>
                <a:blip r:embed="rId5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1" name="object 81"/>
              <p:cNvSpPr/>
              <p:nvPr/>
            </p:nvSpPr>
            <p:spPr>
              <a:xfrm>
                <a:off x="3050883" y="1844681"/>
                <a:ext cx="246829" cy="329793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2" name="object 82"/>
              <p:cNvSpPr/>
              <p:nvPr/>
            </p:nvSpPr>
            <p:spPr>
              <a:xfrm>
                <a:off x="3029830" y="3452310"/>
                <a:ext cx="293179" cy="348746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3" name="object 83"/>
              <p:cNvSpPr/>
              <p:nvPr/>
            </p:nvSpPr>
            <p:spPr>
              <a:xfrm>
                <a:off x="2966120" y="2858533"/>
                <a:ext cx="421119" cy="421081"/>
              </a:xfrm>
              <a:prstGeom prst="rect">
                <a:avLst/>
              </a:prstGeom>
              <a:blipFill>
                <a:blip r:embed="rId5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4" name="object 84"/>
              <p:cNvSpPr/>
              <p:nvPr/>
            </p:nvSpPr>
            <p:spPr>
              <a:xfrm>
                <a:off x="3000201" y="2436645"/>
                <a:ext cx="367261" cy="244837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85"/>
              <p:cNvSpPr/>
              <p:nvPr/>
            </p:nvSpPr>
            <p:spPr>
              <a:xfrm>
                <a:off x="5415099" y="1831832"/>
                <a:ext cx="244934" cy="344586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" name="object 86"/>
              <p:cNvSpPr/>
              <p:nvPr/>
            </p:nvSpPr>
            <p:spPr>
              <a:xfrm>
                <a:off x="3045724" y="3952739"/>
                <a:ext cx="255054" cy="361692"/>
              </a:xfrm>
              <a:prstGeom prst="rect">
                <a:avLst/>
              </a:prstGeom>
              <a:blipFill>
                <a:blip r:embed="rId1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" name="object 87"/>
              <p:cNvSpPr/>
              <p:nvPr/>
            </p:nvSpPr>
            <p:spPr>
              <a:xfrm>
                <a:off x="5395199" y="1288312"/>
                <a:ext cx="293193" cy="362514"/>
              </a:xfrm>
              <a:prstGeom prst="rect">
                <a:avLst/>
              </a:prstGeom>
              <a:blipFill>
                <a:blip r:embed="rId1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8" name="object 88"/>
              <p:cNvSpPr/>
              <p:nvPr/>
            </p:nvSpPr>
            <p:spPr>
              <a:xfrm>
                <a:off x="5396259" y="2403060"/>
                <a:ext cx="295293" cy="295298"/>
              </a:xfrm>
              <a:prstGeom prst="rect">
                <a:avLst/>
              </a:prstGeom>
              <a:blipFill>
                <a:blip r:embed="rId5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" name="object 89"/>
              <p:cNvSpPr txBox="1"/>
              <p:nvPr/>
            </p:nvSpPr>
            <p:spPr>
              <a:xfrm>
                <a:off x="3460911" y="1983680"/>
                <a:ext cx="1652270" cy="380365"/>
              </a:xfrm>
              <a:prstGeom prst="rect">
                <a:avLst/>
              </a:prstGeom>
            </p:spPr>
            <p:txBody>
              <a:bodyPr vert="horz" wrap="square" lIns="0" tIns="64769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509"/>
                  </a:spcBef>
                  <a:tabLst>
                    <a:tab pos="1638935" algn="l"/>
                  </a:tabLst>
                </a:pPr>
                <a:r>
                  <a:rPr sz="1200" u="sng" spc="5" dirty="0">
                    <a:uFill>
                      <a:solidFill>
                        <a:srgbClr val="00112B"/>
                      </a:solidFill>
                    </a:uFill>
                    <a:latin typeface="Times New Roman"/>
                    <a:cs typeface="Times New Roman"/>
                  </a:rPr>
                  <a:t> 	</a:t>
                </a:r>
                <a:endParaRPr sz="1200" dirty="0">
                  <a:latin typeface="Times New Roman"/>
                  <a:cs typeface="Times New Roman"/>
                </a:endParaRPr>
              </a:p>
              <a:p>
                <a:pPr marL="131445">
                  <a:lnSpc>
                    <a:spcPct val="100000"/>
                  </a:lnSpc>
                  <a:spcBef>
                    <a:spcPts val="219"/>
                  </a:spcBef>
                </a:pPr>
                <a:r>
                  <a:rPr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1</a:t>
                </a:r>
                <a:r>
                  <a:rPr lang="en-US"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7</a:t>
                </a:r>
                <a:r>
                  <a:rPr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4</a:t>
                </a:r>
                <a:r>
                  <a:rPr sz="600" b="1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r>
                  <a:rPr lang="en-US" sz="600" b="1" spc="1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               26,9 %                0,5 %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91" name="object 91"/>
              <p:cNvSpPr txBox="1"/>
              <p:nvPr/>
            </p:nvSpPr>
            <p:spPr>
              <a:xfrm>
                <a:off x="3470950" y="2529806"/>
                <a:ext cx="1652270" cy="338455"/>
              </a:xfrm>
              <a:prstGeom prst="rect">
                <a:avLst/>
              </a:prstGeom>
            </p:spPr>
            <p:txBody>
              <a:bodyPr vert="horz" wrap="square" lIns="0" tIns="3683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290"/>
                  </a:spcBef>
                  <a:tabLst>
                    <a:tab pos="1626235" algn="l"/>
                  </a:tabLst>
                </a:pPr>
                <a:r>
                  <a:rPr sz="1200" u="sng" spc="5" dirty="0">
                    <a:uFill>
                      <a:solidFill>
                        <a:srgbClr val="00112B"/>
                      </a:solidFill>
                    </a:uFill>
                    <a:latin typeface="Times New Roman"/>
                    <a:cs typeface="Times New Roman"/>
                  </a:rPr>
                  <a:t> 	</a:t>
                </a:r>
                <a:endParaRPr sz="1200" dirty="0">
                  <a:latin typeface="Times New Roman"/>
                  <a:cs typeface="Times New Roman"/>
                </a:endParaRPr>
              </a:p>
              <a:p>
                <a:pPr algn="ctr">
                  <a:lnSpc>
                    <a:spcPct val="100000"/>
                  </a:lnSpc>
                  <a:spcBef>
                    <a:spcPts val="105"/>
                  </a:spcBef>
                  <a:tabLst>
                    <a:tab pos="548005" algn="l"/>
                    <a:tab pos="1114425" algn="l"/>
                  </a:tabLst>
                </a:pPr>
                <a:r>
                  <a:rPr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1</a:t>
                </a:r>
                <a:r>
                  <a:rPr lang="en-US"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2,7</a:t>
                </a: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	</a:t>
                </a:r>
                <a:r>
                  <a:rPr lang="en-US"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20,9</a:t>
                </a: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	</a:t>
                </a:r>
                <a:r>
                  <a:rPr lang="en-US" sz="600" b="1" spc="5" dirty="0">
                    <a:solidFill>
                      <a:srgbClr val="003C7A"/>
                    </a:solidFill>
                    <a:latin typeface="Arial"/>
                    <a:cs typeface="Arial"/>
                  </a:rPr>
                  <a:t>1</a:t>
                </a: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7</a:t>
                </a:r>
                <a:r>
                  <a:rPr sz="600" b="1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92" name="object 92"/>
              <p:cNvSpPr txBox="1"/>
              <p:nvPr/>
            </p:nvSpPr>
            <p:spPr>
              <a:xfrm>
                <a:off x="5830434" y="2546595"/>
                <a:ext cx="1652270" cy="338455"/>
              </a:xfrm>
              <a:prstGeom prst="rect">
                <a:avLst/>
              </a:prstGeom>
            </p:spPr>
            <p:txBody>
              <a:bodyPr vert="horz" wrap="square" lIns="0" tIns="3683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290"/>
                  </a:spcBef>
                  <a:tabLst>
                    <a:tab pos="1626235" algn="l"/>
                  </a:tabLst>
                </a:pPr>
                <a:r>
                  <a:rPr sz="1200" u="sng" spc="5" dirty="0">
                    <a:uFill>
                      <a:solidFill>
                        <a:srgbClr val="00112B"/>
                      </a:solidFill>
                    </a:uFill>
                    <a:latin typeface="Times New Roman"/>
                    <a:cs typeface="Times New Roman"/>
                  </a:rPr>
                  <a:t> 	</a:t>
                </a:r>
                <a:endParaRPr sz="1200" dirty="0">
                  <a:latin typeface="Times New Roman"/>
                  <a:cs typeface="Times New Roman"/>
                </a:endParaRPr>
              </a:p>
              <a:p>
                <a:pPr marR="8890" algn="ctr">
                  <a:lnSpc>
                    <a:spcPct val="100000"/>
                  </a:lnSpc>
                  <a:spcBef>
                    <a:spcPts val="105"/>
                  </a:spcBef>
                  <a:tabLst>
                    <a:tab pos="558800" algn="l"/>
                    <a:tab pos="1125220" algn="l"/>
                  </a:tabLst>
                </a:pPr>
                <a:r>
                  <a:rPr lang="en-US" sz="600" b="1" spc="5" dirty="0">
                    <a:solidFill>
                      <a:srgbClr val="003C7A"/>
                    </a:solidFill>
                    <a:latin typeface="Arial"/>
                    <a:cs typeface="Arial"/>
                  </a:rPr>
                  <a:t>3</a:t>
                </a: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5" dirty="0">
                    <a:solidFill>
                      <a:srgbClr val="003C7A"/>
                    </a:solidFill>
                    <a:latin typeface="Arial"/>
                    <a:cs typeface="Arial"/>
                  </a:rPr>
                  <a:t>5</a:t>
                </a:r>
                <a:r>
                  <a:rPr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	</a:t>
                </a:r>
                <a:r>
                  <a:rPr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1</a:t>
                </a:r>
                <a:r>
                  <a:rPr lang="en-US"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2</a:t>
                </a:r>
                <a:r>
                  <a:rPr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7</a:t>
                </a: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	</a:t>
                </a: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1,</a:t>
                </a:r>
                <a:r>
                  <a:rPr lang="en-US"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7</a:t>
                </a:r>
                <a:r>
                  <a:rPr sz="600" b="1" spc="-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110" name="object 110"/>
              <p:cNvSpPr/>
              <p:nvPr/>
            </p:nvSpPr>
            <p:spPr>
              <a:xfrm>
                <a:off x="5330581" y="3919567"/>
                <a:ext cx="421106" cy="426096"/>
              </a:xfrm>
              <a:prstGeom prst="rect">
                <a:avLst/>
              </a:prstGeom>
              <a:blipFill>
                <a:blip r:embed="rId5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6" name="object 109"/>
              <p:cNvSpPr/>
              <p:nvPr/>
            </p:nvSpPr>
            <p:spPr>
              <a:xfrm>
                <a:off x="5352357" y="2969359"/>
                <a:ext cx="370418" cy="213448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7" name="object 111"/>
              <p:cNvSpPr/>
              <p:nvPr/>
            </p:nvSpPr>
            <p:spPr>
              <a:xfrm>
                <a:off x="5393264" y="3442224"/>
                <a:ext cx="249792" cy="299751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1" name="object 40"/>
              <p:cNvSpPr txBox="1"/>
              <p:nvPr/>
            </p:nvSpPr>
            <p:spPr>
              <a:xfrm>
                <a:off x="6247309" y="1176430"/>
                <a:ext cx="786862" cy="15004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20955" algn="ctr">
                  <a:lnSpc>
                    <a:spcPct val="100000"/>
                  </a:lnSpc>
                  <a:spcBef>
                    <a:spcPts val="254"/>
                  </a:spcBef>
                </a:pPr>
                <a:r>
                  <a:rPr lang="en-US" sz="900" spc="5" dirty="0" err="1">
                    <a:solidFill>
                      <a:srgbClr val="003C7A"/>
                    </a:solidFill>
                    <a:latin typeface="Arial Black" panose="020B0A04020102020204" pitchFamily="34" charset="0"/>
                    <a:cs typeface="Arial"/>
                  </a:rPr>
                  <a:t>Baik</a:t>
                </a:r>
                <a:endParaRPr lang="en-US" sz="900" dirty="0">
                  <a:latin typeface="Arial Black" panose="020B0A04020102020204" pitchFamily="34" charset="0"/>
                  <a:cs typeface="Arial"/>
                </a:endParaRPr>
              </a:p>
            </p:txBody>
          </p:sp>
          <p:sp>
            <p:nvSpPr>
              <p:cNvPr id="156" name="object 89"/>
              <p:cNvSpPr txBox="1"/>
              <p:nvPr/>
            </p:nvSpPr>
            <p:spPr>
              <a:xfrm>
                <a:off x="3462643" y="1454166"/>
                <a:ext cx="1652270" cy="380365"/>
              </a:xfrm>
              <a:prstGeom prst="rect">
                <a:avLst/>
              </a:prstGeom>
            </p:spPr>
            <p:txBody>
              <a:bodyPr vert="horz" wrap="square" lIns="0" tIns="64769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509"/>
                  </a:spcBef>
                  <a:tabLst>
                    <a:tab pos="1638935" algn="l"/>
                  </a:tabLst>
                </a:pPr>
                <a:r>
                  <a:rPr sz="1200" u="sng" spc="5" dirty="0">
                    <a:uFill>
                      <a:solidFill>
                        <a:srgbClr val="00112B"/>
                      </a:solidFill>
                    </a:uFill>
                    <a:latin typeface="Times New Roman"/>
                    <a:cs typeface="Times New Roman"/>
                  </a:rPr>
                  <a:t> 	</a:t>
                </a:r>
                <a:endParaRPr sz="1200" dirty="0">
                  <a:latin typeface="Times New Roman"/>
                  <a:cs typeface="Times New Roman"/>
                </a:endParaRPr>
              </a:p>
              <a:p>
                <a:pPr marL="131445">
                  <a:lnSpc>
                    <a:spcPct val="100000"/>
                  </a:lnSpc>
                  <a:spcBef>
                    <a:spcPts val="219"/>
                  </a:spcBef>
                </a:pPr>
                <a:r>
                  <a:rPr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1</a:t>
                </a:r>
                <a:r>
                  <a:rPr lang="en-US"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7</a:t>
                </a:r>
                <a:r>
                  <a:rPr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4</a:t>
                </a:r>
                <a:r>
                  <a:rPr sz="600" b="1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r>
                  <a:rPr lang="en-US" sz="600" b="1" spc="1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              32,8 %              1,2 % 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157" name="object 12"/>
              <p:cNvSpPr/>
              <p:nvPr/>
            </p:nvSpPr>
            <p:spPr>
              <a:xfrm>
                <a:off x="3534196" y="2006528"/>
                <a:ext cx="361835" cy="209622"/>
              </a:xfrm>
              <a:prstGeom prst="rect">
                <a:avLst/>
              </a:prstGeom>
              <a:blipFill>
                <a:blip r:embed="rId2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8" name="object 50"/>
              <p:cNvSpPr/>
              <p:nvPr/>
            </p:nvSpPr>
            <p:spPr>
              <a:xfrm>
                <a:off x="3513802" y="3667116"/>
                <a:ext cx="367734" cy="135131"/>
              </a:xfrm>
              <a:prstGeom prst="rect">
                <a:avLst/>
              </a:prstGeom>
              <a:blipFill>
                <a:blip r:embed="rId5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9" name="object 50"/>
              <p:cNvSpPr/>
              <p:nvPr/>
            </p:nvSpPr>
            <p:spPr>
              <a:xfrm>
                <a:off x="5867400" y="1537953"/>
                <a:ext cx="367734" cy="135131"/>
              </a:xfrm>
              <a:prstGeom prst="rect">
                <a:avLst/>
              </a:prstGeom>
              <a:blipFill>
                <a:blip r:embed="rId5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0" name="object 92"/>
              <p:cNvSpPr txBox="1"/>
              <p:nvPr/>
            </p:nvSpPr>
            <p:spPr>
              <a:xfrm>
                <a:off x="5830434" y="1481598"/>
                <a:ext cx="1652270" cy="338455"/>
              </a:xfrm>
              <a:prstGeom prst="rect">
                <a:avLst/>
              </a:prstGeom>
            </p:spPr>
            <p:txBody>
              <a:bodyPr vert="horz" wrap="square" lIns="0" tIns="3683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290"/>
                  </a:spcBef>
                  <a:tabLst>
                    <a:tab pos="1626235" algn="l"/>
                  </a:tabLst>
                </a:pPr>
                <a:r>
                  <a:rPr sz="1200" u="sng" spc="5" dirty="0">
                    <a:uFill>
                      <a:solidFill>
                        <a:srgbClr val="00112B"/>
                      </a:solidFill>
                    </a:uFill>
                    <a:latin typeface="Times New Roman"/>
                    <a:cs typeface="Times New Roman"/>
                  </a:rPr>
                  <a:t> 	</a:t>
                </a:r>
                <a:endParaRPr sz="1200" dirty="0">
                  <a:latin typeface="Times New Roman"/>
                  <a:cs typeface="Times New Roman"/>
                </a:endParaRPr>
              </a:p>
              <a:p>
                <a:pPr marR="8890" algn="ctr">
                  <a:lnSpc>
                    <a:spcPct val="100000"/>
                  </a:lnSpc>
                  <a:spcBef>
                    <a:spcPts val="105"/>
                  </a:spcBef>
                  <a:tabLst>
                    <a:tab pos="558800" algn="l"/>
                    <a:tab pos="1125220" algn="l"/>
                  </a:tabLst>
                </a:pPr>
                <a:r>
                  <a:rPr lang="en-US"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5</a:t>
                </a: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,5</a:t>
                </a:r>
                <a:r>
                  <a:rPr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	</a:t>
                </a:r>
                <a:r>
                  <a:rPr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1</a:t>
                </a:r>
                <a:r>
                  <a:rPr lang="en-US"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5</a:t>
                </a:r>
                <a:r>
                  <a:rPr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9</a:t>
                </a: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	</a:t>
                </a:r>
                <a:r>
                  <a:rPr lang="en-US" sz="600" b="1" spc="1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1,5 </a:t>
                </a:r>
                <a:r>
                  <a:rPr sz="600" b="1" spc="1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161" name="object 92"/>
              <p:cNvSpPr txBox="1"/>
              <p:nvPr/>
            </p:nvSpPr>
            <p:spPr>
              <a:xfrm>
                <a:off x="5822708" y="1994856"/>
                <a:ext cx="1652270" cy="338455"/>
              </a:xfrm>
              <a:prstGeom prst="rect">
                <a:avLst/>
              </a:prstGeom>
            </p:spPr>
            <p:txBody>
              <a:bodyPr vert="horz" wrap="square" lIns="0" tIns="3683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290"/>
                  </a:spcBef>
                  <a:tabLst>
                    <a:tab pos="1626235" algn="l"/>
                  </a:tabLst>
                </a:pPr>
                <a:r>
                  <a:rPr sz="1200" u="sng" spc="5" dirty="0">
                    <a:uFill>
                      <a:solidFill>
                        <a:srgbClr val="00112B"/>
                      </a:solidFill>
                    </a:uFill>
                    <a:latin typeface="Times New Roman"/>
                    <a:cs typeface="Times New Roman"/>
                  </a:rPr>
                  <a:t> 	</a:t>
                </a:r>
                <a:endParaRPr sz="1200" dirty="0">
                  <a:latin typeface="Times New Roman"/>
                  <a:cs typeface="Times New Roman"/>
                </a:endParaRPr>
              </a:p>
              <a:p>
                <a:pPr marR="8890" algn="ctr">
                  <a:lnSpc>
                    <a:spcPct val="100000"/>
                  </a:lnSpc>
                  <a:spcBef>
                    <a:spcPts val="105"/>
                  </a:spcBef>
                  <a:tabLst>
                    <a:tab pos="558800" algn="l"/>
                    <a:tab pos="1125220" algn="l"/>
                  </a:tabLst>
                </a:pPr>
                <a:r>
                  <a:rPr lang="en-US" sz="600" b="1" spc="5" dirty="0">
                    <a:solidFill>
                      <a:srgbClr val="003C7A"/>
                    </a:solidFill>
                    <a:latin typeface="Arial"/>
                    <a:cs typeface="Arial"/>
                  </a:rPr>
                  <a:t>3</a:t>
                </a: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2</a:t>
                </a:r>
                <a:r>
                  <a:rPr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	</a:t>
                </a:r>
                <a:r>
                  <a:rPr lang="en-US" sz="600" b="1" spc="10" dirty="0">
                    <a:solidFill>
                      <a:srgbClr val="003C7A"/>
                    </a:solidFill>
                    <a:latin typeface="Arial"/>
                    <a:cs typeface="Arial"/>
                  </a:rPr>
                  <a:t>8</a:t>
                </a:r>
                <a:r>
                  <a:rPr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10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7</a:t>
                </a: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	</a:t>
                </a:r>
                <a:r>
                  <a:rPr lang="en-US" sz="600" b="1" spc="5" dirty="0">
                    <a:solidFill>
                      <a:srgbClr val="003C7A"/>
                    </a:solidFill>
                    <a:latin typeface="Arial"/>
                    <a:cs typeface="Arial"/>
                  </a:rPr>
                  <a:t>2</a:t>
                </a:r>
                <a:r>
                  <a:rPr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,</a:t>
                </a:r>
                <a:r>
                  <a:rPr lang="en-US" sz="600" b="1" spc="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2</a:t>
                </a:r>
                <a:r>
                  <a:rPr sz="600" b="1" spc="-5" dirty="0" smtClean="0">
                    <a:solidFill>
                      <a:srgbClr val="003C7A"/>
                    </a:solidFill>
                    <a:latin typeface="Arial"/>
                    <a:cs typeface="Arial"/>
                  </a:rPr>
                  <a:t> </a:t>
                </a:r>
                <a:r>
                  <a:rPr sz="600" b="1" spc="15" dirty="0">
                    <a:solidFill>
                      <a:srgbClr val="003C7A"/>
                    </a:solidFill>
                    <a:latin typeface="Arial"/>
                    <a:cs typeface="Arial"/>
                  </a:rPr>
                  <a:t>%</a:t>
                </a:r>
                <a:endParaRPr sz="600" dirty="0">
                  <a:latin typeface="Arial"/>
                  <a:cs typeface="Arial"/>
                </a:endParaRPr>
              </a:p>
            </p:txBody>
          </p:sp>
        </p:grpSp>
        <p:sp>
          <p:nvSpPr>
            <p:cNvPr id="164" name="object 50"/>
            <p:cNvSpPr/>
            <p:nvPr/>
          </p:nvSpPr>
          <p:spPr>
            <a:xfrm>
              <a:off x="5891928" y="3134367"/>
              <a:ext cx="367734" cy="135131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66"/>
            <p:cNvSpPr/>
            <p:nvPr/>
          </p:nvSpPr>
          <p:spPr>
            <a:xfrm>
              <a:off x="5878621" y="2107958"/>
              <a:ext cx="361823" cy="83566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77"/>
            <p:cNvSpPr/>
            <p:nvPr/>
          </p:nvSpPr>
          <p:spPr>
            <a:xfrm>
              <a:off x="7034171" y="4281763"/>
              <a:ext cx="361492" cy="47815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76"/>
            <p:cNvSpPr/>
            <p:nvPr/>
          </p:nvSpPr>
          <p:spPr>
            <a:xfrm>
              <a:off x="6490758" y="4202020"/>
              <a:ext cx="361810" cy="131872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75"/>
            <p:cNvSpPr/>
            <p:nvPr/>
          </p:nvSpPr>
          <p:spPr>
            <a:xfrm>
              <a:off x="5886005" y="4303158"/>
              <a:ext cx="361823" cy="27698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72"/>
            <p:cNvSpPr/>
            <p:nvPr/>
          </p:nvSpPr>
          <p:spPr>
            <a:xfrm>
              <a:off x="7034171" y="2700103"/>
              <a:ext cx="361492" cy="50711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72"/>
            <p:cNvSpPr/>
            <p:nvPr/>
          </p:nvSpPr>
          <p:spPr>
            <a:xfrm>
              <a:off x="4656234" y="4289670"/>
              <a:ext cx="361492" cy="50711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Rounded Rectangle 172"/>
          <p:cNvSpPr/>
          <p:nvPr/>
        </p:nvSpPr>
        <p:spPr>
          <a:xfrm>
            <a:off x="2899016" y="1339478"/>
            <a:ext cx="4797184" cy="3543672"/>
          </a:xfrm>
          <a:prstGeom prst="roundRect">
            <a:avLst>
              <a:gd name="adj" fmla="val 9295"/>
            </a:avLst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92" y="3372193"/>
            <a:ext cx="2229145" cy="1669707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2756389" y="2698569"/>
            <a:ext cx="1270" cy="302260"/>
          </a:xfrm>
          <a:custGeom>
            <a:avLst/>
            <a:gdLst/>
            <a:ahLst/>
            <a:cxnLst/>
            <a:rect l="l" t="t" r="r" b="b"/>
            <a:pathLst>
              <a:path w="1269" h="302260">
                <a:moveTo>
                  <a:pt x="406" y="-19050"/>
                </a:moveTo>
                <a:lnTo>
                  <a:pt x="406" y="320814"/>
                </a:lnTo>
              </a:path>
            </a:pathLst>
          </a:custGeom>
          <a:ln w="389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51270" y="2893808"/>
            <a:ext cx="1270" cy="106680"/>
          </a:xfrm>
          <a:custGeom>
            <a:avLst/>
            <a:gdLst/>
            <a:ahLst/>
            <a:cxnLst/>
            <a:rect l="l" t="t" r="r" b="b"/>
            <a:pathLst>
              <a:path w="1270" h="106680">
                <a:moveTo>
                  <a:pt x="400" y="-19050"/>
                </a:moveTo>
                <a:lnTo>
                  <a:pt x="400" y="125577"/>
                </a:lnTo>
              </a:path>
            </a:pathLst>
          </a:custGeom>
          <a:ln w="389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99046" y="1459091"/>
            <a:ext cx="11430" cy="6350"/>
          </a:xfrm>
          <a:custGeom>
            <a:avLst/>
            <a:gdLst/>
            <a:ahLst/>
            <a:cxnLst/>
            <a:rect l="l" t="t" r="r" b="b"/>
            <a:pathLst>
              <a:path w="11430" h="6350">
                <a:moveTo>
                  <a:pt x="0" y="0"/>
                </a:moveTo>
                <a:lnTo>
                  <a:pt x="11010" y="6324"/>
                </a:lnTo>
              </a:path>
            </a:pathLst>
          </a:custGeom>
          <a:ln w="12700">
            <a:solidFill>
              <a:srgbClr val="001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32074" y="1478055"/>
            <a:ext cx="1310005" cy="752475"/>
          </a:xfrm>
          <a:custGeom>
            <a:avLst/>
            <a:gdLst/>
            <a:ahLst/>
            <a:cxnLst/>
            <a:rect l="l" t="t" r="r" b="b"/>
            <a:pathLst>
              <a:path w="1310005" h="752475">
                <a:moveTo>
                  <a:pt x="0" y="0"/>
                </a:moveTo>
                <a:lnTo>
                  <a:pt x="1309725" y="751903"/>
                </a:lnTo>
              </a:path>
            </a:pathLst>
          </a:custGeom>
          <a:ln w="12700">
            <a:solidFill>
              <a:srgbClr val="6BBA9C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52812" y="2236273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11010" y="6324"/>
                </a:lnTo>
                <a:lnTo>
                  <a:pt x="22631" y="1193"/>
                </a:lnTo>
              </a:path>
            </a:pathLst>
          </a:custGeom>
          <a:ln w="12700">
            <a:solidFill>
              <a:srgbClr val="001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99023" y="1628126"/>
            <a:ext cx="1356360" cy="599440"/>
          </a:xfrm>
          <a:custGeom>
            <a:avLst/>
            <a:gdLst/>
            <a:ahLst/>
            <a:cxnLst/>
            <a:rect l="l" t="t" r="r" b="b"/>
            <a:pathLst>
              <a:path w="1356360" h="599439">
                <a:moveTo>
                  <a:pt x="0" y="598931"/>
                </a:moveTo>
                <a:lnTo>
                  <a:pt x="1355775" y="0"/>
                </a:lnTo>
              </a:path>
            </a:pathLst>
          </a:custGeom>
          <a:ln w="12700">
            <a:solidFill>
              <a:srgbClr val="6BBA9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6592" y="1617784"/>
            <a:ext cx="22225" cy="7620"/>
          </a:xfrm>
          <a:custGeom>
            <a:avLst/>
            <a:gdLst/>
            <a:ahLst/>
            <a:cxnLst/>
            <a:rect l="l" t="t" r="r" b="b"/>
            <a:pathLst>
              <a:path w="22225" h="7619">
                <a:moveTo>
                  <a:pt x="0" y="5130"/>
                </a:moveTo>
                <a:lnTo>
                  <a:pt x="11607" y="0"/>
                </a:lnTo>
                <a:lnTo>
                  <a:pt x="22098" y="7150"/>
                </a:lnTo>
              </a:path>
            </a:pathLst>
          </a:custGeom>
          <a:ln w="12700">
            <a:solidFill>
              <a:srgbClr val="001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09913" y="1639410"/>
            <a:ext cx="1263015" cy="861694"/>
          </a:xfrm>
          <a:custGeom>
            <a:avLst/>
            <a:gdLst/>
            <a:ahLst/>
            <a:cxnLst/>
            <a:rect l="l" t="t" r="r" b="b"/>
            <a:pathLst>
              <a:path w="1263014" h="861694">
                <a:moveTo>
                  <a:pt x="0" y="0"/>
                </a:moveTo>
                <a:lnTo>
                  <a:pt x="1262392" y="861542"/>
                </a:lnTo>
              </a:path>
            </a:pathLst>
          </a:custGeom>
          <a:ln w="12700">
            <a:solidFill>
              <a:srgbClr val="6BBA9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2927" y="2508194"/>
            <a:ext cx="10795" cy="7620"/>
          </a:xfrm>
          <a:custGeom>
            <a:avLst/>
            <a:gdLst/>
            <a:ahLst/>
            <a:cxnLst/>
            <a:rect l="l" t="t" r="r" b="b"/>
            <a:pathLst>
              <a:path w="10795" h="7619">
                <a:moveTo>
                  <a:pt x="0" y="0"/>
                </a:moveTo>
                <a:lnTo>
                  <a:pt x="10490" y="7150"/>
                </a:lnTo>
              </a:path>
            </a:pathLst>
          </a:custGeom>
          <a:ln w="12700">
            <a:solidFill>
              <a:srgbClr val="001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6111" y="999948"/>
            <a:ext cx="1023619" cy="1023619"/>
          </a:xfrm>
          <a:custGeom>
            <a:avLst/>
            <a:gdLst/>
            <a:ahLst/>
            <a:cxnLst/>
            <a:rect l="l" t="t" r="r" b="b"/>
            <a:pathLst>
              <a:path w="1023619" h="1023619">
                <a:moveTo>
                  <a:pt x="511543" y="0"/>
                </a:moveTo>
                <a:lnTo>
                  <a:pt x="462279" y="2341"/>
                </a:lnTo>
                <a:lnTo>
                  <a:pt x="414339" y="9223"/>
                </a:lnTo>
                <a:lnTo>
                  <a:pt x="367939" y="20431"/>
                </a:lnTo>
                <a:lnTo>
                  <a:pt x="323292" y="35751"/>
                </a:lnTo>
                <a:lnTo>
                  <a:pt x="280613" y="54968"/>
                </a:lnTo>
                <a:lnTo>
                  <a:pt x="240117" y="77868"/>
                </a:lnTo>
                <a:lnTo>
                  <a:pt x="202017" y="104237"/>
                </a:lnTo>
                <a:lnTo>
                  <a:pt x="166528" y="133860"/>
                </a:lnTo>
                <a:lnTo>
                  <a:pt x="133864" y="166523"/>
                </a:lnTo>
                <a:lnTo>
                  <a:pt x="104241" y="202011"/>
                </a:lnTo>
                <a:lnTo>
                  <a:pt x="77871" y="240111"/>
                </a:lnTo>
                <a:lnTo>
                  <a:pt x="54970" y="280608"/>
                </a:lnTo>
                <a:lnTo>
                  <a:pt x="35753" y="323287"/>
                </a:lnTo>
                <a:lnTo>
                  <a:pt x="20432" y="367934"/>
                </a:lnTo>
                <a:lnTo>
                  <a:pt x="9224" y="414336"/>
                </a:lnTo>
                <a:lnTo>
                  <a:pt x="2341" y="462277"/>
                </a:lnTo>
                <a:lnTo>
                  <a:pt x="0" y="511543"/>
                </a:lnTo>
                <a:lnTo>
                  <a:pt x="2341" y="560805"/>
                </a:lnTo>
                <a:lnTo>
                  <a:pt x="9224" y="608742"/>
                </a:lnTo>
                <a:lnTo>
                  <a:pt x="20432" y="655140"/>
                </a:lnTo>
                <a:lnTo>
                  <a:pt x="35753" y="699785"/>
                </a:lnTo>
                <a:lnTo>
                  <a:pt x="54970" y="742461"/>
                </a:lnTo>
                <a:lnTo>
                  <a:pt x="77871" y="782956"/>
                </a:lnTo>
                <a:lnTo>
                  <a:pt x="104241" y="821054"/>
                </a:lnTo>
                <a:lnTo>
                  <a:pt x="133864" y="856541"/>
                </a:lnTo>
                <a:lnTo>
                  <a:pt x="166528" y="889203"/>
                </a:lnTo>
                <a:lnTo>
                  <a:pt x="202017" y="918825"/>
                </a:lnTo>
                <a:lnTo>
                  <a:pt x="240117" y="945193"/>
                </a:lnTo>
                <a:lnTo>
                  <a:pt x="280613" y="968093"/>
                </a:lnTo>
                <a:lnTo>
                  <a:pt x="323292" y="987310"/>
                </a:lnTo>
                <a:lnTo>
                  <a:pt x="367939" y="1002629"/>
                </a:lnTo>
                <a:lnTo>
                  <a:pt x="414339" y="1013837"/>
                </a:lnTo>
                <a:lnTo>
                  <a:pt x="462279" y="1020719"/>
                </a:lnTo>
                <a:lnTo>
                  <a:pt x="511543" y="1023061"/>
                </a:lnTo>
                <a:lnTo>
                  <a:pt x="560805" y="1020719"/>
                </a:lnTo>
                <a:lnTo>
                  <a:pt x="608742" y="1013837"/>
                </a:lnTo>
                <a:lnTo>
                  <a:pt x="655141" y="1002629"/>
                </a:lnTo>
                <a:lnTo>
                  <a:pt x="699786" y="987310"/>
                </a:lnTo>
                <a:lnTo>
                  <a:pt x="742464" y="968093"/>
                </a:lnTo>
                <a:lnTo>
                  <a:pt x="782960" y="945193"/>
                </a:lnTo>
                <a:lnTo>
                  <a:pt x="821059" y="918825"/>
                </a:lnTo>
                <a:lnTo>
                  <a:pt x="856547" y="889203"/>
                </a:lnTo>
                <a:lnTo>
                  <a:pt x="889210" y="856541"/>
                </a:lnTo>
                <a:lnTo>
                  <a:pt x="918833" y="821054"/>
                </a:lnTo>
                <a:lnTo>
                  <a:pt x="945202" y="782956"/>
                </a:lnTo>
                <a:lnTo>
                  <a:pt x="968103" y="742461"/>
                </a:lnTo>
                <a:lnTo>
                  <a:pt x="987321" y="699785"/>
                </a:lnTo>
                <a:lnTo>
                  <a:pt x="1002641" y="655140"/>
                </a:lnTo>
                <a:lnTo>
                  <a:pt x="1013849" y="608742"/>
                </a:lnTo>
                <a:lnTo>
                  <a:pt x="1020732" y="560805"/>
                </a:lnTo>
                <a:lnTo>
                  <a:pt x="1023073" y="511543"/>
                </a:lnTo>
                <a:lnTo>
                  <a:pt x="1020732" y="462277"/>
                </a:lnTo>
                <a:lnTo>
                  <a:pt x="1013849" y="414336"/>
                </a:lnTo>
                <a:lnTo>
                  <a:pt x="1002641" y="367934"/>
                </a:lnTo>
                <a:lnTo>
                  <a:pt x="987321" y="323287"/>
                </a:lnTo>
                <a:lnTo>
                  <a:pt x="968103" y="280608"/>
                </a:lnTo>
                <a:lnTo>
                  <a:pt x="945202" y="240111"/>
                </a:lnTo>
                <a:lnTo>
                  <a:pt x="918833" y="202011"/>
                </a:lnTo>
                <a:lnTo>
                  <a:pt x="889210" y="166523"/>
                </a:lnTo>
                <a:lnTo>
                  <a:pt x="856547" y="133860"/>
                </a:lnTo>
                <a:lnTo>
                  <a:pt x="821059" y="104237"/>
                </a:lnTo>
                <a:lnTo>
                  <a:pt x="782960" y="77868"/>
                </a:lnTo>
                <a:lnTo>
                  <a:pt x="742464" y="54968"/>
                </a:lnTo>
                <a:lnTo>
                  <a:pt x="699786" y="35751"/>
                </a:lnTo>
                <a:lnTo>
                  <a:pt x="655141" y="20431"/>
                </a:lnTo>
                <a:lnTo>
                  <a:pt x="608742" y="9223"/>
                </a:lnTo>
                <a:lnTo>
                  <a:pt x="560805" y="2341"/>
                </a:lnTo>
                <a:lnTo>
                  <a:pt x="511543" y="0"/>
                </a:lnTo>
                <a:close/>
              </a:path>
            </a:pathLst>
          </a:custGeom>
          <a:solidFill>
            <a:srgbClr val="6BBA9C"/>
          </a:solidFill>
          <a:ln>
            <a:solidFill>
              <a:srgbClr val="6BBA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2668" y="1046519"/>
            <a:ext cx="930275" cy="930275"/>
          </a:xfrm>
          <a:custGeom>
            <a:avLst/>
            <a:gdLst/>
            <a:ahLst/>
            <a:cxnLst/>
            <a:rect l="l" t="t" r="r" b="b"/>
            <a:pathLst>
              <a:path w="930275" h="930275">
                <a:moveTo>
                  <a:pt x="464985" y="0"/>
                </a:moveTo>
                <a:lnTo>
                  <a:pt x="417442" y="2400"/>
                </a:lnTo>
                <a:lnTo>
                  <a:pt x="371273" y="9446"/>
                </a:lnTo>
                <a:lnTo>
                  <a:pt x="326711" y="20903"/>
                </a:lnTo>
                <a:lnTo>
                  <a:pt x="283990" y="36538"/>
                </a:lnTo>
                <a:lnTo>
                  <a:pt x="243344" y="56117"/>
                </a:lnTo>
                <a:lnTo>
                  <a:pt x="205006" y="79407"/>
                </a:lnTo>
                <a:lnTo>
                  <a:pt x="169210" y="106174"/>
                </a:lnTo>
                <a:lnTo>
                  <a:pt x="136190" y="136183"/>
                </a:lnTo>
                <a:lnTo>
                  <a:pt x="106179" y="169202"/>
                </a:lnTo>
                <a:lnTo>
                  <a:pt x="79411" y="204997"/>
                </a:lnTo>
                <a:lnTo>
                  <a:pt x="56120" y="243334"/>
                </a:lnTo>
                <a:lnTo>
                  <a:pt x="36540" y="283980"/>
                </a:lnTo>
                <a:lnTo>
                  <a:pt x="20904" y="326700"/>
                </a:lnTo>
                <a:lnTo>
                  <a:pt x="9446" y="371261"/>
                </a:lnTo>
                <a:lnTo>
                  <a:pt x="2400" y="417430"/>
                </a:lnTo>
                <a:lnTo>
                  <a:pt x="0" y="464972"/>
                </a:lnTo>
                <a:lnTo>
                  <a:pt x="2400" y="512512"/>
                </a:lnTo>
                <a:lnTo>
                  <a:pt x="9446" y="558680"/>
                </a:lnTo>
                <a:lnTo>
                  <a:pt x="20904" y="603240"/>
                </a:lnTo>
                <a:lnTo>
                  <a:pt x="36540" y="645961"/>
                </a:lnTo>
                <a:lnTo>
                  <a:pt x="56120" y="686607"/>
                </a:lnTo>
                <a:lnTo>
                  <a:pt x="79411" y="724945"/>
                </a:lnTo>
                <a:lnTo>
                  <a:pt x="106179" y="760741"/>
                </a:lnTo>
                <a:lnTo>
                  <a:pt x="136190" y="793762"/>
                </a:lnTo>
                <a:lnTo>
                  <a:pt x="169210" y="823774"/>
                </a:lnTo>
                <a:lnTo>
                  <a:pt x="205006" y="850542"/>
                </a:lnTo>
                <a:lnTo>
                  <a:pt x="243344" y="873834"/>
                </a:lnTo>
                <a:lnTo>
                  <a:pt x="283990" y="893415"/>
                </a:lnTo>
                <a:lnTo>
                  <a:pt x="326711" y="909051"/>
                </a:lnTo>
                <a:lnTo>
                  <a:pt x="371273" y="920510"/>
                </a:lnTo>
                <a:lnTo>
                  <a:pt x="417442" y="927556"/>
                </a:lnTo>
                <a:lnTo>
                  <a:pt x="464985" y="929957"/>
                </a:lnTo>
                <a:lnTo>
                  <a:pt x="512525" y="927556"/>
                </a:lnTo>
                <a:lnTo>
                  <a:pt x="558692" y="920510"/>
                </a:lnTo>
                <a:lnTo>
                  <a:pt x="603253" y="909051"/>
                </a:lnTo>
                <a:lnTo>
                  <a:pt x="645973" y="893415"/>
                </a:lnTo>
                <a:lnTo>
                  <a:pt x="686620" y="873834"/>
                </a:lnTo>
                <a:lnTo>
                  <a:pt x="724958" y="850542"/>
                </a:lnTo>
                <a:lnTo>
                  <a:pt x="760754" y="823774"/>
                </a:lnTo>
                <a:lnTo>
                  <a:pt x="793775" y="793762"/>
                </a:lnTo>
                <a:lnTo>
                  <a:pt x="823786" y="760741"/>
                </a:lnTo>
                <a:lnTo>
                  <a:pt x="850555" y="724945"/>
                </a:lnTo>
                <a:lnTo>
                  <a:pt x="873846" y="686607"/>
                </a:lnTo>
                <a:lnTo>
                  <a:pt x="893427" y="645961"/>
                </a:lnTo>
                <a:lnTo>
                  <a:pt x="909064" y="603240"/>
                </a:lnTo>
                <a:lnTo>
                  <a:pt x="920522" y="558680"/>
                </a:lnTo>
                <a:lnTo>
                  <a:pt x="927569" y="512512"/>
                </a:lnTo>
                <a:lnTo>
                  <a:pt x="929970" y="464972"/>
                </a:lnTo>
                <a:lnTo>
                  <a:pt x="927569" y="417430"/>
                </a:lnTo>
                <a:lnTo>
                  <a:pt x="920522" y="371261"/>
                </a:lnTo>
                <a:lnTo>
                  <a:pt x="909064" y="326700"/>
                </a:lnTo>
                <a:lnTo>
                  <a:pt x="893427" y="283980"/>
                </a:lnTo>
                <a:lnTo>
                  <a:pt x="873846" y="243334"/>
                </a:lnTo>
                <a:lnTo>
                  <a:pt x="850555" y="204997"/>
                </a:lnTo>
                <a:lnTo>
                  <a:pt x="823786" y="169202"/>
                </a:lnTo>
                <a:lnTo>
                  <a:pt x="793775" y="136183"/>
                </a:lnTo>
                <a:lnTo>
                  <a:pt x="760754" y="106174"/>
                </a:lnTo>
                <a:lnTo>
                  <a:pt x="724958" y="79407"/>
                </a:lnTo>
                <a:lnTo>
                  <a:pt x="686620" y="56117"/>
                </a:lnTo>
                <a:lnTo>
                  <a:pt x="645973" y="36538"/>
                </a:lnTo>
                <a:lnTo>
                  <a:pt x="603253" y="20903"/>
                </a:lnTo>
                <a:lnTo>
                  <a:pt x="558692" y="9446"/>
                </a:lnTo>
                <a:lnTo>
                  <a:pt x="512525" y="2400"/>
                </a:lnTo>
                <a:lnTo>
                  <a:pt x="4649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45662" y="1684285"/>
            <a:ext cx="1023619" cy="1023619"/>
          </a:xfrm>
          <a:custGeom>
            <a:avLst/>
            <a:gdLst/>
            <a:ahLst/>
            <a:cxnLst/>
            <a:rect l="l" t="t" r="r" b="b"/>
            <a:pathLst>
              <a:path w="1023619" h="1023619">
                <a:moveTo>
                  <a:pt x="511543" y="0"/>
                </a:moveTo>
                <a:lnTo>
                  <a:pt x="462281" y="2341"/>
                </a:lnTo>
                <a:lnTo>
                  <a:pt x="414343" y="9223"/>
                </a:lnTo>
                <a:lnTo>
                  <a:pt x="367944" y="20431"/>
                </a:lnTo>
                <a:lnTo>
                  <a:pt x="323297" y="35751"/>
                </a:lnTo>
                <a:lnTo>
                  <a:pt x="280619" y="54967"/>
                </a:lnTo>
                <a:lnTo>
                  <a:pt x="240122" y="77867"/>
                </a:lnTo>
                <a:lnTo>
                  <a:pt x="202022" y="104235"/>
                </a:lnTo>
                <a:lnTo>
                  <a:pt x="166533" y="133857"/>
                </a:lnTo>
                <a:lnTo>
                  <a:pt x="133869" y="166519"/>
                </a:lnTo>
                <a:lnTo>
                  <a:pt x="104244" y="202006"/>
                </a:lnTo>
                <a:lnTo>
                  <a:pt x="77874" y="240104"/>
                </a:lnTo>
                <a:lnTo>
                  <a:pt x="54973" y="280599"/>
                </a:lnTo>
                <a:lnTo>
                  <a:pt x="35754" y="323276"/>
                </a:lnTo>
                <a:lnTo>
                  <a:pt x="20433" y="367920"/>
                </a:lnTo>
                <a:lnTo>
                  <a:pt x="9224" y="414318"/>
                </a:lnTo>
                <a:lnTo>
                  <a:pt x="2341" y="462256"/>
                </a:lnTo>
                <a:lnTo>
                  <a:pt x="0" y="511517"/>
                </a:lnTo>
                <a:lnTo>
                  <a:pt x="2341" y="560783"/>
                </a:lnTo>
                <a:lnTo>
                  <a:pt x="9224" y="608724"/>
                </a:lnTo>
                <a:lnTo>
                  <a:pt x="20433" y="655125"/>
                </a:lnTo>
                <a:lnTo>
                  <a:pt x="35754" y="699771"/>
                </a:lnTo>
                <a:lnTo>
                  <a:pt x="54973" y="742450"/>
                </a:lnTo>
                <a:lnTo>
                  <a:pt x="77874" y="782946"/>
                </a:lnTo>
                <a:lnTo>
                  <a:pt x="104244" y="821044"/>
                </a:lnTo>
                <a:lnTo>
                  <a:pt x="133869" y="856532"/>
                </a:lnTo>
                <a:lnTo>
                  <a:pt x="166533" y="889194"/>
                </a:lnTo>
                <a:lnTo>
                  <a:pt x="202022" y="918815"/>
                </a:lnTo>
                <a:lnTo>
                  <a:pt x="240122" y="945183"/>
                </a:lnTo>
                <a:lnTo>
                  <a:pt x="280619" y="968082"/>
                </a:lnTo>
                <a:lnTo>
                  <a:pt x="323297" y="987298"/>
                </a:lnTo>
                <a:lnTo>
                  <a:pt x="367944" y="1002617"/>
                </a:lnTo>
                <a:lnTo>
                  <a:pt x="414343" y="1013825"/>
                </a:lnTo>
                <a:lnTo>
                  <a:pt x="462281" y="1020706"/>
                </a:lnTo>
                <a:lnTo>
                  <a:pt x="511543" y="1023048"/>
                </a:lnTo>
                <a:lnTo>
                  <a:pt x="560807" y="1020706"/>
                </a:lnTo>
                <a:lnTo>
                  <a:pt x="608746" y="1013825"/>
                </a:lnTo>
                <a:lnTo>
                  <a:pt x="655146" y="1002617"/>
                </a:lnTo>
                <a:lnTo>
                  <a:pt x="699792" y="987298"/>
                </a:lnTo>
                <a:lnTo>
                  <a:pt x="742470" y="968082"/>
                </a:lnTo>
                <a:lnTo>
                  <a:pt x="782965" y="945183"/>
                </a:lnTo>
                <a:lnTo>
                  <a:pt x="821064" y="918815"/>
                </a:lnTo>
                <a:lnTo>
                  <a:pt x="856552" y="889194"/>
                </a:lnTo>
                <a:lnTo>
                  <a:pt x="889215" y="856532"/>
                </a:lnTo>
                <a:lnTo>
                  <a:pt x="918837" y="821044"/>
                </a:lnTo>
                <a:lnTo>
                  <a:pt x="945205" y="782946"/>
                </a:lnTo>
                <a:lnTo>
                  <a:pt x="968105" y="742450"/>
                </a:lnTo>
                <a:lnTo>
                  <a:pt x="987322" y="699771"/>
                </a:lnTo>
                <a:lnTo>
                  <a:pt x="1002642" y="655125"/>
                </a:lnTo>
                <a:lnTo>
                  <a:pt x="1013850" y="608724"/>
                </a:lnTo>
                <a:lnTo>
                  <a:pt x="1020732" y="560783"/>
                </a:lnTo>
                <a:lnTo>
                  <a:pt x="1023073" y="511517"/>
                </a:lnTo>
                <a:lnTo>
                  <a:pt x="1020732" y="462256"/>
                </a:lnTo>
                <a:lnTo>
                  <a:pt x="1013850" y="414318"/>
                </a:lnTo>
                <a:lnTo>
                  <a:pt x="1002642" y="367920"/>
                </a:lnTo>
                <a:lnTo>
                  <a:pt x="987322" y="323276"/>
                </a:lnTo>
                <a:lnTo>
                  <a:pt x="968105" y="280599"/>
                </a:lnTo>
                <a:lnTo>
                  <a:pt x="945205" y="240104"/>
                </a:lnTo>
                <a:lnTo>
                  <a:pt x="918837" y="202006"/>
                </a:lnTo>
                <a:lnTo>
                  <a:pt x="889215" y="166519"/>
                </a:lnTo>
                <a:lnTo>
                  <a:pt x="856552" y="133857"/>
                </a:lnTo>
                <a:lnTo>
                  <a:pt x="821064" y="104235"/>
                </a:lnTo>
                <a:lnTo>
                  <a:pt x="782965" y="77867"/>
                </a:lnTo>
                <a:lnTo>
                  <a:pt x="742470" y="54967"/>
                </a:lnTo>
                <a:lnTo>
                  <a:pt x="699792" y="35751"/>
                </a:lnTo>
                <a:lnTo>
                  <a:pt x="655146" y="20431"/>
                </a:lnTo>
                <a:lnTo>
                  <a:pt x="608746" y="9223"/>
                </a:lnTo>
                <a:lnTo>
                  <a:pt x="560807" y="2341"/>
                </a:lnTo>
                <a:lnTo>
                  <a:pt x="511543" y="0"/>
                </a:lnTo>
                <a:close/>
              </a:path>
            </a:pathLst>
          </a:custGeom>
          <a:solidFill>
            <a:srgbClr val="6BBA9C"/>
          </a:solidFill>
          <a:ln>
            <a:solidFill>
              <a:srgbClr val="6BBA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92208" y="1730818"/>
            <a:ext cx="930275" cy="930275"/>
          </a:xfrm>
          <a:custGeom>
            <a:avLst/>
            <a:gdLst/>
            <a:ahLst/>
            <a:cxnLst/>
            <a:rect l="l" t="t" r="r" b="b"/>
            <a:pathLst>
              <a:path w="930275" h="930275">
                <a:moveTo>
                  <a:pt x="464997" y="0"/>
                </a:moveTo>
                <a:lnTo>
                  <a:pt x="417457" y="2400"/>
                </a:lnTo>
                <a:lnTo>
                  <a:pt x="371289" y="9447"/>
                </a:lnTo>
                <a:lnTo>
                  <a:pt x="326728" y="20906"/>
                </a:lnTo>
                <a:lnTo>
                  <a:pt x="284006" y="36544"/>
                </a:lnTo>
                <a:lnTo>
                  <a:pt x="243359" y="56125"/>
                </a:lnTo>
                <a:lnTo>
                  <a:pt x="205020" y="79418"/>
                </a:lnTo>
                <a:lnTo>
                  <a:pt x="169223" y="106187"/>
                </a:lnTo>
                <a:lnTo>
                  <a:pt x="136201" y="136199"/>
                </a:lnTo>
                <a:lnTo>
                  <a:pt x="106188" y="169220"/>
                </a:lnTo>
                <a:lnTo>
                  <a:pt x="79418" y="205017"/>
                </a:lnTo>
                <a:lnTo>
                  <a:pt x="56126" y="243355"/>
                </a:lnTo>
                <a:lnTo>
                  <a:pt x="36544" y="284001"/>
                </a:lnTo>
                <a:lnTo>
                  <a:pt x="20906" y="326721"/>
                </a:lnTo>
                <a:lnTo>
                  <a:pt x="9447" y="371280"/>
                </a:lnTo>
                <a:lnTo>
                  <a:pt x="2400" y="417446"/>
                </a:lnTo>
                <a:lnTo>
                  <a:pt x="0" y="464985"/>
                </a:lnTo>
                <a:lnTo>
                  <a:pt x="2400" y="512527"/>
                </a:lnTo>
                <a:lnTo>
                  <a:pt x="9447" y="558696"/>
                </a:lnTo>
                <a:lnTo>
                  <a:pt x="20906" y="603258"/>
                </a:lnTo>
                <a:lnTo>
                  <a:pt x="36544" y="645979"/>
                </a:lnTo>
                <a:lnTo>
                  <a:pt x="56126" y="686625"/>
                </a:lnTo>
                <a:lnTo>
                  <a:pt x="79418" y="724963"/>
                </a:lnTo>
                <a:lnTo>
                  <a:pt x="106188" y="760759"/>
                </a:lnTo>
                <a:lnTo>
                  <a:pt x="136201" y="793780"/>
                </a:lnTo>
                <a:lnTo>
                  <a:pt x="169223" y="823791"/>
                </a:lnTo>
                <a:lnTo>
                  <a:pt x="205020" y="850558"/>
                </a:lnTo>
                <a:lnTo>
                  <a:pt x="243359" y="873849"/>
                </a:lnTo>
                <a:lnTo>
                  <a:pt x="284006" y="893429"/>
                </a:lnTo>
                <a:lnTo>
                  <a:pt x="326728" y="909065"/>
                </a:lnTo>
                <a:lnTo>
                  <a:pt x="371289" y="920523"/>
                </a:lnTo>
                <a:lnTo>
                  <a:pt x="417457" y="927569"/>
                </a:lnTo>
                <a:lnTo>
                  <a:pt x="464997" y="929970"/>
                </a:lnTo>
                <a:lnTo>
                  <a:pt x="512538" y="927569"/>
                </a:lnTo>
                <a:lnTo>
                  <a:pt x="558705" y="920523"/>
                </a:lnTo>
                <a:lnTo>
                  <a:pt x="603265" y="909065"/>
                </a:lnTo>
                <a:lnTo>
                  <a:pt x="645984" y="893429"/>
                </a:lnTo>
                <a:lnTo>
                  <a:pt x="686629" y="873849"/>
                </a:lnTo>
                <a:lnTo>
                  <a:pt x="724966" y="850558"/>
                </a:lnTo>
                <a:lnTo>
                  <a:pt x="760762" y="823791"/>
                </a:lnTo>
                <a:lnTo>
                  <a:pt x="793781" y="793780"/>
                </a:lnTo>
                <a:lnTo>
                  <a:pt x="823792" y="760759"/>
                </a:lnTo>
                <a:lnTo>
                  <a:pt x="850559" y="724963"/>
                </a:lnTo>
                <a:lnTo>
                  <a:pt x="873849" y="686625"/>
                </a:lnTo>
                <a:lnTo>
                  <a:pt x="893429" y="645979"/>
                </a:lnTo>
                <a:lnTo>
                  <a:pt x="909065" y="603258"/>
                </a:lnTo>
                <a:lnTo>
                  <a:pt x="920523" y="558696"/>
                </a:lnTo>
                <a:lnTo>
                  <a:pt x="927569" y="512527"/>
                </a:lnTo>
                <a:lnTo>
                  <a:pt x="929970" y="464985"/>
                </a:lnTo>
                <a:lnTo>
                  <a:pt x="927569" y="417446"/>
                </a:lnTo>
                <a:lnTo>
                  <a:pt x="920523" y="371280"/>
                </a:lnTo>
                <a:lnTo>
                  <a:pt x="909065" y="326721"/>
                </a:lnTo>
                <a:lnTo>
                  <a:pt x="893429" y="284001"/>
                </a:lnTo>
                <a:lnTo>
                  <a:pt x="873849" y="243355"/>
                </a:lnTo>
                <a:lnTo>
                  <a:pt x="850559" y="205017"/>
                </a:lnTo>
                <a:lnTo>
                  <a:pt x="823792" y="169220"/>
                </a:lnTo>
                <a:lnTo>
                  <a:pt x="793781" y="136199"/>
                </a:lnTo>
                <a:lnTo>
                  <a:pt x="760762" y="106187"/>
                </a:lnTo>
                <a:lnTo>
                  <a:pt x="724966" y="79418"/>
                </a:lnTo>
                <a:lnTo>
                  <a:pt x="686629" y="56125"/>
                </a:lnTo>
                <a:lnTo>
                  <a:pt x="645984" y="36544"/>
                </a:lnTo>
                <a:lnTo>
                  <a:pt x="603265" y="20906"/>
                </a:lnTo>
                <a:lnTo>
                  <a:pt x="558705" y="9447"/>
                </a:lnTo>
                <a:lnTo>
                  <a:pt x="512538" y="2400"/>
                </a:lnTo>
                <a:lnTo>
                  <a:pt x="464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32232" y="1163610"/>
            <a:ext cx="1023619" cy="1023619"/>
          </a:xfrm>
          <a:custGeom>
            <a:avLst/>
            <a:gdLst/>
            <a:ahLst/>
            <a:cxnLst/>
            <a:rect l="l" t="t" r="r" b="b"/>
            <a:pathLst>
              <a:path w="1023620" h="1023619">
                <a:moveTo>
                  <a:pt x="511568" y="0"/>
                </a:moveTo>
                <a:lnTo>
                  <a:pt x="462302" y="2341"/>
                </a:lnTo>
                <a:lnTo>
                  <a:pt x="414360" y="9223"/>
                </a:lnTo>
                <a:lnTo>
                  <a:pt x="367958" y="20430"/>
                </a:lnTo>
                <a:lnTo>
                  <a:pt x="323309" y="35749"/>
                </a:lnTo>
                <a:lnTo>
                  <a:pt x="280628" y="54965"/>
                </a:lnTo>
                <a:lnTo>
                  <a:pt x="240129" y="77864"/>
                </a:lnTo>
                <a:lnTo>
                  <a:pt x="202027" y="104232"/>
                </a:lnTo>
                <a:lnTo>
                  <a:pt x="166536" y="133854"/>
                </a:lnTo>
                <a:lnTo>
                  <a:pt x="133871" y="166516"/>
                </a:lnTo>
                <a:lnTo>
                  <a:pt x="104246" y="202003"/>
                </a:lnTo>
                <a:lnTo>
                  <a:pt x="77875" y="240102"/>
                </a:lnTo>
                <a:lnTo>
                  <a:pt x="54973" y="280598"/>
                </a:lnTo>
                <a:lnTo>
                  <a:pt x="35754" y="323276"/>
                </a:lnTo>
                <a:lnTo>
                  <a:pt x="20433" y="367923"/>
                </a:lnTo>
                <a:lnTo>
                  <a:pt x="9224" y="414324"/>
                </a:lnTo>
                <a:lnTo>
                  <a:pt x="2341" y="462264"/>
                </a:lnTo>
                <a:lnTo>
                  <a:pt x="0" y="511530"/>
                </a:lnTo>
                <a:lnTo>
                  <a:pt x="2341" y="560790"/>
                </a:lnTo>
                <a:lnTo>
                  <a:pt x="9224" y="608726"/>
                </a:lnTo>
                <a:lnTo>
                  <a:pt x="20433" y="655123"/>
                </a:lnTo>
                <a:lnTo>
                  <a:pt x="35754" y="699767"/>
                </a:lnTo>
                <a:lnTo>
                  <a:pt x="54973" y="742443"/>
                </a:lnTo>
                <a:lnTo>
                  <a:pt x="77875" y="782938"/>
                </a:lnTo>
                <a:lnTo>
                  <a:pt x="104246" y="821036"/>
                </a:lnTo>
                <a:lnTo>
                  <a:pt x="133871" y="856524"/>
                </a:lnTo>
                <a:lnTo>
                  <a:pt x="166536" y="889186"/>
                </a:lnTo>
                <a:lnTo>
                  <a:pt x="202027" y="918809"/>
                </a:lnTo>
                <a:lnTo>
                  <a:pt x="240129" y="945178"/>
                </a:lnTo>
                <a:lnTo>
                  <a:pt x="280628" y="968078"/>
                </a:lnTo>
                <a:lnTo>
                  <a:pt x="323309" y="987295"/>
                </a:lnTo>
                <a:lnTo>
                  <a:pt x="367958" y="1002615"/>
                </a:lnTo>
                <a:lnTo>
                  <a:pt x="414360" y="1013824"/>
                </a:lnTo>
                <a:lnTo>
                  <a:pt x="462302" y="1020706"/>
                </a:lnTo>
                <a:lnTo>
                  <a:pt x="511568" y="1023048"/>
                </a:lnTo>
                <a:lnTo>
                  <a:pt x="560828" y="1020706"/>
                </a:lnTo>
                <a:lnTo>
                  <a:pt x="608764" y="1013824"/>
                </a:lnTo>
                <a:lnTo>
                  <a:pt x="655161" y="1002615"/>
                </a:lnTo>
                <a:lnTo>
                  <a:pt x="699805" y="987295"/>
                </a:lnTo>
                <a:lnTo>
                  <a:pt x="742481" y="968078"/>
                </a:lnTo>
                <a:lnTo>
                  <a:pt x="782976" y="945178"/>
                </a:lnTo>
                <a:lnTo>
                  <a:pt x="821074" y="918809"/>
                </a:lnTo>
                <a:lnTo>
                  <a:pt x="856562" y="889186"/>
                </a:lnTo>
                <a:lnTo>
                  <a:pt x="889224" y="856524"/>
                </a:lnTo>
                <a:lnTo>
                  <a:pt x="918847" y="821036"/>
                </a:lnTo>
                <a:lnTo>
                  <a:pt x="945216" y="782938"/>
                </a:lnTo>
                <a:lnTo>
                  <a:pt x="968116" y="742443"/>
                </a:lnTo>
                <a:lnTo>
                  <a:pt x="987333" y="699767"/>
                </a:lnTo>
                <a:lnTo>
                  <a:pt x="1002654" y="655123"/>
                </a:lnTo>
                <a:lnTo>
                  <a:pt x="1013862" y="608726"/>
                </a:lnTo>
                <a:lnTo>
                  <a:pt x="1020744" y="560790"/>
                </a:lnTo>
                <a:lnTo>
                  <a:pt x="1023086" y="511530"/>
                </a:lnTo>
                <a:lnTo>
                  <a:pt x="1020744" y="462264"/>
                </a:lnTo>
                <a:lnTo>
                  <a:pt x="1013862" y="414324"/>
                </a:lnTo>
                <a:lnTo>
                  <a:pt x="1002654" y="367923"/>
                </a:lnTo>
                <a:lnTo>
                  <a:pt x="987333" y="323276"/>
                </a:lnTo>
                <a:lnTo>
                  <a:pt x="968116" y="280598"/>
                </a:lnTo>
                <a:lnTo>
                  <a:pt x="945216" y="240102"/>
                </a:lnTo>
                <a:lnTo>
                  <a:pt x="918847" y="202003"/>
                </a:lnTo>
                <a:lnTo>
                  <a:pt x="889224" y="166516"/>
                </a:lnTo>
                <a:lnTo>
                  <a:pt x="856562" y="133854"/>
                </a:lnTo>
                <a:lnTo>
                  <a:pt x="821074" y="104232"/>
                </a:lnTo>
                <a:lnTo>
                  <a:pt x="782976" y="77864"/>
                </a:lnTo>
                <a:lnTo>
                  <a:pt x="742481" y="54965"/>
                </a:lnTo>
                <a:lnTo>
                  <a:pt x="699805" y="35749"/>
                </a:lnTo>
                <a:lnTo>
                  <a:pt x="655161" y="20430"/>
                </a:lnTo>
                <a:lnTo>
                  <a:pt x="608764" y="9223"/>
                </a:lnTo>
                <a:lnTo>
                  <a:pt x="560828" y="2341"/>
                </a:lnTo>
                <a:lnTo>
                  <a:pt x="511568" y="0"/>
                </a:lnTo>
                <a:close/>
              </a:path>
            </a:pathLst>
          </a:custGeom>
          <a:solidFill>
            <a:srgbClr val="6BBA9C"/>
          </a:solidFill>
          <a:ln>
            <a:solidFill>
              <a:srgbClr val="6BBA9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6BBA9C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78803" y="1210143"/>
            <a:ext cx="930275" cy="930275"/>
          </a:xfrm>
          <a:custGeom>
            <a:avLst/>
            <a:gdLst/>
            <a:ahLst/>
            <a:cxnLst/>
            <a:rect l="l" t="t" r="r" b="b"/>
            <a:pathLst>
              <a:path w="930275" h="930275">
                <a:moveTo>
                  <a:pt x="464997" y="0"/>
                </a:moveTo>
                <a:lnTo>
                  <a:pt x="417453" y="2400"/>
                </a:lnTo>
                <a:lnTo>
                  <a:pt x="371282" y="9446"/>
                </a:lnTo>
                <a:lnTo>
                  <a:pt x="326718" y="20904"/>
                </a:lnTo>
                <a:lnTo>
                  <a:pt x="283996" y="36540"/>
                </a:lnTo>
                <a:lnTo>
                  <a:pt x="243348" y="56121"/>
                </a:lnTo>
                <a:lnTo>
                  <a:pt x="205009" y="79412"/>
                </a:lnTo>
                <a:lnTo>
                  <a:pt x="169212" y="106180"/>
                </a:lnTo>
                <a:lnTo>
                  <a:pt x="136191" y="136191"/>
                </a:lnTo>
                <a:lnTo>
                  <a:pt x="106180" y="169212"/>
                </a:lnTo>
                <a:lnTo>
                  <a:pt x="79412" y="205009"/>
                </a:lnTo>
                <a:lnTo>
                  <a:pt x="56121" y="243348"/>
                </a:lnTo>
                <a:lnTo>
                  <a:pt x="36540" y="283996"/>
                </a:lnTo>
                <a:lnTo>
                  <a:pt x="20904" y="326718"/>
                </a:lnTo>
                <a:lnTo>
                  <a:pt x="9446" y="371282"/>
                </a:lnTo>
                <a:lnTo>
                  <a:pt x="2400" y="417453"/>
                </a:lnTo>
                <a:lnTo>
                  <a:pt x="0" y="464997"/>
                </a:lnTo>
                <a:lnTo>
                  <a:pt x="2400" y="512538"/>
                </a:lnTo>
                <a:lnTo>
                  <a:pt x="9446" y="558705"/>
                </a:lnTo>
                <a:lnTo>
                  <a:pt x="20904" y="603265"/>
                </a:lnTo>
                <a:lnTo>
                  <a:pt x="36540" y="645984"/>
                </a:lnTo>
                <a:lnTo>
                  <a:pt x="56121" y="686629"/>
                </a:lnTo>
                <a:lnTo>
                  <a:pt x="79412" y="724966"/>
                </a:lnTo>
                <a:lnTo>
                  <a:pt x="106180" y="760762"/>
                </a:lnTo>
                <a:lnTo>
                  <a:pt x="136191" y="793781"/>
                </a:lnTo>
                <a:lnTo>
                  <a:pt x="169212" y="823792"/>
                </a:lnTo>
                <a:lnTo>
                  <a:pt x="205009" y="850559"/>
                </a:lnTo>
                <a:lnTo>
                  <a:pt x="243348" y="873849"/>
                </a:lnTo>
                <a:lnTo>
                  <a:pt x="283996" y="893429"/>
                </a:lnTo>
                <a:lnTo>
                  <a:pt x="326718" y="909065"/>
                </a:lnTo>
                <a:lnTo>
                  <a:pt x="371282" y="920523"/>
                </a:lnTo>
                <a:lnTo>
                  <a:pt x="417453" y="927569"/>
                </a:lnTo>
                <a:lnTo>
                  <a:pt x="464997" y="929970"/>
                </a:lnTo>
                <a:lnTo>
                  <a:pt x="512535" y="927569"/>
                </a:lnTo>
                <a:lnTo>
                  <a:pt x="558700" y="920523"/>
                </a:lnTo>
                <a:lnTo>
                  <a:pt x="603259" y="909065"/>
                </a:lnTo>
                <a:lnTo>
                  <a:pt x="645977" y="893429"/>
                </a:lnTo>
                <a:lnTo>
                  <a:pt x="686621" y="873849"/>
                </a:lnTo>
                <a:lnTo>
                  <a:pt x="724957" y="850559"/>
                </a:lnTo>
                <a:lnTo>
                  <a:pt x="760751" y="823792"/>
                </a:lnTo>
                <a:lnTo>
                  <a:pt x="793770" y="793781"/>
                </a:lnTo>
                <a:lnTo>
                  <a:pt x="823780" y="760762"/>
                </a:lnTo>
                <a:lnTo>
                  <a:pt x="850547" y="724966"/>
                </a:lnTo>
                <a:lnTo>
                  <a:pt x="873837" y="686629"/>
                </a:lnTo>
                <a:lnTo>
                  <a:pt x="893417" y="645984"/>
                </a:lnTo>
                <a:lnTo>
                  <a:pt x="909053" y="603265"/>
                </a:lnTo>
                <a:lnTo>
                  <a:pt x="920510" y="558705"/>
                </a:lnTo>
                <a:lnTo>
                  <a:pt x="927556" y="512538"/>
                </a:lnTo>
                <a:lnTo>
                  <a:pt x="929957" y="464997"/>
                </a:lnTo>
                <a:lnTo>
                  <a:pt x="927556" y="417453"/>
                </a:lnTo>
                <a:lnTo>
                  <a:pt x="920510" y="371282"/>
                </a:lnTo>
                <a:lnTo>
                  <a:pt x="909053" y="326718"/>
                </a:lnTo>
                <a:lnTo>
                  <a:pt x="893417" y="283996"/>
                </a:lnTo>
                <a:lnTo>
                  <a:pt x="873837" y="243348"/>
                </a:lnTo>
                <a:lnTo>
                  <a:pt x="850547" y="205009"/>
                </a:lnTo>
                <a:lnTo>
                  <a:pt x="823780" y="169212"/>
                </a:lnTo>
                <a:lnTo>
                  <a:pt x="793770" y="136191"/>
                </a:lnTo>
                <a:lnTo>
                  <a:pt x="760751" y="106180"/>
                </a:lnTo>
                <a:lnTo>
                  <a:pt x="724957" y="79412"/>
                </a:lnTo>
                <a:lnTo>
                  <a:pt x="686621" y="56121"/>
                </a:lnTo>
                <a:lnTo>
                  <a:pt x="645977" y="36540"/>
                </a:lnTo>
                <a:lnTo>
                  <a:pt x="603259" y="20904"/>
                </a:lnTo>
                <a:lnTo>
                  <a:pt x="558700" y="9446"/>
                </a:lnTo>
                <a:lnTo>
                  <a:pt x="512535" y="2400"/>
                </a:lnTo>
                <a:lnTo>
                  <a:pt x="464997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6BBA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58403" y="1897754"/>
            <a:ext cx="1023619" cy="1023619"/>
          </a:xfrm>
          <a:custGeom>
            <a:avLst/>
            <a:gdLst/>
            <a:ahLst/>
            <a:cxnLst/>
            <a:rect l="l" t="t" r="r" b="b"/>
            <a:pathLst>
              <a:path w="1023620" h="1023619">
                <a:moveTo>
                  <a:pt x="511530" y="0"/>
                </a:moveTo>
                <a:lnTo>
                  <a:pt x="462268" y="2341"/>
                </a:lnTo>
                <a:lnTo>
                  <a:pt x="414331" y="9223"/>
                </a:lnTo>
                <a:lnTo>
                  <a:pt x="367932" y="20431"/>
                </a:lnTo>
                <a:lnTo>
                  <a:pt x="323287" y="35751"/>
                </a:lnTo>
                <a:lnTo>
                  <a:pt x="280609" y="54967"/>
                </a:lnTo>
                <a:lnTo>
                  <a:pt x="240113" y="77867"/>
                </a:lnTo>
                <a:lnTo>
                  <a:pt x="202014" y="104235"/>
                </a:lnTo>
                <a:lnTo>
                  <a:pt x="166526" y="133857"/>
                </a:lnTo>
                <a:lnTo>
                  <a:pt x="133863" y="166519"/>
                </a:lnTo>
                <a:lnTo>
                  <a:pt x="104240" y="202006"/>
                </a:lnTo>
                <a:lnTo>
                  <a:pt x="77871" y="240104"/>
                </a:lnTo>
                <a:lnTo>
                  <a:pt x="54970" y="280599"/>
                </a:lnTo>
                <a:lnTo>
                  <a:pt x="35752" y="323276"/>
                </a:lnTo>
                <a:lnTo>
                  <a:pt x="20432" y="367920"/>
                </a:lnTo>
                <a:lnTo>
                  <a:pt x="9224" y="414318"/>
                </a:lnTo>
                <a:lnTo>
                  <a:pt x="2341" y="462256"/>
                </a:lnTo>
                <a:lnTo>
                  <a:pt x="0" y="511517"/>
                </a:lnTo>
                <a:lnTo>
                  <a:pt x="2341" y="560783"/>
                </a:lnTo>
                <a:lnTo>
                  <a:pt x="9224" y="608724"/>
                </a:lnTo>
                <a:lnTo>
                  <a:pt x="20432" y="655125"/>
                </a:lnTo>
                <a:lnTo>
                  <a:pt x="35752" y="699771"/>
                </a:lnTo>
                <a:lnTo>
                  <a:pt x="54970" y="742450"/>
                </a:lnTo>
                <a:lnTo>
                  <a:pt x="77871" y="782946"/>
                </a:lnTo>
                <a:lnTo>
                  <a:pt x="104240" y="821044"/>
                </a:lnTo>
                <a:lnTo>
                  <a:pt x="133863" y="856532"/>
                </a:lnTo>
                <a:lnTo>
                  <a:pt x="166526" y="889194"/>
                </a:lnTo>
                <a:lnTo>
                  <a:pt x="202014" y="918815"/>
                </a:lnTo>
                <a:lnTo>
                  <a:pt x="240113" y="945183"/>
                </a:lnTo>
                <a:lnTo>
                  <a:pt x="280609" y="968082"/>
                </a:lnTo>
                <a:lnTo>
                  <a:pt x="323287" y="987298"/>
                </a:lnTo>
                <a:lnTo>
                  <a:pt x="367932" y="1002617"/>
                </a:lnTo>
                <a:lnTo>
                  <a:pt x="414331" y="1013825"/>
                </a:lnTo>
                <a:lnTo>
                  <a:pt x="462268" y="1020706"/>
                </a:lnTo>
                <a:lnTo>
                  <a:pt x="511530" y="1023048"/>
                </a:lnTo>
                <a:lnTo>
                  <a:pt x="560796" y="1020706"/>
                </a:lnTo>
                <a:lnTo>
                  <a:pt x="608737" y="1013825"/>
                </a:lnTo>
                <a:lnTo>
                  <a:pt x="655138" y="1002617"/>
                </a:lnTo>
                <a:lnTo>
                  <a:pt x="699786" y="987298"/>
                </a:lnTo>
                <a:lnTo>
                  <a:pt x="742465" y="968082"/>
                </a:lnTo>
                <a:lnTo>
                  <a:pt x="782962" y="945183"/>
                </a:lnTo>
                <a:lnTo>
                  <a:pt x="821062" y="918815"/>
                </a:lnTo>
                <a:lnTo>
                  <a:pt x="856550" y="889194"/>
                </a:lnTo>
                <a:lnTo>
                  <a:pt x="889213" y="856532"/>
                </a:lnTo>
                <a:lnTo>
                  <a:pt x="918836" y="821044"/>
                </a:lnTo>
                <a:lnTo>
                  <a:pt x="945205" y="782946"/>
                </a:lnTo>
                <a:lnTo>
                  <a:pt x="968105" y="742450"/>
                </a:lnTo>
                <a:lnTo>
                  <a:pt x="987322" y="699771"/>
                </a:lnTo>
                <a:lnTo>
                  <a:pt x="1002642" y="655125"/>
                </a:lnTo>
                <a:lnTo>
                  <a:pt x="1013850" y="608724"/>
                </a:lnTo>
                <a:lnTo>
                  <a:pt x="1020732" y="560783"/>
                </a:lnTo>
                <a:lnTo>
                  <a:pt x="1023073" y="511517"/>
                </a:lnTo>
                <a:lnTo>
                  <a:pt x="1020732" y="462256"/>
                </a:lnTo>
                <a:lnTo>
                  <a:pt x="1013850" y="414318"/>
                </a:lnTo>
                <a:lnTo>
                  <a:pt x="1002642" y="367920"/>
                </a:lnTo>
                <a:lnTo>
                  <a:pt x="987322" y="323276"/>
                </a:lnTo>
                <a:lnTo>
                  <a:pt x="968105" y="280599"/>
                </a:lnTo>
                <a:lnTo>
                  <a:pt x="945205" y="240104"/>
                </a:lnTo>
                <a:lnTo>
                  <a:pt x="918836" y="202006"/>
                </a:lnTo>
                <a:lnTo>
                  <a:pt x="889213" y="166519"/>
                </a:lnTo>
                <a:lnTo>
                  <a:pt x="856550" y="133857"/>
                </a:lnTo>
                <a:lnTo>
                  <a:pt x="821062" y="104235"/>
                </a:lnTo>
                <a:lnTo>
                  <a:pt x="782962" y="77867"/>
                </a:lnTo>
                <a:lnTo>
                  <a:pt x="742465" y="54967"/>
                </a:lnTo>
                <a:lnTo>
                  <a:pt x="699786" y="35751"/>
                </a:lnTo>
                <a:lnTo>
                  <a:pt x="655138" y="20431"/>
                </a:lnTo>
                <a:lnTo>
                  <a:pt x="608737" y="9223"/>
                </a:lnTo>
                <a:lnTo>
                  <a:pt x="560796" y="2341"/>
                </a:lnTo>
                <a:lnTo>
                  <a:pt x="511530" y="0"/>
                </a:lnTo>
                <a:close/>
              </a:path>
            </a:pathLst>
          </a:custGeom>
          <a:solidFill>
            <a:srgbClr val="6BBA9C"/>
          </a:solidFill>
          <a:ln>
            <a:solidFill>
              <a:srgbClr val="6BBA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04936" y="1944300"/>
            <a:ext cx="930275" cy="930275"/>
          </a:xfrm>
          <a:custGeom>
            <a:avLst/>
            <a:gdLst/>
            <a:ahLst/>
            <a:cxnLst/>
            <a:rect l="l" t="t" r="r" b="b"/>
            <a:pathLst>
              <a:path w="930275" h="930275">
                <a:moveTo>
                  <a:pt x="464997" y="0"/>
                </a:moveTo>
                <a:lnTo>
                  <a:pt x="417457" y="2400"/>
                </a:lnTo>
                <a:lnTo>
                  <a:pt x="371289" y="9447"/>
                </a:lnTo>
                <a:lnTo>
                  <a:pt x="326728" y="20905"/>
                </a:lnTo>
                <a:lnTo>
                  <a:pt x="284006" y="36542"/>
                </a:lnTo>
                <a:lnTo>
                  <a:pt x="243359" y="56122"/>
                </a:lnTo>
                <a:lnTo>
                  <a:pt x="205020" y="79414"/>
                </a:lnTo>
                <a:lnTo>
                  <a:pt x="169223" y="106182"/>
                </a:lnTo>
                <a:lnTo>
                  <a:pt x="136201" y="136193"/>
                </a:lnTo>
                <a:lnTo>
                  <a:pt x="106188" y="169213"/>
                </a:lnTo>
                <a:lnTo>
                  <a:pt x="79418" y="205008"/>
                </a:lnTo>
                <a:lnTo>
                  <a:pt x="56126" y="243345"/>
                </a:lnTo>
                <a:lnTo>
                  <a:pt x="36544" y="283990"/>
                </a:lnTo>
                <a:lnTo>
                  <a:pt x="20906" y="326709"/>
                </a:lnTo>
                <a:lnTo>
                  <a:pt x="9447" y="371268"/>
                </a:lnTo>
                <a:lnTo>
                  <a:pt x="2400" y="417434"/>
                </a:lnTo>
                <a:lnTo>
                  <a:pt x="0" y="464972"/>
                </a:lnTo>
                <a:lnTo>
                  <a:pt x="2400" y="512514"/>
                </a:lnTo>
                <a:lnTo>
                  <a:pt x="9447" y="558684"/>
                </a:lnTo>
                <a:lnTo>
                  <a:pt x="20906" y="603246"/>
                </a:lnTo>
                <a:lnTo>
                  <a:pt x="36544" y="645968"/>
                </a:lnTo>
                <a:lnTo>
                  <a:pt x="56126" y="686615"/>
                </a:lnTo>
                <a:lnTo>
                  <a:pt x="79418" y="724955"/>
                </a:lnTo>
                <a:lnTo>
                  <a:pt x="106188" y="760752"/>
                </a:lnTo>
                <a:lnTo>
                  <a:pt x="136201" y="793773"/>
                </a:lnTo>
                <a:lnTo>
                  <a:pt x="169223" y="823785"/>
                </a:lnTo>
                <a:lnTo>
                  <a:pt x="205020" y="850554"/>
                </a:lnTo>
                <a:lnTo>
                  <a:pt x="243359" y="873846"/>
                </a:lnTo>
                <a:lnTo>
                  <a:pt x="284006" y="893427"/>
                </a:lnTo>
                <a:lnTo>
                  <a:pt x="326728" y="909064"/>
                </a:lnTo>
                <a:lnTo>
                  <a:pt x="371289" y="920522"/>
                </a:lnTo>
                <a:lnTo>
                  <a:pt x="417457" y="927569"/>
                </a:lnTo>
                <a:lnTo>
                  <a:pt x="464997" y="929970"/>
                </a:lnTo>
                <a:lnTo>
                  <a:pt x="512538" y="927569"/>
                </a:lnTo>
                <a:lnTo>
                  <a:pt x="558705" y="920522"/>
                </a:lnTo>
                <a:lnTo>
                  <a:pt x="603266" y="909064"/>
                </a:lnTo>
                <a:lnTo>
                  <a:pt x="645986" y="893427"/>
                </a:lnTo>
                <a:lnTo>
                  <a:pt x="686632" y="873846"/>
                </a:lnTo>
                <a:lnTo>
                  <a:pt x="724970" y="850554"/>
                </a:lnTo>
                <a:lnTo>
                  <a:pt x="760767" y="823785"/>
                </a:lnTo>
                <a:lnTo>
                  <a:pt x="793788" y="793773"/>
                </a:lnTo>
                <a:lnTo>
                  <a:pt x="823799" y="760752"/>
                </a:lnTo>
                <a:lnTo>
                  <a:pt x="850568" y="724955"/>
                </a:lnTo>
                <a:lnTo>
                  <a:pt x="873859" y="686615"/>
                </a:lnTo>
                <a:lnTo>
                  <a:pt x="893440" y="645968"/>
                </a:lnTo>
                <a:lnTo>
                  <a:pt x="909077" y="603246"/>
                </a:lnTo>
                <a:lnTo>
                  <a:pt x="920535" y="558684"/>
                </a:lnTo>
                <a:lnTo>
                  <a:pt x="927582" y="512514"/>
                </a:lnTo>
                <a:lnTo>
                  <a:pt x="929982" y="464972"/>
                </a:lnTo>
                <a:lnTo>
                  <a:pt x="927582" y="417434"/>
                </a:lnTo>
                <a:lnTo>
                  <a:pt x="920535" y="371268"/>
                </a:lnTo>
                <a:lnTo>
                  <a:pt x="909077" y="326709"/>
                </a:lnTo>
                <a:lnTo>
                  <a:pt x="893440" y="283990"/>
                </a:lnTo>
                <a:lnTo>
                  <a:pt x="873859" y="243345"/>
                </a:lnTo>
                <a:lnTo>
                  <a:pt x="850568" y="205008"/>
                </a:lnTo>
                <a:lnTo>
                  <a:pt x="823799" y="169213"/>
                </a:lnTo>
                <a:lnTo>
                  <a:pt x="793788" y="136193"/>
                </a:lnTo>
                <a:lnTo>
                  <a:pt x="760767" y="106182"/>
                </a:lnTo>
                <a:lnTo>
                  <a:pt x="724970" y="79414"/>
                </a:lnTo>
                <a:lnTo>
                  <a:pt x="686632" y="56122"/>
                </a:lnTo>
                <a:lnTo>
                  <a:pt x="645986" y="36542"/>
                </a:lnTo>
                <a:lnTo>
                  <a:pt x="603266" y="20905"/>
                </a:lnTo>
                <a:lnTo>
                  <a:pt x="558705" y="9447"/>
                </a:lnTo>
                <a:lnTo>
                  <a:pt x="512538" y="2400"/>
                </a:lnTo>
                <a:lnTo>
                  <a:pt x="464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07990" y="1099878"/>
            <a:ext cx="614375" cy="876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44297" y="1890847"/>
            <a:ext cx="709980" cy="7699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10525" y="1320033"/>
            <a:ext cx="634466" cy="820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62097" y="2062868"/>
            <a:ext cx="683894" cy="8114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16849" y="2029141"/>
            <a:ext cx="1270" cy="971550"/>
          </a:xfrm>
          <a:custGeom>
            <a:avLst/>
            <a:gdLst/>
            <a:ahLst/>
            <a:cxnLst/>
            <a:rect l="l" t="t" r="r" b="b"/>
            <a:pathLst>
              <a:path w="1269" h="971550">
                <a:moveTo>
                  <a:pt x="800" y="0"/>
                </a:moveTo>
                <a:lnTo>
                  <a:pt x="0" y="971194"/>
                </a:lnTo>
              </a:path>
            </a:pathLst>
          </a:custGeom>
          <a:ln w="380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603" y="2973058"/>
            <a:ext cx="793750" cy="322580"/>
          </a:xfrm>
          <a:custGeom>
            <a:avLst/>
            <a:gdLst/>
            <a:ahLst/>
            <a:cxnLst/>
            <a:rect l="l" t="t" r="r" b="b"/>
            <a:pathLst>
              <a:path w="793750" h="322580">
                <a:moveTo>
                  <a:pt x="686892" y="0"/>
                </a:moveTo>
                <a:lnTo>
                  <a:pt x="106540" y="0"/>
                </a:lnTo>
                <a:lnTo>
                  <a:pt x="65070" y="9944"/>
                </a:lnTo>
                <a:lnTo>
                  <a:pt x="31205" y="37061"/>
                </a:lnTo>
                <a:lnTo>
                  <a:pt x="8372" y="77281"/>
                </a:lnTo>
                <a:lnTo>
                  <a:pt x="0" y="126530"/>
                </a:lnTo>
                <a:lnTo>
                  <a:pt x="0" y="195821"/>
                </a:lnTo>
                <a:lnTo>
                  <a:pt x="8372" y="245068"/>
                </a:lnTo>
                <a:lnTo>
                  <a:pt x="31205" y="285283"/>
                </a:lnTo>
                <a:lnTo>
                  <a:pt x="65070" y="312396"/>
                </a:lnTo>
                <a:lnTo>
                  <a:pt x="106540" y="322338"/>
                </a:lnTo>
                <a:lnTo>
                  <a:pt x="686892" y="322338"/>
                </a:lnTo>
                <a:lnTo>
                  <a:pt x="728361" y="312396"/>
                </a:lnTo>
                <a:lnTo>
                  <a:pt x="762227" y="285283"/>
                </a:lnTo>
                <a:lnTo>
                  <a:pt x="785059" y="245068"/>
                </a:lnTo>
                <a:lnTo>
                  <a:pt x="793432" y="195821"/>
                </a:lnTo>
                <a:lnTo>
                  <a:pt x="793432" y="126530"/>
                </a:lnTo>
                <a:lnTo>
                  <a:pt x="785059" y="77281"/>
                </a:lnTo>
                <a:lnTo>
                  <a:pt x="762227" y="37061"/>
                </a:lnTo>
                <a:lnTo>
                  <a:pt x="728361" y="9944"/>
                </a:lnTo>
                <a:lnTo>
                  <a:pt x="686892" y="0"/>
                </a:lnTo>
                <a:close/>
              </a:path>
            </a:pathLst>
          </a:custGeom>
          <a:solidFill>
            <a:srgbClr val="6BB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54649" y="2973058"/>
            <a:ext cx="793750" cy="322580"/>
          </a:xfrm>
          <a:custGeom>
            <a:avLst/>
            <a:gdLst/>
            <a:ahLst/>
            <a:cxnLst/>
            <a:rect l="l" t="t" r="r" b="b"/>
            <a:pathLst>
              <a:path w="793750" h="322580">
                <a:moveTo>
                  <a:pt x="686879" y="0"/>
                </a:moveTo>
                <a:lnTo>
                  <a:pt x="106527" y="0"/>
                </a:lnTo>
                <a:lnTo>
                  <a:pt x="65059" y="9944"/>
                </a:lnTo>
                <a:lnTo>
                  <a:pt x="31199" y="37061"/>
                </a:lnTo>
                <a:lnTo>
                  <a:pt x="8370" y="77281"/>
                </a:lnTo>
                <a:lnTo>
                  <a:pt x="0" y="126530"/>
                </a:lnTo>
                <a:lnTo>
                  <a:pt x="0" y="195821"/>
                </a:lnTo>
                <a:lnTo>
                  <a:pt x="8370" y="245068"/>
                </a:lnTo>
                <a:lnTo>
                  <a:pt x="31199" y="285283"/>
                </a:lnTo>
                <a:lnTo>
                  <a:pt x="65059" y="312396"/>
                </a:lnTo>
                <a:lnTo>
                  <a:pt x="106527" y="322338"/>
                </a:lnTo>
                <a:lnTo>
                  <a:pt x="686879" y="322338"/>
                </a:lnTo>
                <a:lnTo>
                  <a:pt x="728343" y="312396"/>
                </a:lnTo>
                <a:lnTo>
                  <a:pt x="762209" y="285283"/>
                </a:lnTo>
                <a:lnTo>
                  <a:pt x="785045" y="245068"/>
                </a:lnTo>
                <a:lnTo>
                  <a:pt x="793419" y="195821"/>
                </a:lnTo>
                <a:lnTo>
                  <a:pt x="793419" y="126530"/>
                </a:lnTo>
                <a:lnTo>
                  <a:pt x="785045" y="77281"/>
                </a:lnTo>
                <a:lnTo>
                  <a:pt x="762209" y="37061"/>
                </a:lnTo>
                <a:lnTo>
                  <a:pt x="728343" y="9944"/>
                </a:lnTo>
                <a:lnTo>
                  <a:pt x="686879" y="0"/>
                </a:lnTo>
                <a:close/>
              </a:path>
            </a:pathLst>
          </a:custGeom>
          <a:solidFill>
            <a:srgbClr val="6BB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59096" y="2973058"/>
            <a:ext cx="793750" cy="322580"/>
          </a:xfrm>
          <a:custGeom>
            <a:avLst/>
            <a:gdLst/>
            <a:ahLst/>
            <a:cxnLst/>
            <a:rect l="l" t="t" r="r" b="b"/>
            <a:pathLst>
              <a:path w="793750" h="322580">
                <a:moveTo>
                  <a:pt x="686892" y="0"/>
                </a:moveTo>
                <a:lnTo>
                  <a:pt x="106540" y="0"/>
                </a:lnTo>
                <a:lnTo>
                  <a:pt x="65070" y="9944"/>
                </a:lnTo>
                <a:lnTo>
                  <a:pt x="31205" y="37061"/>
                </a:lnTo>
                <a:lnTo>
                  <a:pt x="8372" y="77281"/>
                </a:lnTo>
                <a:lnTo>
                  <a:pt x="0" y="126530"/>
                </a:lnTo>
                <a:lnTo>
                  <a:pt x="0" y="195821"/>
                </a:lnTo>
                <a:lnTo>
                  <a:pt x="8372" y="245068"/>
                </a:lnTo>
                <a:lnTo>
                  <a:pt x="31205" y="285283"/>
                </a:lnTo>
                <a:lnTo>
                  <a:pt x="65070" y="312396"/>
                </a:lnTo>
                <a:lnTo>
                  <a:pt x="106540" y="322338"/>
                </a:lnTo>
                <a:lnTo>
                  <a:pt x="686892" y="322338"/>
                </a:lnTo>
                <a:lnTo>
                  <a:pt x="728359" y="312396"/>
                </a:lnTo>
                <a:lnTo>
                  <a:pt x="762220" y="285283"/>
                </a:lnTo>
                <a:lnTo>
                  <a:pt x="785049" y="245068"/>
                </a:lnTo>
                <a:lnTo>
                  <a:pt x="793419" y="195821"/>
                </a:lnTo>
                <a:lnTo>
                  <a:pt x="793419" y="126530"/>
                </a:lnTo>
                <a:lnTo>
                  <a:pt x="785049" y="77281"/>
                </a:lnTo>
                <a:lnTo>
                  <a:pt x="762220" y="37061"/>
                </a:lnTo>
                <a:lnTo>
                  <a:pt x="728359" y="9944"/>
                </a:lnTo>
                <a:lnTo>
                  <a:pt x="686892" y="0"/>
                </a:lnTo>
                <a:close/>
              </a:path>
            </a:pathLst>
          </a:custGeom>
          <a:solidFill>
            <a:srgbClr val="6BB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64381" y="2973058"/>
            <a:ext cx="781610" cy="322580"/>
          </a:xfrm>
          <a:custGeom>
            <a:avLst/>
            <a:gdLst/>
            <a:ahLst/>
            <a:cxnLst/>
            <a:rect l="l" t="t" r="r" b="b"/>
            <a:pathLst>
              <a:path w="793750" h="322580">
                <a:moveTo>
                  <a:pt x="686892" y="0"/>
                </a:moveTo>
                <a:lnTo>
                  <a:pt x="106527" y="0"/>
                </a:lnTo>
                <a:lnTo>
                  <a:pt x="65059" y="9944"/>
                </a:lnTo>
                <a:lnTo>
                  <a:pt x="31199" y="37061"/>
                </a:lnTo>
                <a:lnTo>
                  <a:pt x="8370" y="77281"/>
                </a:lnTo>
                <a:lnTo>
                  <a:pt x="0" y="126530"/>
                </a:lnTo>
                <a:lnTo>
                  <a:pt x="0" y="195821"/>
                </a:lnTo>
                <a:lnTo>
                  <a:pt x="8370" y="245068"/>
                </a:lnTo>
                <a:lnTo>
                  <a:pt x="31199" y="285283"/>
                </a:lnTo>
                <a:lnTo>
                  <a:pt x="65059" y="312396"/>
                </a:lnTo>
                <a:lnTo>
                  <a:pt x="106527" y="322338"/>
                </a:lnTo>
                <a:lnTo>
                  <a:pt x="686892" y="322338"/>
                </a:lnTo>
                <a:lnTo>
                  <a:pt x="728354" y="312396"/>
                </a:lnTo>
                <a:lnTo>
                  <a:pt x="762215" y="285283"/>
                </a:lnTo>
                <a:lnTo>
                  <a:pt x="785047" y="245068"/>
                </a:lnTo>
                <a:lnTo>
                  <a:pt x="793419" y="195821"/>
                </a:lnTo>
                <a:lnTo>
                  <a:pt x="793419" y="126530"/>
                </a:lnTo>
                <a:lnTo>
                  <a:pt x="785047" y="77281"/>
                </a:lnTo>
                <a:lnTo>
                  <a:pt x="762215" y="37061"/>
                </a:lnTo>
                <a:lnTo>
                  <a:pt x="728354" y="9944"/>
                </a:lnTo>
                <a:lnTo>
                  <a:pt x="686892" y="0"/>
                </a:lnTo>
                <a:close/>
              </a:path>
            </a:pathLst>
          </a:custGeom>
          <a:solidFill>
            <a:srgbClr val="6BB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41024" y="2200206"/>
            <a:ext cx="1270" cy="800735"/>
          </a:xfrm>
          <a:custGeom>
            <a:avLst/>
            <a:gdLst/>
            <a:ahLst/>
            <a:cxnLst/>
            <a:rect l="l" t="t" r="r" b="b"/>
            <a:pathLst>
              <a:path w="1270" h="800735">
                <a:moveTo>
                  <a:pt x="800" y="0"/>
                </a:moveTo>
                <a:lnTo>
                  <a:pt x="0" y="800125"/>
                </a:lnTo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36966" y="3026930"/>
            <a:ext cx="55976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30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spc="-1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400" b="1" spc="-180" dirty="0" smtClean="0">
                <a:solidFill>
                  <a:srgbClr val="FFFFFF"/>
                </a:solidFill>
                <a:latin typeface="Arial"/>
                <a:cs typeface="Arial"/>
              </a:rPr>
              <a:t>2 , 8 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63943" y="3016467"/>
            <a:ext cx="575161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spc="-30" dirty="0" smtClean="0">
                <a:solidFill>
                  <a:srgbClr val="FFFFFF"/>
                </a:solidFill>
                <a:latin typeface="Arial"/>
                <a:cs typeface="Arial"/>
              </a:rPr>
              <a:t>74,6</a:t>
            </a:r>
            <a:r>
              <a:rPr sz="1400" b="1" spc="-1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81420" y="3005969"/>
            <a:ext cx="5461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spc="-45" dirty="0" smtClean="0">
                <a:solidFill>
                  <a:srgbClr val="FFFFFF"/>
                </a:solidFill>
                <a:latin typeface="Arial"/>
                <a:cs typeface="Arial"/>
              </a:rPr>
              <a:t>86</a:t>
            </a:r>
            <a:r>
              <a:rPr sz="1400" b="1" spc="-45" dirty="0" smtClean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n-US" sz="1400" b="1" spc="-45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spc="-17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97023" y="3033608"/>
            <a:ext cx="5461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spc="-4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1400" b="1" spc="-45" dirty="0" smtClean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lang="en-US" sz="1400" b="1" spc="-45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400" b="1" spc="-17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239340" y="3683777"/>
            <a:ext cx="1978195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300" b="1" spc="-40" dirty="0" err="1" smtClean="0">
                <a:solidFill>
                  <a:srgbClr val="FEC200"/>
                </a:solidFill>
                <a:latin typeface="Arial"/>
                <a:cs typeface="Arial"/>
              </a:rPr>
              <a:t>Elektabilitas</a:t>
            </a:r>
            <a:r>
              <a:rPr lang="en-US" sz="1300" b="1" spc="-40" dirty="0" smtClean="0">
                <a:solidFill>
                  <a:srgbClr val="FEC200"/>
                </a:solidFill>
                <a:latin typeface="Arial"/>
                <a:cs typeface="Arial"/>
              </a:rPr>
              <a:t> </a:t>
            </a:r>
            <a:r>
              <a:rPr lang="en-US" sz="1300" b="1" spc="-40" dirty="0" err="1" smtClean="0">
                <a:solidFill>
                  <a:srgbClr val="FEC200"/>
                </a:solidFill>
                <a:latin typeface="Arial"/>
                <a:cs typeface="Arial"/>
              </a:rPr>
              <a:t>Pilpres</a:t>
            </a:r>
            <a:r>
              <a:rPr lang="en-US" sz="1300" b="1" spc="-40" dirty="0" smtClean="0">
                <a:solidFill>
                  <a:srgbClr val="FEC200"/>
                </a:solidFill>
                <a:latin typeface="Arial"/>
                <a:cs typeface="Arial"/>
              </a:rPr>
              <a:t> 2019</a:t>
            </a:r>
            <a:endParaRPr sz="1300" dirty="0">
              <a:solidFill>
                <a:srgbClr val="FEC200"/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244182" y="3972638"/>
            <a:ext cx="1462376" cy="4449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465455">
              <a:lnSpc>
                <a:spcPct val="100000"/>
              </a:lnSpc>
              <a:spcBef>
                <a:spcPts val="90"/>
              </a:spcBef>
            </a:pPr>
            <a:r>
              <a:rPr sz="950" spc="-40" dirty="0" err="1">
                <a:solidFill>
                  <a:srgbClr val="6BBA9C"/>
                </a:solidFill>
                <a:latin typeface="Arial"/>
                <a:cs typeface="Arial"/>
              </a:rPr>
              <a:t>Jokowi</a:t>
            </a:r>
            <a:r>
              <a:rPr sz="950" spc="-4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50" spc="-5" dirty="0" smtClean="0">
                <a:solidFill>
                  <a:srgbClr val="6BBA9C"/>
                </a:solidFill>
                <a:latin typeface="Arial"/>
                <a:cs typeface="Arial"/>
              </a:rPr>
              <a:t>- </a:t>
            </a:r>
            <a:r>
              <a:rPr lang="en-US" sz="950" spc="-45" dirty="0" err="1" smtClean="0">
                <a:solidFill>
                  <a:srgbClr val="6BBA9C"/>
                </a:solidFill>
                <a:latin typeface="Arial"/>
                <a:cs typeface="Arial"/>
              </a:rPr>
              <a:t>Ma’ruf</a:t>
            </a:r>
            <a:r>
              <a:rPr sz="950" spc="-45" dirty="0" smtClean="0">
                <a:solidFill>
                  <a:srgbClr val="6BBA9C"/>
                </a:solidFill>
                <a:latin typeface="Arial"/>
                <a:cs typeface="Arial"/>
              </a:rPr>
              <a:t>  </a:t>
            </a:r>
            <a:r>
              <a:rPr sz="950" spc="-45" dirty="0" err="1" smtClean="0">
                <a:solidFill>
                  <a:srgbClr val="6BBA9C"/>
                </a:solidFill>
                <a:latin typeface="Arial"/>
                <a:cs typeface="Arial"/>
              </a:rPr>
              <a:t>Prabowo</a:t>
            </a:r>
            <a:r>
              <a:rPr lang="en-US" sz="950" spc="-45" dirty="0" smtClean="0">
                <a:solidFill>
                  <a:srgbClr val="6BBA9C"/>
                </a:solidFill>
                <a:latin typeface="Arial"/>
                <a:cs typeface="Arial"/>
              </a:rPr>
              <a:t> - Sandi</a:t>
            </a:r>
            <a:r>
              <a:rPr sz="950" spc="-45" dirty="0" smtClean="0">
                <a:solidFill>
                  <a:srgbClr val="6BBA9C"/>
                </a:solidFill>
                <a:latin typeface="Arial"/>
                <a:cs typeface="Arial"/>
              </a:rPr>
              <a:t>  </a:t>
            </a:r>
            <a:endParaRPr lang="en-US" sz="950" spc="-45" dirty="0" smtClean="0">
              <a:solidFill>
                <a:srgbClr val="6BBA9C"/>
              </a:solidFill>
              <a:latin typeface="Arial"/>
              <a:cs typeface="Arial"/>
            </a:endParaRPr>
          </a:p>
          <a:p>
            <a:pPr marL="12700">
              <a:lnSpc>
                <a:spcPts val="1115"/>
              </a:lnSpc>
            </a:pPr>
            <a:r>
              <a:rPr lang="en-US" sz="950" spc="-40" dirty="0" smtClean="0">
                <a:solidFill>
                  <a:srgbClr val="6BBA9C"/>
                </a:solidFill>
                <a:latin typeface="Arial"/>
                <a:cs typeface="Arial"/>
              </a:rPr>
              <a:t>Undecided Voters</a:t>
            </a:r>
            <a:endParaRPr sz="950" dirty="0">
              <a:solidFill>
                <a:srgbClr val="6BBA9C"/>
              </a:solidFill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028849" y="3994478"/>
            <a:ext cx="351790" cy="44537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90"/>
              </a:spcBef>
            </a:pPr>
            <a:r>
              <a:rPr lang="en-US" sz="850" spc="-15" dirty="0" smtClean="0">
                <a:latin typeface="Arial"/>
                <a:cs typeface="Arial"/>
              </a:rPr>
              <a:t>56,7 %</a:t>
            </a:r>
          </a:p>
          <a:p>
            <a:pPr marL="12700" marR="5080">
              <a:lnSpc>
                <a:spcPct val="103600"/>
              </a:lnSpc>
              <a:spcBef>
                <a:spcPts val="90"/>
              </a:spcBef>
            </a:pPr>
            <a:r>
              <a:rPr lang="en-US" sz="850" spc="-15" dirty="0" smtClean="0">
                <a:latin typeface="Arial"/>
                <a:cs typeface="Arial"/>
              </a:rPr>
              <a:t>25,</a:t>
            </a:r>
            <a:r>
              <a:rPr lang="en-US" sz="850" spc="-150" dirty="0" smtClean="0">
                <a:latin typeface="Arial"/>
                <a:cs typeface="Arial"/>
              </a:rPr>
              <a:t>1 </a:t>
            </a:r>
            <a:r>
              <a:rPr sz="850" spc="25" dirty="0" smtClean="0">
                <a:latin typeface="Arial"/>
                <a:cs typeface="Arial"/>
              </a:rPr>
              <a:t>%</a:t>
            </a:r>
            <a:endParaRPr lang="en-US" sz="850" spc="25" dirty="0" smtClean="0">
              <a:latin typeface="Arial"/>
              <a:cs typeface="Arial"/>
            </a:endParaRPr>
          </a:p>
          <a:p>
            <a:pPr marL="12700" marR="5080">
              <a:lnSpc>
                <a:spcPct val="103600"/>
              </a:lnSpc>
              <a:spcBef>
                <a:spcPts val="90"/>
              </a:spcBef>
            </a:pPr>
            <a:r>
              <a:rPr lang="en-US" sz="850" spc="-10" dirty="0" smtClean="0">
                <a:latin typeface="Arial"/>
                <a:cs typeface="Arial"/>
              </a:rPr>
              <a:t>18</a:t>
            </a:r>
            <a:r>
              <a:rPr sz="850" spc="-10" dirty="0" smtClean="0">
                <a:latin typeface="Arial"/>
                <a:cs typeface="Arial"/>
              </a:rPr>
              <a:t>.</a:t>
            </a:r>
            <a:r>
              <a:rPr lang="en-US" sz="850" spc="-10" dirty="0" smtClean="0">
                <a:latin typeface="Arial"/>
                <a:cs typeface="Arial"/>
              </a:rPr>
              <a:t>2</a:t>
            </a:r>
            <a:r>
              <a:rPr sz="850" spc="-160" dirty="0" smtClean="0">
                <a:latin typeface="Arial"/>
                <a:cs typeface="Arial"/>
              </a:rPr>
              <a:t> </a:t>
            </a:r>
            <a:r>
              <a:rPr lang="en-US" sz="850" spc="-160" dirty="0" smtClean="0">
                <a:latin typeface="Arial"/>
                <a:cs typeface="Arial"/>
              </a:rPr>
              <a:t> </a:t>
            </a:r>
            <a:r>
              <a:rPr sz="850" spc="25" dirty="0" smtClean="0">
                <a:latin typeface="Arial"/>
                <a:cs typeface="Arial"/>
              </a:rPr>
              <a:t>%</a:t>
            </a:r>
            <a:endParaRPr sz="850" dirty="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 flipV="1">
            <a:off x="6175283" y="3718246"/>
            <a:ext cx="1124320" cy="80845"/>
          </a:xfrm>
          <a:custGeom>
            <a:avLst/>
            <a:gdLst/>
            <a:ahLst/>
            <a:cxnLst/>
            <a:rect l="l" t="t" r="r" b="b"/>
            <a:pathLst>
              <a:path w="2233930">
                <a:moveTo>
                  <a:pt x="0" y="0"/>
                </a:moveTo>
                <a:lnTo>
                  <a:pt x="2233409" y="0"/>
                </a:lnTo>
              </a:path>
            </a:pathLst>
          </a:custGeom>
          <a:ln w="28575">
            <a:solidFill>
              <a:srgbClr val="6BBA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39348" y="4024196"/>
            <a:ext cx="618753" cy="92278"/>
          </a:xfrm>
          <a:custGeom>
            <a:avLst/>
            <a:gdLst/>
            <a:ahLst/>
            <a:cxnLst/>
            <a:rect l="l" t="t" r="r" b="b"/>
            <a:pathLst>
              <a:path w="548004" h="94614">
                <a:moveTo>
                  <a:pt x="0" y="94373"/>
                </a:moveTo>
                <a:lnTo>
                  <a:pt x="547725" y="94373"/>
                </a:lnTo>
                <a:lnTo>
                  <a:pt x="547725" y="0"/>
                </a:lnTo>
                <a:lnTo>
                  <a:pt x="0" y="0"/>
                </a:lnTo>
                <a:lnTo>
                  <a:pt x="0" y="94373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23788" y="4164009"/>
            <a:ext cx="1134110" cy="94615"/>
          </a:xfrm>
          <a:custGeom>
            <a:avLst/>
            <a:gdLst/>
            <a:ahLst/>
            <a:cxnLst/>
            <a:rect l="l" t="t" r="r" b="b"/>
            <a:pathLst>
              <a:path w="1134110" h="94614">
                <a:moveTo>
                  <a:pt x="0" y="94373"/>
                </a:moveTo>
                <a:lnTo>
                  <a:pt x="1134033" y="94373"/>
                </a:lnTo>
                <a:lnTo>
                  <a:pt x="1134033" y="0"/>
                </a:lnTo>
                <a:lnTo>
                  <a:pt x="0" y="0"/>
                </a:lnTo>
                <a:lnTo>
                  <a:pt x="0" y="94373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38926" y="4306160"/>
            <a:ext cx="1219200" cy="94615"/>
          </a:xfrm>
          <a:custGeom>
            <a:avLst/>
            <a:gdLst/>
            <a:ahLst/>
            <a:cxnLst/>
            <a:rect l="l" t="t" r="r" b="b"/>
            <a:pathLst>
              <a:path w="1219200" h="94614">
                <a:moveTo>
                  <a:pt x="0" y="94373"/>
                </a:moveTo>
                <a:lnTo>
                  <a:pt x="1218895" y="94373"/>
                </a:lnTo>
                <a:lnTo>
                  <a:pt x="1218895" y="0"/>
                </a:lnTo>
                <a:lnTo>
                  <a:pt x="0" y="0"/>
                </a:lnTo>
                <a:lnTo>
                  <a:pt x="0" y="94373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51855" y="4024196"/>
            <a:ext cx="787493" cy="92278"/>
          </a:xfrm>
          <a:custGeom>
            <a:avLst/>
            <a:gdLst/>
            <a:ahLst/>
            <a:cxnLst/>
            <a:rect l="l" t="t" r="r" b="b"/>
            <a:pathLst>
              <a:path w="858519" h="94614">
                <a:moveTo>
                  <a:pt x="0" y="94373"/>
                </a:moveTo>
                <a:lnTo>
                  <a:pt x="858240" y="94373"/>
                </a:lnTo>
                <a:lnTo>
                  <a:pt x="858240" y="0"/>
                </a:lnTo>
                <a:lnTo>
                  <a:pt x="0" y="0"/>
                </a:lnTo>
                <a:lnTo>
                  <a:pt x="0" y="94373"/>
                </a:lnTo>
                <a:close/>
              </a:path>
            </a:pathLst>
          </a:custGeom>
          <a:solidFill>
            <a:srgbClr val="6BB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51855" y="4162819"/>
            <a:ext cx="623428" cy="95805"/>
          </a:xfrm>
          <a:custGeom>
            <a:avLst/>
            <a:gdLst/>
            <a:ahLst/>
            <a:cxnLst/>
            <a:rect l="l" t="t" r="r" b="b"/>
            <a:pathLst>
              <a:path w="272414" h="94614">
                <a:moveTo>
                  <a:pt x="0" y="94373"/>
                </a:moveTo>
                <a:lnTo>
                  <a:pt x="271932" y="94373"/>
                </a:lnTo>
                <a:lnTo>
                  <a:pt x="271932" y="0"/>
                </a:lnTo>
                <a:lnTo>
                  <a:pt x="0" y="0"/>
                </a:lnTo>
                <a:lnTo>
                  <a:pt x="0" y="94373"/>
                </a:lnTo>
                <a:close/>
              </a:path>
            </a:pathLst>
          </a:custGeom>
          <a:solidFill>
            <a:srgbClr val="6BB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51855" y="4306160"/>
            <a:ext cx="294136" cy="94615"/>
          </a:xfrm>
          <a:custGeom>
            <a:avLst/>
            <a:gdLst/>
            <a:ahLst/>
            <a:cxnLst/>
            <a:rect l="l" t="t" r="r" b="b"/>
            <a:pathLst>
              <a:path w="187325" h="94614">
                <a:moveTo>
                  <a:pt x="0" y="94373"/>
                </a:moveTo>
                <a:lnTo>
                  <a:pt x="187070" y="94373"/>
                </a:lnTo>
                <a:lnTo>
                  <a:pt x="187070" y="0"/>
                </a:lnTo>
                <a:lnTo>
                  <a:pt x="0" y="0"/>
                </a:lnTo>
                <a:lnTo>
                  <a:pt x="0" y="94373"/>
                </a:lnTo>
                <a:close/>
              </a:path>
            </a:pathLst>
          </a:custGeom>
          <a:solidFill>
            <a:srgbClr val="6BB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Rectangle 89"/>
          <p:cNvSpPr/>
          <p:nvPr/>
        </p:nvSpPr>
        <p:spPr>
          <a:xfrm rot="16200000">
            <a:off x="7200114" y="168176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1" name="object 90"/>
          <p:cNvSpPr txBox="1">
            <a:spLocks/>
          </p:cNvSpPr>
          <p:nvPr/>
        </p:nvSpPr>
        <p:spPr>
          <a:xfrm>
            <a:off x="2973702" y="35592"/>
            <a:ext cx="4124325" cy="811376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10795" algn="r">
              <a:lnSpc>
                <a:spcPct val="77700"/>
              </a:lnSpc>
              <a:spcBef>
                <a:spcPts val="1085"/>
              </a:spcBef>
            </a:pPr>
            <a:r>
              <a:rPr lang="en-US" sz="2800" kern="0" spc="-125" dirty="0" smtClean="0">
                <a:solidFill>
                  <a:srgbClr val="6BBA9C"/>
                </a:solidFill>
              </a:rPr>
              <a:t>PARTAI POLITIK                        </a:t>
            </a:r>
            <a:r>
              <a:rPr lang="en-US" sz="2800" kern="0" spc="-145" dirty="0" smtClean="0">
                <a:solidFill>
                  <a:srgbClr val="FEC200"/>
                </a:solidFill>
              </a:rPr>
              <a:t>DAN PEMILU</a:t>
            </a:r>
            <a:endParaRPr lang="en-US" sz="2800" kern="0" dirty="0">
              <a:solidFill>
                <a:srgbClr val="FEC200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4102847" y="3619235"/>
            <a:ext cx="3486287" cy="886958"/>
          </a:xfrm>
          <a:prstGeom prst="roundRect">
            <a:avLst>
              <a:gd name="adj" fmla="val 9295"/>
            </a:avLst>
          </a:prstGeom>
          <a:noFill/>
          <a:ln>
            <a:solidFill>
              <a:srgbClr val="FE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7085" y="288709"/>
            <a:ext cx="1705036" cy="479291"/>
            <a:chOff x="3429000" y="1203459"/>
            <a:chExt cx="1705036" cy="479291"/>
          </a:xfrm>
        </p:grpSpPr>
        <p:sp>
          <p:nvSpPr>
            <p:cNvPr id="95" name="Snip Single Corner Rectangle 94"/>
            <p:cNvSpPr/>
            <p:nvPr/>
          </p:nvSpPr>
          <p:spPr>
            <a:xfrm flipV="1">
              <a:off x="3429000" y="1301749"/>
              <a:ext cx="1663990" cy="381001"/>
            </a:xfrm>
            <a:prstGeom prst="snip1Rect">
              <a:avLst>
                <a:gd name="adj" fmla="val 50000"/>
              </a:avLst>
            </a:prstGeom>
            <a:solidFill>
              <a:srgbClr val="6BB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Snip Single Corner Rectangle 95"/>
            <p:cNvSpPr/>
            <p:nvPr/>
          </p:nvSpPr>
          <p:spPr>
            <a:xfrm flipV="1">
              <a:off x="3470046" y="1203459"/>
              <a:ext cx="1663990" cy="381001"/>
            </a:xfrm>
            <a:prstGeom prst="snip1Rect">
              <a:avLst>
                <a:gd name="adj" fmla="val 50000"/>
              </a:avLst>
            </a:prstGeom>
            <a:solidFill>
              <a:srgbClr val="FEC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8911" y="257675"/>
            <a:ext cx="202247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 err="1">
                <a:solidFill>
                  <a:schemeClr val="bg1"/>
                </a:solidFill>
                <a:latin typeface="Arial"/>
                <a:cs typeface="Arial"/>
              </a:rPr>
              <a:t>Popularitas</a:t>
            </a:r>
            <a:r>
              <a:rPr sz="1200" b="1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200" b="1" spc="-125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 err="1" smtClean="0">
                <a:solidFill>
                  <a:schemeClr val="bg1"/>
                </a:solidFill>
                <a:latin typeface="Arial"/>
                <a:cs typeface="Arial"/>
              </a:rPr>
              <a:t>Capres-Cawapres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6457950" y="1302100"/>
            <a:ext cx="1327909" cy="2310728"/>
            <a:chOff x="6184416" y="2226740"/>
            <a:chExt cx="1327909" cy="2310728"/>
          </a:xfrm>
        </p:grpSpPr>
        <p:sp>
          <p:nvSpPr>
            <p:cNvPr id="99" name="object 14"/>
            <p:cNvSpPr txBox="1"/>
            <p:nvPr/>
          </p:nvSpPr>
          <p:spPr>
            <a:xfrm>
              <a:off x="6608521" y="3446786"/>
              <a:ext cx="262890" cy="1625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249554" algn="l"/>
                </a:tabLst>
              </a:pPr>
              <a:r>
                <a:rPr sz="900" u="sng" dirty="0">
                  <a:solidFill>
                    <a:srgbClr val="003C7A"/>
                  </a:solidFill>
                  <a:uFill>
                    <a:solidFill>
                      <a:srgbClr val="717173"/>
                    </a:solidFill>
                  </a:uFill>
                  <a:latin typeface="Arial"/>
                  <a:cs typeface="Arial"/>
                </a:rPr>
                <a:t> 	</a:t>
              </a:r>
              <a:endParaRPr sz="900">
                <a:latin typeface="Arial"/>
                <a:cs typeface="Arial"/>
              </a:endParaRPr>
            </a:p>
          </p:txBody>
        </p:sp>
        <p:sp>
          <p:nvSpPr>
            <p:cNvPr id="100" name="object 44"/>
            <p:cNvSpPr/>
            <p:nvPr/>
          </p:nvSpPr>
          <p:spPr>
            <a:xfrm>
              <a:off x="6184416" y="3525947"/>
              <a:ext cx="1014094" cy="182880"/>
            </a:xfrm>
            <a:custGeom>
              <a:avLst/>
              <a:gdLst/>
              <a:ahLst/>
              <a:cxnLst/>
              <a:rect l="l" t="t" r="r" b="b"/>
              <a:pathLst>
                <a:path w="1014095" h="182879">
                  <a:moveTo>
                    <a:pt x="917587" y="0"/>
                  </a:moveTo>
                  <a:lnTo>
                    <a:pt x="96075" y="0"/>
                  </a:lnTo>
                  <a:lnTo>
                    <a:pt x="0" y="182537"/>
                  </a:lnTo>
                  <a:lnTo>
                    <a:pt x="1013663" y="182537"/>
                  </a:lnTo>
                  <a:lnTo>
                    <a:pt x="91758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45"/>
            <p:cNvSpPr/>
            <p:nvPr/>
          </p:nvSpPr>
          <p:spPr>
            <a:xfrm>
              <a:off x="6947865" y="361721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278" y="0"/>
                  </a:lnTo>
                </a:path>
              </a:pathLst>
            </a:custGeom>
            <a:ln w="21602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46"/>
            <p:cNvSpPr/>
            <p:nvPr/>
          </p:nvSpPr>
          <p:spPr>
            <a:xfrm>
              <a:off x="6390341" y="361721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291" y="0"/>
                  </a:lnTo>
                </a:path>
              </a:pathLst>
            </a:custGeom>
            <a:ln w="21602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47"/>
            <p:cNvSpPr/>
            <p:nvPr/>
          </p:nvSpPr>
          <p:spPr>
            <a:xfrm>
              <a:off x="6203632" y="3865638"/>
              <a:ext cx="975360" cy="671830"/>
            </a:xfrm>
            <a:custGeom>
              <a:avLst/>
              <a:gdLst/>
              <a:ahLst/>
              <a:cxnLst/>
              <a:rect l="l" t="t" r="r" b="b"/>
              <a:pathLst>
                <a:path w="975359" h="671829">
                  <a:moveTo>
                    <a:pt x="0" y="671461"/>
                  </a:moveTo>
                  <a:lnTo>
                    <a:pt x="975245" y="671461"/>
                  </a:lnTo>
                  <a:lnTo>
                    <a:pt x="975245" y="0"/>
                  </a:lnTo>
                  <a:lnTo>
                    <a:pt x="0" y="0"/>
                  </a:lnTo>
                  <a:lnTo>
                    <a:pt x="0" y="671461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48"/>
            <p:cNvSpPr/>
            <p:nvPr/>
          </p:nvSpPr>
          <p:spPr>
            <a:xfrm>
              <a:off x="6203632" y="3814978"/>
              <a:ext cx="975360" cy="50800"/>
            </a:xfrm>
            <a:custGeom>
              <a:avLst/>
              <a:gdLst/>
              <a:ahLst/>
              <a:cxnLst/>
              <a:rect l="l" t="t" r="r" b="b"/>
              <a:pathLst>
                <a:path w="975359" h="50800">
                  <a:moveTo>
                    <a:pt x="0" y="50660"/>
                  </a:moveTo>
                  <a:lnTo>
                    <a:pt x="975245" y="50660"/>
                  </a:lnTo>
                  <a:lnTo>
                    <a:pt x="975245" y="0"/>
                  </a:lnTo>
                  <a:lnTo>
                    <a:pt x="0" y="0"/>
                  </a:lnTo>
                  <a:lnTo>
                    <a:pt x="0" y="50660"/>
                  </a:lnTo>
                  <a:close/>
                </a:path>
              </a:pathLst>
            </a:custGeom>
            <a:solidFill>
              <a:srgbClr val="AAAAAA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49"/>
            <p:cNvSpPr/>
            <p:nvPr/>
          </p:nvSpPr>
          <p:spPr>
            <a:xfrm>
              <a:off x="6184417" y="3708476"/>
              <a:ext cx="1014094" cy="106680"/>
            </a:xfrm>
            <a:custGeom>
              <a:avLst/>
              <a:gdLst/>
              <a:ahLst/>
              <a:cxnLst/>
              <a:rect l="l" t="t" r="r" b="b"/>
              <a:pathLst>
                <a:path w="1014095" h="106679">
                  <a:moveTo>
                    <a:pt x="1013663" y="106502"/>
                  </a:moveTo>
                  <a:lnTo>
                    <a:pt x="0" y="106502"/>
                  </a:lnTo>
                  <a:lnTo>
                    <a:pt x="0" y="0"/>
                  </a:lnTo>
                  <a:lnTo>
                    <a:pt x="1013663" y="0"/>
                  </a:lnTo>
                  <a:lnTo>
                    <a:pt x="1013663" y="10650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50"/>
            <p:cNvSpPr txBox="1"/>
            <p:nvPr/>
          </p:nvSpPr>
          <p:spPr>
            <a:xfrm>
              <a:off x="6365837" y="4016108"/>
              <a:ext cx="650875" cy="207010"/>
            </a:xfrm>
            <a:prstGeom prst="rect">
              <a:avLst/>
            </a:prstGeom>
            <a:solidFill>
              <a:srgbClr val="FF435A"/>
            </a:solidFill>
            <a:ln w="7594">
              <a:solidFill>
                <a:srgbClr val="FFFFFF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08585">
                <a:lnSpc>
                  <a:spcPts val="1630"/>
                </a:lnSpc>
              </a:pPr>
              <a:r>
                <a:rPr sz="1400" b="1" spc="100" dirty="0">
                  <a:solidFill>
                    <a:srgbClr val="FFFFFF"/>
                  </a:solidFill>
                  <a:latin typeface="Calibri"/>
                  <a:cs typeface="Calibri"/>
                </a:rPr>
                <a:t>VOTE</a:t>
              </a:r>
              <a:endParaRPr sz="1400">
                <a:latin typeface="Calibri"/>
                <a:cs typeface="Calibri"/>
              </a:endParaRPr>
            </a:p>
          </p:txBody>
        </p:sp>
        <p:sp>
          <p:nvSpPr>
            <p:cNvPr id="107" name="object 51"/>
            <p:cNvSpPr/>
            <p:nvPr/>
          </p:nvSpPr>
          <p:spPr>
            <a:xfrm>
              <a:off x="6788796" y="3053828"/>
              <a:ext cx="201404" cy="1369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52"/>
            <p:cNvSpPr/>
            <p:nvPr/>
          </p:nvSpPr>
          <p:spPr>
            <a:xfrm>
              <a:off x="6434632" y="3119285"/>
              <a:ext cx="513715" cy="509270"/>
            </a:xfrm>
            <a:custGeom>
              <a:avLst/>
              <a:gdLst/>
              <a:ahLst/>
              <a:cxnLst/>
              <a:rect l="l" t="t" r="r" b="b"/>
              <a:pathLst>
                <a:path w="513715" h="509270">
                  <a:moveTo>
                    <a:pt x="513232" y="508787"/>
                  </a:moveTo>
                  <a:lnTo>
                    <a:pt x="0" y="508787"/>
                  </a:lnTo>
                  <a:lnTo>
                    <a:pt x="0" y="0"/>
                  </a:lnTo>
                  <a:lnTo>
                    <a:pt x="513232" y="0"/>
                  </a:lnTo>
                  <a:lnTo>
                    <a:pt x="513232" y="5087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53"/>
            <p:cNvSpPr/>
            <p:nvPr/>
          </p:nvSpPr>
          <p:spPr>
            <a:xfrm>
              <a:off x="6524066" y="3268611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1932" y="0"/>
                  </a:moveTo>
                  <a:lnTo>
                    <a:pt x="1130" y="0"/>
                  </a:lnTo>
                  <a:lnTo>
                    <a:pt x="0" y="1142"/>
                  </a:lnTo>
                  <a:lnTo>
                    <a:pt x="0" y="71932"/>
                  </a:lnTo>
                  <a:lnTo>
                    <a:pt x="1130" y="73063"/>
                  </a:lnTo>
                  <a:lnTo>
                    <a:pt x="71932" y="73063"/>
                  </a:lnTo>
                  <a:lnTo>
                    <a:pt x="73050" y="71932"/>
                  </a:lnTo>
                  <a:lnTo>
                    <a:pt x="73050" y="68008"/>
                  </a:lnTo>
                  <a:lnTo>
                    <a:pt x="5054" y="68008"/>
                  </a:lnTo>
                  <a:lnTo>
                    <a:pt x="5054" y="5054"/>
                  </a:lnTo>
                  <a:lnTo>
                    <a:pt x="73050" y="5054"/>
                  </a:lnTo>
                  <a:lnTo>
                    <a:pt x="73050" y="1142"/>
                  </a:lnTo>
                  <a:lnTo>
                    <a:pt x="71932" y="0"/>
                  </a:lnTo>
                  <a:close/>
                </a:path>
                <a:path w="73659" h="73660">
                  <a:moveTo>
                    <a:pt x="73050" y="5054"/>
                  </a:moveTo>
                  <a:lnTo>
                    <a:pt x="68008" y="5054"/>
                  </a:lnTo>
                  <a:lnTo>
                    <a:pt x="68008" y="68008"/>
                  </a:lnTo>
                  <a:lnTo>
                    <a:pt x="73050" y="68008"/>
                  </a:lnTo>
                  <a:lnTo>
                    <a:pt x="73050" y="5054"/>
                  </a:lnTo>
                  <a:close/>
                </a:path>
              </a:pathLst>
            </a:custGeom>
            <a:solidFill>
              <a:srgbClr val="717173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54"/>
            <p:cNvSpPr/>
            <p:nvPr/>
          </p:nvSpPr>
          <p:spPr>
            <a:xfrm>
              <a:off x="6621716" y="3288416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55"/>
            <p:cNvSpPr/>
            <p:nvPr/>
          </p:nvSpPr>
          <p:spPr>
            <a:xfrm>
              <a:off x="6621221" y="3286511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90">
                  <a:moveTo>
                    <a:pt x="0" y="0"/>
                  </a:moveTo>
                  <a:lnTo>
                    <a:pt x="23721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56"/>
            <p:cNvSpPr/>
            <p:nvPr/>
          </p:nvSpPr>
          <p:spPr>
            <a:xfrm>
              <a:off x="6621747" y="3284606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57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57"/>
            <p:cNvSpPr/>
            <p:nvPr/>
          </p:nvSpPr>
          <p:spPr>
            <a:xfrm>
              <a:off x="6621716" y="3325660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58"/>
            <p:cNvSpPr/>
            <p:nvPr/>
          </p:nvSpPr>
          <p:spPr>
            <a:xfrm>
              <a:off x="6621221" y="3323755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90">
                  <a:moveTo>
                    <a:pt x="0" y="0"/>
                  </a:moveTo>
                  <a:lnTo>
                    <a:pt x="23721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59"/>
            <p:cNvSpPr/>
            <p:nvPr/>
          </p:nvSpPr>
          <p:spPr>
            <a:xfrm>
              <a:off x="6621741" y="3321850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69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60"/>
            <p:cNvSpPr/>
            <p:nvPr/>
          </p:nvSpPr>
          <p:spPr>
            <a:xfrm>
              <a:off x="6524066" y="3393706"/>
              <a:ext cx="73050" cy="730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61"/>
            <p:cNvSpPr/>
            <p:nvPr/>
          </p:nvSpPr>
          <p:spPr>
            <a:xfrm>
              <a:off x="6621716" y="3413505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62"/>
            <p:cNvSpPr/>
            <p:nvPr/>
          </p:nvSpPr>
          <p:spPr>
            <a:xfrm>
              <a:off x="6621221" y="3411601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90">
                  <a:moveTo>
                    <a:pt x="0" y="0"/>
                  </a:moveTo>
                  <a:lnTo>
                    <a:pt x="23721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63"/>
            <p:cNvSpPr/>
            <p:nvPr/>
          </p:nvSpPr>
          <p:spPr>
            <a:xfrm>
              <a:off x="6621735" y="3409696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83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64"/>
            <p:cNvSpPr/>
            <p:nvPr/>
          </p:nvSpPr>
          <p:spPr>
            <a:xfrm>
              <a:off x="6621716" y="3450750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65"/>
            <p:cNvSpPr/>
            <p:nvPr/>
          </p:nvSpPr>
          <p:spPr>
            <a:xfrm>
              <a:off x="6621221" y="3448845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90">
                  <a:moveTo>
                    <a:pt x="0" y="0"/>
                  </a:moveTo>
                  <a:lnTo>
                    <a:pt x="23721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66"/>
            <p:cNvSpPr/>
            <p:nvPr/>
          </p:nvSpPr>
          <p:spPr>
            <a:xfrm>
              <a:off x="6621735" y="3446939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83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67"/>
            <p:cNvSpPr/>
            <p:nvPr/>
          </p:nvSpPr>
          <p:spPr>
            <a:xfrm>
              <a:off x="6524066" y="3510280"/>
              <a:ext cx="73050" cy="730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68"/>
            <p:cNvSpPr/>
            <p:nvPr/>
          </p:nvSpPr>
          <p:spPr>
            <a:xfrm>
              <a:off x="6621716" y="3530088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69"/>
            <p:cNvSpPr/>
            <p:nvPr/>
          </p:nvSpPr>
          <p:spPr>
            <a:xfrm>
              <a:off x="6621221" y="3528183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90">
                  <a:moveTo>
                    <a:pt x="0" y="0"/>
                  </a:moveTo>
                  <a:lnTo>
                    <a:pt x="23721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70"/>
            <p:cNvSpPr/>
            <p:nvPr/>
          </p:nvSpPr>
          <p:spPr>
            <a:xfrm>
              <a:off x="6621735" y="3526278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83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71"/>
            <p:cNvSpPr/>
            <p:nvPr/>
          </p:nvSpPr>
          <p:spPr>
            <a:xfrm>
              <a:off x="6621716" y="3567332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72"/>
            <p:cNvSpPr/>
            <p:nvPr/>
          </p:nvSpPr>
          <p:spPr>
            <a:xfrm>
              <a:off x="6621735" y="3563522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83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73"/>
            <p:cNvSpPr/>
            <p:nvPr/>
          </p:nvSpPr>
          <p:spPr>
            <a:xfrm>
              <a:off x="6534413" y="3251224"/>
              <a:ext cx="76835" cy="82550"/>
            </a:xfrm>
            <a:custGeom>
              <a:avLst/>
              <a:gdLst/>
              <a:ahLst/>
              <a:cxnLst/>
              <a:rect l="l" t="t" r="r" b="b"/>
              <a:pathLst>
                <a:path w="76834" h="82550">
                  <a:moveTo>
                    <a:pt x="9000" y="28570"/>
                  </a:moveTo>
                  <a:lnTo>
                    <a:pt x="3552" y="29630"/>
                  </a:lnTo>
                  <a:lnTo>
                    <a:pt x="0" y="33828"/>
                  </a:lnTo>
                  <a:lnTo>
                    <a:pt x="802" y="39736"/>
                  </a:lnTo>
                  <a:lnTo>
                    <a:pt x="26342" y="82052"/>
                  </a:lnTo>
                  <a:lnTo>
                    <a:pt x="33556" y="82116"/>
                  </a:lnTo>
                  <a:lnTo>
                    <a:pt x="41034" y="69530"/>
                  </a:lnTo>
                  <a:lnTo>
                    <a:pt x="23396" y="69530"/>
                  </a:lnTo>
                  <a:lnTo>
                    <a:pt x="29895" y="58589"/>
                  </a:lnTo>
                  <a:lnTo>
                    <a:pt x="13883" y="32078"/>
                  </a:lnTo>
                  <a:lnTo>
                    <a:pt x="9000" y="28570"/>
                  </a:lnTo>
                  <a:close/>
                </a:path>
                <a:path w="76834" h="82550">
                  <a:moveTo>
                    <a:pt x="29895" y="58589"/>
                  </a:moveTo>
                  <a:lnTo>
                    <a:pt x="23396" y="69530"/>
                  </a:lnTo>
                  <a:lnTo>
                    <a:pt x="36502" y="69530"/>
                  </a:lnTo>
                  <a:lnTo>
                    <a:pt x="29895" y="58589"/>
                  </a:lnTo>
                  <a:close/>
                </a:path>
                <a:path w="76834" h="82550">
                  <a:moveTo>
                    <a:pt x="67456" y="0"/>
                  </a:moveTo>
                  <a:lnTo>
                    <a:pt x="62601" y="3528"/>
                  </a:lnTo>
                  <a:lnTo>
                    <a:pt x="29895" y="58589"/>
                  </a:lnTo>
                  <a:lnTo>
                    <a:pt x="36502" y="69530"/>
                  </a:lnTo>
                  <a:lnTo>
                    <a:pt x="41034" y="69530"/>
                  </a:lnTo>
                  <a:lnTo>
                    <a:pt x="75694" y="11199"/>
                  </a:lnTo>
                  <a:lnTo>
                    <a:pt x="76461" y="5262"/>
                  </a:lnTo>
                  <a:lnTo>
                    <a:pt x="72896" y="1053"/>
                  </a:lnTo>
                  <a:lnTo>
                    <a:pt x="67456" y="0"/>
                  </a:lnTo>
                  <a:close/>
                </a:path>
              </a:pathLst>
            </a:custGeom>
            <a:solidFill>
              <a:srgbClr val="149F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74"/>
            <p:cNvSpPr/>
            <p:nvPr/>
          </p:nvSpPr>
          <p:spPr>
            <a:xfrm>
              <a:off x="7147835" y="2226740"/>
              <a:ext cx="364490" cy="582930"/>
            </a:xfrm>
            <a:custGeom>
              <a:avLst/>
              <a:gdLst/>
              <a:ahLst/>
              <a:cxnLst/>
              <a:rect l="l" t="t" r="r" b="b"/>
              <a:pathLst>
                <a:path w="364490" h="582930">
                  <a:moveTo>
                    <a:pt x="364112" y="0"/>
                  </a:moveTo>
                  <a:lnTo>
                    <a:pt x="358076" y="0"/>
                  </a:lnTo>
                  <a:lnTo>
                    <a:pt x="0" y="252450"/>
                  </a:lnTo>
                  <a:lnTo>
                    <a:pt x="232676" y="582853"/>
                  </a:lnTo>
                  <a:lnTo>
                    <a:pt x="233768" y="582091"/>
                  </a:lnTo>
                  <a:lnTo>
                    <a:pt x="178003" y="503389"/>
                  </a:lnTo>
                  <a:lnTo>
                    <a:pt x="364112" y="372970"/>
                  </a:lnTo>
                  <a:lnTo>
                    <a:pt x="364112" y="0"/>
                  </a:lnTo>
                  <a:close/>
                </a:path>
              </a:pathLst>
            </a:custGeom>
            <a:solidFill>
              <a:srgbClr val="2B43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75"/>
            <p:cNvSpPr/>
            <p:nvPr/>
          </p:nvSpPr>
          <p:spPr>
            <a:xfrm>
              <a:off x="7325838" y="2599711"/>
              <a:ext cx="186109" cy="20912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76"/>
            <p:cNvSpPr/>
            <p:nvPr/>
          </p:nvSpPr>
          <p:spPr>
            <a:xfrm>
              <a:off x="6547397" y="2547061"/>
              <a:ext cx="772160" cy="695960"/>
            </a:xfrm>
            <a:custGeom>
              <a:avLst/>
              <a:gdLst/>
              <a:ahLst/>
              <a:cxnLst/>
              <a:rect l="l" t="t" r="r" b="b"/>
              <a:pathLst>
                <a:path w="772159" h="695960">
                  <a:moveTo>
                    <a:pt x="502289" y="69583"/>
                  </a:moveTo>
                  <a:lnTo>
                    <a:pt x="171098" y="133591"/>
                  </a:lnTo>
                  <a:lnTo>
                    <a:pt x="126138" y="155028"/>
                  </a:lnTo>
                  <a:lnTo>
                    <a:pt x="97286" y="195630"/>
                  </a:lnTo>
                  <a:lnTo>
                    <a:pt x="5604" y="436283"/>
                  </a:lnTo>
                  <a:lnTo>
                    <a:pt x="0" y="459194"/>
                  </a:lnTo>
                  <a:lnTo>
                    <a:pt x="161" y="482436"/>
                  </a:lnTo>
                  <a:lnTo>
                    <a:pt x="5949" y="504947"/>
                  </a:lnTo>
                  <a:lnTo>
                    <a:pt x="17225" y="525665"/>
                  </a:lnTo>
                  <a:lnTo>
                    <a:pt x="78058" y="610400"/>
                  </a:lnTo>
                  <a:lnTo>
                    <a:pt x="68301" y="631858"/>
                  </a:lnTo>
                  <a:lnTo>
                    <a:pt x="87786" y="678408"/>
                  </a:lnTo>
                  <a:lnTo>
                    <a:pt x="94276" y="684758"/>
                  </a:lnTo>
                  <a:lnTo>
                    <a:pt x="94085" y="684885"/>
                  </a:lnTo>
                  <a:lnTo>
                    <a:pt x="94923" y="685279"/>
                  </a:lnTo>
                  <a:lnTo>
                    <a:pt x="102669" y="690449"/>
                  </a:lnTo>
                  <a:lnTo>
                    <a:pt x="110710" y="693762"/>
                  </a:lnTo>
                  <a:lnTo>
                    <a:pt x="118941" y="695409"/>
                  </a:lnTo>
                  <a:lnTo>
                    <a:pt x="127258" y="695579"/>
                  </a:lnTo>
                  <a:lnTo>
                    <a:pt x="134819" y="695431"/>
                  </a:lnTo>
                  <a:lnTo>
                    <a:pt x="141659" y="694001"/>
                  </a:lnTo>
                  <a:lnTo>
                    <a:pt x="148042" y="691460"/>
                  </a:lnTo>
                  <a:lnTo>
                    <a:pt x="154232" y="687984"/>
                  </a:lnTo>
                  <a:lnTo>
                    <a:pt x="160011" y="685203"/>
                  </a:lnTo>
                  <a:lnTo>
                    <a:pt x="165485" y="681888"/>
                  </a:lnTo>
                  <a:lnTo>
                    <a:pt x="170361" y="678408"/>
                  </a:lnTo>
                  <a:lnTo>
                    <a:pt x="201111" y="654763"/>
                  </a:lnTo>
                  <a:lnTo>
                    <a:pt x="248716" y="617243"/>
                  </a:lnTo>
                  <a:lnTo>
                    <a:pt x="297218" y="579540"/>
                  </a:lnTo>
                  <a:lnTo>
                    <a:pt x="330661" y="555345"/>
                  </a:lnTo>
                  <a:lnTo>
                    <a:pt x="448307" y="499824"/>
                  </a:lnTo>
                  <a:lnTo>
                    <a:pt x="496231" y="476918"/>
                  </a:lnTo>
                  <a:lnTo>
                    <a:pt x="533962" y="457022"/>
                  </a:lnTo>
                  <a:lnTo>
                    <a:pt x="541074" y="453402"/>
                  </a:lnTo>
                  <a:lnTo>
                    <a:pt x="546497" y="450468"/>
                  </a:lnTo>
                  <a:lnTo>
                    <a:pt x="581663" y="418463"/>
                  </a:lnTo>
                  <a:lnTo>
                    <a:pt x="622751" y="371011"/>
                  </a:lnTo>
                  <a:lnTo>
                    <a:pt x="658196" y="327131"/>
                  </a:lnTo>
                  <a:lnTo>
                    <a:pt x="673281" y="307835"/>
                  </a:lnTo>
                  <a:lnTo>
                    <a:pt x="674512" y="307835"/>
                  </a:lnTo>
                  <a:lnTo>
                    <a:pt x="771973" y="237807"/>
                  </a:lnTo>
                  <a:lnTo>
                    <a:pt x="650751" y="70053"/>
                  </a:lnTo>
                  <a:lnTo>
                    <a:pt x="502644" y="70053"/>
                  </a:lnTo>
                  <a:lnTo>
                    <a:pt x="502289" y="69583"/>
                  </a:lnTo>
                  <a:close/>
                </a:path>
                <a:path w="772159" h="695960">
                  <a:moveTo>
                    <a:pt x="674512" y="307835"/>
                  </a:moveTo>
                  <a:lnTo>
                    <a:pt x="673281" y="307835"/>
                  </a:lnTo>
                  <a:lnTo>
                    <a:pt x="673929" y="308254"/>
                  </a:lnTo>
                  <a:lnTo>
                    <a:pt x="674512" y="307835"/>
                  </a:lnTo>
                  <a:close/>
                </a:path>
                <a:path w="772159" h="695960">
                  <a:moveTo>
                    <a:pt x="600129" y="0"/>
                  </a:moveTo>
                  <a:lnTo>
                    <a:pt x="502644" y="70053"/>
                  </a:lnTo>
                  <a:lnTo>
                    <a:pt x="650751" y="70053"/>
                  </a:lnTo>
                  <a:lnTo>
                    <a:pt x="600129" y="0"/>
                  </a:lnTo>
                  <a:close/>
                </a:path>
              </a:pathLst>
            </a:custGeom>
            <a:solidFill>
              <a:srgbClr val="FFCD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77"/>
            <p:cNvSpPr/>
            <p:nvPr/>
          </p:nvSpPr>
          <p:spPr>
            <a:xfrm>
              <a:off x="6643875" y="2750714"/>
              <a:ext cx="675640" cy="492125"/>
            </a:xfrm>
            <a:custGeom>
              <a:avLst/>
              <a:gdLst/>
              <a:ahLst/>
              <a:cxnLst/>
              <a:rect l="l" t="t" r="r" b="b"/>
              <a:pathLst>
                <a:path w="675640" h="492125">
                  <a:moveTo>
                    <a:pt x="650798" y="0"/>
                  </a:moveTo>
                  <a:lnTo>
                    <a:pt x="554583" y="70675"/>
                  </a:lnTo>
                  <a:lnTo>
                    <a:pt x="526148" y="112619"/>
                  </a:lnTo>
                  <a:lnTo>
                    <a:pt x="505218" y="139715"/>
                  </a:lnTo>
                  <a:lnTo>
                    <a:pt x="444652" y="196583"/>
                  </a:lnTo>
                  <a:lnTo>
                    <a:pt x="411675" y="217295"/>
                  </a:lnTo>
                  <a:lnTo>
                    <a:pt x="359639" y="243256"/>
                  </a:lnTo>
                  <a:lnTo>
                    <a:pt x="301624" y="270519"/>
                  </a:lnTo>
                  <a:lnTo>
                    <a:pt x="250710" y="295139"/>
                  </a:lnTo>
                  <a:lnTo>
                    <a:pt x="219976" y="313169"/>
                  </a:lnTo>
                  <a:lnTo>
                    <a:pt x="138987" y="377846"/>
                  </a:lnTo>
                  <a:lnTo>
                    <a:pt x="68549" y="431330"/>
                  </a:lnTo>
                  <a:lnTo>
                    <a:pt x="18831" y="467735"/>
                  </a:lnTo>
                  <a:lnTo>
                    <a:pt x="0" y="481177"/>
                  </a:lnTo>
                  <a:lnTo>
                    <a:pt x="18310" y="490807"/>
                  </a:lnTo>
                  <a:lnTo>
                    <a:pt x="37318" y="491637"/>
                  </a:lnTo>
                  <a:lnTo>
                    <a:pt x="56432" y="485412"/>
                  </a:lnTo>
                  <a:lnTo>
                    <a:pt x="75057" y="473875"/>
                  </a:lnTo>
                  <a:lnTo>
                    <a:pt x="203042" y="374605"/>
                  </a:lnTo>
                  <a:lnTo>
                    <a:pt x="235369" y="350812"/>
                  </a:lnTo>
                  <a:lnTo>
                    <a:pt x="264656" y="335724"/>
                  </a:lnTo>
                  <a:lnTo>
                    <a:pt x="370934" y="287326"/>
                  </a:lnTo>
                  <a:lnTo>
                    <a:pt x="421982" y="262809"/>
                  </a:lnTo>
                  <a:lnTo>
                    <a:pt x="485513" y="212724"/>
                  </a:lnTo>
                  <a:lnTo>
                    <a:pt x="526700" y="165406"/>
                  </a:lnTo>
                  <a:lnTo>
                    <a:pt x="562620" y="122196"/>
                  </a:lnTo>
                  <a:lnTo>
                    <a:pt x="577989" y="103301"/>
                  </a:lnTo>
                  <a:lnTo>
                    <a:pt x="675487" y="34150"/>
                  </a:lnTo>
                  <a:lnTo>
                    <a:pt x="650798" y="0"/>
                  </a:lnTo>
                  <a:close/>
                </a:path>
              </a:pathLst>
            </a:custGeom>
            <a:solidFill>
              <a:srgbClr val="B3825D">
                <a:alpha val="27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78"/>
            <p:cNvSpPr/>
            <p:nvPr/>
          </p:nvSpPr>
          <p:spPr>
            <a:xfrm>
              <a:off x="6667561" y="2921061"/>
              <a:ext cx="165163" cy="14895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79"/>
            <p:cNvSpPr/>
            <p:nvPr/>
          </p:nvSpPr>
          <p:spPr>
            <a:xfrm>
              <a:off x="6633254" y="3145922"/>
              <a:ext cx="99548" cy="8643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80"/>
            <p:cNvSpPr/>
            <p:nvPr/>
          </p:nvSpPr>
          <p:spPr>
            <a:xfrm>
              <a:off x="7102685" y="2501075"/>
              <a:ext cx="261620" cy="328295"/>
            </a:xfrm>
            <a:custGeom>
              <a:avLst/>
              <a:gdLst/>
              <a:ahLst/>
              <a:cxnLst/>
              <a:rect l="l" t="t" r="r" b="b"/>
              <a:pathLst>
                <a:path w="261620" h="328294">
                  <a:moveTo>
                    <a:pt x="60363" y="0"/>
                  </a:moveTo>
                  <a:lnTo>
                    <a:pt x="0" y="42544"/>
                  </a:lnTo>
                  <a:lnTo>
                    <a:pt x="200964" y="327774"/>
                  </a:lnTo>
                  <a:lnTo>
                    <a:pt x="261327" y="285241"/>
                  </a:lnTo>
                  <a:lnTo>
                    <a:pt x="603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81"/>
            <p:cNvSpPr/>
            <p:nvPr/>
          </p:nvSpPr>
          <p:spPr>
            <a:xfrm>
              <a:off x="7263989" y="2677468"/>
              <a:ext cx="214251" cy="15138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unded Rectangle 118"/>
          <p:cNvSpPr/>
          <p:nvPr/>
        </p:nvSpPr>
        <p:spPr>
          <a:xfrm>
            <a:off x="156036" y="3206750"/>
            <a:ext cx="6296303" cy="1677688"/>
          </a:xfrm>
          <a:prstGeom prst="roundRect">
            <a:avLst>
              <a:gd name="adj" fmla="val 9295"/>
            </a:avLst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0" name="Flowchart: Alternate Process 119"/>
          <p:cNvSpPr/>
          <p:nvPr/>
        </p:nvSpPr>
        <p:spPr>
          <a:xfrm>
            <a:off x="1330574" y="3024419"/>
            <a:ext cx="3834684" cy="249639"/>
          </a:xfrm>
          <a:prstGeom prst="flowChartAlternateProcess">
            <a:avLst/>
          </a:prstGeom>
          <a:solidFill>
            <a:srgbClr val="6BBA9C"/>
          </a:solidFill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244920" y="3386054"/>
            <a:ext cx="1003300" cy="52133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990"/>
              </a:lnSpc>
              <a:spcBef>
                <a:spcPts val="204"/>
              </a:spcBef>
            </a:pPr>
            <a:r>
              <a:rPr sz="900" spc="-35" dirty="0">
                <a:solidFill>
                  <a:srgbClr val="6BBA9C"/>
                </a:solidFill>
                <a:latin typeface="Arial"/>
                <a:cs typeface="Arial"/>
              </a:rPr>
              <a:t>Memilih </a:t>
            </a:r>
            <a:r>
              <a:rPr sz="900" spc="-40" dirty="0">
                <a:solidFill>
                  <a:srgbClr val="6BBA9C"/>
                </a:solidFill>
                <a:latin typeface="Arial"/>
                <a:cs typeface="Arial"/>
              </a:rPr>
              <a:t>sesuai  pertimbangan</a:t>
            </a:r>
            <a:r>
              <a:rPr sz="900" spc="-114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spc="-40" dirty="0">
                <a:solidFill>
                  <a:srgbClr val="6BBA9C"/>
                </a:solidFill>
                <a:latin typeface="Arial"/>
                <a:cs typeface="Arial"/>
              </a:rPr>
              <a:t>sendiri</a:t>
            </a:r>
            <a:endParaRPr sz="900" dirty="0">
              <a:solidFill>
                <a:srgbClr val="6BBA9C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lang="en-US" sz="1200" spc="-30" dirty="0" smtClean="0">
                <a:solidFill>
                  <a:srgbClr val="008EC5"/>
                </a:solidFill>
                <a:latin typeface="Arial Black"/>
                <a:cs typeface="Arial Black"/>
              </a:rPr>
              <a:t>7</a:t>
            </a:r>
            <a:r>
              <a:rPr lang="en-US" sz="1200" spc="-30" dirty="0">
                <a:solidFill>
                  <a:srgbClr val="008EC5"/>
                </a:solidFill>
                <a:latin typeface="Arial Black"/>
                <a:cs typeface="Arial Black"/>
              </a:rPr>
              <a:t>4</a:t>
            </a:r>
            <a:r>
              <a:rPr sz="1200" spc="-30" dirty="0" smtClean="0">
                <a:solidFill>
                  <a:srgbClr val="008EC5"/>
                </a:solidFill>
                <a:latin typeface="Arial Black"/>
                <a:cs typeface="Arial Black"/>
              </a:rPr>
              <a:t>,9</a:t>
            </a:r>
            <a:r>
              <a:rPr sz="1200" spc="-105" dirty="0" smtClean="0">
                <a:solidFill>
                  <a:srgbClr val="008EC5"/>
                </a:solidFill>
                <a:latin typeface="Arial Black"/>
                <a:cs typeface="Arial Black"/>
              </a:rPr>
              <a:t> </a:t>
            </a:r>
            <a:r>
              <a:rPr sz="1200" spc="10" dirty="0">
                <a:solidFill>
                  <a:srgbClr val="008EC5"/>
                </a:solidFill>
                <a:latin typeface="Arial Black"/>
                <a:cs typeface="Arial Black"/>
              </a:rPr>
              <a:t>%</a:t>
            </a:r>
            <a:endParaRPr sz="1200" dirty="0">
              <a:solidFill>
                <a:srgbClr val="008EC5"/>
              </a:solidFill>
              <a:latin typeface="Arial Black"/>
              <a:cs typeface="Arial Black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250734"/>
              </p:ext>
            </p:extLst>
          </p:nvPr>
        </p:nvGraphicFramePr>
        <p:xfrm>
          <a:off x="386534" y="763105"/>
          <a:ext cx="5522593" cy="2026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7864"/>
                <a:gridCol w="939164"/>
                <a:gridCol w="1988820"/>
                <a:gridCol w="626745"/>
              </a:tblGrid>
              <a:tr h="26615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05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 b="1">
                        <a:solidFill>
                          <a:srgbClr val="6BBA9C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05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 b="1">
                        <a:solidFill>
                          <a:srgbClr val="6BBA9C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07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 err="1">
                          <a:solidFill>
                            <a:srgbClr val="6BBA9C"/>
                          </a:solidFill>
                          <a:effectLst/>
                        </a:rPr>
                        <a:t>Jujur</a:t>
                      </a:r>
                      <a:r>
                        <a:rPr lang="en-US" sz="1050" b="1" u="none" strike="noStrike" dirty="0">
                          <a:solidFill>
                            <a:srgbClr val="6BBA9C"/>
                          </a:solidFill>
                          <a:effectLst/>
                        </a:rPr>
                        <a:t>, </a:t>
                      </a:r>
                      <a:r>
                        <a:rPr lang="en-US" sz="1050" b="1" u="none" strike="noStrike" dirty="0" err="1">
                          <a:solidFill>
                            <a:srgbClr val="6BBA9C"/>
                          </a:solidFill>
                          <a:effectLst/>
                        </a:rPr>
                        <a:t>merakyat</a:t>
                      </a:r>
                      <a:r>
                        <a:rPr lang="en-US" sz="1050" b="1" u="none" strike="noStrike" dirty="0">
                          <a:solidFill>
                            <a:srgbClr val="6BBA9C"/>
                          </a:solidFill>
                          <a:effectLst/>
                        </a:rPr>
                        <a:t> &amp; </a:t>
                      </a:r>
                      <a:r>
                        <a:rPr lang="en-US" sz="1050" b="1" u="none" strike="noStrike" dirty="0" err="1">
                          <a:solidFill>
                            <a:srgbClr val="6BBA9C"/>
                          </a:solidFill>
                          <a:effectLst/>
                        </a:rPr>
                        <a:t>sederhana</a:t>
                      </a:r>
                      <a:endParaRPr lang="en-US" sz="105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u="none" strike="noStrike" dirty="0" smtClean="0">
                          <a:solidFill>
                            <a:srgbClr val="6BBA9C"/>
                          </a:solidFill>
                          <a:effectLst/>
                        </a:rPr>
                        <a:t>40.9  %</a:t>
                      </a:r>
                      <a:endParaRPr lang="en-US" sz="105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 smtClean="0">
                          <a:solidFill>
                            <a:srgbClr val="6BBA9C"/>
                          </a:solidFill>
                          <a:effectLst/>
                        </a:rPr>
                        <a:t>           </a:t>
                      </a:r>
                      <a:r>
                        <a:rPr lang="en-US" sz="900" b="1" u="none" strike="noStrike" dirty="0" err="1" smtClean="0">
                          <a:solidFill>
                            <a:srgbClr val="6BBA9C"/>
                          </a:solidFill>
                          <a:effectLst/>
                        </a:rPr>
                        <a:t>Prabowo</a:t>
                      </a:r>
                      <a:r>
                        <a:rPr lang="en-US" sz="900" b="1" u="none" strike="noStrike" dirty="0" smtClean="0">
                          <a:solidFill>
                            <a:srgbClr val="6BBA9C"/>
                          </a:solidFill>
                          <a:effectLst/>
                        </a:rPr>
                        <a:t> </a:t>
                      </a:r>
                      <a:r>
                        <a:rPr lang="en-US" sz="900" b="1" u="none" strike="noStrike" dirty="0" err="1">
                          <a:solidFill>
                            <a:srgbClr val="6BBA9C"/>
                          </a:solidFill>
                          <a:effectLst/>
                        </a:rPr>
                        <a:t>lebih</a:t>
                      </a:r>
                      <a:r>
                        <a:rPr lang="en-US" sz="900" b="1" u="none" strike="noStrike" dirty="0">
                          <a:solidFill>
                            <a:srgbClr val="6BBA9C"/>
                          </a:solidFill>
                          <a:effectLst/>
                        </a:rPr>
                        <a:t> </a:t>
                      </a:r>
                      <a:r>
                        <a:rPr lang="en-US" sz="900" b="1" u="none" strike="noStrike" dirty="0" err="1">
                          <a:solidFill>
                            <a:srgbClr val="6BBA9C"/>
                          </a:solidFill>
                          <a:effectLst/>
                        </a:rPr>
                        <a:t>tegas</a:t>
                      </a:r>
                      <a:endParaRPr lang="en-US" sz="9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 smtClean="0">
                          <a:solidFill>
                            <a:srgbClr val="6BBA9C"/>
                          </a:solidFill>
                          <a:effectLst/>
                        </a:rPr>
                        <a:t>40.5 %</a:t>
                      </a:r>
                      <a:endParaRPr lang="en-US" sz="10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8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>
                          <a:solidFill>
                            <a:srgbClr val="6BBA9C"/>
                          </a:solidFill>
                          <a:effectLst/>
                        </a:rPr>
                        <a:t>Sudah terbukti mampu memimpin</a:t>
                      </a:r>
                      <a:endParaRPr lang="en-US" sz="1050" b="1" i="0" u="none" strike="noStrike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u="none" strike="noStrike" dirty="0" smtClean="0">
                          <a:solidFill>
                            <a:srgbClr val="6BBA9C"/>
                          </a:solidFill>
                          <a:effectLst/>
                        </a:rPr>
                        <a:t>26.9  %</a:t>
                      </a:r>
                      <a:endParaRPr lang="en-US" sz="105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 smtClean="0">
                          <a:solidFill>
                            <a:srgbClr val="6BBA9C"/>
                          </a:solidFill>
                          <a:effectLst/>
                        </a:rPr>
                        <a:t>           </a:t>
                      </a:r>
                      <a:r>
                        <a:rPr lang="en-US" sz="900" b="1" u="none" strike="noStrike" dirty="0" err="1" smtClean="0">
                          <a:solidFill>
                            <a:srgbClr val="6BBA9C"/>
                          </a:solidFill>
                          <a:effectLst/>
                        </a:rPr>
                        <a:t>Jokowi</a:t>
                      </a:r>
                      <a:r>
                        <a:rPr lang="en-US" sz="900" b="1" u="none" strike="noStrike" dirty="0" smtClean="0">
                          <a:solidFill>
                            <a:srgbClr val="6BBA9C"/>
                          </a:solidFill>
                          <a:effectLst/>
                        </a:rPr>
                        <a:t> </a:t>
                      </a:r>
                      <a:r>
                        <a:rPr lang="en-US" sz="900" b="1" u="none" strike="noStrike" dirty="0" err="1">
                          <a:solidFill>
                            <a:srgbClr val="6BBA9C"/>
                          </a:solidFill>
                          <a:effectLst/>
                        </a:rPr>
                        <a:t>kurang</a:t>
                      </a:r>
                      <a:r>
                        <a:rPr lang="en-US" sz="900" b="1" u="none" strike="noStrike" dirty="0">
                          <a:solidFill>
                            <a:srgbClr val="6BBA9C"/>
                          </a:solidFill>
                          <a:effectLst/>
                        </a:rPr>
                        <a:t> </a:t>
                      </a:r>
                      <a:r>
                        <a:rPr lang="en-US" sz="900" b="1" u="none" strike="noStrike" dirty="0" err="1">
                          <a:solidFill>
                            <a:srgbClr val="6BBA9C"/>
                          </a:solidFill>
                          <a:effectLst/>
                        </a:rPr>
                        <a:t>tegas</a:t>
                      </a:r>
                      <a:endParaRPr lang="en-US" sz="9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 smtClean="0">
                          <a:solidFill>
                            <a:srgbClr val="6BBA9C"/>
                          </a:solidFill>
                          <a:effectLst/>
                        </a:rPr>
                        <a:t>7.6 %</a:t>
                      </a:r>
                      <a:endParaRPr lang="en-US" sz="10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8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 err="1">
                          <a:solidFill>
                            <a:srgbClr val="6BBA9C"/>
                          </a:solidFill>
                          <a:effectLst/>
                        </a:rPr>
                        <a:t>Berpihak</a:t>
                      </a:r>
                      <a:r>
                        <a:rPr lang="en-US" sz="1050" b="1" u="none" strike="noStrike" dirty="0">
                          <a:solidFill>
                            <a:srgbClr val="6BBA9C"/>
                          </a:solidFill>
                          <a:effectLst/>
                        </a:rPr>
                        <a:t> </a:t>
                      </a:r>
                      <a:r>
                        <a:rPr lang="en-US" sz="1050" b="1" u="none" strike="noStrike" dirty="0" err="1">
                          <a:solidFill>
                            <a:srgbClr val="6BBA9C"/>
                          </a:solidFill>
                          <a:effectLst/>
                        </a:rPr>
                        <a:t>pada</a:t>
                      </a:r>
                      <a:r>
                        <a:rPr lang="en-US" sz="1050" b="1" u="none" strike="noStrike" dirty="0">
                          <a:solidFill>
                            <a:srgbClr val="6BBA9C"/>
                          </a:solidFill>
                          <a:effectLst/>
                        </a:rPr>
                        <a:t> </a:t>
                      </a:r>
                      <a:r>
                        <a:rPr lang="en-US" sz="1050" b="1" u="none" strike="noStrike" dirty="0" err="1">
                          <a:solidFill>
                            <a:srgbClr val="6BBA9C"/>
                          </a:solidFill>
                          <a:effectLst/>
                        </a:rPr>
                        <a:t>wong</a:t>
                      </a:r>
                      <a:r>
                        <a:rPr lang="en-US" sz="1050" b="1" u="none" strike="noStrike" dirty="0">
                          <a:solidFill>
                            <a:srgbClr val="6BBA9C"/>
                          </a:solidFill>
                          <a:effectLst/>
                        </a:rPr>
                        <a:t> </a:t>
                      </a:r>
                      <a:r>
                        <a:rPr lang="en-US" sz="1050" b="1" u="none" strike="noStrike" dirty="0" err="1">
                          <a:solidFill>
                            <a:srgbClr val="6BBA9C"/>
                          </a:solidFill>
                          <a:effectLst/>
                        </a:rPr>
                        <a:t>cilik</a:t>
                      </a:r>
                      <a:endParaRPr lang="en-US" sz="105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u="none" strike="noStrike" dirty="0" smtClean="0">
                          <a:solidFill>
                            <a:srgbClr val="6BBA9C"/>
                          </a:solidFill>
                          <a:effectLst/>
                        </a:rPr>
                        <a:t>   7.2  %</a:t>
                      </a:r>
                      <a:endParaRPr lang="en-US" sz="105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 smtClean="0">
                          <a:solidFill>
                            <a:srgbClr val="6BBA9C"/>
                          </a:solidFill>
                          <a:effectLst/>
                        </a:rPr>
                        <a:t>           </a:t>
                      </a:r>
                      <a:r>
                        <a:rPr lang="en-US" sz="900" b="1" u="none" strike="noStrike" dirty="0" err="1" smtClean="0">
                          <a:solidFill>
                            <a:srgbClr val="6BBA9C"/>
                          </a:solidFill>
                          <a:effectLst/>
                        </a:rPr>
                        <a:t>Jokowi</a:t>
                      </a:r>
                      <a:r>
                        <a:rPr lang="en-US" sz="900" b="1" u="none" strike="noStrike" dirty="0" smtClean="0">
                          <a:solidFill>
                            <a:srgbClr val="6BBA9C"/>
                          </a:solidFill>
                          <a:effectLst/>
                        </a:rPr>
                        <a:t> </a:t>
                      </a:r>
                      <a:r>
                        <a:rPr lang="en-US" sz="900" b="1" u="none" strike="noStrike" dirty="0" err="1">
                          <a:solidFill>
                            <a:srgbClr val="6BBA9C"/>
                          </a:solidFill>
                          <a:effectLst/>
                        </a:rPr>
                        <a:t>dicurigai</a:t>
                      </a:r>
                      <a:r>
                        <a:rPr lang="en-US" sz="900" b="1" u="none" strike="noStrike" dirty="0">
                          <a:solidFill>
                            <a:srgbClr val="6BBA9C"/>
                          </a:solidFill>
                          <a:effectLst/>
                        </a:rPr>
                        <a:t> PKI/anti </a:t>
                      </a:r>
                      <a:r>
                        <a:rPr lang="en-US" sz="900" b="1" u="none" strike="noStrike" dirty="0" err="1">
                          <a:solidFill>
                            <a:srgbClr val="6BBA9C"/>
                          </a:solidFill>
                          <a:effectLst/>
                        </a:rPr>
                        <a:t>islam</a:t>
                      </a:r>
                      <a:endParaRPr lang="en-US" sz="9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 smtClean="0">
                          <a:solidFill>
                            <a:srgbClr val="6BBA9C"/>
                          </a:solidFill>
                          <a:effectLst/>
                        </a:rPr>
                        <a:t>3.8 %</a:t>
                      </a:r>
                      <a:endParaRPr lang="en-US" sz="10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8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>
                          <a:solidFill>
                            <a:srgbClr val="6BBA9C"/>
                          </a:solidFill>
                          <a:effectLst/>
                        </a:rPr>
                        <a:t>Jokowi lebih tegas</a:t>
                      </a:r>
                      <a:endParaRPr lang="en-US" sz="1050" b="1" i="0" u="none" strike="noStrike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u="none" strike="noStrike" dirty="0" smtClean="0">
                          <a:solidFill>
                            <a:srgbClr val="6BBA9C"/>
                          </a:solidFill>
                          <a:effectLst/>
                        </a:rPr>
                        <a:t>    3.4  %</a:t>
                      </a:r>
                      <a:endParaRPr lang="en-US" sz="105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 smtClean="0">
                          <a:solidFill>
                            <a:srgbClr val="6BBA9C"/>
                          </a:solidFill>
                          <a:effectLst/>
                        </a:rPr>
                        <a:t>           </a:t>
                      </a:r>
                      <a:r>
                        <a:rPr lang="en-US" sz="900" b="1" u="none" strike="noStrike" dirty="0" err="1" smtClean="0">
                          <a:solidFill>
                            <a:srgbClr val="6BBA9C"/>
                          </a:solidFill>
                          <a:effectLst/>
                        </a:rPr>
                        <a:t>Berpihak</a:t>
                      </a:r>
                      <a:r>
                        <a:rPr lang="en-US" sz="900" b="1" u="none" strike="noStrike" dirty="0" smtClean="0">
                          <a:solidFill>
                            <a:srgbClr val="6BBA9C"/>
                          </a:solidFill>
                          <a:effectLst/>
                        </a:rPr>
                        <a:t> </a:t>
                      </a:r>
                      <a:r>
                        <a:rPr lang="en-US" sz="900" b="1" u="none" strike="noStrike" dirty="0" err="1">
                          <a:solidFill>
                            <a:srgbClr val="6BBA9C"/>
                          </a:solidFill>
                          <a:effectLst/>
                        </a:rPr>
                        <a:t>pada</a:t>
                      </a:r>
                      <a:r>
                        <a:rPr lang="en-US" sz="900" b="1" u="none" strike="noStrike" dirty="0">
                          <a:solidFill>
                            <a:srgbClr val="6BBA9C"/>
                          </a:solidFill>
                          <a:effectLst/>
                        </a:rPr>
                        <a:t> </a:t>
                      </a:r>
                      <a:r>
                        <a:rPr lang="en-US" sz="900" b="1" u="none" strike="noStrike" dirty="0" err="1">
                          <a:solidFill>
                            <a:srgbClr val="6BBA9C"/>
                          </a:solidFill>
                          <a:effectLst/>
                        </a:rPr>
                        <a:t>wong</a:t>
                      </a:r>
                      <a:r>
                        <a:rPr lang="en-US" sz="900" b="1" u="none" strike="noStrike" dirty="0">
                          <a:solidFill>
                            <a:srgbClr val="6BBA9C"/>
                          </a:solidFill>
                          <a:effectLst/>
                        </a:rPr>
                        <a:t> </a:t>
                      </a:r>
                      <a:r>
                        <a:rPr lang="en-US" sz="900" b="1" u="none" strike="noStrike" dirty="0" err="1">
                          <a:solidFill>
                            <a:srgbClr val="6BBA9C"/>
                          </a:solidFill>
                          <a:effectLst/>
                        </a:rPr>
                        <a:t>cilik</a:t>
                      </a:r>
                      <a:endParaRPr lang="en-US" sz="9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 smtClean="0">
                          <a:solidFill>
                            <a:srgbClr val="6BBA9C"/>
                          </a:solidFill>
                          <a:effectLst/>
                        </a:rPr>
                        <a:t>3.8 %</a:t>
                      </a:r>
                      <a:endParaRPr lang="en-US" sz="10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8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 err="1">
                          <a:solidFill>
                            <a:srgbClr val="6BBA9C"/>
                          </a:solidFill>
                          <a:effectLst/>
                        </a:rPr>
                        <a:t>Jokowi-Maruf</a:t>
                      </a:r>
                      <a:r>
                        <a:rPr lang="en-US" sz="1050" b="1" u="none" strike="noStrike" dirty="0">
                          <a:solidFill>
                            <a:srgbClr val="6BBA9C"/>
                          </a:solidFill>
                          <a:effectLst/>
                        </a:rPr>
                        <a:t> </a:t>
                      </a:r>
                      <a:r>
                        <a:rPr lang="en-US" sz="1050" b="1" u="none" strike="noStrike" dirty="0" err="1">
                          <a:solidFill>
                            <a:srgbClr val="6BBA9C"/>
                          </a:solidFill>
                          <a:effectLst/>
                        </a:rPr>
                        <a:t>lebih</a:t>
                      </a:r>
                      <a:r>
                        <a:rPr lang="en-US" sz="1050" b="1" u="none" strike="noStrike" dirty="0">
                          <a:solidFill>
                            <a:srgbClr val="6BBA9C"/>
                          </a:solidFill>
                          <a:effectLst/>
                        </a:rPr>
                        <a:t> </a:t>
                      </a:r>
                      <a:r>
                        <a:rPr lang="en-US" sz="1050" b="1" u="none" strike="noStrike" dirty="0" err="1">
                          <a:solidFill>
                            <a:srgbClr val="6BBA9C"/>
                          </a:solidFill>
                          <a:effectLst/>
                        </a:rPr>
                        <a:t>islami</a:t>
                      </a:r>
                      <a:endParaRPr lang="en-US" sz="105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u="none" strike="noStrike" dirty="0" smtClean="0">
                          <a:solidFill>
                            <a:srgbClr val="6BBA9C"/>
                          </a:solidFill>
                          <a:effectLst/>
                        </a:rPr>
                        <a:t>    2.4  %</a:t>
                      </a:r>
                      <a:endParaRPr lang="en-US" sz="105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 smtClean="0">
                          <a:solidFill>
                            <a:srgbClr val="6BBA9C"/>
                          </a:solidFill>
                          <a:effectLst/>
                        </a:rPr>
                        <a:t>           </a:t>
                      </a:r>
                      <a:r>
                        <a:rPr lang="en-US" sz="900" b="1" u="none" strike="noStrike" dirty="0" err="1" smtClean="0">
                          <a:solidFill>
                            <a:srgbClr val="6BBA9C"/>
                          </a:solidFill>
                          <a:effectLst/>
                        </a:rPr>
                        <a:t>Suka</a:t>
                      </a:r>
                      <a:r>
                        <a:rPr lang="en-US" sz="900" b="1" u="none" strike="noStrike" dirty="0" smtClean="0">
                          <a:solidFill>
                            <a:srgbClr val="6BBA9C"/>
                          </a:solidFill>
                          <a:effectLst/>
                        </a:rPr>
                        <a:t> </a:t>
                      </a:r>
                      <a:r>
                        <a:rPr lang="en-US" sz="900" b="1" u="none" strike="noStrike" dirty="0" err="1">
                          <a:solidFill>
                            <a:srgbClr val="6BBA9C"/>
                          </a:solidFill>
                          <a:effectLst/>
                        </a:rPr>
                        <a:t>dengan</a:t>
                      </a:r>
                      <a:r>
                        <a:rPr lang="en-US" sz="900" b="1" u="none" strike="noStrike" dirty="0">
                          <a:solidFill>
                            <a:srgbClr val="6BBA9C"/>
                          </a:solidFill>
                          <a:effectLst/>
                        </a:rPr>
                        <a:t> </a:t>
                      </a:r>
                      <a:r>
                        <a:rPr lang="en-US" sz="900" b="1" u="none" strike="noStrike" dirty="0" err="1">
                          <a:solidFill>
                            <a:srgbClr val="6BBA9C"/>
                          </a:solidFill>
                          <a:effectLst/>
                        </a:rPr>
                        <a:t>Sandiaga</a:t>
                      </a:r>
                      <a:endParaRPr lang="en-US" sz="9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 smtClean="0">
                          <a:solidFill>
                            <a:srgbClr val="6BBA9C"/>
                          </a:solidFill>
                          <a:effectLst/>
                        </a:rPr>
                        <a:t>2.5 %</a:t>
                      </a:r>
                      <a:endParaRPr lang="en-US" sz="10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8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>
                          <a:solidFill>
                            <a:srgbClr val="6BBA9C"/>
                          </a:solidFill>
                          <a:effectLst/>
                        </a:rPr>
                        <a:t>Suka dengan Maruf Amin</a:t>
                      </a:r>
                      <a:endParaRPr lang="en-US" sz="1050" b="1" i="0" u="none" strike="noStrike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u="none" strike="noStrike" dirty="0" smtClean="0">
                          <a:solidFill>
                            <a:srgbClr val="6BBA9C"/>
                          </a:solidFill>
                          <a:effectLst/>
                        </a:rPr>
                        <a:t>1.9  %</a:t>
                      </a:r>
                      <a:endParaRPr lang="en-US" sz="105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 smtClean="0">
                          <a:solidFill>
                            <a:srgbClr val="6BBA9C"/>
                          </a:solidFill>
                          <a:effectLst/>
                        </a:rPr>
                        <a:t>           </a:t>
                      </a:r>
                      <a:r>
                        <a:rPr lang="en-US" sz="900" b="1" u="none" strike="noStrike" dirty="0" err="1" smtClean="0">
                          <a:solidFill>
                            <a:srgbClr val="6BBA9C"/>
                          </a:solidFill>
                          <a:effectLst/>
                        </a:rPr>
                        <a:t>Lainnya</a:t>
                      </a:r>
                      <a:endParaRPr lang="en-US" sz="9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 smtClean="0">
                          <a:solidFill>
                            <a:srgbClr val="6BBA9C"/>
                          </a:solidFill>
                          <a:effectLst/>
                        </a:rPr>
                        <a:t>13.9 %</a:t>
                      </a:r>
                      <a:endParaRPr lang="en-US" sz="10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8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>
                          <a:solidFill>
                            <a:srgbClr val="6BBA9C"/>
                          </a:solidFill>
                          <a:effectLst/>
                        </a:rPr>
                        <a:t>Tidak suga dengan Sandiaga</a:t>
                      </a:r>
                      <a:endParaRPr lang="en-US" sz="1050" b="1" i="0" u="none" strike="noStrike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u="none" strike="noStrike" dirty="0" smtClean="0">
                          <a:solidFill>
                            <a:srgbClr val="6BBA9C"/>
                          </a:solidFill>
                          <a:effectLst/>
                        </a:rPr>
                        <a:t>1.0  %</a:t>
                      </a:r>
                      <a:endParaRPr lang="en-US" sz="105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dirty="0" smtClean="0">
                          <a:solidFill>
                            <a:srgbClr val="6BBA9C"/>
                          </a:solidFill>
                          <a:effectLst/>
                        </a:rPr>
                        <a:t>           TT/TJ/RHS</a:t>
                      </a:r>
                      <a:endParaRPr lang="en-US" sz="900" b="1" i="0" u="none" strike="noStrike" dirty="0" smtClean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 smtClean="0">
                          <a:solidFill>
                            <a:srgbClr val="6BBA9C"/>
                          </a:solidFill>
                          <a:effectLst/>
                        </a:rPr>
                        <a:t>27.8 %</a:t>
                      </a:r>
                      <a:endParaRPr lang="en-US" sz="10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8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>
                          <a:solidFill>
                            <a:srgbClr val="6BBA9C"/>
                          </a:solidFill>
                          <a:effectLst/>
                        </a:rPr>
                        <a:t>Prabowo dicurigai melanggar HAM</a:t>
                      </a:r>
                      <a:endParaRPr lang="en-US" sz="1050" b="1" i="0" u="none" strike="noStrike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u="none" strike="noStrike" dirty="0" smtClean="0">
                          <a:solidFill>
                            <a:srgbClr val="6BBA9C"/>
                          </a:solidFill>
                          <a:effectLst/>
                        </a:rPr>
                        <a:t> 0.5  %</a:t>
                      </a:r>
                      <a:endParaRPr lang="en-US" sz="105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76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>
                          <a:solidFill>
                            <a:srgbClr val="6BBA9C"/>
                          </a:solidFill>
                          <a:effectLst/>
                        </a:rPr>
                        <a:t>Lainnya</a:t>
                      </a:r>
                      <a:endParaRPr lang="en-US" sz="1050" b="1" i="0" u="none" strike="noStrike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u="none" strike="noStrike" dirty="0" smtClean="0">
                          <a:solidFill>
                            <a:srgbClr val="6BBA9C"/>
                          </a:solidFill>
                          <a:effectLst/>
                        </a:rPr>
                        <a:t>6.7  %</a:t>
                      </a:r>
                      <a:endParaRPr lang="en-US" sz="105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76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 smtClean="0">
                          <a:solidFill>
                            <a:srgbClr val="6BBA9C"/>
                          </a:solidFill>
                          <a:effectLst/>
                        </a:rPr>
                        <a:t>TT/TJ/RHS</a:t>
                      </a:r>
                      <a:endParaRPr lang="en-US" sz="105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u="none" strike="noStrike" dirty="0" smtClean="0">
                          <a:solidFill>
                            <a:srgbClr val="6BBA9C"/>
                          </a:solidFill>
                          <a:effectLst/>
                        </a:rPr>
                        <a:t>9.1 %</a:t>
                      </a:r>
                      <a:endParaRPr lang="en-US" sz="105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 b="1" dirty="0">
                        <a:solidFill>
                          <a:srgbClr val="6BBA9C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85" name="Group 84"/>
          <p:cNvGrpSpPr/>
          <p:nvPr/>
        </p:nvGrpSpPr>
        <p:grpSpPr>
          <a:xfrm flipH="1">
            <a:off x="2384471" y="92083"/>
            <a:ext cx="920155" cy="747317"/>
            <a:chOff x="2694263" y="386562"/>
            <a:chExt cx="895695" cy="785317"/>
          </a:xfrm>
        </p:grpSpPr>
        <p:sp>
          <p:nvSpPr>
            <p:cNvPr id="17" name="object 17"/>
            <p:cNvSpPr/>
            <p:nvPr/>
          </p:nvSpPr>
          <p:spPr>
            <a:xfrm>
              <a:off x="2961728" y="386562"/>
              <a:ext cx="628230" cy="7853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85944" y="866966"/>
              <a:ext cx="288290" cy="251460"/>
            </a:xfrm>
            <a:custGeom>
              <a:avLst/>
              <a:gdLst/>
              <a:ahLst/>
              <a:cxnLst/>
              <a:rect l="l" t="t" r="r" b="b"/>
              <a:pathLst>
                <a:path w="288289" h="251459">
                  <a:moveTo>
                    <a:pt x="0" y="114401"/>
                  </a:moveTo>
                  <a:lnTo>
                    <a:pt x="57010" y="139026"/>
                  </a:lnTo>
                  <a:lnTo>
                    <a:pt x="93752" y="169319"/>
                  </a:lnTo>
                  <a:lnTo>
                    <a:pt x="92455" y="198609"/>
                  </a:lnTo>
                  <a:lnTo>
                    <a:pt x="81051" y="251371"/>
                  </a:lnTo>
                  <a:lnTo>
                    <a:pt x="83136" y="243222"/>
                  </a:lnTo>
                  <a:lnTo>
                    <a:pt x="90747" y="224485"/>
                  </a:lnTo>
                  <a:lnTo>
                    <a:pt x="105922" y="203718"/>
                  </a:lnTo>
                  <a:lnTo>
                    <a:pt x="130695" y="189484"/>
                  </a:lnTo>
                  <a:lnTo>
                    <a:pt x="154728" y="184354"/>
                  </a:lnTo>
                  <a:lnTo>
                    <a:pt x="218963" y="184354"/>
                  </a:lnTo>
                  <a:lnTo>
                    <a:pt x="220700" y="175348"/>
                  </a:lnTo>
                  <a:lnTo>
                    <a:pt x="228690" y="150060"/>
                  </a:lnTo>
                  <a:lnTo>
                    <a:pt x="238375" y="133873"/>
                  </a:lnTo>
                  <a:lnTo>
                    <a:pt x="256076" y="119806"/>
                  </a:lnTo>
                  <a:lnTo>
                    <a:pt x="260843" y="116989"/>
                  </a:lnTo>
                  <a:lnTo>
                    <a:pt x="55706" y="116989"/>
                  </a:lnTo>
                  <a:lnTo>
                    <a:pt x="0" y="114401"/>
                  </a:lnTo>
                  <a:close/>
                </a:path>
                <a:path w="288289" h="251459">
                  <a:moveTo>
                    <a:pt x="218963" y="184354"/>
                  </a:moveTo>
                  <a:lnTo>
                    <a:pt x="154728" y="184354"/>
                  </a:lnTo>
                  <a:lnTo>
                    <a:pt x="171751" y="188974"/>
                  </a:lnTo>
                  <a:lnTo>
                    <a:pt x="189874" y="209041"/>
                  </a:lnTo>
                  <a:lnTo>
                    <a:pt x="217208" y="250253"/>
                  </a:lnTo>
                  <a:lnTo>
                    <a:pt x="216019" y="244578"/>
                  </a:lnTo>
                  <a:lnTo>
                    <a:pt x="214329" y="228879"/>
                  </a:lnTo>
                  <a:lnTo>
                    <a:pt x="214952" y="205140"/>
                  </a:lnTo>
                  <a:lnTo>
                    <a:pt x="218963" y="184354"/>
                  </a:lnTo>
                  <a:close/>
                </a:path>
                <a:path w="288289" h="251459">
                  <a:moveTo>
                    <a:pt x="85458" y="10274"/>
                  </a:moveTo>
                  <a:lnTo>
                    <a:pt x="90423" y="74687"/>
                  </a:lnTo>
                  <a:lnTo>
                    <a:pt x="83177" y="107005"/>
                  </a:lnTo>
                  <a:lnTo>
                    <a:pt x="55706" y="116989"/>
                  </a:lnTo>
                  <a:lnTo>
                    <a:pt x="260843" y="116989"/>
                  </a:lnTo>
                  <a:lnTo>
                    <a:pt x="288112" y="100876"/>
                  </a:lnTo>
                  <a:lnTo>
                    <a:pt x="278063" y="100397"/>
                  </a:lnTo>
                  <a:lnTo>
                    <a:pt x="254871" y="97467"/>
                  </a:lnTo>
                  <a:lnTo>
                    <a:pt x="210781" y="75285"/>
                  </a:lnTo>
                  <a:lnTo>
                    <a:pt x="198143" y="43167"/>
                  </a:lnTo>
                  <a:lnTo>
                    <a:pt x="125272" y="43167"/>
                  </a:lnTo>
                  <a:lnTo>
                    <a:pt x="111827" y="40460"/>
                  </a:lnTo>
                  <a:lnTo>
                    <a:pt x="103198" y="36131"/>
                  </a:lnTo>
                  <a:lnTo>
                    <a:pt x="95653" y="27097"/>
                  </a:lnTo>
                  <a:lnTo>
                    <a:pt x="85458" y="10274"/>
                  </a:lnTo>
                  <a:close/>
                </a:path>
                <a:path w="288289" h="251459">
                  <a:moveTo>
                    <a:pt x="198259" y="0"/>
                  </a:moveTo>
                  <a:lnTo>
                    <a:pt x="190059" y="7291"/>
                  </a:lnTo>
                  <a:lnTo>
                    <a:pt x="170310" y="23040"/>
                  </a:lnTo>
                  <a:lnTo>
                    <a:pt x="146288" y="38061"/>
                  </a:lnTo>
                  <a:lnTo>
                    <a:pt x="125272" y="43167"/>
                  </a:lnTo>
                  <a:lnTo>
                    <a:pt x="198143" y="43167"/>
                  </a:lnTo>
                  <a:lnTo>
                    <a:pt x="197362" y="29444"/>
                  </a:lnTo>
                  <a:lnTo>
                    <a:pt x="198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06613" y="881867"/>
              <a:ext cx="288290" cy="253365"/>
            </a:xfrm>
            <a:custGeom>
              <a:avLst/>
              <a:gdLst/>
              <a:ahLst/>
              <a:cxnLst/>
              <a:rect l="l" t="t" r="r" b="b"/>
              <a:pathLst>
                <a:path w="288289" h="253365">
                  <a:moveTo>
                    <a:pt x="212180" y="180615"/>
                  </a:moveTo>
                  <a:lnTo>
                    <a:pt x="146161" y="180615"/>
                  </a:lnTo>
                  <a:lnTo>
                    <a:pt x="162582" y="187064"/>
                  </a:lnTo>
                  <a:lnTo>
                    <a:pt x="178407" y="208991"/>
                  </a:lnTo>
                  <a:lnTo>
                    <a:pt x="201079" y="252945"/>
                  </a:lnTo>
                  <a:lnTo>
                    <a:pt x="200516" y="247173"/>
                  </a:lnTo>
                  <a:lnTo>
                    <a:pt x="200558" y="231309"/>
                  </a:lnTo>
                  <a:lnTo>
                    <a:pt x="203758" y="207843"/>
                  </a:lnTo>
                  <a:lnTo>
                    <a:pt x="212180" y="180615"/>
                  </a:lnTo>
                  <a:close/>
                </a:path>
                <a:path w="288289" h="253365">
                  <a:moveTo>
                    <a:pt x="0" y="94195"/>
                  </a:moveTo>
                  <a:lnTo>
                    <a:pt x="53974" y="124879"/>
                  </a:lnTo>
                  <a:lnTo>
                    <a:pt x="87185" y="159007"/>
                  </a:lnTo>
                  <a:lnTo>
                    <a:pt x="82700" y="187979"/>
                  </a:lnTo>
                  <a:lnTo>
                    <a:pt x="65608" y="239179"/>
                  </a:lnTo>
                  <a:lnTo>
                    <a:pt x="68568" y="231309"/>
                  </a:lnTo>
                  <a:lnTo>
                    <a:pt x="78178" y="213518"/>
                  </a:lnTo>
                  <a:lnTo>
                    <a:pt x="95526" y="194537"/>
                  </a:lnTo>
                  <a:lnTo>
                    <a:pt x="121704" y="183095"/>
                  </a:lnTo>
                  <a:lnTo>
                    <a:pt x="146161" y="180615"/>
                  </a:lnTo>
                  <a:lnTo>
                    <a:pt x="212180" y="180615"/>
                  </a:lnTo>
                  <a:lnTo>
                    <a:pt x="212725" y="178854"/>
                  </a:lnTo>
                  <a:lnTo>
                    <a:pt x="223428" y="154595"/>
                  </a:lnTo>
                  <a:lnTo>
                    <a:pt x="234822" y="139563"/>
                  </a:lnTo>
                  <a:lnTo>
                    <a:pt x="253951" y="127508"/>
                  </a:lnTo>
                  <a:lnTo>
                    <a:pt x="287858" y="112179"/>
                  </a:lnTo>
                  <a:lnTo>
                    <a:pt x="277921" y="110608"/>
                  </a:lnTo>
                  <a:lnTo>
                    <a:pt x="255185" y="105170"/>
                  </a:lnTo>
                  <a:lnTo>
                    <a:pt x="249600" y="102839"/>
                  </a:lnTo>
                  <a:lnTo>
                    <a:pt x="55082" y="102839"/>
                  </a:lnTo>
                  <a:lnTo>
                    <a:pt x="0" y="94195"/>
                  </a:lnTo>
                  <a:close/>
                </a:path>
                <a:path w="288289" h="253365">
                  <a:moveTo>
                    <a:pt x="96304" y="0"/>
                  </a:moveTo>
                  <a:lnTo>
                    <a:pt x="94206" y="64572"/>
                  </a:lnTo>
                  <a:lnTo>
                    <a:pt x="83475" y="95908"/>
                  </a:lnTo>
                  <a:lnTo>
                    <a:pt x="55082" y="102839"/>
                  </a:lnTo>
                  <a:lnTo>
                    <a:pt x="249600" y="102839"/>
                  </a:lnTo>
                  <a:lnTo>
                    <a:pt x="230267" y="94771"/>
                  </a:lnTo>
                  <a:lnTo>
                    <a:pt x="213779" y="78320"/>
                  </a:lnTo>
                  <a:lnTo>
                    <a:pt x="207162" y="62242"/>
                  </a:lnTo>
                  <a:lnTo>
                    <a:pt x="204516" y="48945"/>
                  </a:lnTo>
                  <a:lnTo>
                    <a:pt x="205141" y="37045"/>
                  </a:lnTo>
                  <a:lnTo>
                    <a:pt x="132283" y="37045"/>
                  </a:lnTo>
                  <a:lnTo>
                    <a:pt x="119219" y="32895"/>
                  </a:lnTo>
                  <a:lnTo>
                    <a:pt x="111117" y="27652"/>
                  </a:lnTo>
                  <a:lnTo>
                    <a:pt x="104602" y="17845"/>
                  </a:lnTo>
                  <a:lnTo>
                    <a:pt x="96304" y="0"/>
                  </a:lnTo>
                  <a:close/>
                </a:path>
                <a:path w="288289" h="253365">
                  <a:moveTo>
                    <a:pt x="209550" y="2120"/>
                  </a:moveTo>
                  <a:lnTo>
                    <a:pt x="200602" y="8470"/>
                  </a:lnTo>
                  <a:lnTo>
                    <a:pt x="179250" y="21964"/>
                  </a:lnTo>
                  <a:lnTo>
                    <a:pt x="153732" y="34267"/>
                  </a:lnTo>
                  <a:lnTo>
                    <a:pt x="132283" y="37045"/>
                  </a:lnTo>
                  <a:lnTo>
                    <a:pt x="205141" y="37045"/>
                  </a:lnTo>
                  <a:lnTo>
                    <a:pt x="205444" y="31286"/>
                  </a:lnTo>
                  <a:lnTo>
                    <a:pt x="209550" y="2120"/>
                  </a:lnTo>
                  <a:close/>
                </a:path>
              </a:pathLst>
            </a:custGeom>
            <a:solidFill>
              <a:srgbClr val="9CA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21223" y="965789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5">
                  <a:moveTo>
                    <a:pt x="31432" y="0"/>
                  </a:moveTo>
                  <a:lnTo>
                    <a:pt x="19191" y="2469"/>
                  </a:lnTo>
                  <a:lnTo>
                    <a:pt x="9201" y="9205"/>
                  </a:lnTo>
                  <a:lnTo>
                    <a:pt x="2468" y="19197"/>
                  </a:lnTo>
                  <a:lnTo>
                    <a:pt x="0" y="31432"/>
                  </a:lnTo>
                  <a:lnTo>
                    <a:pt x="2468" y="43667"/>
                  </a:lnTo>
                  <a:lnTo>
                    <a:pt x="9201" y="53659"/>
                  </a:lnTo>
                  <a:lnTo>
                    <a:pt x="19191" y="60395"/>
                  </a:lnTo>
                  <a:lnTo>
                    <a:pt x="31432" y="62865"/>
                  </a:lnTo>
                  <a:lnTo>
                    <a:pt x="43665" y="60395"/>
                  </a:lnTo>
                  <a:lnTo>
                    <a:pt x="53652" y="53659"/>
                  </a:lnTo>
                  <a:lnTo>
                    <a:pt x="60384" y="43667"/>
                  </a:lnTo>
                  <a:lnTo>
                    <a:pt x="62852" y="31432"/>
                  </a:lnTo>
                  <a:lnTo>
                    <a:pt x="60384" y="19197"/>
                  </a:lnTo>
                  <a:lnTo>
                    <a:pt x="53652" y="9205"/>
                  </a:lnTo>
                  <a:lnTo>
                    <a:pt x="43665" y="2469"/>
                  </a:lnTo>
                  <a:lnTo>
                    <a:pt x="31432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94263" y="790428"/>
              <a:ext cx="273050" cy="220345"/>
            </a:xfrm>
            <a:custGeom>
              <a:avLst/>
              <a:gdLst/>
              <a:ahLst/>
              <a:cxnLst/>
              <a:rect l="l" t="t" r="r" b="b"/>
              <a:pathLst>
                <a:path w="273050" h="220344">
                  <a:moveTo>
                    <a:pt x="38335" y="0"/>
                  </a:moveTo>
                  <a:lnTo>
                    <a:pt x="2516" y="24686"/>
                  </a:lnTo>
                  <a:lnTo>
                    <a:pt x="0" y="33529"/>
                  </a:lnTo>
                  <a:lnTo>
                    <a:pt x="608" y="39844"/>
                  </a:lnTo>
                  <a:lnTo>
                    <a:pt x="3073" y="43553"/>
                  </a:lnTo>
                  <a:lnTo>
                    <a:pt x="7048" y="46728"/>
                  </a:lnTo>
                  <a:lnTo>
                    <a:pt x="19748" y="51490"/>
                  </a:lnTo>
                  <a:lnTo>
                    <a:pt x="233260" y="202303"/>
                  </a:lnTo>
                  <a:lnTo>
                    <a:pt x="272948" y="219765"/>
                  </a:lnTo>
                  <a:lnTo>
                    <a:pt x="246748" y="176103"/>
                  </a:lnTo>
                  <a:lnTo>
                    <a:pt x="50698" y="18940"/>
                  </a:lnTo>
                  <a:lnTo>
                    <a:pt x="45148" y="1491"/>
                  </a:lnTo>
                  <a:lnTo>
                    <a:pt x="42760" y="690"/>
                  </a:lnTo>
                  <a:lnTo>
                    <a:pt x="38335" y="0"/>
                  </a:lnTo>
                  <a:close/>
                </a:path>
              </a:pathLst>
            </a:custGeom>
            <a:solidFill>
              <a:srgbClr val="686B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333531" y="253571"/>
            <a:ext cx="827856" cy="746399"/>
            <a:chOff x="5615263" y="431076"/>
            <a:chExt cx="886920" cy="743051"/>
          </a:xfrm>
        </p:grpSpPr>
        <p:sp>
          <p:nvSpPr>
            <p:cNvPr id="18" name="object 18"/>
            <p:cNvSpPr/>
            <p:nvPr/>
          </p:nvSpPr>
          <p:spPr>
            <a:xfrm>
              <a:off x="5908344" y="431076"/>
              <a:ext cx="593839" cy="7430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06944" y="866966"/>
              <a:ext cx="288290" cy="251460"/>
            </a:xfrm>
            <a:custGeom>
              <a:avLst/>
              <a:gdLst/>
              <a:ahLst/>
              <a:cxnLst/>
              <a:rect l="l" t="t" r="r" b="b"/>
              <a:pathLst>
                <a:path w="288289" h="251459">
                  <a:moveTo>
                    <a:pt x="0" y="114401"/>
                  </a:moveTo>
                  <a:lnTo>
                    <a:pt x="57010" y="139026"/>
                  </a:lnTo>
                  <a:lnTo>
                    <a:pt x="93752" y="169319"/>
                  </a:lnTo>
                  <a:lnTo>
                    <a:pt x="92455" y="198609"/>
                  </a:lnTo>
                  <a:lnTo>
                    <a:pt x="81051" y="251371"/>
                  </a:lnTo>
                  <a:lnTo>
                    <a:pt x="83136" y="243222"/>
                  </a:lnTo>
                  <a:lnTo>
                    <a:pt x="90747" y="224485"/>
                  </a:lnTo>
                  <a:lnTo>
                    <a:pt x="105922" y="203718"/>
                  </a:lnTo>
                  <a:lnTo>
                    <a:pt x="130695" y="189484"/>
                  </a:lnTo>
                  <a:lnTo>
                    <a:pt x="154728" y="184354"/>
                  </a:lnTo>
                  <a:lnTo>
                    <a:pt x="218963" y="184354"/>
                  </a:lnTo>
                  <a:lnTo>
                    <a:pt x="220700" y="175348"/>
                  </a:lnTo>
                  <a:lnTo>
                    <a:pt x="228690" y="150060"/>
                  </a:lnTo>
                  <a:lnTo>
                    <a:pt x="238375" y="133873"/>
                  </a:lnTo>
                  <a:lnTo>
                    <a:pt x="256076" y="119806"/>
                  </a:lnTo>
                  <a:lnTo>
                    <a:pt x="260843" y="116989"/>
                  </a:lnTo>
                  <a:lnTo>
                    <a:pt x="55706" y="116989"/>
                  </a:lnTo>
                  <a:lnTo>
                    <a:pt x="0" y="114401"/>
                  </a:lnTo>
                  <a:close/>
                </a:path>
                <a:path w="288289" h="251459">
                  <a:moveTo>
                    <a:pt x="218963" y="184354"/>
                  </a:moveTo>
                  <a:lnTo>
                    <a:pt x="154728" y="184354"/>
                  </a:lnTo>
                  <a:lnTo>
                    <a:pt x="171751" y="188974"/>
                  </a:lnTo>
                  <a:lnTo>
                    <a:pt x="189874" y="209041"/>
                  </a:lnTo>
                  <a:lnTo>
                    <a:pt x="217208" y="250253"/>
                  </a:lnTo>
                  <a:lnTo>
                    <a:pt x="216019" y="244578"/>
                  </a:lnTo>
                  <a:lnTo>
                    <a:pt x="214329" y="228879"/>
                  </a:lnTo>
                  <a:lnTo>
                    <a:pt x="214952" y="205140"/>
                  </a:lnTo>
                  <a:lnTo>
                    <a:pt x="218963" y="184354"/>
                  </a:lnTo>
                  <a:close/>
                </a:path>
                <a:path w="288289" h="251459">
                  <a:moveTo>
                    <a:pt x="85458" y="10274"/>
                  </a:moveTo>
                  <a:lnTo>
                    <a:pt x="90423" y="74687"/>
                  </a:lnTo>
                  <a:lnTo>
                    <a:pt x="83177" y="107005"/>
                  </a:lnTo>
                  <a:lnTo>
                    <a:pt x="55706" y="116989"/>
                  </a:lnTo>
                  <a:lnTo>
                    <a:pt x="260843" y="116989"/>
                  </a:lnTo>
                  <a:lnTo>
                    <a:pt x="288112" y="100876"/>
                  </a:lnTo>
                  <a:lnTo>
                    <a:pt x="278063" y="100397"/>
                  </a:lnTo>
                  <a:lnTo>
                    <a:pt x="254871" y="97467"/>
                  </a:lnTo>
                  <a:lnTo>
                    <a:pt x="210781" y="75285"/>
                  </a:lnTo>
                  <a:lnTo>
                    <a:pt x="198143" y="43167"/>
                  </a:lnTo>
                  <a:lnTo>
                    <a:pt x="125272" y="43167"/>
                  </a:lnTo>
                  <a:lnTo>
                    <a:pt x="111827" y="40460"/>
                  </a:lnTo>
                  <a:lnTo>
                    <a:pt x="103198" y="36131"/>
                  </a:lnTo>
                  <a:lnTo>
                    <a:pt x="95653" y="27097"/>
                  </a:lnTo>
                  <a:lnTo>
                    <a:pt x="85458" y="10274"/>
                  </a:lnTo>
                  <a:close/>
                </a:path>
                <a:path w="288289" h="251459">
                  <a:moveTo>
                    <a:pt x="198259" y="0"/>
                  </a:moveTo>
                  <a:lnTo>
                    <a:pt x="190059" y="7291"/>
                  </a:lnTo>
                  <a:lnTo>
                    <a:pt x="170310" y="23040"/>
                  </a:lnTo>
                  <a:lnTo>
                    <a:pt x="146288" y="38061"/>
                  </a:lnTo>
                  <a:lnTo>
                    <a:pt x="125272" y="43167"/>
                  </a:lnTo>
                  <a:lnTo>
                    <a:pt x="198143" y="43167"/>
                  </a:lnTo>
                  <a:lnTo>
                    <a:pt x="197362" y="29444"/>
                  </a:lnTo>
                  <a:lnTo>
                    <a:pt x="198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27613" y="881867"/>
              <a:ext cx="288290" cy="253365"/>
            </a:xfrm>
            <a:custGeom>
              <a:avLst/>
              <a:gdLst/>
              <a:ahLst/>
              <a:cxnLst/>
              <a:rect l="l" t="t" r="r" b="b"/>
              <a:pathLst>
                <a:path w="288289" h="253365">
                  <a:moveTo>
                    <a:pt x="212180" y="180615"/>
                  </a:moveTo>
                  <a:lnTo>
                    <a:pt x="146161" y="180615"/>
                  </a:lnTo>
                  <a:lnTo>
                    <a:pt x="162582" y="187064"/>
                  </a:lnTo>
                  <a:lnTo>
                    <a:pt x="178407" y="208991"/>
                  </a:lnTo>
                  <a:lnTo>
                    <a:pt x="201079" y="252945"/>
                  </a:lnTo>
                  <a:lnTo>
                    <a:pt x="200516" y="247173"/>
                  </a:lnTo>
                  <a:lnTo>
                    <a:pt x="200558" y="231309"/>
                  </a:lnTo>
                  <a:lnTo>
                    <a:pt x="203758" y="207843"/>
                  </a:lnTo>
                  <a:lnTo>
                    <a:pt x="212180" y="180615"/>
                  </a:lnTo>
                  <a:close/>
                </a:path>
                <a:path w="288289" h="253365">
                  <a:moveTo>
                    <a:pt x="0" y="94195"/>
                  </a:moveTo>
                  <a:lnTo>
                    <a:pt x="53975" y="124879"/>
                  </a:lnTo>
                  <a:lnTo>
                    <a:pt x="87185" y="159007"/>
                  </a:lnTo>
                  <a:lnTo>
                    <a:pt x="82700" y="187979"/>
                  </a:lnTo>
                  <a:lnTo>
                    <a:pt x="65608" y="239179"/>
                  </a:lnTo>
                  <a:lnTo>
                    <a:pt x="68568" y="231309"/>
                  </a:lnTo>
                  <a:lnTo>
                    <a:pt x="78178" y="213518"/>
                  </a:lnTo>
                  <a:lnTo>
                    <a:pt x="95526" y="194537"/>
                  </a:lnTo>
                  <a:lnTo>
                    <a:pt x="121704" y="183095"/>
                  </a:lnTo>
                  <a:lnTo>
                    <a:pt x="146161" y="180615"/>
                  </a:lnTo>
                  <a:lnTo>
                    <a:pt x="212180" y="180615"/>
                  </a:lnTo>
                  <a:lnTo>
                    <a:pt x="212725" y="178854"/>
                  </a:lnTo>
                  <a:lnTo>
                    <a:pt x="223428" y="154595"/>
                  </a:lnTo>
                  <a:lnTo>
                    <a:pt x="234823" y="139563"/>
                  </a:lnTo>
                  <a:lnTo>
                    <a:pt x="253951" y="127508"/>
                  </a:lnTo>
                  <a:lnTo>
                    <a:pt x="287858" y="112179"/>
                  </a:lnTo>
                  <a:lnTo>
                    <a:pt x="277921" y="110608"/>
                  </a:lnTo>
                  <a:lnTo>
                    <a:pt x="255185" y="105170"/>
                  </a:lnTo>
                  <a:lnTo>
                    <a:pt x="249600" y="102839"/>
                  </a:lnTo>
                  <a:lnTo>
                    <a:pt x="55082" y="102839"/>
                  </a:lnTo>
                  <a:lnTo>
                    <a:pt x="0" y="94195"/>
                  </a:lnTo>
                  <a:close/>
                </a:path>
                <a:path w="288289" h="253365">
                  <a:moveTo>
                    <a:pt x="96304" y="0"/>
                  </a:moveTo>
                  <a:lnTo>
                    <a:pt x="94206" y="64572"/>
                  </a:lnTo>
                  <a:lnTo>
                    <a:pt x="83475" y="95908"/>
                  </a:lnTo>
                  <a:lnTo>
                    <a:pt x="55082" y="102839"/>
                  </a:lnTo>
                  <a:lnTo>
                    <a:pt x="249600" y="102839"/>
                  </a:lnTo>
                  <a:lnTo>
                    <a:pt x="230267" y="94771"/>
                  </a:lnTo>
                  <a:lnTo>
                    <a:pt x="213779" y="78320"/>
                  </a:lnTo>
                  <a:lnTo>
                    <a:pt x="207162" y="62242"/>
                  </a:lnTo>
                  <a:lnTo>
                    <a:pt x="204516" y="48945"/>
                  </a:lnTo>
                  <a:lnTo>
                    <a:pt x="205141" y="37045"/>
                  </a:lnTo>
                  <a:lnTo>
                    <a:pt x="132283" y="37045"/>
                  </a:lnTo>
                  <a:lnTo>
                    <a:pt x="119219" y="32895"/>
                  </a:lnTo>
                  <a:lnTo>
                    <a:pt x="111117" y="27652"/>
                  </a:lnTo>
                  <a:lnTo>
                    <a:pt x="104602" y="17845"/>
                  </a:lnTo>
                  <a:lnTo>
                    <a:pt x="96304" y="0"/>
                  </a:lnTo>
                  <a:close/>
                </a:path>
                <a:path w="288289" h="253365">
                  <a:moveTo>
                    <a:pt x="209550" y="2120"/>
                  </a:moveTo>
                  <a:lnTo>
                    <a:pt x="200602" y="8470"/>
                  </a:lnTo>
                  <a:lnTo>
                    <a:pt x="179250" y="21964"/>
                  </a:lnTo>
                  <a:lnTo>
                    <a:pt x="153732" y="34267"/>
                  </a:lnTo>
                  <a:lnTo>
                    <a:pt x="132283" y="37045"/>
                  </a:lnTo>
                  <a:lnTo>
                    <a:pt x="205141" y="37045"/>
                  </a:lnTo>
                  <a:lnTo>
                    <a:pt x="205444" y="31286"/>
                  </a:lnTo>
                  <a:lnTo>
                    <a:pt x="209550" y="2120"/>
                  </a:lnTo>
                  <a:close/>
                </a:path>
              </a:pathLst>
            </a:custGeom>
            <a:solidFill>
              <a:srgbClr val="9CA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42223" y="965789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5">
                  <a:moveTo>
                    <a:pt x="31432" y="0"/>
                  </a:moveTo>
                  <a:lnTo>
                    <a:pt x="19191" y="2469"/>
                  </a:lnTo>
                  <a:lnTo>
                    <a:pt x="9201" y="9205"/>
                  </a:lnTo>
                  <a:lnTo>
                    <a:pt x="2468" y="19197"/>
                  </a:lnTo>
                  <a:lnTo>
                    <a:pt x="0" y="31432"/>
                  </a:lnTo>
                  <a:lnTo>
                    <a:pt x="2468" y="43667"/>
                  </a:lnTo>
                  <a:lnTo>
                    <a:pt x="9201" y="53659"/>
                  </a:lnTo>
                  <a:lnTo>
                    <a:pt x="19191" y="60395"/>
                  </a:lnTo>
                  <a:lnTo>
                    <a:pt x="31432" y="62865"/>
                  </a:lnTo>
                  <a:lnTo>
                    <a:pt x="43665" y="60395"/>
                  </a:lnTo>
                  <a:lnTo>
                    <a:pt x="53652" y="53659"/>
                  </a:lnTo>
                  <a:lnTo>
                    <a:pt x="60384" y="43667"/>
                  </a:lnTo>
                  <a:lnTo>
                    <a:pt x="62852" y="31432"/>
                  </a:lnTo>
                  <a:lnTo>
                    <a:pt x="60384" y="19197"/>
                  </a:lnTo>
                  <a:lnTo>
                    <a:pt x="53652" y="9205"/>
                  </a:lnTo>
                  <a:lnTo>
                    <a:pt x="43665" y="2469"/>
                  </a:lnTo>
                  <a:lnTo>
                    <a:pt x="31432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15263" y="790428"/>
              <a:ext cx="273050" cy="220345"/>
            </a:xfrm>
            <a:custGeom>
              <a:avLst/>
              <a:gdLst/>
              <a:ahLst/>
              <a:cxnLst/>
              <a:rect l="l" t="t" r="r" b="b"/>
              <a:pathLst>
                <a:path w="273050" h="220344">
                  <a:moveTo>
                    <a:pt x="38335" y="0"/>
                  </a:moveTo>
                  <a:lnTo>
                    <a:pt x="2516" y="24686"/>
                  </a:lnTo>
                  <a:lnTo>
                    <a:pt x="0" y="33529"/>
                  </a:lnTo>
                  <a:lnTo>
                    <a:pt x="608" y="39844"/>
                  </a:lnTo>
                  <a:lnTo>
                    <a:pt x="3073" y="43553"/>
                  </a:lnTo>
                  <a:lnTo>
                    <a:pt x="7048" y="46728"/>
                  </a:lnTo>
                  <a:lnTo>
                    <a:pt x="19748" y="51490"/>
                  </a:lnTo>
                  <a:lnTo>
                    <a:pt x="233260" y="202303"/>
                  </a:lnTo>
                  <a:lnTo>
                    <a:pt x="272948" y="219765"/>
                  </a:lnTo>
                  <a:lnTo>
                    <a:pt x="246748" y="176103"/>
                  </a:lnTo>
                  <a:lnTo>
                    <a:pt x="50698" y="18940"/>
                  </a:lnTo>
                  <a:lnTo>
                    <a:pt x="45148" y="1491"/>
                  </a:lnTo>
                  <a:lnTo>
                    <a:pt x="42760" y="690"/>
                  </a:lnTo>
                  <a:lnTo>
                    <a:pt x="38335" y="0"/>
                  </a:lnTo>
                  <a:close/>
                </a:path>
              </a:pathLst>
            </a:custGeom>
            <a:solidFill>
              <a:srgbClr val="686B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 flipV="1">
            <a:off x="314719" y="4001472"/>
            <a:ext cx="5705711" cy="45719"/>
          </a:xfrm>
          <a:custGeom>
            <a:avLst/>
            <a:gdLst/>
            <a:ahLst/>
            <a:cxnLst/>
            <a:rect l="l" t="t" r="r" b="b"/>
            <a:pathLst>
              <a:path w="4174490">
                <a:moveTo>
                  <a:pt x="0" y="0"/>
                </a:moveTo>
                <a:lnTo>
                  <a:pt x="4174363" y="0"/>
                </a:lnTo>
              </a:path>
            </a:pathLst>
          </a:custGeom>
          <a:ln w="12700">
            <a:solidFill>
              <a:srgbClr val="003C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0650" y="3933072"/>
            <a:ext cx="237566" cy="2375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6652" y="3969083"/>
            <a:ext cx="165569" cy="1655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6" name="Group 105"/>
          <p:cNvGrpSpPr/>
          <p:nvPr/>
        </p:nvGrpSpPr>
        <p:grpSpPr>
          <a:xfrm>
            <a:off x="758432" y="3933072"/>
            <a:ext cx="793115" cy="850498"/>
            <a:chOff x="1010303" y="4018867"/>
            <a:chExt cx="793115" cy="850498"/>
          </a:xfrm>
        </p:grpSpPr>
        <p:sp>
          <p:nvSpPr>
            <p:cNvPr id="9" name="object 9"/>
            <p:cNvSpPr txBox="1"/>
            <p:nvPr/>
          </p:nvSpPr>
          <p:spPr>
            <a:xfrm>
              <a:off x="1010303" y="4226745"/>
              <a:ext cx="793115" cy="642620"/>
            </a:xfrm>
            <a:prstGeom prst="rect">
              <a:avLst/>
            </a:prstGeom>
          </p:spPr>
          <p:txBody>
            <a:bodyPr vert="horz" wrap="square" lIns="0" tIns="387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305"/>
                </a:spcBef>
              </a:pPr>
              <a:r>
                <a:rPr lang="en-US" sz="1200" b="1" spc="-30" dirty="0" smtClean="0">
                  <a:solidFill>
                    <a:srgbClr val="008EC5"/>
                  </a:solidFill>
                  <a:latin typeface="Arial Black"/>
                  <a:cs typeface="Arial Black"/>
                </a:rPr>
                <a:t>13</a:t>
              </a:r>
              <a:r>
                <a:rPr sz="1200" b="1" spc="-30" dirty="0" smtClean="0">
                  <a:solidFill>
                    <a:srgbClr val="008EC5"/>
                  </a:solidFill>
                  <a:latin typeface="Arial Black"/>
                  <a:cs typeface="Arial Black"/>
                </a:rPr>
                <a:t>,</a:t>
              </a:r>
              <a:r>
                <a:rPr lang="en-US" sz="1200" b="1" spc="-30" dirty="0" smtClean="0">
                  <a:solidFill>
                    <a:srgbClr val="008EC5"/>
                  </a:solidFill>
                  <a:latin typeface="Arial Black"/>
                  <a:cs typeface="Arial Black"/>
                </a:rPr>
                <a:t>3</a:t>
              </a:r>
              <a:r>
                <a:rPr sz="1200" b="1" spc="-105" dirty="0" smtClean="0">
                  <a:solidFill>
                    <a:srgbClr val="008EC5"/>
                  </a:solidFill>
                  <a:latin typeface="Arial Black"/>
                  <a:cs typeface="Arial Black"/>
                </a:rPr>
                <a:t> </a:t>
              </a:r>
              <a:r>
                <a:rPr sz="1200" b="1" spc="10" dirty="0">
                  <a:solidFill>
                    <a:srgbClr val="008EC5"/>
                  </a:solidFill>
                  <a:latin typeface="Arial Black"/>
                  <a:cs typeface="Arial Black"/>
                </a:rPr>
                <a:t>%</a:t>
              </a:r>
              <a:endParaRPr sz="1200" b="1" dirty="0">
                <a:solidFill>
                  <a:srgbClr val="008EC5"/>
                </a:solidFill>
                <a:latin typeface="Arial Black"/>
                <a:cs typeface="Arial Black"/>
              </a:endParaRPr>
            </a:p>
            <a:p>
              <a:pPr marL="12700" marR="5080">
                <a:lnSpc>
                  <a:spcPts val="990"/>
                </a:lnSpc>
                <a:spcBef>
                  <a:spcPts val="254"/>
                </a:spcBef>
              </a:pPr>
              <a:r>
                <a:rPr sz="900" spc="-30" dirty="0">
                  <a:solidFill>
                    <a:srgbClr val="6BBA9C"/>
                  </a:solidFill>
                  <a:latin typeface="Arial"/>
                  <a:cs typeface="Arial"/>
                </a:rPr>
                <a:t>Ikut </a:t>
              </a:r>
              <a:r>
                <a:rPr sz="900" spc="-40" dirty="0">
                  <a:solidFill>
                    <a:srgbClr val="6BBA9C"/>
                  </a:solidFill>
                  <a:latin typeface="Arial"/>
                  <a:cs typeface="Arial"/>
                </a:rPr>
                <a:t>pilhan  </a:t>
              </a:r>
              <a:r>
                <a:rPr sz="900" spc="-35" dirty="0">
                  <a:solidFill>
                    <a:srgbClr val="6BBA9C"/>
                  </a:solidFill>
                  <a:latin typeface="Arial"/>
                  <a:cs typeface="Arial"/>
                </a:rPr>
                <a:t>kepala</a:t>
              </a:r>
              <a:r>
                <a:rPr sz="900" spc="-135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sz="900" spc="-40" dirty="0">
                  <a:solidFill>
                    <a:srgbClr val="6BBA9C"/>
                  </a:solidFill>
                  <a:latin typeface="Arial"/>
                  <a:cs typeface="Arial"/>
                </a:rPr>
                <a:t>keluarga/  </a:t>
              </a:r>
              <a:r>
                <a:rPr sz="900" spc="-35" dirty="0">
                  <a:solidFill>
                    <a:srgbClr val="6BBA9C"/>
                  </a:solidFill>
                  <a:latin typeface="Arial"/>
                  <a:cs typeface="Arial"/>
                </a:rPr>
                <a:t>Suami/</a:t>
              </a:r>
              <a:r>
                <a:rPr sz="900" spc="-85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sz="900" spc="-40" dirty="0">
                  <a:solidFill>
                    <a:srgbClr val="6BBA9C"/>
                  </a:solidFill>
                  <a:latin typeface="Arial"/>
                  <a:cs typeface="Arial"/>
                </a:rPr>
                <a:t>Ayah</a:t>
              </a:r>
              <a:endParaRPr sz="900" dirty="0">
                <a:solidFill>
                  <a:srgbClr val="6BBA9C"/>
                </a:solidFill>
                <a:latin typeface="Arial"/>
                <a:cs typeface="Arial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109366" y="4018867"/>
              <a:ext cx="237578" cy="23757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FEC2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145368" y="4054878"/>
              <a:ext cx="165582" cy="16556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FEC200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431649" y="3377884"/>
            <a:ext cx="717550" cy="784649"/>
            <a:chOff x="1616661" y="3463679"/>
            <a:chExt cx="717550" cy="784649"/>
          </a:xfrm>
        </p:grpSpPr>
        <p:sp>
          <p:nvSpPr>
            <p:cNvPr id="10" name="object 10"/>
            <p:cNvSpPr txBox="1"/>
            <p:nvPr/>
          </p:nvSpPr>
          <p:spPr>
            <a:xfrm>
              <a:off x="1616661" y="3463679"/>
              <a:ext cx="717550" cy="521334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>
                <a:lnSpc>
                  <a:spcPts val="990"/>
                </a:lnSpc>
                <a:spcBef>
                  <a:spcPts val="204"/>
                </a:spcBef>
              </a:pPr>
              <a:r>
                <a:rPr sz="900" spc="-40" dirty="0">
                  <a:solidFill>
                    <a:srgbClr val="6BBA9C"/>
                  </a:solidFill>
                  <a:latin typeface="Arial"/>
                  <a:cs typeface="Arial"/>
                </a:rPr>
                <a:t>Dirembug  </a:t>
              </a:r>
              <a:r>
                <a:rPr sz="900" spc="-30" dirty="0">
                  <a:solidFill>
                    <a:srgbClr val="6BBA9C"/>
                  </a:solidFill>
                  <a:latin typeface="Arial"/>
                  <a:cs typeface="Arial"/>
                </a:rPr>
                <a:t>sama</a:t>
              </a:r>
              <a:r>
                <a:rPr sz="900" spc="-145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sz="900" spc="-40" dirty="0">
                  <a:solidFill>
                    <a:srgbClr val="6BBA9C"/>
                  </a:solidFill>
                  <a:latin typeface="Arial"/>
                  <a:cs typeface="Arial"/>
                </a:rPr>
                <a:t>keluarga</a:t>
              </a:r>
              <a:endParaRPr sz="900" dirty="0">
                <a:solidFill>
                  <a:srgbClr val="6BBA9C"/>
                </a:solidFill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375"/>
                </a:spcBef>
              </a:pPr>
              <a:r>
                <a:rPr lang="en-US" sz="1200" spc="-30" dirty="0">
                  <a:solidFill>
                    <a:srgbClr val="008EC5"/>
                  </a:solidFill>
                  <a:latin typeface="Arial Black"/>
                  <a:cs typeface="Arial Black"/>
                </a:rPr>
                <a:t>3</a:t>
              </a:r>
              <a:r>
                <a:rPr sz="1200" spc="-30" dirty="0" smtClean="0">
                  <a:solidFill>
                    <a:srgbClr val="008EC5"/>
                  </a:solidFill>
                  <a:latin typeface="Arial Black"/>
                  <a:cs typeface="Arial Black"/>
                </a:rPr>
                <a:t>,</a:t>
              </a:r>
              <a:r>
                <a:rPr lang="en-US" sz="1200" spc="-30" dirty="0" smtClean="0">
                  <a:solidFill>
                    <a:srgbClr val="008EC5"/>
                  </a:solidFill>
                  <a:latin typeface="Arial Black"/>
                  <a:cs typeface="Arial Black"/>
                </a:rPr>
                <a:t>7</a:t>
              </a:r>
              <a:r>
                <a:rPr sz="1200" spc="-110" dirty="0" smtClean="0">
                  <a:solidFill>
                    <a:srgbClr val="008EC5"/>
                  </a:solidFill>
                  <a:latin typeface="Arial Black"/>
                  <a:cs typeface="Arial Black"/>
                </a:rPr>
                <a:t> </a:t>
              </a:r>
              <a:r>
                <a:rPr sz="1200" spc="10" dirty="0">
                  <a:solidFill>
                    <a:srgbClr val="008EC5"/>
                  </a:solidFill>
                  <a:latin typeface="Arial Black"/>
                  <a:cs typeface="Arial Black"/>
                </a:rPr>
                <a:t>%</a:t>
              </a:r>
              <a:endParaRPr sz="1200" dirty="0">
                <a:solidFill>
                  <a:srgbClr val="008EC5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629324" y="4010750"/>
              <a:ext cx="237578" cy="2375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FEC2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665331" y="4046761"/>
              <a:ext cx="165569" cy="16556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FEC200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963024" y="3960966"/>
            <a:ext cx="1034415" cy="760422"/>
            <a:chOff x="2358009" y="4055774"/>
            <a:chExt cx="1034415" cy="760422"/>
          </a:xfrm>
        </p:grpSpPr>
        <p:sp>
          <p:nvSpPr>
            <p:cNvPr id="15" name="object 15"/>
            <p:cNvSpPr txBox="1"/>
            <p:nvPr/>
          </p:nvSpPr>
          <p:spPr>
            <a:xfrm>
              <a:off x="2358009" y="4299306"/>
              <a:ext cx="1034415" cy="516890"/>
            </a:xfrm>
            <a:prstGeom prst="rect">
              <a:avLst/>
            </a:prstGeom>
          </p:spPr>
          <p:txBody>
            <a:bodyPr vert="horz" wrap="square" lIns="0" tIns="387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305"/>
                </a:spcBef>
              </a:pPr>
              <a:r>
                <a:rPr sz="1200" spc="-30" dirty="0" smtClean="0">
                  <a:solidFill>
                    <a:srgbClr val="008EC5"/>
                  </a:solidFill>
                  <a:latin typeface="Arial Black"/>
                  <a:cs typeface="Arial Black"/>
                </a:rPr>
                <a:t>1,</a:t>
              </a:r>
              <a:r>
                <a:rPr lang="en-US" sz="1200" spc="-30" dirty="0" smtClean="0">
                  <a:solidFill>
                    <a:srgbClr val="008EC5"/>
                  </a:solidFill>
                  <a:latin typeface="Arial Black"/>
                  <a:cs typeface="Arial Black"/>
                </a:rPr>
                <a:t>6</a:t>
              </a:r>
              <a:r>
                <a:rPr sz="1200" spc="-105" dirty="0" smtClean="0">
                  <a:solidFill>
                    <a:srgbClr val="008EC5"/>
                  </a:solidFill>
                  <a:latin typeface="Arial Black"/>
                  <a:cs typeface="Arial Black"/>
                </a:rPr>
                <a:t> </a:t>
              </a:r>
              <a:r>
                <a:rPr sz="1200" spc="10" dirty="0">
                  <a:solidFill>
                    <a:srgbClr val="008EC5"/>
                  </a:solidFill>
                  <a:latin typeface="Arial Black"/>
                  <a:cs typeface="Arial Black"/>
                </a:rPr>
                <a:t>%</a:t>
              </a:r>
              <a:endParaRPr sz="1200" dirty="0">
                <a:solidFill>
                  <a:srgbClr val="008EC5"/>
                </a:solidFill>
                <a:latin typeface="Arial Black"/>
                <a:cs typeface="Arial Black"/>
              </a:endParaRPr>
            </a:p>
            <a:p>
              <a:pPr marL="12700" marR="5080">
                <a:lnSpc>
                  <a:spcPts val="990"/>
                </a:lnSpc>
                <a:spcBef>
                  <a:spcPts val="254"/>
                </a:spcBef>
              </a:pPr>
              <a:r>
                <a:rPr sz="900" spc="-30" dirty="0">
                  <a:solidFill>
                    <a:srgbClr val="6BBA9C"/>
                  </a:solidFill>
                  <a:latin typeface="Arial"/>
                  <a:cs typeface="Arial"/>
                </a:rPr>
                <a:t>Ikut </a:t>
              </a:r>
              <a:r>
                <a:rPr sz="900" spc="-35" dirty="0">
                  <a:solidFill>
                    <a:srgbClr val="6BBA9C"/>
                  </a:solidFill>
                  <a:latin typeface="Arial"/>
                  <a:cs typeface="Arial"/>
                </a:rPr>
                <a:t>pilihan </a:t>
              </a:r>
              <a:r>
                <a:rPr sz="900" spc="-40" dirty="0">
                  <a:solidFill>
                    <a:srgbClr val="6BBA9C"/>
                  </a:solidFill>
                  <a:latin typeface="Arial"/>
                  <a:cs typeface="Arial"/>
                </a:rPr>
                <a:t>orang  kebanyakan/tetangga</a:t>
              </a:r>
              <a:endParaRPr sz="900" dirty="0">
                <a:solidFill>
                  <a:srgbClr val="6BBA9C"/>
                </a:solidFill>
                <a:latin typeface="Arial"/>
                <a:cs typeface="Arial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2370671" y="4055774"/>
              <a:ext cx="237566" cy="2375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FEC200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406671" y="4091785"/>
              <a:ext cx="165569" cy="16556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FEC200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601867" y="3377884"/>
            <a:ext cx="749300" cy="784649"/>
            <a:chOff x="3030892" y="3463679"/>
            <a:chExt cx="749300" cy="784649"/>
          </a:xfrm>
        </p:grpSpPr>
        <p:sp>
          <p:nvSpPr>
            <p:cNvPr id="11" name="object 11"/>
            <p:cNvSpPr txBox="1"/>
            <p:nvPr/>
          </p:nvSpPr>
          <p:spPr>
            <a:xfrm>
              <a:off x="3030892" y="3463679"/>
              <a:ext cx="749300" cy="521334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>
                <a:lnSpc>
                  <a:spcPts val="990"/>
                </a:lnSpc>
                <a:spcBef>
                  <a:spcPts val="204"/>
                </a:spcBef>
              </a:pPr>
              <a:r>
                <a:rPr sz="900" spc="-30" dirty="0">
                  <a:solidFill>
                    <a:srgbClr val="6BBA9C"/>
                  </a:solidFill>
                  <a:latin typeface="Arial"/>
                  <a:cs typeface="Arial"/>
                </a:rPr>
                <a:t>Ikut </a:t>
              </a:r>
              <a:r>
                <a:rPr sz="900" spc="-40" dirty="0">
                  <a:solidFill>
                    <a:srgbClr val="6BBA9C"/>
                  </a:solidFill>
                  <a:latin typeface="Arial"/>
                  <a:cs typeface="Arial"/>
                </a:rPr>
                <a:t>pilihan  </a:t>
              </a:r>
              <a:r>
                <a:rPr sz="900" spc="-30" dirty="0">
                  <a:solidFill>
                    <a:srgbClr val="6BBA9C"/>
                  </a:solidFill>
                  <a:latin typeface="Arial"/>
                  <a:cs typeface="Arial"/>
                </a:rPr>
                <a:t>tokoh</a:t>
              </a:r>
              <a:r>
                <a:rPr sz="900" spc="-145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sz="900" spc="-40" dirty="0">
                  <a:solidFill>
                    <a:srgbClr val="6BBA9C"/>
                  </a:solidFill>
                  <a:latin typeface="Arial"/>
                  <a:cs typeface="Arial"/>
                </a:rPr>
                <a:t>kampung</a:t>
              </a:r>
              <a:endParaRPr sz="900" dirty="0">
                <a:solidFill>
                  <a:srgbClr val="6BBA9C"/>
                </a:solidFill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375"/>
                </a:spcBef>
              </a:pPr>
              <a:r>
                <a:rPr sz="1200" spc="-30" dirty="0">
                  <a:solidFill>
                    <a:srgbClr val="008EC5"/>
                  </a:solidFill>
                  <a:latin typeface="Arial Black"/>
                  <a:cs typeface="Arial Black"/>
                </a:rPr>
                <a:t>1,3</a:t>
              </a:r>
              <a:r>
                <a:rPr sz="1200" spc="-105" dirty="0">
                  <a:solidFill>
                    <a:srgbClr val="008EC5"/>
                  </a:solidFill>
                  <a:latin typeface="Arial Black"/>
                  <a:cs typeface="Arial Black"/>
                </a:rPr>
                <a:t> </a:t>
              </a:r>
              <a:r>
                <a:rPr sz="1200" spc="10" dirty="0">
                  <a:solidFill>
                    <a:srgbClr val="008EC5"/>
                  </a:solidFill>
                  <a:latin typeface="Arial Black"/>
                  <a:cs typeface="Arial Black"/>
                </a:rPr>
                <a:t>%</a:t>
              </a:r>
              <a:endParaRPr sz="1200" dirty="0">
                <a:solidFill>
                  <a:srgbClr val="008EC5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3043582" y="4010750"/>
              <a:ext cx="237566" cy="2375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FEC2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3079578" y="4046761"/>
              <a:ext cx="165569" cy="1655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FEC200"/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3916575" y="3349494"/>
            <a:ext cx="1066958" cy="858592"/>
            <a:chOff x="4432445" y="3454864"/>
            <a:chExt cx="1066958" cy="858592"/>
          </a:xfrm>
        </p:grpSpPr>
        <p:sp>
          <p:nvSpPr>
            <p:cNvPr id="12" name="object 12"/>
            <p:cNvSpPr txBox="1"/>
            <p:nvPr/>
          </p:nvSpPr>
          <p:spPr>
            <a:xfrm>
              <a:off x="4432445" y="3454864"/>
              <a:ext cx="1066958" cy="600805"/>
            </a:xfrm>
            <a:prstGeom prst="rect">
              <a:avLst/>
            </a:prstGeom>
          </p:spPr>
          <p:txBody>
            <a:bodyPr vert="horz" wrap="square" lIns="0" tIns="38735" rIns="0" bIns="0" rtlCol="0">
              <a:spAutoFit/>
            </a:bodyPr>
            <a:lstStyle/>
            <a:p>
              <a:pPr marL="12700">
                <a:spcBef>
                  <a:spcPts val="305"/>
                </a:spcBef>
              </a:pPr>
              <a:r>
                <a:rPr lang="en-US" sz="1100" spc="-35" dirty="0" err="1">
                  <a:solidFill>
                    <a:srgbClr val="6BBA9C"/>
                  </a:solidFill>
                  <a:latin typeface="Arial"/>
                  <a:cs typeface="Arial"/>
                </a:rPr>
                <a:t>Memilih</a:t>
              </a:r>
              <a:r>
                <a:rPr lang="en-US" sz="1100" spc="-35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1100" spc="-40" dirty="0">
                  <a:solidFill>
                    <a:srgbClr val="6BBA9C"/>
                  </a:solidFill>
                  <a:latin typeface="Arial"/>
                  <a:cs typeface="Arial"/>
                </a:rPr>
                <a:t>yang  </a:t>
              </a:r>
              <a:r>
                <a:rPr lang="en-US" sz="1100" spc="-35" dirty="0" err="1">
                  <a:solidFill>
                    <a:srgbClr val="6BBA9C"/>
                  </a:solidFill>
                  <a:latin typeface="Arial"/>
                  <a:cs typeface="Arial"/>
                </a:rPr>
                <a:t>memberi</a:t>
              </a:r>
              <a:r>
                <a:rPr lang="en-US" sz="1100" spc="-140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1100" spc="-40" dirty="0" err="1" smtClean="0">
                  <a:solidFill>
                    <a:srgbClr val="6BBA9C"/>
                  </a:solidFill>
                  <a:latin typeface="Arial"/>
                  <a:cs typeface="Arial"/>
                </a:rPr>
                <a:t>sesuatu</a:t>
              </a:r>
              <a:endParaRPr lang="en-US" sz="1100" spc="-30" dirty="0" smtClean="0">
                <a:solidFill>
                  <a:srgbClr val="6BBA9C"/>
                </a:solidFill>
                <a:latin typeface="Arial Black"/>
                <a:cs typeface="Arial Black"/>
              </a:endParaRPr>
            </a:p>
            <a:p>
              <a:pPr marL="12700">
                <a:lnSpc>
                  <a:spcPct val="100000"/>
                </a:lnSpc>
                <a:spcBef>
                  <a:spcPts val="305"/>
                </a:spcBef>
              </a:pPr>
              <a:r>
                <a:rPr sz="1200" spc="-30" dirty="0" smtClean="0">
                  <a:solidFill>
                    <a:srgbClr val="008EC5"/>
                  </a:solidFill>
                  <a:latin typeface="Arial Black"/>
                  <a:cs typeface="Arial Black"/>
                </a:rPr>
                <a:t>0,</a:t>
              </a:r>
              <a:r>
                <a:rPr lang="en-US" sz="1200" spc="-30" dirty="0" smtClean="0">
                  <a:solidFill>
                    <a:srgbClr val="008EC5"/>
                  </a:solidFill>
                  <a:latin typeface="Arial Black"/>
                  <a:cs typeface="Arial Black"/>
                </a:rPr>
                <a:t>3</a:t>
              </a:r>
              <a:r>
                <a:rPr sz="1200" spc="-105" dirty="0" smtClean="0">
                  <a:solidFill>
                    <a:srgbClr val="008EC5"/>
                  </a:solidFill>
                  <a:latin typeface="Arial Black"/>
                  <a:cs typeface="Arial Black"/>
                </a:rPr>
                <a:t> </a:t>
              </a:r>
              <a:r>
                <a:rPr sz="1200" spc="10" dirty="0" smtClean="0">
                  <a:solidFill>
                    <a:srgbClr val="008EC5"/>
                  </a:solidFill>
                  <a:latin typeface="Arial Black"/>
                  <a:cs typeface="Arial Black"/>
                </a:rPr>
                <a:t>%</a:t>
              </a:r>
              <a:endParaRPr sz="1200" dirty="0">
                <a:solidFill>
                  <a:srgbClr val="008EC5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4477662" y="4075878"/>
              <a:ext cx="237578" cy="23757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FEC20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4513659" y="4111889"/>
              <a:ext cx="165582" cy="16556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FEC200"/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120304" y="3503491"/>
            <a:ext cx="464184" cy="649683"/>
            <a:chOff x="5782920" y="3599223"/>
            <a:chExt cx="464184" cy="649683"/>
          </a:xfrm>
        </p:grpSpPr>
        <p:sp>
          <p:nvSpPr>
            <p:cNvPr id="13" name="object 13"/>
            <p:cNvSpPr txBox="1"/>
            <p:nvPr/>
          </p:nvSpPr>
          <p:spPr>
            <a:xfrm>
              <a:off x="5782920" y="3599223"/>
              <a:ext cx="464184" cy="386080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25"/>
                </a:spcBef>
              </a:pPr>
              <a:r>
                <a:rPr sz="900" spc="-40" dirty="0">
                  <a:solidFill>
                    <a:srgbClr val="6BBA9C"/>
                  </a:solidFill>
                  <a:latin typeface="Arial"/>
                  <a:cs typeface="Arial"/>
                </a:rPr>
                <a:t>Lainnya</a:t>
              </a:r>
              <a:endParaRPr sz="900" dirty="0">
                <a:solidFill>
                  <a:srgbClr val="6BBA9C"/>
                </a:solidFill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90"/>
                </a:spcBef>
              </a:pPr>
              <a:r>
                <a:rPr lang="en-US" sz="1200" spc="-30" dirty="0">
                  <a:solidFill>
                    <a:srgbClr val="008EC5"/>
                  </a:solidFill>
                  <a:latin typeface="Arial Black"/>
                  <a:cs typeface="Arial Black"/>
                </a:rPr>
                <a:t>1</a:t>
              </a:r>
              <a:r>
                <a:rPr sz="1200" spc="-30" dirty="0" smtClean="0">
                  <a:solidFill>
                    <a:srgbClr val="008EC5"/>
                  </a:solidFill>
                  <a:latin typeface="Arial Black"/>
                  <a:cs typeface="Arial Black"/>
                </a:rPr>
                <a:t>,</a:t>
              </a:r>
              <a:r>
                <a:rPr lang="en-US" sz="1200" spc="-30" dirty="0" smtClean="0">
                  <a:solidFill>
                    <a:srgbClr val="008EC5"/>
                  </a:solidFill>
                  <a:latin typeface="Arial Black"/>
                  <a:cs typeface="Arial Black"/>
                </a:rPr>
                <a:t>1</a:t>
              </a:r>
              <a:r>
                <a:rPr sz="1200" spc="-160" dirty="0" smtClean="0">
                  <a:solidFill>
                    <a:srgbClr val="008EC5"/>
                  </a:solidFill>
                  <a:latin typeface="Arial Black"/>
                  <a:cs typeface="Arial Black"/>
                </a:rPr>
                <a:t> </a:t>
              </a:r>
              <a:r>
                <a:rPr sz="1200" spc="10" dirty="0">
                  <a:solidFill>
                    <a:srgbClr val="008EC5"/>
                  </a:solidFill>
                  <a:latin typeface="Arial Black"/>
                  <a:cs typeface="Arial Black"/>
                </a:rPr>
                <a:t>%</a:t>
              </a:r>
              <a:endParaRPr sz="1200" dirty="0">
                <a:solidFill>
                  <a:srgbClr val="008EC5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5794642" y="4011328"/>
              <a:ext cx="237578" cy="2375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FEC200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5830646" y="4047339"/>
              <a:ext cx="165569" cy="16556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FEC200"/>
                </a:solidFill>
              </a:endParaRPr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426984" y="3051493"/>
            <a:ext cx="4681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Pengambilan 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Keputusan Responden 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dalam</a:t>
            </a:r>
            <a:r>
              <a:rPr sz="1200" b="1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Memilih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6608018" y="2731172"/>
            <a:ext cx="1327909" cy="2310728"/>
            <a:chOff x="6184416" y="2226740"/>
            <a:chExt cx="1327909" cy="2310728"/>
          </a:xfrm>
        </p:grpSpPr>
        <p:sp>
          <p:nvSpPr>
            <p:cNvPr id="14" name="object 14"/>
            <p:cNvSpPr txBox="1"/>
            <p:nvPr/>
          </p:nvSpPr>
          <p:spPr>
            <a:xfrm>
              <a:off x="6608521" y="3446786"/>
              <a:ext cx="262890" cy="1625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249554" algn="l"/>
                </a:tabLst>
              </a:pPr>
              <a:r>
                <a:rPr sz="900" u="sng" dirty="0">
                  <a:solidFill>
                    <a:srgbClr val="003C7A"/>
                  </a:solidFill>
                  <a:uFill>
                    <a:solidFill>
                      <a:srgbClr val="717173"/>
                    </a:solidFill>
                  </a:uFill>
                  <a:latin typeface="Arial"/>
                  <a:cs typeface="Arial"/>
                </a:rPr>
                <a:t> 	</a:t>
              </a:r>
              <a:endParaRPr sz="900">
                <a:latin typeface="Arial"/>
                <a:cs typeface="Arial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6184416" y="3525947"/>
              <a:ext cx="1014094" cy="182880"/>
            </a:xfrm>
            <a:custGeom>
              <a:avLst/>
              <a:gdLst/>
              <a:ahLst/>
              <a:cxnLst/>
              <a:rect l="l" t="t" r="r" b="b"/>
              <a:pathLst>
                <a:path w="1014095" h="182879">
                  <a:moveTo>
                    <a:pt x="917587" y="0"/>
                  </a:moveTo>
                  <a:lnTo>
                    <a:pt x="96075" y="0"/>
                  </a:lnTo>
                  <a:lnTo>
                    <a:pt x="0" y="182537"/>
                  </a:lnTo>
                  <a:lnTo>
                    <a:pt x="1013663" y="182537"/>
                  </a:lnTo>
                  <a:lnTo>
                    <a:pt x="91758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47865" y="361721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278" y="0"/>
                  </a:lnTo>
                </a:path>
              </a:pathLst>
            </a:custGeom>
            <a:ln w="21602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390341" y="361721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291" y="0"/>
                  </a:lnTo>
                </a:path>
              </a:pathLst>
            </a:custGeom>
            <a:ln w="21602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203632" y="3865638"/>
              <a:ext cx="975360" cy="671830"/>
            </a:xfrm>
            <a:custGeom>
              <a:avLst/>
              <a:gdLst/>
              <a:ahLst/>
              <a:cxnLst/>
              <a:rect l="l" t="t" r="r" b="b"/>
              <a:pathLst>
                <a:path w="975359" h="671829">
                  <a:moveTo>
                    <a:pt x="0" y="671461"/>
                  </a:moveTo>
                  <a:lnTo>
                    <a:pt x="975245" y="671461"/>
                  </a:lnTo>
                  <a:lnTo>
                    <a:pt x="975245" y="0"/>
                  </a:lnTo>
                  <a:lnTo>
                    <a:pt x="0" y="0"/>
                  </a:lnTo>
                  <a:lnTo>
                    <a:pt x="0" y="671461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03632" y="3814978"/>
              <a:ext cx="975360" cy="50800"/>
            </a:xfrm>
            <a:custGeom>
              <a:avLst/>
              <a:gdLst/>
              <a:ahLst/>
              <a:cxnLst/>
              <a:rect l="l" t="t" r="r" b="b"/>
              <a:pathLst>
                <a:path w="975359" h="50800">
                  <a:moveTo>
                    <a:pt x="0" y="50660"/>
                  </a:moveTo>
                  <a:lnTo>
                    <a:pt x="975245" y="50660"/>
                  </a:lnTo>
                  <a:lnTo>
                    <a:pt x="975245" y="0"/>
                  </a:lnTo>
                  <a:lnTo>
                    <a:pt x="0" y="0"/>
                  </a:lnTo>
                  <a:lnTo>
                    <a:pt x="0" y="50660"/>
                  </a:lnTo>
                  <a:close/>
                </a:path>
              </a:pathLst>
            </a:custGeom>
            <a:solidFill>
              <a:srgbClr val="AAAAAA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84417" y="3708476"/>
              <a:ext cx="1014094" cy="106680"/>
            </a:xfrm>
            <a:custGeom>
              <a:avLst/>
              <a:gdLst/>
              <a:ahLst/>
              <a:cxnLst/>
              <a:rect l="l" t="t" r="r" b="b"/>
              <a:pathLst>
                <a:path w="1014095" h="106679">
                  <a:moveTo>
                    <a:pt x="1013663" y="106502"/>
                  </a:moveTo>
                  <a:lnTo>
                    <a:pt x="0" y="106502"/>
                  </a:lnTo>
                  <a:lnTo>
                    <a:pt x="0" y="0"/>
                  </a:lnTo>
                  <a:lnTo>
                    <a:pt x="1013663" y="0"/>
                  </a:lnTo>
                  <a:lnTo>
                    <a:pt x="1013663" y="10650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6365837" y="4016108"/>
              <a:ext cx="650875" cy="207010"/>
            </a:xfrm>
            <a:prstGeom prst="rect">
              <a:avLst/>
            </a:prstGeom>
            <a:solidFill>
              <a:srgbClr val="FF435A"/>
            </a:solidFill>
            <a:ln w="7594">
              <a:solidFill>
                <a:srgbClr val="FFFFFF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08585">
                <a:lnSpc>
                  <a:spcPts val="1630"/>
                </a:lnSpc>
              </a:pPr>
              <a:r>
                <a:rPr sz="1400" b="1" spc="100" dirty="0">
                  <a:solidFill>
                    <a:srgbClr val="FFFFFF"/>
                  </a:solidFill>
                  <a:latin typeface="Calibri"/>
                  <a:cs typeface="Calibri"/>
                </a:rPr>
                <a:t>VOTE</a:t>
              </a:r>
              <a:endParaRPr sz="1400" dirty="0">
                <a:latin typeface="Calibri"/>
                <a:cs typeface="Calibri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6788796" y="3053828"/>
              <a:ext cx="201404" cy="1369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34632" y="3119285"/>
              <a:ext cx="513715" cy="509270"/>
            </a:xfrm>
            <a:custGeom>
              <a:avLst/>
              <a:gdLst/>
              <a:ahLst/>
              <a:cxnLst/>
              <a:rect l="l" t="t" r="r" b="b"/>
              <a:pathLst>
                <a:path w="513715" h="509270">
                  <a:moveTo>
                    <a:pt x="513232" y="508787"/>
                  </a:moveTo>
                  <a:lnTo>
                    <a:pt x="0" y="508787"/>
                  </a:lnTo>
                  <a:lnTo>
                    <a:pt x="0" y="0"/>
                  </a:lnTo>
                  <a:lnTo>
                    <a:pt x="513232" y="0"/>
                  </a:lnTo>
                  <a:lnTo>
                    <a:pt x="513232" y="5087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524066" y="3268611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1932" y="0"/>
                  </a:moveTo>
                  <a:lnTo>
                    <a:pt x="1130" y="0"/>
                  </a:lnTo>
                  <a:lnTo>
                    <a:pt x="0" y="1142"/>
                  </a:lnTo>
                  <a:lnTo>
                    <a:pt x="0" y="71932"/>
                  </a:lnTo>
                  <a:lnTo>
                    <a:pt x="1130" y="73063"/>
                  </a:lnTo>
                  <a:lnTo>
                    <a:pt x="71932" y="73063"/>
                  </a:lnTo>
                  <a:lnTo>
                    <a:pt x="73050" y="71932"/>
                  </a:lnTo>
                  <a:lnTo>
                    <a:pt x="73050" y="68008"/>
                  </a:lnTo>
                  <a:lnTo>
                    <a:pt x="5054" y="68008"/>
                  </a:lnTo>
                  <a:lnTo>
                    <a:pt x="5054" y="5054"/>
                  </a:lnTo>
                  <a:lnTo>
                    <a:pt x="73050" y="5054"/>
                  </a:lnTo>
                  <a:lnTo>
                    <a:pt x="73050" y="1142"/>
                  </a:lnTo>
                  <a:lnTo>
                    <a:pt x="71932" y="0"/>
                  </a:lnTo>
                  <a:close/>
                </a:path>
                <a:path w="73659" h="73660">
                  <a:moveTo>
                    <a:pt x="73050" y="5054"/>
                  </a:moveTo>
                  <a:lnTo>
                    <a:pt x="68008" y="5054"/>
                  </a:lnTo>
                  <a:lnTo>
                    <a:pt x="68008" y="68008"/>
                  </a:lnTo>
                  <a:lnTo>
                    <a:pt x="73050" y="68008"/>
                  </a:lnTo>
                  <a:lnTo>
                    <a:pt x="73050" y="5054"/>
                  </a:lnTo>
                  <a:close/>
                </a:path>
              </a:pathLst>
            </a:custGeom>
            <a:solidFill>
              <a:srgbClr val="717173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621716" y="3288416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621221" y="3286511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90">
                  <a:moveTo>
                    <a:pt x="0" y="0"/>
                  </a:moveTo>
                  <a:lnTo>
                    <a:pt x="23721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621747" y="3284606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57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621716" y="3325660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621221" y="3323755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90">
                  <a:moveTo>
                    <a:pt x="0" y="0"/>
                  </a:moveTo>
                  <a:lnTo>
                    <a:pt x="23721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621741" y="3321850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69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524066" y="3393706"/>
              <a:ext cx="73050" cy="730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621716" y="3413505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621221" y="3411601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90">
                  <a:moveTo>
                    <a:pt x="0" y="0"/>
                  </a:moveTo>
                  <a:lnTo>
                    <a:pt x="23721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621735" y="3409696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83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621716" y="3450750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621221" y="3448845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90">
                  <a:moveTo>
                    <a:pt x="0" y="0"/>
                  </a:moveTo>
                  <a:lnTo>
                    <a:pt x="23721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621735" y="3446939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83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524066" y="3510280"/>
              <a:ext cx="73050" cy="730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621716" y="3530088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621221" y="3528183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90">
                  <a:moveTo>
                    <a:pt x="0" y="0"/>
                  </a:moveTo>
                  <a:lnTo>
                    <a:pt x="23721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621735" y="3526278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83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621716" y="3567332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621735" y="3563522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83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534413" y="3251224"/>
              <a:ext cx="76835" cy="82550"/>
            </a:xfrm>
            <a:custGeom>
              <a:avLst/>
              <a:gdLst/>
              <a:ahLst/>
              <a:cxnLst/>
              <a:rect l="l" t="t" r="r" b="b"/>
              <a:pathLst>
                <a:path w="76834" h="82550">
                  <a:moveTo>
                    <a:pt x="9000" y="28570"/>
                  </a:moveTo>
                  <a:lnTo>
                    <a:pt x="3552" y="29630"/>
                  </a:lnTo>
                  <a:lnTo>
                    <a:pt x="0" y="33828"/>
                  </a:lnTo>
                  <a:lnTo>
                    <a:pt x="802" y="39736"/>
                  </a:lnTo>
                  <a:lnTo>
                    <a:pt x="26342" y="82052"/>
                  </a:lnTo>
                  <a:lnTo>
                    <a:pt x="33556" y="82116"/>
                  </a:lnTo>
                  <a:lnTo>
                    <a:pt x="41034" y="69530"/>
                  </a:lnTo>
                  <a:lnTo>
                    <a:pt x="23396" y="69530"/>
                  </a:lnTo>
                  <a:lnTo>
                    <a:pt x="29895" y="58589"/>
                  </a:lnTo>
                  <a:lnTo>
                    <a:pt x="13883" y="32078"/>
                  </a:lnTo>
                  <a:lnTo>
                    <a:pt x="9000" y="28570"/>
                  </a:lnTo>
                  <a:close/>
                </a:path>
                <a:path w="76834" h="82550">
                  <a:moveTo>
                    <a:pt x="29895" y="58589"/>
                  </a:moveTo>
                  <a:lnTo>
                    <a:pt x="23396" y="69530"/>
                  </a:lnTo>
                  <a:lnTo>
                    <a:pt x="36502" y="69530"/>
                  </a:lnTo>
                  <a:lnTo>
                    <a:pt x="29895" y="58589"/>
                  </a:lnTo>
                  <a:close/>
                </a:path>
                <a:path w="76834" h="82550">
                  <a:moveTo>
                    <a:pt x="67456" y="0"/>
                  </a:moveTo>
                  <a:lnTo>
                    <a:pt x="62601" y="3528"/>
                  </a:lnTo>
                  <a:lnTo>
                    <a:pt x="29895" y="58589"/>
                  </a:lnTo>
                  <a:lnTo>
                    <a:pt x="36502" y="69530"/>
                  </a:lnTo>
                  <a:lnTo>
                    <a:pt x="41034" y="69530"/>
                  </a:lnTo>
                  <a:lnTo>
                    <a:pt x="75694" y="11199"/>
                  </a:lnTo>
                  <a:lnTo>
                    <a:pt x="76461" y="5262"/>
                  </a:lnTo>
                  <a:lnTo>
                    <a:pt x="72896" y="1053"/>
                  </a:lnTo>
                  <a:lnTo>
                    <a:pt x="67456" y="0"/>
                  </a:lnTo>
                  <a:close/>
                </a:path>
              </a:pathLst>
            </a:custGeom>
            <a:solidFill>
              <a:srgbClr val="149F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147835" y="2226740"/>
              <a:ext cx="364490" cy="582930"/>
            </a:xfrm>
            <a:custGeom>
              <a:avLst/>
              <a:gdLst/>
              <a:ahLst/>
              <a:cxnLst/>
              <a:rect l="l" t="t" r="r" b="b"/>
              <a:pathLst>
                <a:path w="364490" h="582930">
                  <a:moveTo>
                    <a:pt x="364112" y="0"/>
                  </a:moveTo>
                  <a:lnTo>
                    <a:pt x="358076" y="0"/>
                  </a:lnTo>
                  <a:lnTo>
                    <a:pt x="0" y="252450"/>
                  </a:lnTo>
                  <a:lnTo>
                    <a:pt x="232676" y="582853"/>
                  </a:lnTo>
                  <a:lnTo>
                    <a:pt x="233768" y="582091"/>
                  </a:lnTo>
                  <a:lnTo>
                    <a:pt x="178003" y="503389"/>
                  </a:lnTo>
                  <a:lnTo>
                    <a:pt x="364112" y="372970"/>
                  </a:lnTo>
                  <a:lnTo>
                    <a:pt x="364112" y="0"/>
                  </a:lnTo>
                  <a:close/>
                </a:path>
              </a:pathLst>
            </a:custGeom>
            <a:solidFill>
              <a:srgbClr val="2B43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325838" y="2599711"/>
              <a:ext cx="186109" cy="20912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547397" y="2547061"/>
              <a:ext cx="772160" cy="695960"/>
            </a:xfrm>
            <a:custGeom>
              <a:avLst/>
              <a:gdLst/>
              <a:ahLst/>
              <a:cxnLst/>
              <a:rect l="l" t="t" r="r" b="b"/>
              <a:pathLst>
                <a:path w="772159" h="695960">
                  <a:moveTo>
                    <a:pt x="502289" y="69583"/>
                  </a:moveTo>
                  <a:lnTo>
                    <a:pt x="171098" y="133591"/>
                  </a:lnTo>
                  <a:lnTo>
                    <a:pt x="126138" y="155028"/>
                  </a:lnTo>
                  <a:lnTo>
                    <a:pt x="97286" y="195630"/>
                  </a:lnTo>
                  <a:lnTo>
                    <a:pt x="5604" y="436283"/>
                  </a:lnTo>
                  <a:lnTo>
                    <a:pt x="0" y="459194"/>
                  </a:lnTo>
                  <a:lnTo>
                    <a:pt x="161" y="482436"/>
                  </a:lnTo>
                  <a:lnTo>
                    <a:pt x="5949" y="504947"/>
                  </a:lnTo>
                  <a:lnTo>
                    <a:pt x="17225" y="525665"/>
                  </a:lnTo>
                  <a:lnTo>
                    <a:pt x="78058" y="610400"/>
                  </a:lnTo>
                  <a:lnTo>
                    <a:pt x="68301" y="631858"/>
                  </a:lnTo>
                  <a:lnTo>
                    <a:pt x="87786" y="678408"/>
                  </a:lnTo>
                  <a:lnTo>
                    <a:pt x="94276" y="684758"/>
                  </a:lnTo>
                  <a:lnTo>
                    <a:pt x="94085" y="684885"/>
                  </a:lnTo>
                  <a:lnTo>
                    <a:pt x="94923" y="685279"/>
                  </a:lnTo>
                  <a:lnTo>
                    <a:pt x="102669" y="690449"/>
                  </a:lnTo>
                  <a:lnTo>
                    <a:pt x="110710" y="693762"/>
                  </a:lnTo>
                  <a:lnTo>
                    <a:pt x="118941" y="695409"/>
                  </a:lnTo>
                  <a:lnTo>
                    <a:pt x="127258" y="695579"/>
                  </a:lnTo>
                  <a:lnTo>
                    <a:pt x="134819" y="695431"/>
                  </a:lnTo>
                  <a:lnTo>
                    <a:pt x="141659" y="694001"/>
                  </a:lnTo>
                  <a:lnTo>
                    <a:pt x="148042" y="691460"/>
                  </a:lnTo>
                  <a:lnTo>
                    <a:pt x="154232" y="687984"/>
                  </a:lnTo>
                  <a:lnTo>
                    <a:pt x="160011" y="685203"/>
                  </a:lnTo>
                  <a:lnTo>
                    <a:pt x="165485" y="681888"/>
                  </a:lnTo>
                  <a:lnTo>
                    <a:pt x="170361" y="678408"/>
                  </a:lnTo>
                  <a:lnTo>
                    <a:pt x="201111" y="654763"/>
                  </a:lnTo>
                  <a:lnTo>
                    <a:pt x="248716" y="617243"/>
                  </a:lnTo>
                  <a:lnTo>
                    <a:pt x="297218" y="579540"/>
                  </a:lnTo>
                  <a:lnTo>
                    <a:pt x="330661" y="555345"/>
                  </a:lnTo>
                  <a:lnTo>
                    <a:pt x="448307" y="499824"/>
                  </a:lnTo>
                  <a:lnTo>
                    <a:pt x="496231" y="476918"/>
                  </a:lnTo>
                  <a:lnTo>
                    <a:pt x="533962" y="457022"/>
                  </a:lnTo>
                  <a:lnTo>
                    <a:pt x="541074" y="453402"/>
                  </a:lnTo>
                  <a:lnTo>
                    <a:pt x="546497" y="450468"/>
                  </a:lnTo>
                  <a:lnTo>
                    <a:pt x="581663" y="418463"/>
                  </a:lnTo>
                  <a:lnTo>
                    <a:pt x="622751" y="371011"/>
                  </a:lnTo>
                  <a:lnTo>
                    <a:pt x="658196" y="327131"/>
                  </a:lnTo>
                  <a:lnTo>
                    <a:pt x="673281" y="307835"/>
                  </a:lnTo>
                  <a:lnTo>
                    <a:pt x="674512" y="307835"/>
                  </a:lnTo>
                  <a:lnTo>
                    <a:pt x="771973" y="237807"/>
                  </a:lnTo>
                  <a:lnTo>
                    <a:pt x="650751" y="70053"/>
                  </a:lnTo>
                  <a:lnTo>
                    <a:pt x="502644" y="70053"/>
                  </a:lnTo>
                  <a:lnTo>
                    <a:pt x="502289" y="69583"/>
                  </a:lnTo>
                  <a:close/>
                </a:path>
                <a:path w="772159" h="695960">
                  <a:moveTo>
                    <a:pt x="674512" y="307835"/>
                  </a:moveTo>
                  <a:lnTo>
                    <a:pt x="673281" y="307835"/>
                  </a:lnTo>
                  <a:lnTo>
                    <a:pt x="673929" y="308254"/>
                  </a:lnTo>
                  <a:lnTo>
                    <a:pt x="674512" y="307835"/>
                  </a:lnTo>
                  <a:close/>
                </a:path>
                <a:path w="772159" h="695960">
                  <a:moveTo>
                    <a:pt x="600129" y="0"/>
                  </a:moveTo>
                  <a:lnTo>
                    <a:pt x="502644" y="70053"/>
                  </a:lnTo>
                  <a:lnTo>
                    <a:pt x="650751" y="70053"/>
                  </a:lnTo>
                  <a:lnTo>
                    <a:pt x="600129" y="0"/>
                  </a:lnTo>
                  <a:close/>
                </a:path>
              </a:pathLst>
            </a:custGeom>
            <a:solidFill>
              <a:srgbClr val="FFCD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43875" y="2750714"/>
              <a:ext cx="675640" cy="492125"/>
            </a:xfrm>
            <a:custGeom>
              <a:avLst/>
              <a:gdLst/>
              <a:ahLst/>
              <a:cxnLst/>
              <a:rect l="l" t="t" r="r" b="b"/>
              <a:pathLst>
                <a:path w="675640" h="492125">
                  <a:moveTo>
                    <a:pt x="650798" y="0"/>
                  </a:moveTo>
                  <a:lnTo>
                    <a:pt x="554583" y="70675"/>
                  </a:lnTo>
                  <a:lnTo>
                    <a:pt x="526148" y="112619"/>
                  </a:lnTo>
                  <a:lnTo>
                    <a:pt x="505218" y="139715"/>
                  </a:lnTo>
                  <a:lnTo>
                    <a:pt x="444652" y="196583"/>
                  </a:lnTo>
                  <a:lnTo>
                    <a:pt x="411675" y="217295"/>
                  </a:lnTo>
                  <a:lnTo>
                    <a:pt x="359639" y="243256"/>
                  </a:lnTo>
                  <a:lnTo>
                    <a:pt x="301624" y="270519"/>
                  </a:lnTo>
                  <a:lnTo>
                    <a:pt x="250710" y="295139"/>
                  </a:lnTo>
                  <a:lnTo>
                    <a:pt x="219976" y="313169"/>
                  </a:lnTo>
                  <a:lnTo>
                    <a:pt x="138987" y="377846"/>
                  </a:lnTo>
                  <a:lnTo>
                    <a:pt x="68549" y="431330"/>
                  </a:lnTo>
                  <a:lnTo>
                    <a:pt x="18831" y="467735"/>
                  </a:lnTo>
                  <a:lnTo>
                    <a:pt x="0" y="481177"/>
                  </a:lnTo>
                  <a:lnTo>
                    <a:pt x="18310" y="490807"/>
                  </a:lnTo>
                  <a:lnTo>
                    <a:pt x="37318" y="491637"/>
                  </a:lnTo>
                  <a:lnTo>
                    <a:pt x="56432" y="485412"/>
                  </a:lnTo>
                  <a:lnTo>
                    <a:pt x="75057" y="473875"/>
                  </a:lnTo>
                  <a:lnTo>
                    <a:pt x="203042" y="374605"/>
                  </a:lnTo>
                  <a:lnTo>
                    <a:pt x="235369" y="350812"/>
                  </a:lnTo>
                  <a:lnTo>
                    <a:pt x="264656" y="335724"/>
                  </a:lnTo>
                  <a:lnTo>
                    <a:pt x="370934" y="287326"/>
                  </a:lnTo>
                  <a:lnTo>
                    <a:pt x="421982" y="262809"/>
                  </a:lnTo>
                  <a:lnTo>
                    <a:pt x="485513" y="212724"/>
                  </a:lnTo>
                  <a:lnTo>
                    <a:pt x="526700" y="165406"/>
                  </a:lnTo>
                  <a:lnTo>
                    <a:pt x="562620" y="122196"/>
                  </a:lnTo>
                  <a:lnTo>
                    <a:pt x="577989" y="103301"/>
                  </a:lnTo>
                  <a:lnTo>
                    <a:pt x="675487" y="34150"/>
                  </a:lnTo>
                  <a:lnTo>
                    <a:pt x="650798" y="0"/>
                  </a:lnTo>
                  <a:close/>
                </a:path>
              </a:pathLst>
            </a:custGeom>
            <a:solidFill>
              <a:srgbClr val="B3825D">
                <a:alpha val="27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667561" y="2921061"/>
              <a:ext cx="165163" cy="14895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633254" y="3145922"/>
              <a:ext cx="99548" cy="8643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102685" y="2501075"/>
              <a:ext cx="261620" cy="328295"/>
            </a:xfrm>
            <a:custGeom>
              <a:avLst/>
              <a:gdLst/>
              <a:ahLst/>
              <a:cxnLst/>
              <a:rect l="l" t="t" r="r" b="b"/>
              <a:pathLst>
                <a:path w="261620" h="328294">
                  <a:moveTo>
                    <a:pt x="60363" y="0"/>
                  </a:moveTo>
                  <a:lnTo>
                    <a:pt x="0" y="42544"/>
                  </a:lnTo>
                  <a:lnTo>
                    <a:pt x="200964" y="327774"/>
                  </a:lnTo>
                  <a:lnTo>
                    <a:pt x="261327" y="285241"/>
                  </a:lnTo>
                  <a:lnTo>
                    <a:pt x="603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263989" y="2677468"/>
              <a:ext cx="214251" cy="15138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Rectangle 86"/>
          <p:cNvSpPr/>
          <p:nvPr/>
        </p:nvSpPr>
        <p:spPr>
          <a:xfrm rot="16200000">
            <a:off x="7200114" y="118220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8" name="object 90"/>
          <p:cNvSpPr txBox="1">
            <a:spLocks/>
          </p:cNvSpPr>
          <p:nvPr/>
        </p:nvSpPr>
        <p:spPr>
          <a:xfrm>
            <a:off x="5943619" y="573566"/>
            <a:ext cx="1794806" cy="619272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10795" algn="r">
              <a:lnSpc>
                <a:spcPct val="77700"/>
              </a:lnSpc>
              <a:spcBef>
                <a:spcPts val="1085"/>
              </a:spcBef>
            </a:pPr>
            <a:r>
              <a:rPr lang="en-US" sz="2000" kern="0" spc="-125" dirty="0" smtClean="0">
                <a:solidFill>
                  <a:srgbClr val="6BBA9C"/>
                </a:solidFill>
              </a:rPr>
              <a:t>PARTAI POLITIK </a:t>
            </a:r>
            <a:r>
              <a:rPr lang="en-US" sz="2000" kern="0" spc="-145" dirty="0" smtClean="0">
                <a:solidFill>
                  <a:srgbClr val="FEC200"/>
                </a:solidFill>
              </a:rPr>
              <a:t>DAN PEMILU</a:t>
            </a:r>
            <a:endParaRPr lang="en-US" sz="2000" kern="0" dirty="0">
              <a:solidFill>
                <a:srgbClr val="FEC200"/>
              </a:solidFill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3259475" y="3969083"/>
            <a:ext cx="840539" cy="880942"/>
            <a:chOff x="3726012" y="4038350"/>
            <a:chExt cx="840539" cy="880942"/>
          </a:xfrm>
        </p:grpSpPr>
        <p:sp>
          <p:nvSpPr>
            <p:cNvPr id="97" name="object 12"/>
            <p:cNvSpPr txBox="1"/>
            <p:nvPr/>
          </p:nvSpPr>
          <p:spPr>
            <a:xfrm>
              <a:off x="3726012" y="4272320"/>
              <a:ext cx="840539" cy="646972"/>
            </a:xfrm>
            <a:prstGeom prst="rect">
              <a:avLst/>
            </a:prstGeom>
          </p:spPr>
          <p:txBody>
            <a:bodyPr vert="horz" wrap="square" lIns="0" tIns="387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305"/>
                </a:spcBef>
              </a:pPr>
              <a:r>
                <a:rPr sz="1200" spc="-30" dirty="0" smtClean="0">
                  <a:solidFill>
                    <a:srgbClr val="008EC5"/>
                  </a:solidFill>
                  <a:latin typeface="Arial Black"/>
                  <a:cs typeface="Arial Black"/>
                </a:rPr>
                <a:t>0,</a:t>
              </a:r>
              <a:r>
                <a:rPr lang="en-US" sz="1200" spc="-30" dirty="0" smtClean="0">
                  <a:solidFill>
                    <a:srgbClr val="008EC5"/>
                  </a:solidFill>
                  <a:latin typeface="Arial Black"/>
                  <a:cs typeface="Arial Black"/>
                </a:rPr>
                <a:t>8</a:t>
              </a:r>
              <a:r>
                <a:rPr sz="1200" spc="-105" dirty="0" smtClean="0">
                  <a:solidFill>
                    <a:srgbClr val="008EC5"/>
                  </a:solidFill>
                  <a:latin typeface="Arial Black"/>
                  <a:cs typeface="Arial Black"/>
                </a:rPr>
                <a:t> </a:t>
              </a:r>
              <a:r>
                <a:rPr sz="1200" spc="10" dirty="0">
                  <a:solidFill>
                    <a:srgbClr val="008EC5"/>
                  </a:solidFill>
                  <a:latin typeface="Arial Black"/>
                  <a:cs typeface="Arial Black"/>
                </a:rPr>
                <a:t>%</a:t>
              </a:r>
              <a:endParaRPr sz="1200" dirty="0">
                <a:solidFill>
                  <a:srgbClr val="008EC5"/>
                </a:solidFill>
                <a:latin typeface="Arial Black"/>
                <a:cs typeface="Arial Black"/>
              </a:endParaRPr>
            </a:p>
            <a:p>
              <a:pPr marL="12700" marR="5080">
                <a:lnSpc>
                  <a:spcPts val="990"/>
                </a:lnSpc>
                <a:spcBef>
                  <a:spcPts val="254"/>
                </a:spcBef>
              </a:pPr>
              <a:r>
                <a:rPr lang="en-US" sz="900" spc="-35" dirty="0" err="1">
                  <a:solidFill>
                    <a:srgbClr val="6BBA9C"/>
                  </a:solidFill>
                  <a:latin typeface="Arial"/>
                  <a:cs typeface="Arial"/>
                </a:rPr>
                <a:t>Menunggu</a:t>
              </a:r>
              <a:r>
                <a:rPr lang="en-US" sz="900" spc="-35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900" spc="-35" dirty="0" err="1">
                  <a:solidFill>
                    <a:srgbClr val="6BBA9C"/>
                  </a:solidFill>
                  <a:latin typeface="Arial"/>
                  <a:cs typeface="Arial"/>
                </a:rPr>
                <a:t>petunjuk</a:t>
              </a:r>
              <a:r>
                <a:rPr lang="en-US" sz="900" spc="-35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900" spc="-35" dirty="0" err="1">
                  <a:solidFill>
                    <a:srgbClr val="6BBA9C"/>
                  </a:solidFill>
                  <a:latin typeface="Arial"/>
                  <a:cs typeface="Arial"/>
                </a:rPr>
                <a:t>Kiai</a:t>
              </a:r>
              <a:r>
                <a:rPr lang="en-US" sz="900" spc="-35" dirty="0">
                  <a:solidFill>
                    <a:srgbClr val="6BBA9C"/>
                  </a:solidFill>
                  <a:latin typeface="Arial"/>
                  <a:cs typeface="Arial"/>
                </a:rPr>
                <a:t>/</a:t>
              </a:r>
              <a:r>
                <a:rPr lang="en-US" sz="900" spc="-35" dirty="0" err="1">
                  <a:solidFill>
                    <a:srgbClr val="6BBA9C"/>
                  </a:solidFill>
                  <a:latin typeface="Arial"/>
                  <a:cs typeface="Arial"/>
                </a:rPr>
                <a:t>Pesantren</a:t>
              </a:r>
              <a:endParaRPr sz="900" dirty="0">
                <a:solidFill>
                  <a:srgbClr val="6BBA9C"/>
                </a:solidFill>
                <a:latin typeface="Arial"/>
                <a:cs typeface="Arial"/>
              </a:endParaRPr>
            </a:p>
          </p:txBody>
        </p:sp>
        <p:sp>
          <p:nvSpPr>
            <p:cNvPr id="98" name="object 38"/>
            <p:cNvSpPr/>
            <p:nvPr/>
          </p:nvSpPr>
          <p:spPr>
            <a:xfrm>
              <a:off x="3797393" y="4038350"/>
              <a:ext cx="237578" cy="23757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FEC200"/>
                </a:solidFill>
              </a:endParaRPr>
            </a:p>
          </p:txBody>
        </p:sp>
        <p:sp>
          <p:nvSpPr>
            <p:cNvPr id="99" name="object 39"/>
            <p:cNvSpPr/>
            <p:nvPr/>
          </p:nvSpPr>
          <p:spPr>
            <a:xfrm>
              <a:off x="3833390" y="4074361"/>
              <a:ext cx="165582" cy="16556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FEC200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508346" y="3958035"/>
            <a:ext cx="749300" cy="784253"/>
            <a:chOff x="5073484" y="4031943"/>
            <a:chExt cx="749300" cy="784253"/>
          </a:xfrm>
        </p:grpSpPr>
        <p:sp>
          <p:nvSpPr>
            <p:cNvPr id="100" name="object 40"/>
            <p:cNvSpPr/>
            <p:nvPr/>
          </p:nvSpPr>
          <p:spPr>
            <a:xfrm>
              <a:off x="5091159" y="4031943"/>
              <a:ext cx="237578" cy="2375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u="sng" dirty="0">
                <a:solidFill>
                  <a:srgbClr val="FEC200"/>
                </a:solidFill>
              </a:endParaRPr>
            </a:p>
          </p:txBody>
        </p:sp>
        <p:sp>
          <p:nvSpPr>
            <p:cNvPr id="101" name="object 41"/>
            <p:cNvSpPr/>
            <p:nvPr/>
          </p:nvSpPr>
          <p:spPr>
            <a:xfrm>
              <a:off x="5127163" y="4067954"/>
              <a:ext cx="165569" cy="16556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FEC200"/>
                </a:solidFill>
              </a:endParaRPr>
            </a:p>
          </p:txBody>
        </p:sp>
        <p:sp>
          <p:nvSpPr>
            <p:cNvPr id="102" name="object 11"/>
            <p:cNvSpPr txBox="1"/>
            <p:nvPr/>
          </p:nvSpPr>
          <p:spPr>
            <a:xfrm>
              <a:off x="5073484" y="4353891"/>
              <a:ext cx="749300" cy="462305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>
                <a:lnSpc>
                  <a:spcPts val="990"/>
                </a:lnSpc>
                <a:spcBef>
                  <a:spcPts val="204"/>
                </a:spcBef>
              </a:pPr>
              <a:r>
                <a:rPr lang="en-US" sz="1200" spc="-30" dirty="0" smtClean="0">
                  <a:solidFill>
                    <a:srgbClr val="008EC5"/>
                  </a:solidFill>
                  <a:latin typeface="Arial Black"/>
                  <a:cs typeface="Arial Black"/>
                </a:rPr>
                <a:t>0</a:t>
              </a:r>
              <a:r>
                <a:rPr sz="1200" spc="-30" dirty="0" smtClean="0">
                  <a:solidFill>
                    <a:srgbClr val="008EC5"/>
                  </a:solidFill>
                  <a:latin typeface="Arial Black"/>
                  <a:cs typeface="Arial Black"/>
                </a:rPr>
                <a:t>,3</a:t>
              </a:r>
              <a:r>
                <a:rPr sz="1200" spc="-105" dirty="0" smtClean="0">
                  <a:solidFill>
                    <a:srgbClr val="008EC5"/>
                  </a:solidFill>
                  <a:latin typeface="Arial Black"/>
                  <a:cs typeface="Arial Black"/>
                </a:rPr>
                <a:t> </a:t>
              </a:r>
              <a:r>
                <a:rPr sz="1200" spc="10" dirty="0" smtClean="0">
                  <a:solidFill>
                    <a:srgbClr val="008EC5"/>
                  </a:solidFill>
                  <a:latin typeface="Arial Black"/>
                  <a:cs typeface="Arial Black"/>
                </a:rPr>
                <a:t>%</a:t>
              </a:r>
              <a:endParaRPr lang="en-US" sz="1200" spc="10" dirty="0" smtClean="0">
                <a:solidFill>
                  <a:srgbClr val="008EC5"/>
                </a:solidFill>
                <a:latin typeface="Arial Black"/>
                <a:cs typeface="Arial Black"/>
              </a:endParaRPr>
            </a:p>
            <a:p>
              <a:pPr marL="12700" marR="5080">
                <a:lnSpc>
                  <a:spcPts val="990"/>
                </a:lnSpc>
                <a:spcBef>
                  <a:spcPts val="204"/>
                </a:spcBef>
              </a:pPr>
              <a:r>
                <a:rPr lang="en-US" sz="1100" spc="-30" dirty="0" err="1">
                  <a:solidFill>
                    <a:srgbClr val="6BBA9C"/>
                  </a:solidFill>
                  <a:latin typeface="Arial"/>
                  <a:cs typeface="Arial"/>
                </a:rPr>
                <a:t>Istikhoroh</a:t>
              </a:r>
              <a:endParaRPr lang="en-US" sz="1100" spc="-30" dirty="0">
                <a:solidFill>
                  <a:srgbClr val="6BBA9C"/>
                </a:solidFill>
                <a:latin typeface="Arial"/>
                <a:cs typeface="Arial"/>
              </a:endParaRPr>
            </a:p>
            <a:p>
              <a:pPr marL="12700" marR="5080">
                <a:lnSpc>
                  <a:spcPts val="990"/>
                </a:lnSpc>
                <a:spcBef>
                  <a:spcPts val="204"/>
                </a:spcBef>
              </a:pPr>
              <a:endParaRPr sz="1200" dirty="0">
                <a:solidFill>
                  <a:srgbClr val="FEC200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681243" y="3965448"/>
            <a:ext cx="749300" cy="784253"/>
            <a:chOff x="5073484" y="4031943"/>
            <a:chExt cx="749300" cy="784253"/>
          </a:xfrm>
        </p:grpSpPr>
        <p:sp>
          <p:nvSpPr>
            <p:cNvPr id="116" name="object 40"/>
            <p:cNvSpPr/>
            <p:nvPr/>
          </p:nvSpPr>
          <p:spPr>
            <a:xfrm>
              <a:off x="5091159" y="4031943"/>
              <a:ext cx="237578" cy="2375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u="sng" dirty="0">
                <a:solidFill>
                  <a:srgbClr val="FEC200"/>
                </a:solidFill>
              </a:endParaRPr>
            </a:p>
          </p:txBody>
        </p:sp>
        <p:sp>
          <p:nvSpPr>
            <p:cNvPr id="117" name="object 41"/>
            <p:cNvSpPr/>
            <p:nvPr/>
          </p:nvSpPr>
          <p:spPr>
            <a:xfrm>
              <a:off x="5127163" y="4067954"/>
              <a:ext cx="165569" cy="16556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FEC200"/>
                </a:solidFill>
              </a:endParaRPr>
            </a:p>
          </p:txBody>
        </p:sp>
        <p:sp>
          <p:nvSpPr>
            <p:cNvPr id="118" name="object 11"/>
            <p:cNvSpPr txBox="1"/>
            <p:nvPr/>
          </p:nvSpPr>
          <p:spPr>
            <a:xfrm>
              <a:off x="5073484" y="4353891"/>
              <a:ext cx="749300" cy="462305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>
                <a:lnSpc>
                  <a:spcPts val="990"/>
                </a:lnSpc>
                <a:spcBef>
                  <a:spcPts val="204"/>
                </a:spcBef>
              </a:pPr>
              <a:r>
                <a:rPr lang="en-US" sz="1200" spc="-30" dirty="0">
                  <a:solidFill>
                    <a:srgbClr val="008EC5"/>
                  </a:solidFill>
                  <a:latin typeface="Arial Black"/>
                  <a:cs typeface="Arial Black"/>
                </a:rPr>
                <a:t>2</a:t>
              </a:r>
              <a:r>
                <a:rPr sz="1200" spc="-30" dirty="0" smtClean="0">
                  <a:solidFill>
                    <a:srgbClr val="008EC5"/>
                  </a:solidFill>
                  <a:latin typeface="Arial Black"/>
                  <a:cs typeface="Arial Black"/>
                </a:rPr>
                <a:t>,</a:t>
              </a:r>
              <a:r>
                <a:rPr lang="en-US" sz="1200" spc="-30" dirty="0" smtClean="0">
                  <a:solidFill>
                    <a:srgbClr val="008EC5"/>
                  </a:solidFill>
                  <a:latin typeface="Arial Black"/>
                  <a:cs typeface="Arial Black"/>
                </a:rPr>
                <a:t>7</a:t>
              </a:r>
              <a:r>
                <a:rPr sz="1200" spc="-105" dirty="0" smtClean="0">
                  <a:solidFill>
                    <a:srgbClr val="008EC5"/>
                  </a:solidFill>
                  <a:latin typeface="Arial Black"/>
                  <a:cs typeface="Arial Black"/>
                </a:rPr>
                <a:t> </a:t>
              </a:r>
              <a:r>
                <a:rPr sz="1200" spc="10" dirty="0" smtClean="0">
                  <a:solidFill>
                    <a:srgbClr val="008EC5"/>
                  </a:solidFill>
                  <a:latin typeface="Arial Black"/>
                  <a:cs typeface="Arial Black"/>
                </a:rPr>
                <a:t>%</a:t>
              </a:r>
              <a:endParaRPr lang="en-US" sz="1200" spc="10" dirty="0" smtClean="0">
                <a:solidFill>
                  <a:srgbClr val="008EC5"/>
                </a:solidFill>
                <a:latin typeface="Arial Black"/>
                <a:cs typeface="Arial Black"/>
              </a:endParaRPr>
            </a:p>
            <a:p>
              <a:pPr marL="12700" marR="5080">
                <a:lnSpc>
                  <a:spcPts val="990"/>
                </a:lnSpc>
                <a:spcBef>
                  <a:spcPts val="204"/>
                </a:spcBef>
              </a:pPr>
              <a:r>
                <a:rPr lang="en-US" sz="1100" spc="-30" dirty="0" smtClean="0">
                  <a:solidFill>
                    <a:srgbClr val="6BBA9C"/>
                  </a:solidFill>
                  <a:latin typeface="Arial"/>
                  <a:cs typeface="Arial"/>
                </a:rPr>
                <a:t>TT/TJ/RHS</a:t>
              </a:r>
              <a:endParaRPr lang="en-US" sz="1100" spc="-30" dirty="0">
                <a:solidFill>
                  <a:srgbClr val="6BBA9C"/>
                </a:solidFill>
                <a:latin typeface="Arial"/>
                <a:cs typeface="Arial"/>
              </a:endParaRPr>
            </a:p>
            <a:p>
              <a:pPr marL="12700" marR="5080">
                <a:lnSpc>
                  <a:spcPts val="990"/>
                </a:lnSpc>
                <a:spcBef>
                  <a:spcPts val="204"/>
                </a:spcBef>
              </a:pPr>
              <a:endParaRPr sz="1200" dirty="0">
                <a:solidFill>
                  <a:srgbClr val="FEC200"/>
                </a:solidFill>
                <a:latin typeface="Arial Black"/>
                <a:cs typeface="Arial Black"/>
              </a:endParaRPr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156036" y="847827"/>
            <a:ext cx="3195132" cy="2028169"/>
          </a:xfrm>
          <a:prstGeom prst="roundRect">
            <a:avLst>
              <a:gd name="adj" fmla="val 9295"/>
            </a:avLst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3442551" y="1012300"/>
            <a:ext cx="2665990" cy="1493000"/>
          </a:xfrm>
          <a:prstGeom prst="roundRect">
            <a:avLst>
              <a:gd name="adj" fmla="val 9295"/>
            </a:avLst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4" name="Flowchart: Alternate Process 123"/>
          <p:cNvSpPr/>
          <p:nvPr/>
        </p:nvSpPr>
        <p:spPr>
          <a:xfrm>
            <a:off x="306653" y="598110"/>
            <a:ext cx="2084206" cy="249639"/>
          </a:xfrm>
          <a:prstGeom prst="flowChartAlternateProcess">
            <a:avLst/>
          </a:prstGeom>
          <a:solidFill>
            <a:srgbClr val="6BBA9C"/>
          </a:solidFill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bject 10"/>
          <p:cNvSpPr txBox="1"/>
          <p:nvPr/>
        </p:nvSpPr>
        <p:spPr>
          <a:xfrm>
            <a:off x="191331" y="611593"/>
            <a:ext cx="20224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200" b="1" spc="-50" dirty="0" err="1" smtClean="0">
                <a:solidFill>
                  <a:schemeClr val="bg1"/>
                </a:solidFill>
                <a:latin typeface="Arial"/>
                <a:cs typeface="Arial"/>
              </a:rPr>
              <a:t>Alasan</a:t>
            </a:r>
            <a:r>
              <a:rPr lang="en-US" sz="1200" b="1" spc="-5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b="1" spc="-50" dirty="0" err="1" smtClean="0">
                <a:solidFill>
                  <a:schemeClr val="bg1"/>
                </a:solidFill>
                <a:latin typeface="Arial"/>
                <a:cs typeface="Arial"/>
              </a:rPr>
              <a:t>memilih</a:t>
            </a:r>
            <a:r>
              <a:rPr lang="en-US" sz="1200" b="1" spc="-50" dirty="0" smtClean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lang="en-US" sz="1200" b="1" spc="-50" dirty="0" err="1" smtClean="0">
                <a:solidFill>
                  <a:schemeClr val="bg1"/>
                </a:solidFill>
                <a:latin typeface="Arial"/>
                <a:cs typeface="Arial"/>
              </a:rPr>
              <a:t>Jokowi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5" name="Flowchart: Alternate Process 124"/>
          <p:cNvSpPr/>
          <p:nvPr/>
        </p:nvSpPr>
        <p:spPr>
          <a:xfrm>
            <a:off x="4180084" y="739058"/>
            <a:ext cx="1840048" cy="249639"/>
          </a:xfrm>
          <a:prstGeom prst="flowChartAlternateProcess">
            <a:avLst/>
          </a:prstGeom>
          <a:solidFill>
            <a:srgbClr val="6BBA9C"/>
          </a:solidFill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bject 10"/>
          <p:cNvSpPr txBox="1"/>
          <p:nvPr/>
        </p:nvSpPr>
        <p:spPr>
          <a:xfrm>
            <a:off x="3935745" y="763457"/>
            <a:ext cx="20224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200" b="1" spc="-50" dirty="0" err="1" smtClean="0">
                <a:solidFill>
                  <a:schemeClr val="bg1"/>
                </a:solidFill>
                <a:latin typeface="Arial"/>
                <a:cs typeface="Arial"/>
              </a:rPr>
              <a:t>Alasan</a:t>
            </a:r>
            <a:r>
              <a:rPr lang="en-US" sz="1200" b="1" spc="-5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b="1" spc="-50" dirty="0" err="1" smtClean="0">
                <a:solidFill>
                  <a:schemeClr val="bg1"/>
                </a:solidFill>
                <a:latin typeface="Arial"/>
                <a:cs typeface="Arial"/>
              </a:rPr>
              <a:t>memilih</a:t>
            </a:r>
            <a:r>
              <a:rPr lang="en-US" sz="1200" b="1" spc="-50" dirty="0" smtClean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lang="en-US" sz="1200" b="1" spc="-50" dirty="0" err="1" smtClean="0">
                <a:solidFill>
                  <a:schemeClr val="bg1"/>
                </a:solidFill>
                <a:latin typeface="Arial"/>
                <a:cs typeface="Arial"/>
              </a:rPr>
              <a:t>Prabowo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520936" y="3435350"/>
            <a:ext cx="3384652" cy="1453312"/>
          </a:xfrm>
          <a:prstGeom prst="roundRect">
            <a:avLst>
              <a:gd name="adj" fmla="val 9295"/>
            </a:avLst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u="sng"/>
          </a:p>
        </p:txBody>
      </p:sp>
      <p:sp>
        <p:nvSpPr>
          <p:cNvPr id="32" name="Flowchart: Alternate Process 31"/>
          <p:cNvSpPr/>
          <p:nvPr/>
        </p:nvSpPr>
        <p:spPr>
          <a:xfrm>
            <a:off x="707737" y="3329081"/>
            <a:ext cx="3011050" cy="374878"/>
          </a:xfrm>
          <a:prstGeom prst="flowChartAlternateProcess">
            <a:avLst/>
          </a:prstGeom>
          <a:solidFill>
            <a:srgbClr val="6BBA9C"/>
          </a:solidFill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7" name="Flowchart: Alternate Process 26"/>
          <p:cNvSpPr/>
          <p:nvPr/>
        </p:nvSpPr>
        <p:spPr>
          <a:xfrm>
            <a:off x="4252727" y="1539270"/>
            <a:ext cx="3011050" cy="374878"/>
          </a:xfrm>
          <a:prstGeom prst="flowChartAlternateProcess">
            <a:avLst/>
          </a:prstGeom>
          <a:solidFill>
            <a:srgbClr val="6BBA9C"/>
          </a:solidFill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1" name="object 11"/>
          <p:cNvSpPr txBox="1"/>
          <p:nvPr/>
        </p:nvSpPr>
        <p:spPr>
          <a:xfrm>
            <a:off x="739333" y="3367183"/>
            <a:ext cx="213042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45" dirty="0">
                <a:solidFill>
                  <a:schemeClr val="bg1"/>
                </a:solidFill>
                <a:latin typeface="Arial"/>
                <a:cs typeface="Arial"/>
              </a:rPr>
              <a:t>Jenis </a:t>
            </a:r>
            <a:r>
              <a:rPr sz="1300" b="1" spc="-50" dirty="0">
                <a:solidFill>
                  <a:schemeClr val="bg1"/>
                </a:solidFill>
                <a:latin typeface="Arial"/>
                <a:cs typeface="Arial"/>
              </a:rPr>
              <a:t>bingkisan </a:t>
            </a:r>
            <a:r>
              <a:rPr sz="1300" b="1" spc="-45" dirty="0">
                <a:solidFill>
                  <a:schemeClr val="bg1"/>
                </a:solidFill>
                <a:latin typeface="Arial"/>
                <a:cs typeface="Arial"/>
              </a:rPr>
              <a:t>yang</a:t>
            </a:r>
            <a:r>
              <a:rPr sz="1300" b="1" spc="-2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00" b="1" spc="-55" dirty="0">
                <a:solidFill>
                  <a:schemeClr val="bg1"/>
                </a:solidFill>
                <a:latin typeface="Arial"/>
                <a:cs typeface="Arial"/>
              </a:rPr>
              <a:t>disukai</a:t>
            </a:r>
            <a:endParaRPr sz="13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2330" y="1843506"/>
            <a:ext cx="124714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2300">
              <a:lnSpc>
                <a:spcPct val="100000"/>
              </a:lnSpc>
              <a:spcBef>
                <a:spcPts val="100"/>
              </a:spcBef>
            </a:pPr>
            <a:r>
              <a:rPr sz="1000" spc="-40" dirty="0">
                <a:latin typeface="Arial"/>
                <a:cs typeface="Arial"/>
              </a:rPr>
              <a:t>Pengajian  </a:t>
            </a:r>
            <a:r>
              <a:rPr sz="1000" spc="-35" dirty="0">
                <a:latin typeface="Arial"/>
                <a:cs typeface="Arial"/>
              </a:rPr>
              <a:t>Bakti</a:t>
            </a:r>
            <a:r>
              <a:rPr sz="1000" spc="-16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Sosial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35" dirty="0">
                <a:latin typeface="Arial"/>
                <a:cs typeface="Arial"/>
              </a:rPr>
              <a:t>Dialogis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(forum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di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desa)</a:t>
            </a:r>
            <a:endParaRPr sz="1000" dirty="0">
              <a:latin typeface="Arial"/>
              <a:cs typeface="Arial"/>
            </a:endParaRPr>
          </a:p>
          <a:p>
            <a:pPr marL="12700" marR="523875">
              <a:lnSpc>
                <a:spcPct val="100000"/>
              </a:lnSpc>
            </a:pPr>
            <a:r>
              <a:rPr sz="1000" spc="-35" dirty="0">
                <a:latin typeface="Arial"/>
                <a:cs typeface="Arial"/>
              </a:rPr>
              <a:t>Pentas</a:t>
            </a:r>
            <a:r>
              <a:rPr sz="1000" spc="-16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musik  </a:t>
            </a:r>
            <a:r>
              <a:rPr sz="1000" spc="-30" dirty="0">
                <a:latin typeface="Arial"/>
                <a:cs typeface="Arial"/>
              </a:rPr>
              <a:t>Door </a:t>
            </a:r>
            <a:r>
              <a:rPr sz="1000" spc="-20" dirty="0">
                <a:latin typeface="Arial"/>
                <a:cs typeface="Arial"/>
              </a:rPr>
              <a:t>to </a:t>
            </a:r>
            <a:r>
              <a:rPr sz="1000" spc="-40" dirty="0">
                <a:latin typeface="Arial"/>
                <a:cs typeface="Arial"/>
              </a:rPr>
              <a:t>door  </a:t>
            </a:r>
            <a:r>
              <a:rPr sz="1000" spc="-40" dirty="0" err="1">
                <a:latin typeface="Arial"/>
                <a:cs typeface="Arial"/>
              </a:rPr>
              <a:t>Konvoi</a:t>
            </a:r>
            <a:r>
              <a:rPr sz="1000" spc="-40" dirty="0">
                <a:latin typeface="Arial"/>
                <a:cs typeface="Arial"/>
              </a:rPr>
              <a:t>  </a:t>
            </a:r>
            <a:r>
              <a:rPr sz="1000" spc="-40" dirty="0" err="1" smtClean="0">
                <a:latin typeface="Arial"/>
                <a:cs typeface="Arial"/>
              </a:rPr>
              <a:t>Lainnya</a:t>
            </a:r>
            <a:endParaRPr lang="en-US" sz="1000" spc="-40" dirty="0" smtClean="0">
              <a:latin typeface="Arial"/>
              <a:cs typeface="Arial"/>
            </a:endParaRPr>
          </a:p>
          <a:p>
            <a:pPr marL="12700" marR="523875">
              <a:lnSpc>
                <a:spcPct val="100000"/>
              </a:lnSpc>
            </a:pPr>
            <a:r>
              <a:rPr lang="en-US" sz="1000" spc="-40" dirty="0" smtClean="0">
                <a:latin typeface="Arial"/>
                <a:cs typeface="Arial"/>
              </a:rPr>
              <a:t>TT/TJ/RHS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13294" y="1843506"/>
            <a:ext cx="431165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 smtClean="0">
                <a:latin typeface="Arial"/>
                <a:cs typeface="Arial"/>
              </a:rPr>
              <a:t>35.5 %</a:t>
            </a:r>
            <a:endParaRPr lang="en-US" sz="1000" b="1" spc="-30" dirty="0">
              <a:latin typeface="Arial"/>
              <a:cs typeface="Arial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 smtClean="0">
                <a:latin typeface="Arial"/>
                <a:cs typeface="Arial"/>
              </a:rPr>
              <a:t>23.2 %</a:t>
            </a:r>
            <a:endParaRPr lang="en-US" sz="1000" b="1" spc="-30" dirty="0">
              <a:latin typeface="Arial"/>
              <a:cs typeface="Arial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 smtClean="0">
                <a:latin typeface="Arial"/>
                <a:cs typeface="Arial"/>
              </a:rPr>
              <a:t>15.6 %</a:t>
            </a:r>
            <a:endParaRPr lang="en-US" sz="1000" b="1" spc="-30" dirty="0">
              <a:latin typeface="Arial"/>
              <a:cs typeface="Arial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 smtClean="0">
                <a:latin typeface="Arial"/>
                <a:cs typeface="Arial"/>
              </a:rPr>
              <a:t>4.1 %</a:t>
            </a:r>
            <a:endParaRPr lang="en-US" sz="1000" b="1" spc="-30" dirty="0">
              <a:latin typeface="Arial"/>
              <a:cs typeface="Arial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 smtClean="0">
                <a:latin typeface="Arial"/>
                <a:cs typeface="Arial"/>
              </a:rPr>
              <a:t>3.1 %</a:t>
            </a:r>
            <a:endParaRPr lang="en-US" sz="1000" b="1" spc="-30" dirty="0">
              <a:latin typeface="Arial"/>
              <a:cs typeface="Arial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 smtClean="0">
                <a:latin typeface="Arial"/>
                <a:cs typeface="Arial"/>
              </a:rPr>
              <a:t>2.8 %</a:t>
            </a:r>
            <a:endParaRPr lang="en-US" sz="1000" b="1" spc="-30" dirty="0">
              <a:latin typeface="Arial"/>
              <a:cs typeface="Arial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 smtClean="0">
                <a:latin typeface="Arial"/>
                <a:cs typeface="Arial"/>
              </a:rPr>
              <a:t>4.1 %</a:t>
            </a:r>
            <a:endParaRPr lang="en-US" sz="1000" b="1" spc="-30" dirty="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38512"/>
              </p:ext>
            </p:extLst>
          </p:nvPr>
        </p:nvGraphicFramePr>
        <p:xfrm>
          <a:off x="980400" y="3754373"/>
          <a:ext cx="2339974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8585"/>
                <a:gridCol w="784225"/>
                <a:gridCol w="177164"/>
              </a:tblGrid>
              <a:tr h="147141">
                <a:tc>
                  <a:txBody>
                    <a:bodyPr/>
                    <a:lstStyle/>
                    <a:p>
                      <a:pPr marL="31750" marR="0" indent="0" defTabSz="914400" eaLnBrk="1" fontAlgn="auto" latinLnBrk="0" hangingPunct="1">
                        <a:lnSpc>
                          <a:spcPts val="10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spc="-40" dirty="0" err="1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Sembako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37.0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060"/>
                        </a:lnSpc>
                      </a:pPr>
                      <a:r>
                        <a:rPr sz="10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0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52400">
                <a:tc>
                  <a:txBody>
                    <a:bodyPr/>
                    <a:lstStyle/>
                    <a:p>
                      <a:pPr marL="31750" marR="0" indent="0" defTabSz="91440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spc="-40" dirty="0" err="1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Kaos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</a:tr>
              <a:tr h="152400">
                <a:tc>
                  <a:txBody>
                    <a:bodyPr/>
                    <a:lstStyle/>
                    <a:p>
                      <a:pPr marL="31750" marR="0" indent="0" defTabSz="91440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spc="-40" dirty="0" err="1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Jilbab</a:t>
                      </a:r>
                      <a:r>
                        <a:rPr lang="en-US" sz="1000" b="1" spc="-4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lang="en-US" sz="1000" b="1" spc="-40" dirty="0" err="1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kerudung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lang="en-US" sz="1000" b="1" spc="-40" dirty="0" err="1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Sarung</a:t>
                      </a:r>
                      <a:endParaRPr sz="10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0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1000" b="1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Kalender</a:t>
                      </a:r>
                      <a:endParaRPr sz="10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0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47141">
                <a:tc>
                  <a:txBody>
                    <a:bodyPr/>
                    <a:lstStyle/>
                    <a:p>
                      <a:pPr marL="31750">
                        <a:lnSpc>
                          <a:spcPts val="1060"/>
                        </a:lnSpc>
                      </a:pPr>
                      <a:r>
                        <a:rPr sz="1000" b="1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Lainnya</a:t>
                      </a:r>
                      <a:endParaRPr sz="10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8.9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060"/>
                        </a:lnSpc>
                      </a:pPr>
                      <a:r>
                        <a:rPr sz="10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</a:tr>
              <a:tr h="147141">
                <a:tc>
                  <a:txBody>
                    <a:bodyPr/>
                    <a:lstStyle/>
                    <a:p>
                      <a:pPr marL="31750">
                        <a:lnSpc>
                          <a:spcPts val="1060"/>
                        </a:lnSpc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TT/TJ/RHS</a:t>
                      </a:r>
                      <a:endParaRPr sz="10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060"/>
                        </a:lnSpc>
                      </a:pPr>
                      <a:endParaRPr sz="10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299042" y="1512661"/>
            <a:ext cx="29311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300" b="1" spc="-45" dirty="0">
                <a:solidFill>
                  <a:schemeClr val="bg1"/>
                </a:solidFill>
                <a:latin typeface="Arial"/>
                <a:cs typeface="Arial"/>
              </a:rPr>
              <a:t>Media</a:t>
            </a:r>
            <a:r>
              <a:rPr sz="1300" b="1" spc="-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00" b="1" spc="-50" dirty="0">
                <a:solidFill>
                  <a:schemeClr val="bg1"/>
                </a:solidFill>
                <a:latin typeface="Arial"/>
                <a:cs typeface="Arial"/>
              </a:rPr>
              <a:t>kampanye</a:t>
            </a:r>
            <a:r>
              <a:rPr sz="1300" b="1" spc="-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00" b="1" spc="-40" dirty="0">
                <a:solidFill>
                  <a:schemeClr val="bg1"/>
                </a:solidFill>
                <a:latin typeface="Arial"/>
                <a:cs typeface="Arial"/>
              </a:rPr>
              <a:t>apa</a:t>
            </a:r>
            <a:r>
              <a:rPr sz="1300" b="1" spc="-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00" b="1" spc="-45" dirty="0">
                <a:solidFill>
                  <a:schemeClr val="bg1"/>
                </a:solidFill>
                <a:latin typeface="Arial"/>
                <a:cs typeface="Arial"/>
              </a:rPr>
              <a:t>yang</a:t>
            </a:r>
            <a:r>
              <a:rPr sz="1300" b="1" spc="-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00" b="1" spc="-50" dirty="0" smtClean="0">
                <a:solidFill>
                  <a:schemeClr val="bg1"/>
                </a:solidFill>
                <a:latin typeface="Arial"/>
                <a:cs typeface="Arial"/>
              </a:rPr>
              <a:t>paling</a:t>
            </a:r>
            <a:r>
              <a:rPr sz="1300" b="1" spc="-11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00" b="1" spc="-55" dirty="0" err="1" smtClean="0">
                <a:solidFill>
                  <a:schemeClr val="bg1"/>
                </a:solidFill>
                <a:latin typeface="Arial"/>
                <a:cs typeface="Arial"/>
              </a:rPr>
              <a:t>cocok</a:t>
            </a:r>
            <a:r>
              <a:rPr sz="1300" b="1" spc="-55" dirty="0" smtClean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300" b="1" spc="-45" dirty="0">
                <a:solidFill>
                  <a:schemeClr val="bg1"/>
                </a:solidFill>
                <a:latin typeface="Arial"/>
                <a:cs typeface="Arial"/>
              </a:rPr>
              <a:t>untuk Pileg</a:t>
            </a:r>
            <a:r>
              <a:rPr sz="1300" b="1" spc="-1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00" b="1" spc="-55" dirty="0">
                <a:solidFill>
                  <a:schemeClr val="bg1"/>
                </a:solidFill>
                <a:latin typeface="Arial"/>
                <a:cs typeface="Arial"/>
              </a:rPr>
              <a:t>2019</a:t>
            </a:r>
            <a:r>
              <a:rPr sz="1300" b="1" spc="-55" dirty="0" smtClean="0">
                <a:solidFill>
                  <a:schemeClr val="bg1"/>
                </a:solidFill>
                <a:latin typeface="Arial"/>
                <a:cs typeface="Arial"/>
              </a:rPr>
              <a:t>?</a:t>
            </a:r>
            <a:r>
              <a:rPr sz="1000" spc="5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0962" y="527875"/>
            <a:ext cx="466090" cy="650240"/>
          </a:xfrm>
          <a:custGeom>
            <a:avLst/>
            <a:gdLst/>
            <a:ahLst/>
            <a:cxnLst/>
            <a:rect l="l" t="t" r="r" b="b"/>
            <a:pathLst>
              <a:path w="466090" h="650240">
                <a:moveTo>
                  <a:pt x="385216" y="519912"/>
                </a:moveTo>
                <a:lnTo>
                  <a:pt x="265036" y="519912"/>
                </a:lnTo>
                <a:lnTo>
                  <a:pt x="265036" y="650227"/>
                </a:lnTo>
                <a:lnTo>
                  <a:pt x="385216" y="650227"/>
                </a:lnTo>
                <a:lnTo>
                  <a:pt x="385216" y="519912"/>
                </a:lnTo>
                <a:close/>
              </a:path>
              <a:path w="466090" h="650240">
                <a:moveTo>
                  <a:pt x="385216" y="0"/>
                </a:moveTo>
                <a:lnTo>
                  <a:pt x="280962" y="0"/>
                </a:lnTo>
                <a:lnTo>
                  <a:pt x="0" y="411251"/>
                </a:lnTo>
                <a:lnTo>
                  <a:pt x="0" y="519912"/>
                </a:lnTo>
                <a:lnTo>
                  <a:pt x="465581" y="519912"/>
                </a:lnTo>
                <a:lnTo>
                  <a:pt x="465581" y="410806"/>
                </a:lnTo>
                <a:lnTo>
                  <a:pt x="116179" y="410806"/>
                </a:lnTo>
                <a:lnTo>
                  <a:pt x="265036" y="189509"/>
                </a:lnTo>
                <a:lnTo>
                  <a:pt x="385216" y="189509"/>
                </a:lnTo>
                <a:lnTo>
                  <a:pt x="385216" y="0"/>
                </a:lnTo>
                <a:close/>
              </a:path>
              <a:path w="466090" h="650240">
                <a:moveTo>
                  <a:pt x="385216" y="189509"/>
                </a:moveTo>
                <a:lnTo>
                  <a:pt x="265036" y="189509"/>
                </a:lnTo>
                <a:lnTo>
                  <a:pt x="265036" y="410806"/>
                </a:lnTo>
                <a:lnTo>
                  <a:pt x="385216" y="410806"/>
                </a:lnTo>
                <a:lnTo>
                  <a:pt x="385216" y="1895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25117" y="3580062"/>
            <a:ext cx="1583583" cy="1449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3"/>
          <p:cNvSpPr txBox="1"/>
          <p:nvPr/>
        </p:nvSpPr>
        <p:spPr>
          <a:xfrm>
            <a:off x="6251476" y="1995383"/>
            <a:ext cx="431165" cy="1333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 smtClean="0">
                <a:latin typeface="Arial"/>
                <a:cs typeface="Arial"/>
              </a:rPr>
              <a:t>36.7 %</a:t>
            </a:r>
            <a:endParaRPr lang="en-US" sz="1000" b="1" spc="-30" dirty="0">
              <a:latin typeface="Arial"/>
              <a:cs typeface="Arial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 smtClean="0">
                <a:latin typeface="Arial"/>
                <a:cs typeface="Arial"/>
              </a:rPr>
              <a:t>35.5 %</a:t>
            </a:r>
            <a:endParaRPr lang="en-US" sz="1000" b="1" spc="-30" dirty="0">
              <a:latin typeface="Arial"/>
              <a:cs typeface="Arial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 smtClean="0">
                <a:latin typeface="Arial"/>
                <a:cs typeface="Arial"/>
              </a:rPr>
              <a:t>6.9 %</a:t>
            </a:r>
            <a:endParaRPr lang="en-US" sz="1000" b="1" spc="-30" dirty="0">
              <a:latin typeface="Arial"/>
              <a:cs typeface="Arial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 smtClean="0">
                <a:latin typeface="Arial"/>
                <a:cs typeface="Arial"/>
              </a:rPr>
              <a:t>6.4 %</a:t>
            </a:r>
            <a:endParaRPr lang="en-US" sz="1000" b="1" spc="-30" dirty="0">
              <a:latin typeface="Arial"/>
              <a:cs typeface="Arial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 smtClean="0">
                <a:latin typeface="Arial"/>
                <a:cs typeface="Arial"/>
              </a:rPr>
              <a:t>1.3 %</a:t>
            </a:r>
            <a:endParaRPr lang="en-US" sz="1000" b="1" spc="-30" dirty="0">
              <a:latin typeface="Arial"/>
              <a:cs typeface="Arial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 smtClean="0">
                <a:latin typeface="Arial"/>
                <a:cs typeface="Arial"/>
              </a:rPr>
              <a:t>1.0 %</a:t>
            </a:r>
            <a:endParaRPr lang="en-US" sz="1000" b="1" spc="-30" dirty="0">
              <a:latin typeface="Arial"/>
              <a:cs typeface="Arial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 smtClean="0">
                <a:latin typeface="Arial"/>
                <a:cs typeface="Arial"/>
              </a:rPr>
              <a:t>2.6 %</a:t>
            </a:r>
            <a:endParaRPr lang="en-US" sz="1000" b="1" spc="-30" dirty="0">
              <a:latin typeface="Arial"/>
              <a:cs typeface="Arial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 smtClean="0">
                <a:latin typeface="Arial"/>
                <a:cs typeface="Arial"/>
              </a:rPr>
              <a:t>9.7 %</a:t>
            </a:r>
            <a:endParaRPr lang="en-US" sz="1000" b="1" spc="-30" dirty="0">
              <a:latin typeface="Arial"/>
              <a:cs typeface="Arial"/>
            </a:endParaRPr>
          </a:p>
        </p:txBody>
      </p:sp>
      <p:sp>
        <p:nvSpPr>
          <p:cNvPr id="25" name="object 12"/>
          <p:cNvSpPr txBox="1"/>
          <p:nvPr/>
        </p:nvSpPr>
        <p:spPr>
          <a:xfrm>
            <a:off x="4572000" y="2013304"/>
            <a:ext cx="2116515" cy="1269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2300">
              <a:lnSpc>
                <a:spcPct val="100000"/>
              </a:lnSpc>
              <a:spcBef>
                <a:spcPts val="100"/>
              </a:spcBef>
            </a:pPr>
            <a:r>
              <a:rPr lang="en-US" sz="1000" b="1" spc="-40" dirty="0" smtClean="0">
                <a:latin typeface="Arial"/>
                <a:cs typeface="Arial"/>
              </a:rPr>
              <a:t>TV/Radio</a:t>
            </a:r>
            <a:r>
              <a:rPr sz="1000" b="1" spc="-40" dirty="0" smtClean="0">
                <a:latin typeface="Arial"/>
                <a:cs typeface="Arial"/>
              </a:rPr>
              <a:t>  </a:t>
            </a:r>
            <a:r>
              <a:rPr lang="en-US" sz="1000" b="1" spc="-40" dirty="0" smtClean="0">
                <a:latin typeface="Arial"/>
                <a:cs typeface="Arial"/>
              </a:rPr>
              <a:t> </a:t>
            </a:r>
            <a:r>
              <a:rPr lang="en-US" sz="1000" b="1" spc="-35" dirty="0" err="1" smtClean="0">
                <a:latin typeface="Arial"/>
                <a:cs typeface="Arial"/>
              </a:rPr>
              <a:t>Spanduk</a:t>
            </a:r>
            <a:r>
              <a:rPr lang="en-US" sz="1000" b="1" spc="-35" dirty="0" smtClean="0">
                <a:latin typeface="Arial"/>
                <a:cs typeface="Arial"/>
              </a:rPr>
              <a:t>/</a:t>
            </a:r>
            <a:r>
              <a:rPr lang="en-US" sz="1000" b="1" spc="-35" dirty="0" err="1" smtClean="0">
                <a:latin typeface="Arial"/>
                <a:cs typeface="Arial"/>
              </a:rPr>
              <a:t>Baliho</a:t>
            </a:r>
            <a:r>
              <a:rPr lang="en-US" sz="1000" b="1" spc="-35" dirty="0" smtClean="0">
                <a:latin typeface="Arial"/>
                <a:cs typeface="Arial"/>
              </a:rPr>
              <a:t>            </a:t>
            </a:r>
            <a:r>
              <a:rPr lang="en-US" sz="1000" b="1" spc="-35" dirty="0" err="1" smtClean="0">
                <a:latin typeface="Arial"/>
                <a:cs typeface="Arial"/>
              </a:rPr>
              <a:t>Kaos</a:t>
            </a:r>
            <a:r>
              <a:rPr lang="en-US" sz="1000" b="1" spc="-35" dirty="0" smtClean="0">
                <a:latin typeface="Arial"/>
                <a:cs typeface="Arial"/>
              </a:rPr>
              <a:t>                       </a:t>
            </a:r>
            <a:r>
              <a:rPr lang="en-US" sz="1000" b="1" spc="-35" dirty="0" err="1">
                <a:latin typeface="Arial"/>
                <a:cs typeface="Arial"/>
              </a:rPr>
              <a:t>Kalender</a:t>
            </a:r>
            <a:r>
              <a:rPr lang="en-US" sz="1000" b="1" spc="-35" dirty="0">
                <a:latin typeface="Arial"/>
                <a:cs typeface="Arial"/>
              </a:rPr>
              <a:t>     </a:t>
            </a:r>
            <a:r>
              <a:rPr lang="en-US" sz="1000" b="1" spc="-35" dirty="0" smtClean="0">
                <a:latin typeface="Arial"/>
                <a:cs typeface="Arial"/>
              </a:rPr>
              <a:t>                   Koran                        </a:t>
            </a:r>
            <a:r>
              <a:rPr lang="en-US" sz="1000" b="1" spc="-35" dirty="0" err="1" smtClean="0">
                <a:latin typeface="Arial"/>
                <a:cs typeface="Arial"/>
              </a:rPr>
              <a:t>Karung</a:t>
            </a:r>
            <a:r>
              <a:rPr lang="en-US" sz="1000" b="1" spc="-35" dirty="0" smtClean="0">
                <a:latin typeface="Arial"/>
                <a:cs typeface="Arial"/>
              </a:rPr>
              <a:t> </a:t>
            </a:r>
            <a:r>
              <a:rPr lang="en-US" sz="1000" b="1" spc="-35" dirty="0" err="1">
                <a:latin typeface="Arial"/>
                <a:cs typeface="Arial"/>
              </a:rPr>
              <a:t>beras</a:t>
            </a:r>
            <a:r>
              <a:rPr lang="en-US" sz="1000" b="1" spc="-35" dirty="0">
                <a:latin typeface="Arial"/>
                <a:cs typeface="Arial"/>
              </a:rPr>
              <a:t> </a:t>
            </a:r>
            <a:r>
              <a:rPr lang="en-US" sz="1000" b="1" spc="-35" dirty="0" err="1">
                <a:latin typeface="Arial"/>
                <a:cs typeface="Arial"/>
              </a:rPr>
              <a:t>bergambar</a:t>
            </a:r>
            <a:endParaRPr lang="en-US" sz="1000" b="1" spc="-35" dirty="0">
              <a:latin typeface="Arial"/>
              <a:cs typeface="Arial"/>
            </a:endParaRPr>
          </a:p>
          <a:p>
            <a:pPr marL="12700" marR="622300">
              <a:lnSpc>
                <a:spcPct val="100000"/>
              </a:lnSpc>
              <a:spcBef>
                <a:spcPts val="100"/>
              </a:spcBef>
            </a:pPr>
            <a:r>
              <a:rPr lang="en-US" sz="1000" b="1" spc="-35" dirty="0" err="1">
                <a:latin typeface="Arial"/>
                <a:cs typeface="Arial"/>
              </a:rPr>
              <a:t>Lainnya</a:t>
            </a:r>
            <a:endParaRPr lang="en-US" sz="1000" b="1" spc="-35" dirty="0">
              <a:latin typeface="Arial"/>
              <a:cs typeface="Arial"/>
            </a:endParaRPr>
          </a:p>
          <a:p>
            <a:pPr marL="12700" marR="622300">
              <a:lnSpc>
                <a:spcPct val="100000"/>
              </a:lnSpc>
              <a:spcBef>
                <a:spcPts val="100"/>
              </a:spcBef>
            </a:pPr>
            <a:r>
              <a:rPr lang="en-US" sz="1000" b="1" spc="-35" dirty="0">
                <a:latin typeface="Arial"/>
                <a:cs typeface="Arial"/>
              </a:rPr>
              <a:t>TT/TJ/RHS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038601" y="1726955"/>
            <a:ext cx="3429000" cy="1677688"/>
          </a:xfrm>
          <a:prstGeom prst="roundRect">
            <a:avLst>
              <a:gd name="adj" fmla="val 9295"/>
            </a:avLst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u="sng"/>
          </a:p>
        </p:txBody>
      </p:sp>
      <p:sp>
        <p:nvSpPr>
          <p:cNvPr id="29" name="Rounded Rectangle 28"/>
          <p:cNvSpPr/>
          <p:nvPr/>
        </p:nvSpPr>
        <p:spPr>
          <a:xfrm>
            <a:off x="489322" y="1570241"/>
            <a:ext cx="3429000" cy="1677688"/>
          </a:xfrm>
          <a:prstGeom prst="roundRect">
            <a:avLst>
              <a:gd name="adj" fmla="val 9295"/>
            </a:avLst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u="sng"/>
          </a:p>
        </p:txBody>
      </p:sp>
      <p:sp>
        <p:nvSpPr>
          <p:cNvPr id="30" name="Flowchart: Alternate Process 29"/>
          <p:cNvSpPr/>
          <p:nvPr/>
        </p:nvSpPr>
        <p:spPr>
          <a:xfrm>
            <a:off x="698297" y="1417748"/>
            <a:ext cx="3011050" cy="374878"/>
          </a:xfrm>
          <a:prstGeom prst="flowChartAlternateProcess">
            <a:avLst/>
          </a:prstGeom>
          <a:solidFill>
            <a:srgbClr val="6BBA9C"/>
          </a:solidFill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object 10"/>
          <p:cNvSpPr txBox="1"/>
          <p:nvPr/>
        </p:nvSpPr>
        <p:spPr>
          <a:xfrm>
            <a:off x="720564" y="1388239"/>
            <a:ext cx="3153410" cy="4257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300" b="1" spc="-45" dirty="0">
                <a:solidFill>
                  <a:schemeClr val="bg1"/>
                </a:solidFill>
                <a:latin typeface="Arial"/>
                <a:cs typeface="Arial"/>
              </a:rPr>
              <a:t>Model</a:t>
            </a:r>
            <a:r>
              <a:rPr sz="1300" b="1" spc="-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00" b="1" spc="-50" dirty="0">
                <a:solidFill>
                  <a:schemeClr val="bg1"/>
                </a:solidFill>
                <a:latin typeface="Arial"/>
                <a:cs typeface="Arial"/>
              </a:rPr>
              <a:t>Kampanye</a:t>
            </a:r>
            <a:r>
              <a:rPr sz="1300" b="1" spc="-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00" b="1" spc="-45" dirty="0">
                <a:solidFill>
                  <a:schemeClr val="bg1"/>
                </a:solidFill>
                <a:latin typeface="Arial"/>
                <a:cs typeface="Arial"/>
              </a:rPr>
              <a:t>yang</a:t>
            </a:r>
            <a:r>
              <a:rPr sz="1300" b="1" spc="-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00" b="1" spc="-50" dirty="0" err="1">
                <a:solidFill>
                  <a:schemeClr val="bg1"/>
                </a:solidFill>
                <a:latin typeface="Arial"/>
                <a:cs typeface="Arial"/>
              </a:rPr>
              <a:t>Disukai</a:t>
            </a:r>
            <a:r>
              <a:rPr sz="1300" b="1" spc="-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300" b="1" spc="-114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300" b="1" spc="-55" dirty="0" err="1" smtClean="0">
                <a:solidFill>
                  <a:schemeClr val="bg1"/>
                </a:solidFill>
                <a:latin typeface="Arial"/>
                <a:cs typeface="Arial"/>
              </a:rPr>
              <a:t>Responden</a:t>
            </a:r>
            <a:endParaRPr sz="13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44688" y="266462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object 90"/>
          <p:cNvSpPr txBox="1">
            <a:spLocks/>
          </p:cNvSpPr>
          <p:nvPr/>
        </p:nvSpPr>
        <p:spPr>
          <a:xfrm>
            <a:off x="616974" y="330586"/>
            <a:ext cx="2643446" cy="475258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>
            <a:lvl1pPr>
              <a:defRPr sz="2700" b="1" i="0">
                <a:solidFill>
                  <a:srgbClr val="003C7A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10795">
              <a:lnSpc>
                <a:spcPct val="77700"/>
              </a:lnSpc>
              <a:spcBef>
                <a:spcPts val="1085"/>
              </a:spcBef>
            </a:pPr>
            <a:r>
              <a:rPr lang="en-US" sz="2800" kern="0" spc="-145" dirty="0" smtClean="0">
                <a:solidFill>
                  <a:srgbClr val="FEC200"/>
                </a:solidFill>
              </a:rPr>
              <a:t>KAMPANYE</a:t>
            </a:r>
            <a:endParaRPr lang="en-US" sz="2800" kern="0" dirty="0">
              <a:solidFill>
                <a:srgbClr val="FEC2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068" y="311150"/>
            <a:ext cx="4828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pera" pitchFamily="2" charset="0"/>
              </a:rPr>
              <a:t>2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mpera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7214321" y="233558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lowchart: Alternate Process 55"/>
          <p:cNvSpPr/>
          <p:nvPr/>
        </p:nvSpPr>
        <p:spPr>
          <a:xfrm>
            <a:off x="3200351" y="3101678"/>
            <a:ext cx="3011050" cy="374878"/>
          </a:xfrm>
          <a:prstGeom prst="flowChartAlternateProcess">
            <a:avLst/>
          </a:prstGeom>
          <a:solidFill>
            <a:srgbClr val="6BBA9C"/>
          </a:solidFill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object 8"/>
          <p:cNvSpPr txBox="1"/>
          <p:nvPr/>
        </p:nvSpPr>
        <p:spPr>
          <a:xfrm>
            <a:off x="3210741" y="3210874"/>
            <a:ext cx="30029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chemeClr val="bg1"/>
                </a:solidFill>
                <a:latin typeface="Arial"/>
                <a:cs typeface="Arial"/>
              </a:rPr>
              <a:t>Sikap</a:t>
            </a:r>
            <a:r>
              <a:rPr sz="1200" b="1" spc="-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chemeClr val="bg1"/>
                </a:solidFill>
                <a:latin typeface="Arial"/>
                <a:cs typeface="Arial"/>
              </a:rPr>
              <a:t>Responden</a:t>
            </a:r>
            <a:r>
              <a:rPr sz="1200" b="1" spc="-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chemeClr val="bg1"/>
                </a:solidFill>
                <a:latin typeface="Arial"/>
                <a:cs typeface="Arial"/>
              </a:rPr>
              <a:t>jika</a:t>
            </a:r>
            <a:r>
              <a:rPr sz="1200" b="1" spc="-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chemeClr val="bg1"/>
                </a:solidFill>
                <a:latin typeface="Arial"/>
                <a:cs typeface="Arial"/>
              </a:rPr>
              <a:t>diberi</a:t>
            </a:r>
            <a:r>
              <a:rPr sz="1200" b="1" spc="-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chemeClr val="bg1"/>
                </a:solidFill>
                <a:latin typeface="Arial"/>
                <a:cs typeface="Arial"/>
              </a:rPr>
              <a:t>uang</a:t>
            </a:r>
            <a:r>
              <a:rPr sz="1200" b="1" spc="-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="1" spc="-40" dirty="0" err="1">
                <a:solidFill>
                  <a:schemeClr val="bg1"/>
                </a:solidFill>
                <a:latin typeface="Arial"/>
                <a:cs typeface="Arial"/>
              </a:rPr>
              <a:t>oleh</a:t>
            </a:r>
            <a:r>
              <a:rPr sz="1200" b="1" spc="-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="1" spc="-50" dirty="0" err="1" smtClean="0">
                <a:solidFill>
                  <a:schemeClr val="bg1"/>
                </a:solidFill>
                <a:latin typeface="Arial"/>
                <a:cs typeface="Arial"/>
              </a:rPr>
              <a:t>ca</a:t>
            </a:r>
            <a:r>
              <a:rPr lang="en-US" sz="1200" b="1" spc="-50" dirty="0" err="1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1200" b="1" spc="-50" dirty="0" err="1" smtClean="0">
                <a:solidFill>
                  <a:schemeClr val="bg1"/>
                </a:solidFill>
                <a:latin typeface="Arial"/>
                <a:cs typeface="Arial"/>
              </a:rPr>
              <a:t>on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4971" y="3501973"/>
            <a:ext cx="3571875" cy="99514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900" b="1" spc="-35" dirty="0">
                <a:solidFill>
                  <a:srgbClr val="6BBA9C"/>
                </a:solidFill>
                <a:latin typeface="Arial"/>
                <a:cs typeface="Arial"/>
              </a:rPr>
              <a:t>Menerima</a:t>
            </a:r>
            <a:r>
              <a:rPr sz="900" b="1" spc="-8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6BBA9C"/>
                </a:solidFill>
                <a:latin typeface="Arial"/>
                <a:cs typeface="Arial"/>
              </a:rPr>
              <a:t>uang</a:t>
            </a:r>
            <a:r>
              <a:rPr sz="900" b="1" spc="-7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6BBA9C"/>
                </a:solidFill>
                <a:latin typeface="Arial"/>
                <a:cs typeface="Arial"/>
              </a:rPr>
              <a:t>dan</a:t>
            </a:r>
            <a:r>
              <a:rPr sz="900" b="1" spc="-7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6BBA9C"/>
                </a:solidFill>
                <a:latin typeface="Arial"/>
                <a:cs typeface="Arial"/>
              </a:rPr>
              <a:t>Memilih</a:t>
            </a:r>
            <a:r>
              <a:rPr sz="900" b="1" spc="-7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6BBA9C"/>
                </a:solidFill>
                <a:latin typeface="Arial"/>
                <a:cs typeface="Arial"/>
              </a:rPr>
              <a:t>yang</a:t>
            </a:r>
            <a:r>
              <a:rPr sz="900" b="1" spc="-7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6BBA9C"/>
                </a:solidFill>
                <a:latin typeface="Arial"/>
                <a:cs typeface="Arial"/>
              </a:rPr>
              <a:t>Memberi</a:t>
            </a:r>
            <a:endParaRPr sz="900" b="1" dirty="0">
              <a:solidFill>
                <a:srgbClr val="6BBA9C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900" b="1" spc="-35" dirty="0">
                <a:solidFill>
                  <a:srgbClr val="6BBA9C"/>
                </a:solidFill>
                <a:latin typeface="Arial"/>
                <a:cs typeface="Arial"/>
              </a:rPr>
              <a:t>Menerima</a:t>
            </a:r>
            <a:r>
              <a:rPr sz="900" b="1" spc="-8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6BBA9C"/>
                </a:solidFill>
                <a:latin typeface="Arial"/>
                <a:cs typeface="Arial"/>
              </a:rPr>
              <a:t>uang,</a:t>
            </a:r>
            <a:r>
              <a:rPr sz="900" b="1" spc="-7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6BBA9C"/>
                </a:solidFill>
                <a:latin typeface="Arial"/>
                <a:cs typeface="Arial"/>
              </a:rPr>
              <a:t>namun</a:t>
            </a:r>
            <a:r>
              <a:rPr sz="900" b="1" spc="-7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6BBA9C"/>
                </a:solidFill>
                <a:latin typeface="Arial"/>
                <a:cs typeface="Arial"/>
              </a:rPr>
              <a:t>tetap</a:t>
            </a:r>
            <a:r>
              <a:rPr sz="900" b="1" spc="-7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6BBA9C"/>
                </a:solidFill>
                <a:latin typeface="Arial"/>
                <a:cs typeface="Arial"/>
              </a:rPr>
              <a:t>memilih</a:t>
            </a:r>
            <a:r>
              <a:rPr sz="900" b="1" spc="-7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6BBA9C"/>
                </a:solidFill>
                <a:latin typeface="Arial"/>
                <a:cs typeface="Arial"/>
              </a:rPr>
              <a:t>berdasarkan</a:t>
            </a:r>
            <a:r>
              <a:rPr sz="900" b="1" spc="-7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6BBA9C"/>
                </a:solidFill>
                <a:latin typeface="Arial"/>
                <a:cs typeface="Arial"/>
              </a:rPr>
              <a:t>hati</a:t>
            </a:r>
            <a:r>
              <a:rPr sz="900" b="1" spc="-7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6BBA9C"/>
                </a:solidFill>
                <a:latin typeface="Arial"/>
                <a:cs typeface="Arial"/>
              </a:rPr>
              <a:t>nurani</a:t>
            </a:r>
            <a:endParaRPr sz="900" b="1" dirty="0">
              <a:solidFill>
                <a:srgbClr val="6BBA9C"/>
              </a:solidFill>
              <a:latin typeface="Arial"/>
              <a:cs typeface="Arial"/>
            </a:endParaRPr>
          </a:p>
          <a:p>
            <a:pPr marL="12700" marR="5080">
              <a:lnSpc>
                <a:spcPts val="1480"/>
              </a:lnSpc>
              <a:spcBef>
                <a:spcPts val="115"/>
              </a:spcBef>
            </a:pPr>
            <a:r>
              <a:rPr sz="900" b="1" spc="-35" dirty="0">
                <a:solidFill>
                  <a:srgbClr val="6BBA9C"/>
                </a:solidFill>
                <a:latin typeface="Arial"/>
                <a:cs typeface="Arial"/>
              </a:rPr>
              <a:t>Menerima</a:t>
            </a:r>
            <a:r>
              <a:rPr sz="900" b="1" spc="-8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6BBA9C"/>
                </a:solidFill>
                <a:latin typeface="Arial"/>
                <a:cs typeface="Arial"/>
              </a:rPr>
              <a:t>uang</a:t>
            </a:r>
            <a:r>
              <a:rPr sz="900" b="1" spc="-8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6BBA9C"/>
                </a:solidFill>
                <a:latin typeface="Arial"/>
                <a:cs typeface="Arial"/>
              </a:rPr>
              <a:t>dari</a:t>
            </a:r>
            <a:r>
              <a:rPr sz="900" b="1" spc="-8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6BBA9C"/>
                </a:solidFill>
                <a:latin typeface="Arial"/>
                <a:cs typeface="Arial"/>
              </a:rPr>
              <a:t>semua</a:t>
            </a:r>
            <a:r>
              <a:rPr sz="900" b="1" spc="-7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6BBA9C"/>
                </a:solidFill>
                <a:latin typeface="Arial"/>
                <a:cs typeface="Arial"/>
              </a:rPr>
              <a:t>calon,</a:t>
            </a:r>
            <a:r>
              <a:rPr sz="900" b="1" spc="-7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6BBA9C"/>
                </a:solidFill>
                <a:latin typeface="Arial"/>
                <a:cs typeface="Arial"/>
              </a:rPr>
              <a:t>tapi</a:t>
            </a:r>
            <a:r>
              <a:rPr sz="900" b="1" spc="-7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6BBA9C"/>
                </a:solidFill>
                <a:latin typeface="Arial"/>
                <a:cs typeface="Arial"/>
              </a:rPr>
              <a:t>memilih</a:t>
            </a:r>
            <a:r>
              <a:rPr sz="900" b="1" spc="-7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6BBA9C"/>
                </a:solidFill>
                <a:latin typeface="Arial"/>
                <a:cs typeface="Arial"/>
              </a:rPr>
              <a:t>yang</a:t>
            </a:r>
            <a:r>
              <a:rPr sz="900" b="1" spc="-7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6BBA9C"/>
                </a:solidFill>
                <a:latin typeface="Arial"/>
                <a:cs typeface="Arial"/>
              </a:rPr>
              <a:t>memberi</a:t>
            </a:r>
            <a:r>
              <a:rPr sz="900" b="1" spc="-8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6BBA9C"/>
                </a:solidFill>
                <a:latin typeface="Arial"/>
                <a:cs typeface="Arial"/>
              </a:rPr>
              <a:t>paling</a:t>
            </a:r>
            <a:r>
              <a:rPr sz="900" b="1" spc="-7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6BBA9C"/>
                </a:solidFill>
                <a:latin typeface="Arial"/>
                <a:cs typeface="Arial"/>
              </a:rPr>
              <a:t>banyak  </a:t>
            </a:r>
            <a:r>
              <a:rPr sz="900" b="1" spc="-35" dirty="0">
                <a:solidFill>
                  <a:srgbClr val="6BBA9C"/>
                </a:solidFill>
                <a:latin typeface="Arial"/>
                <a:cs typeface="Arial"/>
              </a:rPr>
              <a:t>Menolak </a:t>
            </a:r>
            <a:r>
              <a:rPr sz="900" b="1" spc="-30" dirty="0">
                <a:solidFill>
                  <a:srgbClr val="6BBA9C"/>
                </a:solidFill>
                <a:latin typeface="Arial"/>
                <a:cs typeface="Arial"/>
              </a:rPr>
              <a:t>uang yang</a:t>
            </a:r>
            <a:r>
              <a:rPr sz="900" b="1" spc="-16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900" b="1" spc="-40" dirty="0" err="1" smtClean="0">
                <a:solidFill>
                  <a:srgbClr val="6BBA9C"/>
                </a:solidFill>
                <a:latin typeface="Arial"/>
                <a:cs typeface="Arial"/>
              </a:rPr>
              <a:t>diberikan</a:t>
            </a:r>
            <a:endParaRPr lang="en-US" sz="900" b="1" spc="-40" dirty="0" smtClean="0">
              <a:solidFill>
                <a:srgbClr val="6BBA9C"/>
              </a:solidFill>
              <a:latin typeface="Arial"/>
              <a:cs typeface="Arial"/>
            </a:endParaRPr>
          </a:p>
          <a:p>
            <a:pPr marL="12700" marR="5080">
              <a:lnSpc>
                <a:spcPts val="1480"/>
              </a:lnSpc>
              <a:spcBef>
                <a:spcPts val="115"/>
              </a:spcBef>
            </a:pPr>
            <a:r>
              <a:rPr lang="en-US" sz="900" b="1" dirty="0">
                <a:solidFill>
                  <a:srgbClr val="6BBA9C"/>
                </a:solidFill>
              </a:rPr>
              <a:t>TT/TJ/RHS </a:t>
            </a:r>
            <a:endParaRPr sz="900" b="1" dirty="0">
              <a:solidFill>
                <a:srgbClr val="6BBA9C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3561" y="784339"/>
            <a:ext cx="2145665" cy="1294130"/>
          </a:xfrm>
          <a:custGeom>
            <a:avLst/>
            <a:gdLst/>
            <a:ahLst/>
            <a:cxnLst/>
            <a:rect l="l" t="t" r="r" b="b"/>
            <a:pathLst>
              <a:path w="2145665" h="1294130">
                <a:moveTo>
                  <a:pt x="2056764" y="0"/>
                </a:moveTo>
                <a:lnTo>
                  <a:pt x="88480" y="0"/>
                </a:lnTo>
                <a:lnTo>
                  <a:pt x="54038" y="6950"/>
                </a:lnTo>
                <a:lnTo>
                  <a:pt x="25914" y="25907"/>
                </a:lnTo>
                <a:lnTo>
                  <a:pt x="6952" y="54028"/>
                </a:lnTo>
                <a:lnTo>
                  <a:pt x="0" y="88468"/>
                </a:lnTo>
                <a:lnTo>
                  <a:pt x="0" y="1205128"/>
                </a:lnTo>
                <a:lnTo>
                  <a:pt x="6952" y="1239570"/>
                </a:lnTo>
                <a:lnTo>
                  <a:pt x="25914" y="1267694"/>
                </a:lnTo>
                <a:lnTo>
                  <a:pt x="54038" y="1286656"/>
                </a:lnTo>
                <a:lnTo>
                  <a:pt x="88480" y="1293609"/>
                </a:lnTo>
                <a:lnTo>
                  <a:pt x="2056764" y="1293609"/>
                </a:lnTo>
                <a:lnTo>
                  <a:pt x="2091207" y="1286656"/>
                </a:lnTo>
                <a:lnTo>
                  <a:pt x="2107548" y="1275638"/>
                </a:lnTo>
                <a:lnTo>
                  <a:pt x="104901" y="1275638"/>
                </a:lnTo>
                <a:lnTo>
                  <a:pt x="71291" y="1268853"/>
                </a:lnTo>
                <a:lnTo>
                  <a:pt x="43845" y="1250348"/>
                </a:lnTo>
                <a:lnTo>
                  <a:pt x="25340" y="1222901"/>
                </a:lnTo>
                <a:lnTo>
                  <a:pt x="18554" y="1189291"/>
                </a:lnTo>
                <a:lnTo>
                  <a:pt x="18554" y="449198"/>
                </a:lnTo>
                <a:lnTo>
                  <a:pt x="25340" y="415588"/>
                </a:lnTo>
                <a:lnTo>
                  <a:pt x="43845" y="388142"/>
                </a:lnTo>
                <a:lnTo>
                  <a:pt x="71291" y="369637"/>
                </a:lnTo>
                <a:lnTo>
                  <a:pt x="104901" y="362851"/>
                </a:lnTo>
                <a:lnTo>
                  <a:pt x="2145245" y="362851"/>
                </a:lnTo>
                <a:lnTo>
                  <a:pt x="2145245" y="88468"/>
                </a:lnTo>
                <a:lnTo>
                  <a:pt x="2138293" y="54028"/>
                </a:lnTo>
                <a:lnTo>
                  <a:pt x="2119331" y="25907"/>
                </a:lnTo>
                <a:lnTo>
                  <a:pt x="2091207" y="6950"/>
                </a:lnTo>
                <a:lnTo>
                  <a:pt x="2056764" y="0"/>
                </a:lnTo>
                <a:close/>
              </a:path>
              <a:path w="2145665" h="1294130">
                <a:moveTo>
                  <a:pt x="2145245" y="362851"/>
                </a:moveTo>
                <a:lnTo>
                  <a:pt x="2040331" y="362851"/>
                </a:lnTo>
                <a:lnTo>
                  <a:pt x="2073948" y="369637"/>
                </a:lnTo>
                <a:lnTo>
                  <a:pt x="2101399" y="388142"/>
                </a:lnTo>
                <a:lnTo>
                  <a:pt x="2119905" y="415588"/>
                </a:lnTo>
                <a:lnTo>
                  <a:pt x="2126691" y="449198"/>
                </a:lnTo>
                <a:lnTo>
                  <a:pt x="2126691" y="1189291"/>
                </a:lnTo>
                <a:lnTo>
                  <a:pt x="2119905" y="1222901"/>
                </a:lnTo>
                <a:lnTo>
                  <a:pt x="2101399" y="1250348"/>
                </a:lnTo>
                <a:lnTo>
                  <a:pt x="2073948" y="1268853"/>
                </a:lnTo>
                <a:lnTo>
                  <a:pt x="2040331" y="1275638"/>
                </a:lnTo>
                <a:lnTo>
                  <a:pt x="2107548" y="1275638"/>
                </a:lnTo>
                <a:lnTo>
                  <a:pt x="2119331" y="1267694"/>
                </a:lnTo>
                <a:lnTo>
                  <a:pt x="2138293" y="1239570"/>
                </a:lnTo>
                <a:lnTo>
                  <a:pt x="2145245" y="1205128"/>
                </a:lnTo>
                <a:lnTo>
                  <a:pt x="2145245" y="362851"/>
                </a:lnTo>
                <a:close/>
              </a:path>
            </a:pathLst>
          </a:custGeom>
          <a:solidFill>
            <a:srgbClr val="6BB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47703" y="788758"/>
            <a:ext cx="92697" cy="140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72373" y="869642"/>
            <a:ext cx="457200" cy="275590"/>
          </a:xfrm>
          <a:custGeom>
            <a:avLst/>
            <a:gdLst/>
            <a:ahLst/>
            <a:cxnLst/>
            <a:rect l="l" t="t" r="r" b="b"/>
            <a:pathLst>
              <a:path w="457200" h="275590">
                <a:moveTo>
                  <a:pt x="163761" y="0"/>
                </a:moveTo>
                <a:lnTo>
                  <a:pt x="109282" y="20148"/>
                </a:lnTo>
                <a:lnTo>
                  <a:pt x="96482" y="25246"/>
                </a:lnTo>
                <a:lnTo>
                  <a:pt x="83243" y="30886"/>
                </a:lnTo>
                <a:lnTo>
                  <a:pt x="74302" y="33359"/>
                </a:lnTo>
                <a:lnTo>
                  <a:pt x="36507" y="60154"/>
                </a:lnTo>
                <a:lnTo>
                  <a:pt x="24396" y="111685"/>
                </a:lnTo>
                <a:lnTo>
                  <a:pt x="9993" y="201141"/>
                </a:lnTo>
                <a:lnTo>
                  <a:pt x="3273" y="246141"/>
                </a:lnTo>
                <a:lnTo>
                  <a:pt x="0" y="275236"/>
                </a:lnTo>
                <a:lnTo>
                  <a:pt x="333140" y="275236"/>
                </a:lnTo>
                <a:lnTo>
                  <a:pt x="330106" y="224040"/>
                </a:lnTo>
                <a:lnTo>
                  <a:pt x="445061" y="224040"/>
                </a:lnTo>
                <a:lnTo>
                  <a:pt x="457144" y="182935"/>
                </a:lnTo>
                <a:lnTo>
                  <a:pt x="456314" y="168856"/>
                </a:lnTo>
                <a:lnTo>
                  <a:pt x="454210" y="157454"/>
                </a:lnTo>
                <a:lnTo>
                  <a:pt x="443945" y="136486"/>
                </a:lnTo>
                <a:lnTo>
                  <a:pt x="245981" y="136486"/>
                </a:lnTo>
                <a:lnTo>
                  <a:pt x="163761" y="0"/>
                </a:lnTo>
                <a:close/>
              </a:path>
              <a:path w="457200" h="275590">
                <a:moveTo>
                  <a:pt x="445061" y="224040"/>
                </a:moveTo>
                <a:lnTo>
                  <a:pt x="330106" y="224040"/>
                </a:lnTo>
                <a:lnTo>
                  <a:pt x="422714" y="246710"/>
                </a:lnTo>
                <a:lnTo>
                  <a:pt x="438566" y="231042"/>
                </a:lnTo>
                <a:lnTo>
                  <a:pt x="445061" y="224040"/>
                </a:lnTo>
                <a:close/>
              </a:path>
              <a:path w="457200" h="275590">
                <a:moveTo>
                  <a:pt x="252992" y="15748"/>
                </a:moveTo>
                <a:lnTo>
                  <a:pt x="245981" y="136486"/>
                </a:lnTo>
                <a:lnTo>
                  <a:pt x="443945" y="136486"/>
                </a:lnTo>
                <a:lnTo>
                  <a:pt x="438443" y="125247"/>
                </a:lnTo>
                <a:lnTo>
                  <a:pt x="351150" y="125247"/>
                </a:lnTo>
                <a:lnTo>
                  <a:pt x="314231" y="55981"/>
                </a:lnTo>
                <a:lnTo>
                  <a:pt x="252992" y="15748"/>
                </a:lnTo>
                <a:close/>
              </a:path>
              <a:path w="457200" h="275590">
                <a:moveTo>
                  <a:pt x="370200" y="26250"/>
                </a:moveTo>
                <a:lnTo>
                  <a:pt x="333306" y="60629"/>
                </a:lnTo>
                <a:lnTo>
                  <a:pt x="351150" y="125247"/>
                </a:lnTo>
                <a:lnTo>
                  <a:pt x="438443" y="125247"/>
                </a:lnTo>
                <a:lnTo>
                  <a:pt x="436460" y="121196"/>
                </a:lnTo>
                <a:lnTo>
                  <a:pt x="408095" y="77846"/>
                </a:lnTo>
                <a:lnTo>
                  <a:pt x="381785" y="41499"/>
                </a:lnTo>
                <a:lnTo>
                  <a:pt x="370200" y="26250"/>
                </a:lnTo>
                <a:close/>
              </a:path>
            </a:pathLst>
          </a:custGeom>
          <a:solidFill>
            <a:srgbClr val="4241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53604" y="656914"/>
            <a:ext cx="341482" cy="487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24678" y="828773"/>
            <a:ext cx="1488440" cy="288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5"/>
              </a:spcBef>
            </a:pPr>
            <a:r>
              <a:rPr sz="850" b="1" spc="-25" dirty="0">
                <a:solidFill>
                  <a:srgbClr val="FFFFFF"/>
                </a:solidFill>
                <a:latin typeface="Arial"/>
                <a:cs typeface="Arial"/>
              </a:rPr>
              <a:t>Persepsi Responden</a:t>
            </a:r>
            <a:r>
              <a:rPr sz="85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-30" dirty="0">
                <a:solidFill>
                  <a:srgbClr val="FFFFFF"/>
                </a:solidFill>
                <a:latin typeface="Arial"/>
                <a:cs typeface="Arial"/>
              </a:rPr>
              <a:t>terhadap  </a:t>
            </a:r>
            <a:r>
              <a:rPr sz="850" b="1" spc="-20" dirty="0">
                <a:solidFill>
                  <a:srgbClr val="FFFFFF"/>
                </a:solidFill>
                <a:latin typeface="Arial"/>
                <a:cs typeface="Arial"/>
              </a:rPr>
              <a:t>Money</a:t>
            </a:r>
            <a:r>
              <a:rPr sz="85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-30" dirty="0">
                <a:solidFill>
                  <a:srgbClr val="FFFFFF"/>
                </a:solidFill>
                <a:latin typeface="Arial"/>
                <a:cs typeface="Arial"/>
              </a:rPr>
              <a:t>Politics</a:t>
            </a:r>
            <a:endParaRPr sz="8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91268" y="1604433"/>
            <a:ext cx="1302783" cy="3603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90"/>
              </a:spcBef>
              <a:tabLst>
                <a:tab pos="723265" algn="l"/>
              </a:tabLst>
            </a:pPr>
            <a:r>
              <a:rPr lang="en-US" sz="900" spc="-15" dirty="0" smtClean="0">
                <a:latin typeface="Arial"/>
                <a:cs typeface="Arial"/>
              </a:rPr>
              <a:t>3</a:t>
            </a:r>
            <a:r>
              <a:rPr lang="en-US" sz="900" spc="-15" dirty="0">
                <a:latin typeface="Arial"/>
                <a:cs typeface="Arial"/>
              </a:rPr>
              <a:t>0</a:t>
            </a:r>
            <a:r>
              <a:rPr sz="900" spc="-15" dirty="0" smtClean="0">
                <a:latin typeface="Arial"/>
                <a:cs typeface="Arial"/>
              </a:rPr>
              <a:t>.</a:t>
            </a:r>
            <a:r>
              <a:rPr lang="en-US" sz="900" spc="-15" dirty="0" smtClean="0">
                <a:latin typeface="Arial"/>
                <a:cs typeface="Arial"/>
              </a:rPr>
              <a:t>6 %</a:t>
            </a:r>
            <a:r>
              <a:rPr sz="900" spc="-15" dirty="0">
                <a:latin typeface="Arial"/>
                <a:cs typeface="Arial"/>
              </a:rPr>
              <a:t>	</a:t>
            </a:r>
            <a:r>
              <a:rPr lang="en-US" sz="900" spc="-20" dirty="0" smtClean="0">
                <a:latin typeface="Arial"/>
                <a:cs typeface="Arial"/>
              </a:rPr>
              <a:t>69</a:t>
            </a:r>
            <a:r>
              <a:rPr sz="900" spc="-20" dirty="0" smtClean="0">
                <a:latin typeface="Arial"/>
                <a:cs typeface="Arial"/>
              </a:rPr>
              <a:t>.</a:t>
            </a:r>
            <a:r>
              <a:rPr lang="en-US" sz="900" spc="-20" dirty="0" smtClean="0">
                <a:latin typeface="Arial"/>
                <a:cs typeface="Arial"/>
              </a:rPr>
              <a:t>4 %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35" dirty="0">
                <a:latin typeface="Arial"/>
                <a:cs typeface="Arial"/>
              </a:rPr>
              <a:t>Wajar Tidak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45" dirty="0">
                <a:latin typeface="Arial"/>
                <a:cs typeface="Arial"/>
              </a:rPr>
              <a:t>Wajar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427360" y="1407093"/>
            <a:ext cx="334454" cy="1909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93973" y="1198582"/>
            <a:ext cx="334429" cy="3897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38005" y="1588377"/>
            <a:ext cx="1169670" cy="0"/>
          </a:xfrm>
          <a:custGeom>
            <a:avLst/>
            <a:gdLst/>
            <a:ahLst/>
            <a:cxnLst/>
            <a:rect l="l" t="t" r="r" b="b"/>
            <a:pathLst>
              <a:path w="1169670">
                <a:moveTo>
                  <a:pt x="0" y="0"/>
                </a:moveTo>
                <a:lnTo>
                  <a:pt x="1169212" y="0"/>
                </a:lnTo>
              </a:path>
            </a:pathLst>
          </a:custGeom>
          <a:ln w="12700">
            <a:solidFill>
              <a:srgbClr val="001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3" name="object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99160"/>
              </p:ext>
            </p:extLst>
          </p:nvPr>
        </p:nvGraphicFramePr>
        <p:xfrm>
          <a:off x="6530166" y="3533073"/>
          <a:ext cx="431800" cy="906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/>
              </a:tblGrid>
              <a:tr h="1796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6.4 %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9F9F"/>
                    </a:solidFill>
                  </a:tcPr>
                </a:tc>
              </a:tr>
              <a:tr h="18943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52.3 %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C393"/>
                    </a:solidFill>
                  </a:tcPr>
                </a:tc>
              </a:tr>
              <a:tr h="19895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2.3 %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EE19F"/>
                    </a:solidFill>
                  </a:tcPr>
                </a:tc>
              </a:tr>
              <a:tr h="1693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29.3 %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3EE9F"/>
                    </a:solidFill>
                  </a:tcPr>
                </a:tc>
              </a:tr>
              <a:tr h="1693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9.7 %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6BBA9C"/>
                    </a:solidFill>
                  </a:tcPr>
                </a:tc>
              </a:tr>
            </a:tbl>
          </a:graphicData>
        </a:graphic>
      </p:graphicFrame>
      <p:pic>
        <p:nvPicPr>
          <p:cNvPr id="54" name="Picture 53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5" y="1292652"/>
            <a:ext cx="596004" cy="591446"/>
          </a:xfrm>
          <a:prstGeom prst="rect">
            <a:avLst/>
          </a:prstGeom>
        </p:spPr>
      </p:pic>
      <p:sp>
        <p:nvSpPr>
          <p:cNvPr id="55" name="Rounded Rectangle 54"/>
          <p:cNvSpPr/>
          <p:nvPr/>
        </p:nvSpPr>
        <p:spPr>
          <a:xfrm>
            <a:off x="3011647" y="3227748"/>
            <a:ext cx="4094261" cy="1348544"/>
          </a:xfrm>
          <a:prstGeom prst="roundRect">
            <a:avLst>
              <a:gd name="adj" fmla="val 9295"/>
            </a:avLst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3" name="object 90"/>
          <p:cNvSpPr txBox="1">
            <a:spLocks/>
          </p:cNvSpPr>
          <p:nvPr/>
        </p:nvSpPr>
        <p:spPr>
          <a:xfrm>
            <a:off x="3022995" y="198137"/>
            <a:ext cx="4124325" cy="48603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10795" algn="r">
              <a:lnSpc>
                <a:spcPct val="77700"/>
              </a:lnSpc>
              <a:spcBef>
                <a:spcPts val="1085"/>
              </a:spcBef>
            </a:pPr>
            <a:r>
              <a:rPr lang="en-US" sz="2800" kern="0" spc="-145" dirty="0" smtClean="0">
                <a:solidFill>
                  <a:srgbClr val="FEC200"/>
                </a:solidFill>
              </a:rPr>
              <a:t>KAMPANYE</a:t>
            </a:r>
            <a:endParaRPr lang="en-US" sz="2800" kern="0" dirty="0">
              <a:solidFill>
                <a:srgbClr val="FEC2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 rot="16200000">
            <a:off x="7200114" y="168176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936" y="198137"/>
            <a:ext cx="3693203" cy="3693203"/>
          </a:xfrm>
          <a:prstGeom prst="rect">
            <a:avLst/>
          </a:prstGeom>
        </p:spPr>
      </p:pic>
      <p:sp>
        <p:nvSpPr>
          <p:cNvPr id="66" name="Bent Arrow 65"/>
          <p:cNvSpPr/>
          <p:nvPr/>
        </p:nvSpPr>
        <p:spPr>
          <a:xfrm rot="16200000" flipH="1">
            <a:off x="4376405" y="1715757"/>
            <a:ext cx="937780" cy="1739410"/>
          </a:xfrm>
          <a:prstGeom prst="bentArrow">
            <a:avLst>
              <a:gd name="adj1" fmla="val 7995"/>
              <a:gd name="adj2" fmla="val 11396"/>
              <a:gd name="adj3" fmla="val 25000"/>
              <a:gd name="adj4" fmla="val 41483"/>
            </a:avLst>
          </a:prstGeom>
          <a:solidFill>
            <a:srgbClr val="7FB8B2"/>
          </a:solidFill>
          <a:ln>
            <a:solidFill>
              <a:srgbClr val="7FB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Bent Arrow 66"/>
          <p:cNvSpPr/>
          <p:nvPr/>
        </p:nvSpPr>
        <p:spPr>
          <a:xfrm flipH="1">
            <a:off x="2653063" y="1298637"/>
            <a:ext cx="985109" cy="905902"/>
          </a:xfrm>
          <a:prstGeom prst="bentArrow">
            <a:avLst>
              <a:gd name="adj1" fmla="val 7995"/>
              <a:gd name="adj2" fmla="val 11396"/>
              <a:gd name="adj3" fmla="val 25000"/>
              <a:gd name="adj4" fmla="val 41483"/>
            </a:avLst>
          </a:prstGeom>
          <a:solidFill>
            <a:srgbClr val="7FB8B2"/>
          </a:solidFill>
          <a:ln>
            <a:solidFill>
              <a:srgbClr val="7FB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7" y="2667119"/>
            <a:ext cx="2229145" cy="1669707"/>
          </a:xfrm>
          <a:prstGeom prst="rect">
            <a:avLst/>
          </a:prstGeom>
        </p:spPr>
      </p:pic>
      <p:sp>
        <p:nvSpPr>
          <p:cNvPr id="71" name="object 34"/>
          <p:cNvSpPr txBox="1"/>
          <p:nvPr/>
        </p:nvSpPr>
        <p:spPr>
          <a:xfrm rot="18890695">
            <a:off x="1411322" y="2876476"/>
            <a:ext cx="366529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90"/>
              </a:spcBef>
              <a:tabLst>
                <a:tab pos="723265" algn="l"/>
              </a:tabLst>
            </a:pPr>
            <a:r>
              <a:rPr lang="en-US" sz="1400" b="1" spc="-15" dirty="0" err="1" smtClean="0">
                <a:solidFill>
                  <a:schemeClr val="bg1"/>
                </a:solidFill>
                <a:latin typeface="Arial"/>
                <a:cs typeface="Arial"/>
              </a:rPr>
              <a:t>Rp</a:t>
            </a:r>
            <a:endParaRPr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2" name="object 34"/>
          <p:cNvSpPr txBox="1"/>
          <p:nvPr/>
        </p:nvSpPr>
        <p:spPr>
          <a:xfrm rot="18890695">
            <a:off x="1563722" y="3028876"/>
            <a:ext cx="366529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90"/>
              </a:spcBef>
              <a:tabLst>
                <a:tab pos="723265" algn="l"/>
              </a:tabLst>
            </a:pPr>
            <a:r>
              <a:rPr lang="en-US" sz="1400" b="1" spc="-15" dirty="0" err="1" smtClean="0">
                <a:solidFill>
                  <a:schemeClr val="bg1"/>
                </a:solidFill>
                <a:latin typeface="Arial"/>
                <a:cs typeface="Arial"/>
              </a:rPr>
              <a:t>Rp</a:t>
            </a:r>
            <a:endParaRPr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190794" y="320422"/>
            <a:ext cx="4094261" cy="1890164"/>
          </a:xfrm>
          <a:prstGeom prst="roundRect">
            <a:avLst>
              <a:gd name="adj" fmla="val 9295"/>
            </a:avLst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7" name="object 33"/>
          <p:cNvSpPr/>
          <p:nvPr/>
        </p:nvSpPr>
        <p:spPr>
          <a:xfrm>
            <a:off x="2489656" y="1400244"/>
            <a:ext cx="490207" cy="176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33"/>
          <p:cNvSpPr/>
          <p:nvPr/>
        </p:nvSpPr>
        <p:spPr>
          <a:xfrm>
            <a:off x="1577100" y="1019244"/>
            <a:ext cx="490207" cy="559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32"/>
          <p:cNvSpPr/>
          <p:nvPr/>
        </p:nvSpPr>
        <p:spPr>
          <a:xfrm>
            <a:off x="546759" y="818069"/>
            <a:ext cx="490270" cy="751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6719" y="1667991"/>
            <a:ext cx="149113" cy="125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A4C7DD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06771" y="1667991"/>
            <a:ext cx="108686" cy="1237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A4C7DD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43963" y="1667988"/>
            <a:ext cx="169034" cy="1258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A4C7DD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67243" y="1668486"/>
            <a:ext cx="281509" cy="1252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A4C7DD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489364" y="1667988"/>
            <a:ext cx="398433" cy="1258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A4C7DD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942030" y="1668486"/>
            <a:ext cx="281508" cy="1252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A4C7DD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3305683" y="1665777"/>
            <a:ext cx="686848" cy="125806"/>
            <a:chOff x="2583263" y="2026694"/>
            <a:chExt cx="686848" cy="125806"/>
          </a:xfrm>
        </p:grpSpPr>
        <p:sp>
          <p:nvSpPr>
            <p:cNvPr id="43" name="object 43"/>
            <p:cNvSpPr/>
            <p:nvPr/>
          </p:nvSpPr>
          <p:spPr>
            <a:xfrm>
              <a:off x="2583263" y="2026697"/>
              <a:ext cx="153553" cy="12371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A4C7DD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2765322" y="2026694"/>
              <a:ext cx="169021" cy="12580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A4C7DD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2988602" y="2027192"/>
              <a:ext cx="281509" cy="12522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A4C7DD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435046" y="1669455"/>
            <a:ext cx="727048" cy="125811"/>
            <a:chOff x="3476749" y="2026689"/>
            <a:chExt cx="727048" cy="125811"/>
          </a:xfrm>
        </p:grpSpPr>
        <p:sp>
          <p:nvSpPr>
            <p:cNvPr id="46" name="object 46"/>
            <p:cNvSpPr/>
            <p:nvPr/>
          </p:nvSpPr>
          <p:spPr>
            <a:xfrm>
              <a:off x="3476749" y="2026697"/>
              <a:ext cx="54610" cy="123825"/>
            </a:xfrm>
            <a:custGeom>
              <a:avLst/>
              <a:gdLst/>
              <a:ahLst/>
              <a:cxnLst/>
              <a:rect l="l" t="t" r="r" b="b"/>
              <a:pathLst>
                <a:path w="54610" h="123825">
                  <a:moveTo>
                    <a:pt x="54127" y="34696"/>
                  </a:moveTo>
                  <a:lnTo>
                    <a:pt x="30518" y="34696"/>
                  </a:lnTo>
                  <a:lnTo>
                    <a:pt x="30518" y="123710"/>
                  </a:lnTo>
                  <a:lnTo>
                    <a:pt x="54127" y="123710"/>
                  </a:lnTo>
                  <a:lnTo>
                    <a:pt x="54127" y="34696"/>
                  </a:lnTo>
                  <a:close/>
                </a:path>
                <a:path w="54610" h="123825">
                  <a:moveTo>
                    <a:pt x="54127" y="0"/>
                  </a:moveTo>
                  <a:lnTo>
                    <a:pt x="34963" y="0"/>
                  </a:lnTo>
                  <a:lnTo>
                    <a:pt x="32270" y="7505"/>
                  </a:lnTo>
                  <a:lnTo>
                    <a:pt x="27317" y="14058"/>
                  </a:lnTo>
                  <a:lnTo>
                    <a:pt x="12852" y="25336"/>
                  </a:lnTo>
                  <a:lnTo>
                    <a:pt x="6172" y="29159"/>
                  </a:lnTo>
                  <a:lnTo>
                    <a:pt x="0" y="31178"/>
                  </a:lnTo>
                  <a:lnTo>
                    <a:pt x="0" y="52603"/>
                  </a:lnTo>
                  <a:lnTo>
                    <a:pt x="8493" y="49312"/>
                  </a:lnTo>
                  <a:lnTo>
                    <a:pt x="16411" y="45231"/>
                  </a:lnTo>
                  <a:lnTo>
                    <a:pt x="23752" y="40359"/>
                  </a:lnTo>
                  <a:lnTo>
                    <a:pt x="30518" y="34696"/>
                  </a:lnTo>
                  <a:lnTo>
                    <a:pt x="54127" y="34696"/>
                  </a:lnTo>
                  <a:lnTo>
                    <a:pt x="54127" y="0"/>
                  </a:lnTo>
                  <a:close/>
                </a:path>
              </a:pathLst>
            </a:custGeom>
            <a:solidFill>
              <a:srgbClr val="003C7A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A4C7DD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3559383" y="2026689"/>
              <a:ext cx="311933" cy="12581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A4C7DD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3922275" y="2027192"/>
              <a:ext cx="281522" cy="12522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A4C7DD"/>
                </a:solidFill>
              </a:endParaRPr>
            </a:p>
          </p:txBody>
        </p:sp>
      </p:grpSp>
      <p:sp>
        <p:nvSpPr>
          <p:cNvPr id="49" name="object 49"/>
          <p:cNvSpPr/>
          <p:nvPr/>
        </p:nvSpPr>
        <p:spPr>
          <a:xfrm>
            <a:off x="424437" y="1569985"/>
            <a:ext cx="3688079" cy="0"/>
          </a:xfrm>
          <a:custGeom>
            <a:avLst/>
            <a:gdLst/>
            <a:ahLst/>
            <a:cxnLst/>
            <a:rect l="l" t="t" r="r" b="b"/>
            <a:pathLst>
              <a:path w="3688079">
                <a:moveTo>
                  <a:pt x="0" y="0"/>
                </a:moveTo>
                <a:lnTo>
                  <a:pt x="3687635" y="0"/>
                </a:lnTo>
              </a:path>
            </a:pathLst>
          </a:custGeom>
          <a:ln w="12700">
            <a:solidFill>
              <a:srgbClr val="003C7A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EC200"/>
              </a:solidFill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7132" y="623784"/>
            <a:ext cx="570865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35"/>
              </a:spcBef>
            </a:pPr>
            <a:r>
              <a:rPr lang="en-US" sz="1150" b="1" spc="-25" dirty="0" smtClean="0">
                <a:latin typeface="Arial"/>
                <a:cs typeface="Arial"/>
              </a:rPr>
              <a:t>5</a:t>
            </a:r>
            <a:r>
              <a:rPr lang="en-US" sz="1150" b="1" spc="-25" dirty="0">
                <a:latin typeface="Arial"/>
                <a:cs typeface="Arial"/>
              </a:rPr>
              <a:t>3</a:t>
            </a:r>
            <a:r>
              <a:rPr sz="1150" b="1" spc="-25" dirty="0" smtClean="0">
                <a:latin typeface="Arial"/>
                <a:cs typeface="Arial"/>
              </a:rPr>
              <a:t>.</a:t>
            </a:r>
            <a:r>
              <a:rPr lang="en-US" sz="1150" b="1" spc="-25" dirty="0" smtClean="0">
                <a:latin typeface="Arial"/>
                <a:cs typeface="Arial"/>
              </a:rPr>
              <a:t>1</a:t>
            </a:r>
            <a:r>
              <a:rPr sz="1150" b="1" spc="-110" dirty="0" smtClean="0">
                <a:latin typeface="Arial"/>
                <a:cs typeface="Arial"/>
              </a:rPr>
              <a:t> </a:t>
            </a:r>
            <a:r>
              <a:rPr sz="1150" b="1" spc="30" dirty="0">
                <a:latin typeface="Arial"/>
                <a:cs typeface="Arial"/>
              </a:rPr>
              <a:t>%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549473" y="812481"/>
            <a:ext cx="570865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35"/>
              </a:spcBef>
            </a:pPr>
            <a:r>
              <a:rPr lang="en-US" sz="1150" b="1" spc="-25" dirty="0" smtClean="0">
                <a:latin typeface="Arial"/>
                <a:cs typeface="Arial"/>
              </a:rPr>
              <a:t>33</a:t>
            </a:r>
            <a:r>
              <a:rPr sz="1150" b="1" spc="-25" dirty="0" smtClean="0">
                <a:latin typeface="Arial"/>
                <a:cs typeface="Arial"/>
              </a:rPr>
              <a:t>.</a:t>
            </a:r>
            <a:r>
              <a:rPr lang="en-US" sz="1150" b="1" spc="-25" dirty="0" smtClean="0">
                <a:latin typeface="Arial"/>
                <a:cs typeface="Arial"/>
              </a:rPr>
              <a:t>3</a:t>
            </a:r>
            <a:r>
              <a:rPr sz="1150" b="1" spc="-110" dirty="0" smtClean="0">
                <a:latin typeface="Arial"/>
                <a:cs typeface="Arial"/>
              </a:rPr>
              <a:t> </a:t>
            </a:r>
            <a:r>
              <a:rPr sz="1150" b="1" spc="30" dirty="0">
                <a:latin typeface="Arial"/>
                <a:cs typeface="Arial"/>
              </a:rPr>
              <a:t>%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15221" y="1186468"/>
            <a:ext cx="570865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35"/>
              </a:spcBef>
            </a:pPr>
            <a:r>
              <a:rPr lang="en-US" sz="1150" b="1" spc="-25" dirty="0">
                <a:latin typeface="Arial"/>
                <a:cs typeface="Arial"/>
              </a:rPr>
              <a:t>8</a:t>
            </a:r>
            <a:r>
              <a:rPr sz="1150" b="1" spc="-25" dirty="0" smtClean="0">
                <a:latin typeface="Arial"/>
                <a:cs typeface="Arial"/>
              </a:rPr>
              <a:t>.</a:t>
            </a:r>
            <a:r>
              <a:rPr lang="en-US" sz="1150" b="1" spc="-25" dirty="0">
                <a:latin typeface="Arial"/>
                <a:cs typeface="Arial"/>
              </a:rPr>
              <a:t>6</a:t>
            </a:r>
            <a:r>
              <a:rPr sz="1150" b="1" spc="-110" dirty="0" smtClean="0">
                <a:latin typeface="Arial"/>
                <a:cs typeface="Arial"/>
              </a:rPr>
              <a:t> </a:t>
            </a:r>
            <a:r>
              <a:rPr sz="1150" b="1" spc="30" dirty="0">
                <a:latin typeface="Arial"/>
                <a:cs typeface="Arial"/>
              </a:rPr>
              <a:t>%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467526" y="1311345"/>
            <a:ext cx="387350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150" b="1" spc="-20" dirty="0">
                <a:latin typeface="Arial"/>
                <a:cs typeface="Arial"/>
              </a:rPr>
              <a:t>4</a:t>
            </a:r>
            <a:r>
              <a:rPr sz="1150" b="1" spc="-20" dirty="0" smtClean="0">
                <a:latin typeface="Arial"/>
                <a:cs typeface="Arial"/>
              </a:rPr>
              <a:t>.</a:t>
            </a:r>
            <a:r>
              <a:rPr lang="en-US" sz="1150" b="1" spc="-20" dirty="0" smtClean="0">
                <a:latin typeface="Arial"/>
                <a:cs typeface="Arial"/>
              </a:rPr>
              <a:t>9</a:t>
            </a:r>
            <a:r>
              <a:rPr sz="1150" b="1" spc="-150" dirty="0" smtClean="0">
                <a:latin typeface="Arial"/>
                <a:cs typeface="Arial"/>
              </a:rPr>
              <a:t> </a:t>
            </a:r>
            <a:r>
              <a:rPr sz="1150" b="1" spc="30" dirty="0">
                <a:latin typeface="Arial"/>
                <a:cs typeface="Arial"/>
              </a:rPr>
              <a:t>%</a:t>
            </a:r>
            <a:endParaRPr sz="1150" dirty="0">
              <a:latin typeface="Arial"/>
              <a:cs typeface="Arial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322414" y="208356"/>
            <a:ext cx="5680304" cy="421782"/>
            <a:chOff x="470510" y="811821"/>
            <a:chExt cx="5680304" cy="421782"/>
          </a:xfrm>
        </p:grpSpPr>
        <p:sp>
          <p:nvSpPr>
            <p:cNvPr id="69" name="Flowchart: Alternate Process 68"/>
            <p:cNvSpPr/>
            <p:nvPr/>
          </p:nvSpPr>
          <p:spPr>
            <a:xfrm>
              <a:off x="470510" y="811821"/>
              <a:ext cx="3834684" cy="249639"/>
            </a:xfrm>
            <a:prstGeom prst="flowChartAlternateProcess">
              <a:avLst/>
            </a:prstGeom>
            <a:solidFill>
              <a:srgbClr val="6BBA9C"/>
            </a:solidFill>
            <a:ln>
              <a:solidFill>
                <a:srgbClr val="6BBA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724739" y="816822"/>
              <a:ext cx="5426075" cy="416781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36525">
                <a:lnSpc>
                  <a:spcPct val="100000"/>
                </a:lnSpc>
                <a:spcBef>
                  <a:spcPts val="130"/>
                </a:spcBef>
              </a:pPr>
              <a:r>
                <a:rPr sz="1200" b="1" spc="-25" dirty="0">
                  <a:solidFill>
                    <a:srgbClr val="FFFFFF"/>
                  </a:solidFill>
                  <a:latin typeface="Arial"/>
                  <a:cs typeface="Arial"/>
                </a:rPr>
                <a:t>Besaran</a:t>
              </a:r>
              <a:r>
                <a:rPr sz="1200" b="1" spc="-9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-20" dirty="0">
                  <a:solidFill>
                    <a:srgbClr val="FFFFFF"/>
                  </a:solidFill>
                  <a:latin typeface="Arial"/>
                  <a:cs typeface="Arial"/>
                </a:rPr>
                <a:t>uang</a:t>
              </a:r>
              <a:r>
                <a:rPr sz="1200" b="1" spc="-9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-20" dirty="0">
                  <a:solidFill>
                    <a:srgbClr val="FFFFFF"/>
                  </a:solidFill>
                  <a:latin typeface="Arial"/>
                  <a:cs typeface="Arial"/>
                </a:rPr>
                <a:t>yang</a:t>
              </a:r>
              <a:r>
                <a:rPr sz="1200" b="1" spc="-9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-25" dirty="0">
                  <a:solidFill>
                    <a:srgbClr val="FFFFFF"/>
                  </a:solidFill>
                  <a:latin typeface="Arial"/>
                  <a:cs typeface="Arial"/>
                </a:rPr>
                <a:t>biasa</a:t>
              </a:r>
              <a:r>
                <a:rPr sz="1200" b="1" spc="-9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-30" dirty="0">
                  <a:solidFill>
                    <a:srgbClr val="FFFFFF"/>
                  </a:solidFill>
                  <a:latin typeface="Arial"/>
                  <a:cs typeface="Arial"/>
                </a:rPr>
                <a:t>disebar</a:t>
              </a:r>
              <a:r>
                <a:rPr sz="1200" b="1" spc="-9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-35" dirty="0">
                  <a:solidFill>
                    <a:srgbClr val="FFFFFF"/>
                  </a:solidFill>
                  <a:latin typeface="Arial"/>
                  <a:cs typeface="Arial"/>
                </a:rPr>
                <a:t>calon</a:t>
              </a:r>
              <a:endParaRPr sz="1200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</a:pPr>
              <a:endParaRPr sz="1400" dirty="0">
                <a:latin typeface="Times New Roman"/>
                <a:cs typeface="Times New Roman"/>
              </a:endParaRPr>
            </a:p>
          </p:txBody>
        </p:sp>
      </p:grpSp>
      <p:sp>
        <p:nvSpPr>
          <p:cNvPr id="58" name="object 90"/>
          <p:cNvSpPr txBox="1">
            <a:spLocks/>
          </p:cNvSpPr>
          <p:nvPr/>
        </p:nvSpPr>
        <p:spPr>
          <a:xfrm>
            <a:off x="3022995" y="198137"/>
            <a:ext cx="4124325" cy="48603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10795" algn="r">
              <a:lnSpc>
                <a:spcPct val="77700"/>
              </a:lnSpc>
              <a:spcBef>
                <a:spcPts val="1085"/>
              </a:spcBef>
            </a:pPr>
            <a:r>
              <a:rPr lang="en-US" sz="2800" kern="0" spc="-145" dirty="0" smtClean="0">
                <a:solidFill>
                  <a:srgbClr val="FEC200"/>
                </a:solidFill>
              </a:rPr>
              <a:t>KAMPANYE</a:t>
            </a:r>
            <a:endParaRPr lang="en-US" sz="2800" kern="0" dirty="0">
              <a:solidFill>
                <a:srgbClr val="FEC2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rot="16200000">
            <a:off x="7240646" y="177232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061" y="364305"/>
            <a:ext cx="2942881" cy="2942881"/>
          </a:xfrm>
          <a:prstGeom prst="rect">
            <a:avLst/>
          </a:prstGeom>
        </p:spPr>
      </p:pic>
      <p:sp>
        <p:nvSpPr>
          <p:cNvPr id="61" name="Bent Arrow 60"/>
          <p:cNvSpPr/>
          <p:nvPr/>
        </p:nvSpPr>
        <p:spPr>
          <a:xfrm rot="16200000" flipH="1">
            <a:off x="5164728" y="1750426"/>
            <a:ext cx="1029494" cy="1386026"/>
          </a:xfrm>
          <a:prstGeom prst="bentArrow">
            <a:avLst>
              <a:gd name="adj1" fmla="val 7995"/>
              <a:gd name="adj2" fmla="val 11396"/>
              <a:gd name="adj3" fmla="val 25000"/>
              <a:gd name="adj4" fmla="val 41483"/>
            </a:avLst>
          </a:prstGeom>
          <a:solidFill>
            <a:srgbClr val="7FB8B2"/>
          </a:solidFill>
          <a:ln>
            <a:solidFill>
              <a:srgbClr val="7FB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flipH="1">
            <a:off x="4244307" y="258519"/>
            <a:ext cx="784971" cy="1245966"/>
          </a:xfrm>
          <a:prstGeom prst="bentArrow">
            <a:avLst>
              <a:gd name="adj1" fmla="val 7995"/>
              <a:gd name="adj2" fmla="val 11396"/>
              <a:gd name="adj3" fmla="val 25000"/>
              <a:gd name="adj4" fmla="val 41483"/>
            </a:avLst>
          </a:prstGeom>
          <a:solidFill>
            <a:srgbClr val="7FB8B2"/>
          </a:solidFill>
          <a:ln>
            <a:solidFill>
              <a:srgbClr val="7FB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034123" y="2811007"/>
            <a:ext cx="3886200" cy="1824739"/>
            <a:chOff x="4264992" y="2636111"/>
            <a:chExt cx="3886200" cy="1824739"/>
          </a:xfrm>
        </p:grpSpPr>
        <p:sp>
          <p:nvSpPr>
            <p:cNvPr id="8" name="object 8"/>
            <p:cNvSpPr/>
            <p:nvPr/>
          </p:nvSpPr>
          <p:spPr>
            <a:xfrm>
              <a:off x="4264992" y="2799690"/>
              <a:ext cx="3431208" cy="1661160"/>
            </a:xfrm>
            <a:custGeom>
              <a:avLst/>
              <a:gdLst/>
              <a:ahLst/>
              <a:cxnLst/>
              <a:rect l="l" t="t" r="r" b="b"/>
              <a:pathLst>
                <a:path w="2753995" h="1661160">
                  <a:moveTo>
                    <a:pt x="2640190" y="0"/>
                  </a:moveTo>
                  <a:lnTo>
                    <a:pt x="113576" y="0"/>
                  </a:lnTo>
                  <a:lnTo>
                    <a:pt x="69367" y="8921"/>
                  </a:lnTo>
                  <a:lnTo>
                    <a:pt x="33266" y="33253"/>
                  </a:lnTo>
                  <a:lnTo>
                    <a:pt x="8925" y="69346"/>
                  </a:lnTo>
                  <a:lnTo>
                    <a:pt x="0" y="113550"/>
                  </a:lnTo>
                  <a:lnTo>
                    <a:pt x="0" y="1546961"/>
                  </a:lnTo>
                  <a:lnTo>
                    <a:pt x="8925" y="1591175"/>
                  </a:lnTo>
                  <a:lnTo>
                    <a:pt x="33266" y="1627276"/>
                  </a:lnTo>
                  <a:lnTo>
                    <a:pt x="69367" y="1651613"/>
                  </a:lnTo>
                  <a:lnTo>
                    <a:pt x="113576" y="1660537"/>
                  </a:lnTo>
                  <a:lnTo>
                    <a:pt x="2640190" y="1660537"/>
                  </a:lnTo>
                  <a:lnTo>
                    <a:pt x="2684398" y="1651613"/>
                  </a:lnTo>
                  <a:lnTo>
                    <a:pt x="2705372" y="1637474"/>
                  </a:lnTo>
                  <a:lnTo>
                    <a:pt x="134658" y="1637474"/>
                  </a:lnTo>
                  <a:lnTo>
                    <a:pt x="91515" y="1628763"/>
                  </a:lnTo>
                  <a:lnTo>
                    <a:pt x="56286" y="1605008"/>
                  </a:lnTo>
                  <a:lnTo>
                    <a:pt x="32534" y="1569778"/>
                  </a:lnTo>
                  <a:lnTo>
                    <a:pt x="23825" y="1526641"/>
                  </a:lnTo>
                  <a:lnTo>
                    <a:pt x="23825" y="576592"/>
                  </a:lnTo>
                  <a:lnTo>
                    <a:pt x="32534" y="533452"/>
                  </a:lnTo>
                  <a:lnTo>
                    <a:pt x="56286" y="498227"/>
                  </a:lnTo>
                  <a:lnTo>
                    <a:pt x="91515" y="474479"/>
                  </a:lnTo>
                  <a:lnTo>
                    <a:pt x="134658" y="465772"/>
                  </a:lnTo>
                  <a:lnTo>
                    <a:pt x="2753766" y="465772"/>
                  </a:lnTo>
                  <a:lnTo>
                    <a:pt x="2753766" y="113550"/>
                  </a:lnTo>
                  <a:lnTo>
                    <a:pt x="2744840" y="69346"/>
                  </a:lnTo>
                  <a:lnTo>
                    <a:pt x="2720500" y="33253"/>
                  </a:lnTo>
                  <a:lnTo>
                    <a:pt x="2684398" y="8921"/>
                  </a:lnTo>
                  <a:lnTo>
                    <a:pt x="2640190" y="0"/>
                  </a:lnTo>
                  <a:close/>
                </a:path>
                <a:path w="2753995" h="1661160">
                  <a:moveTo>
                    <a:pt x="2753766" y="465772"/>
                  </a:moveTo>
                  <a:lnTo>
                    <a:pt x="2619095" y="465772"/>
                  </a:lnTo>
                  <a:lnTo>
                    <a:pt x="2662247" y="474479"/>
                  </a:lnTo>
                  <a:lnTo>
                    <a:pt x="2697484" y="498227"/>
                  </a:lnTo>
                  <a:lnTo>
                    <a:pt x="2721242" y="533452"/>
                  </a:lnTo>
                  <a:lnTo>
                    <a:pt x="2729953" y="576592"/>
                  </a:lnTo>
                  <a:lnTo>
                    <a:pt x="2729953" y="1526641"/>
                  </a:lnTo>
                  <a:lnTo>
                    <a:pt x="2721242" y="1569778"/>
                  </a:lnTo>
                  <a:lnTo>
                    <a:pt x="2697484" y="1605008"/>
                  </a:lnTo>
                  <a:lnTo>
                    <a:pt x="2662247" y="1628763"/>
                  </a:lnTo>
                  <a:lnTo>
                    <a:pt x="2619095" y="1637474"/>
                  </a:lnTo>
                  <a:lnTo>
                    <a:pt x="2705372" y="1637474"/>
                  </a:lnTo>
                  <a:lnTo>
                    <a:pt x="2720500" y="1627276"/>
                  </a:lnTo>
                  <a:lnTo>
                    <a:pt x="2744840" y="1591175"/>
                  </a:lnTo>
                  <a:lnTo>
                    <a:pt x="2753766" y="1546961"/>
                  </a:lnTo>
                  <a:lnTo>
                    <a:pt x="2753766" y="465772"/>
                  </a:lnTo>
                  <a:close/>
                </a:path>
              </a:pathLst>
            </a:custGeom>
            <a:solidFill>
              <a:srgbClr val="6BB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522711" y="2636111"/>
              <a:ext cx="587375" cy="626879"/>
              <a:chOff x="6522711" y="2636111"/>
              <a:chExt cx="587375" cy="626879"/>
            </a:xfrm>
          </p:grpSpPr>
          <p:sp>
            <p:nvSpPr>
              <p:cNvPr id="9" name="object 9"/>
              <p:cNvSpPr/>
              <p:nvPr/>
            </p:nvSpPr>
            <p:spPr>
              <a:xfrm>
                <a:off x="6876146" y="2807118"/>
                <a:ext cx="118986" cy="178658"/>
              </a:xfrm>
              <a:prstGeom prst="rect">
                <a:avLst/>
              </a:prstGeom>
              <a:blipFill>
                <a:blip r:embed="rId1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6522711" y="2909180"/>
                <a:ext cx="587375" cy="353695"/>
              </a:xfrm>
              <a:custGeom>
                <a:avLst/>
                <a:gdLst/>
                <a:ahLst/>
                <a:cxnLst/>
                <a:rect l="l" t="t" r="r" b="b"/>
                <a:pathLst>
                  <a:path w="587375" h="353695">
                    <a:moveTo>
                      <a:pt x="210216" y="0"/>
                    </a:moveTo>
                    <a:lnTo>
                      <a:pt x="140280" y="25863"/>
                    </a:lnTo>
                    <a:lnTo>
                      <a:pt x="123851" y="32407"/>
                    </a:lnTo>
                    <a:lnTo>
                      <a:pt x="106863" y="39649"/>
                    </a:lnTo>
                    <a:lnTo>
                      <a:pt x="95384" y="42817"/>
                    </a:lnTo>
                    <a:lnTo>
                      <a:pt x="57447" y="54622"/>
                    </a:lnTo>
                    <a:lnTo>
                      <a:pt x="37724" y="111761"/>
                    </a:lnTo>
                    <a:lnTo>
                      <a:pt x="28898" y="157213"/>
                    </a:lnTo>
                    <a:lnTo>
                      <a:pt x="12827" y="258204"/>
                    </a:lnTo>
                    <a:lnTo>
                      <a:pt x="4201" y="315968"/>
                    </a:lnTo>
                    <a:lnTo>
                      <a:pt x="0" y="353310"/>
                    </a:lnTo>
                    <a:lnTo>
                      <a:pt x="427638" y="353310"/>
                    </a:lnTo>
                    <a:lnTo>
                      <a:pt x="423741" y="287591"/>
                    </a:lnTo>
                    <a:lnTo>
                      <a:pt x="571290" y="287591"/>
                    </a:lnTo>
                    <a:lnTo>
                      <a:pt x="586822" y="234824"/>
                    </a:lnTo>
                    <a:lnTo>
                      <a:pt x="585754" y="216752"/>
                    </a:lnTo>
                    <a:lnTo>
                      <a:pt x="583050" y="202120"/>
                    </a:lnTo>
                    <a:lnTo>
                      <a:pt x="569879" y="175209"/>
                    </a:lnTo>
                    <a:lnTo>
                      <a:pt x="315765" y="175209"/>
                    </a:lnTo>
                    <a:lnTo>
                      <a:pt x="210216" y="0"/>
                    </a:lnTo>
                    <a:close/>
                  </a:path>
                  <a:path w="587375" h="353695">
                    <a:moveTo>
                      <a:pt x="571290" y="287591"/>
                    </a:moveTo>
                    <a:lnTo>
                      <a:pt x="423741" y="287591"/>
                    </a:lnTo>
                    <a:lnTo>
                      <a:pt x="542613" y="316687"/>
                    </a:lnTo>
                    <a:lnTo>
                      <a:pt x="562961" y="296569"/>
                    </a:lnTo>
                    <a:lnTo>
                      <a:pt x="571290" y="287591"/>
                    </a:lnTo>
                    <a:close/>
                  </a:path>
                  <a:path w="587375" h="353695">
                    <a:moveTo>
                      <a:pt x="324744" y="20218"/>
                    </a:moveTo>
                    <a:lnTo>
                      <a:pt x="315765" y="175209"/>
                    </a:lnTo>
                    <a:lnTo>
                      <a:pt x="569879" y="175209"/>
                    </a:lnTo>
                    <a:lnTo>
                      <a:pt x="562812" y="160769"/>
                    </a:lnTo>
                    <a:lnTo>
                      <a:pt x="450754" y="160769"/>
                    </a:lnTo>
                    <a:lnTo>
                      <a:pt x="403357" y="71843"/>
                    </a:lnTo>
                    <a:lnTo>
                      <a:pt x="324744" y="20218"/>
                    </a:lnTo>
                    <a:close/>
                  </a:path>
                  <a:path w="587375" h="353695">
                    <a:moveTo>
                      <a:pt x="475214" y="33693"/>
                    </a:moveTo>
                    <a:lnTo>
                      <a:pt x="427856" y="77825"/>
                    </a:lnTo>
                    <a:lnTo>
                      <a:pt x="450754" y="160769"/>
                    </a:lnTo>
                    <a:lnTo>
                      <a:pt x="562812" y="160769"/>
                    </a:lnTo>
                    <a:lnTo>
                      <a:pt x="560269" y="155572"/>
                    </a:lnTo>
                    <a:lnTo>
                      <a:pt x="523860" y="99923"/>
                    </a:lnTo>
                    <a:lnTo>
                      <a:pt x="490086" y="53266"/>
                    </a:lnTo>
                    <a:lnTo>
                      <a:pt x="475214" y="33693"/>
                    </a:lnTo>
                    <a:close/>
                  </a:path>
                </a:pathLst>
              </a:custGeom>
              <a:solidFill>
                <a:srgbClr val="42414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6857655" y="2785164"/>
                <a:ext cx="100965" cy="129539"/>
              </a:xfrm>
              <a:custGeom>
                <a:avLst/>
                <a:gdLst/>
                <a:ahLst/>
                <a:cxnLst/>
                <a:rect l="l" t="t" r="r" b="b"/>
                <a:pathLst>
                  <a:path w="100965" h="129539">
                    <a:moveTo>
                      <a:pt x="34557" y="0"/>
                    </a:moveTo>
                    <a:lnTo>
                      <a:pt x="648" y="22597"/>
                    </a:lnTo>
                    <a:lnTo>
                      <a:pt x="0" y="29247"/>
                    </a:lnTo>
                    <a:lnTo>
                      <a:pt x="2042" y="35873"/>
                    </a:lnTo>
                    <a:lnTo>
                      <a:pt x="48892" y="120265"/>
                    </a:lnTo>
                    <a:lnTo>
                      <a:pt x="53310" y="125575"/>
                    </a:lnTo>
                    <a:lnTo>
                      <a:pt x="59230" y="128670"/>
                    </a:lnTo>
                    <a:lnTo>
                      <a:pt x="65884" y="129325"/>
                    </a:lnTo>
                    <a:lnTo>
                      <a:pt x="72501" y="127313"/>
                    </a:lnTo>
                    <a:lnTo>
                      <a:pt x="91361" y="117077"/>
                    </a:lnTo>
                    <a:lnTo>
                      <a:pt x="96679" y="112645"/>
                    </a:lnTo>
                    <a:lnTo>
                      <a:pt x="99778" y="106726"/>
                    </a:lnTo>
                    <a:lnTo>
                      <a:pt x="100433" y="100075"/>
                    </a:lnTo>
                    <a:lnTo>
                      <a:pt x="98422" y="93442"/>
                    </a:lnTo>
                    <a:lnTo>
                      <a:pt x="51546" y="9051"/>
                    </a:lnTo>
                    <a:lnTo>
                      <a:pt x="47120" y="3733"/>
                    </a:lnTo>
                    <a:lnTo>
                      <a:pt x="41204" y="640"/>
                    </a:lnTo>
                    <a:lnTo>
                      <a:pt x="34557" y="0"/>
                    </a:lnTo>
                    <a:close/>
                  </a:path>
                </a:pathLst>
              </a:custGeom>
              <a:solidFill>
                <a:srgbClr val="1F3B6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6844785" y="2791901"/>
                <a:ext cx="100965" cy="129539"/>
              </a:xfrm>
              <a:custGeom>
                <a:avLst/>
                <a:gdLst/>
                <a:ahLst/>
                <a:cxnLst/>
                <a:rect l="l" t="t" r="r" b="b"/>
                <a:pathLst>
                  <a:path w="100965" h="129539">
                    <a:moveTo>
                      <a:pt x="34523" y="0"/>
                    </a:moveTo>
                    <a:lnTo>
                      <a:pt x="646" y="22612"/>
                    </a:lnTo>
                    <a:lnTo>
                      <a:pt x="0" y="29262"/>
                    </a:lnTo>
                    <a:lnTo>
                      <a:pt x="2026" y="35871"/>
                    </a:lnTo>
                    <a:lnTo>
                      <a:pt x="48889" y="120237"/>
                    </a:lnTo>
                    <a:lnTo>
                      <a:pt x="53312" y="125552"/>
                    </a:lnTo>
                    <a:lnTo>
                      <a:pt x="59234" y="128653"/>
                    </a:lnTo>
                    <a:lnTo>
                      <a:pt x="65893" y="129308"/>
                    </a:lnTo>
                    <a:lnTo>
                      <a:pt x="72523" y="127286"/>
                    </a:lnTo>
                    <a:lnTo>
                      <a:pt x="91345" y="117050"/>
                    </a:lnTo>
                    <a:lnTo>
                      <a:pt x="96673" y="112629"/>
                    </a:lnTo>
                    <a:lnTo>
                      <a:pt x="99779" y="106713"/>
                    </a:lnTo>
                    <a:lnTo>
                      <a:pt x="100430" y="100067"/>
                    </a:lnTo>
                    <a:lnTo>
                      <a:pt x="98393" y="93453"/>
                    </a:lnTo>
                    <a:lnTo>
                      <a:pt x="51556" y="9049"/>
                    </a:lnTo>
                    <a:lnTo>
                      <a:pt x="47107" y="3740"/>
                    </a:lnTo>
                    <a:lnTo>
                      <a:pt x="41178" y="649"/>
                    </a:lnTo>
                    <a:lnTo>
                      <a:pt x="34523" y="0"/>
                    </a:lnTo>
                    <a:close/>
                  </a:path>
                </a:pathLst>
              </a:custGeom>
              <a:solidFill>
                <a:srgbClr val="10294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6759723" y="2790669"/>
                <a:ext cx="93980" cy="132080"/>
              </a:xfrm>
              <a:custGeom>
                <a:avLst/>
                <a:gdLst/>
                <a:ahLst/>
                <a:cxnLst/>
                <a:rect l="l" t="t" r="r" b="b"/>
                <a:pathLst>
                  <a:path w="93979" h="132080">
                    <a:moveTo>
                      <a:pt x="0" y="0"/>
                    </a:moveTo>
                    <a:lnTo>
                      <a:pt x="0" y="94449"/>
                    </a:lnTo>
                    <a:lnTo>
                      <a:pt x="54025" y="131762"/>
                    </a:lnTo>
                    <a:lnTo>
                      <a:pt x="78155" y="113106"/>
                    </a:lnTo>
                    <a:lnTo>
                      <a:pt x="76746" y="59156"/>
                    </a:lnTo>
                    <a:lnTo>
                      <a:pt x="93929" y="286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885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6724449" y="2670849"/>
                <a:ext cx="174625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74625" h="228600">
                    <a:moveTo>
                      <a:pt x="166438" y="152361"/>
                    </a:moveTo>
                    <a:lnTo>
                      <a:pt x="37877" y="152361"/>
                    </a:lnTo>
                    <a:lnTo>
                      <a:pt x="46831" y="157721"/>
                    </a:lnTo>
                    <a:lnTo>
                      <a:pt x="48698" y="161353"/>
                    </a:lnTo>
                    <a:lnTo>
                      <a:pt x="51917" y="171962"/>
                    </a:lnTo>
                    <a:lnTo>
                      <a:pt x="54195" y="184969"/>
                    </a:lnTo>
                    <a:lnTo>
                      <a:pt x="58176" y="198690"/>
                    </a:lnTo>
                    <a:lnTo>
                      <a:pt x="87456" y="223392"/>
                    </a:lnTo>
                    <a:lnTo>
                      <a:pt x="110526" y="228461"/>
                    </a:lnTo>
                    <a:lnTo>
                      <a:pt x="119891" y="227979"/>
                    </a:lnTo>
                    <a:lnTo>
                      <a:pt x="127171" y="225894"/>
                    </a:lnTo>
                    <a:lnTo>
                      <a:pt x="139678" y="212466"/>
                    </a:lnTo>
                    <a:lnTo>
                      <a:pt x="151706" y="190169"/>
                    </a:lnTo>
                    <a:lnTo>
                      <a:pt x="161673" y="166216"/>
                    </a:lnTo>
                    <a:lnTo>
                      <a:pt x="166438" y="152361"/>
                    </a:lnTo>
                    <a:close/>
                  </a:path>
                  <a:path w="174625" h="228600">
                    <a:moveTo>
                      <a:pt x="12630" y="0"/>
                    </a:moveTo>
                    <a:lnTo>
                      <a:pt x="3157" y="71538"/>
                    </a:lnTo>
                    <a:lnTo>
                      <a:pt x="0" y="111913"/>
                    </a:lnTo>
                    <a:lnTo>
                      <a:pt x="3157" y="136004"/>
                    </a:lnTo>
                    <a:lnTo>
                      <a:pt x="12630" y="158686"/>
                    </a:lnTo>
                    <a:lnTo>
                      <a:pt x="15551" y="164909"/>
                    </a:lnTo>
                    <a:lnTo>
                      <a:pt x="20873" y="171962"/>
                    </a:lnTo>
                    <a:lnTo>
                      <a:pt x="27463" y="178955"/>
                    </a:lnTo>
                    <a:lnTo>
                      <a:pt x="28011" y="166014"/>
                    </a:lnTo>
                    <a:lnTo>
                      <a:pt x="28890" y="159102"/>
                    </a:lnTo>
                    <a:lnTo>
                      <a:pt x="30730" y="155881"/>
                    </a:lnTo>
                    <a:lnTo>
                      <a:pt x="34156" y="154012"/>
                    </a:lnTo>
                    <a:lnTo>
                      <a:pt x="37877" y="152361"/>
                    </a:lnTo>
                    <a:lnTo>
                      <a:pt x="166438" y="152361"/>
                    </a:lnTo>
                    <a:lnTo>
                      <a:pt x="168001" y="147815"/>
                    </a:lnTo>
                    <a:lnTo>
                      <a:pt x="169232" y="137945"/>
                    </a:lnTo>
                    <a:lnTo>
                      <a:pt x="168398" y="126826"/>
                    </a:lnTo>
                    <a:lnTo>
                      <a:pt x="166969" y="114705"/>
                    </a:lnTo>
                    <a:lnTo>
                      <a:pt x="166414" y="101828"/>
                    </a:lnTo>
                    <a:lnTo>
                      <a:pt x="166643" y="94335"/>
                    </a:lnTo>
                    <a:lnTo>
                      <a:pt x="174034" y="86131"/>
                    </a:lnTo>
                    <a:lnTo>
                      <a:pt x="173907" y="78625"/>
                    </a:lnTo>
                    <a:lnTo>
                      <a:pt x="172971" y="54037"/>
                    </a:lnTo>
                    <a:lnTo>
                      <a:pt x="171543" y="33251"/>
                    </a:lnTo>
                    <a:lnTo>
                      <a:pt x="170237" y="18871"/>
                    </a:lnTo>
                    <a:lnTo>
                      <a:pt x="169665" y="13500"/>
                    </a:lnTo>
                    <a:lnTo>
                      <a:pt x="12630" y="0"/>
                    </a:lnTo>
                    <a:close/>
                  </a:path>
                </a:pathLst>
              </a:custGeom>
              <a:solidFill>
                <a:srgbClr val="F8A76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6626992" y="3069950"/>
                <a:ext cx="59055" cy="193040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193039">
                    <a:moveTo>
                      <a:pt x="38051" y="0"/>
                    </a:moveTo>
                    <a:lnTo>
                      <a:pt x="19692" y="19515"/>
                    </a:lnTo>
                    <a:lnTo>
                      <a:pt x="9973" y="62510"/>
                    </a:lnTo>
                    <a:lnTo>
                      <a:pt x="6152" y="105518"/>
                    </a:lnTo>
                    <a:lnTo>
                      <a:pt x="5488" y="125069"/>
                    </a:lnTo>
                    <a:lnTo>
                      <a:pt x="0" y="192539"/>
                    </a:lnTo>
                    <a:lnTo>
                      <a:pt x="45855" y="192539"/>
                    </a:lnTo>
                    <a:lnTo>
                      <a:pt x="46242" y="177380"/>
                    </a:lnTo>
                    <a:lnTo>
                      <a:pt x="51447" y="130900"/>
                    </a:lnTo>
                    <a:lnTo>
                      <a:pt x="59030" y="72016"/>
                    </a:lnTo>
                    <a:lnTo>
                      <a:pt x="58171" y="21470"/>
                    </a:lnTo>
                    <a:lnTo>
                      <a:pt x="38051" y="0"/>
                    </a:lnTo>
                    <a:close/>
                  </a:path>
                </a:pathLst>
              </a:custGeom>
              <a:solidFill>
                <a:srgbClr val="211F1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6926069" y="2981031"/>
                <a:ext cx="139700" cy="252095"/>
              </a:xfrm>
              <a:custGeom>
                <a:avLst/>
                <a:gdLst/>
                <a:ahLst/>
                <a:cxnLst/>
                <a:rect l="l" t="t" r="r" b="b"/>
                <a:pathLst>
                  <a:path w="139700" h="252094">
                    <a:moveTo>
                      <a:pt x="0" y="0"/>
                    </a:moveTo>
                    <a:lnTo>
                      <a:pt x="20383" y="215747"/>
                    </a:lnTo>
                    <a:lnTo>
                      <a:pt x="34685" y="224208"/>
                    </a:lnTo>
                    <a:lnTo>
                      <a:pt x="68427" y="240734"/>
                    </a:lnTo>
                    <a:lnTo>
                      <a:pt x="107865" y="252041"/>
                    </a:lnTo>
                    <a:lnTo>
                      <a:pt x="139255" y="244843"/>
                    </a:lnTo>
                    <a:lnTo>
                      <a:pt x="134318" y="237928"/>
                    </a:lnTo>
                    <a:lnTo>
                      <a:pt x="115184" y="224470"/>
                    </a:lnTo>
                    <a:lnTo>
                      <a:pt x="90536" y="201428"/>
                    </a:lnTo>
                    <a:lnTo>
                      <a:pt x="69062" y="165760"/>
                    </a:lnTo>
                    <a:lnTo>
                      <a:pt x="54952" y="126666"/>
                    </a:lnTo>
                    <a:lnTo>
                      <a:pt x="45262" y="78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11F1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6732923" y="2885112"/>
                <a:ext cx="114935" cy="199390"/>
              </a:xfrm>
              <a:custGeom>
                <a:avLst/>
                <a:gdLst/>
                <a:ahLst/>
                <a:cxnLst/>
                <a:rect l="l" t="t" r="r" b="b"/>
                <a:pathLst>
                  <a:path w="114934" h="199389">
                    <a:moveTo>
                      <a:pt x="26797" y="0"/>
                    </a:moveTo>
                    <a:lnTo>
                      <a:pt x="0" y="24066"/>
                    </a:lnTo>
                    <a:lnTo>
                      <a:pt x="105537" y="199275"/>
                    </a:lnTo>
                    <a:lnTo>
                      <a:pt x="114566" y="44284"/>
                    </a:lnTo>
                    <a:lnTo>
                      <a:pt x="111952" y="37325"/>
                    </a:lnTo>
                    <a:lnTo>
                      <a:pt x="80822" y="37325"/>
                    </a:lnTo>
                    <a:lnTo>
                      <a:pt x="26797" y="0"/>
                    </a:lnTo>
                    <a:close/>
                  </a:path>
                  <a:path w="114934" h="199389">
                    <a:moveTo>
                      <a:pt x="104940" y="18656"/>
                    </a:moveTo>
                    <a:lnTo>
                      <a:pt x="80822" y="37325"/>
                    </a:lnTo>
                    <a:lnTo>
                      <a:pt x="111952" y="37325"/>
                    </a:lnTo>
                    <a:lnTo>
                      <a:pt x="104940" y="1865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6790184" y="2947986"/>
                <a:ext cx="54610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54609" h="136525">
                    <a:moveTo>
                      <a:pt x="22233" y="0"/>
                    </a:moveTo>
                    <a:lnTo>
                      <a:pt x="19337" y="2966"/>
                    </a:lnTo>
                    <a:lnTo>
                      <a:pt x="12662" y="12980"/>
                    </a:lnTo>
                    <a:lnTo>
                      <a:pt x="0" y="33039"/>
                    </a:lnTo>
                    <a:lnTo>
                      <a:pt x="15748" y="50730"/>
                    </a:lnTo>
                    <a:lnTo>
                      <a:pt x="7467" y="68663"/>
                    </a:lnTo>
                    <a:lnTo>
                      <a:pt x="48272" y="136405"/>
                    </a:lnTo>
                    <a:lnTo>
                      <a:pt x="52260" y="68015"/>
                    </a:lnTo>
                    <a:lnTo>
                      <a:pt x="37706" y="53550"/>
                    </a:lnTo>
                    <a:lnTo>
                      <a:pt x="54533" y="28683"/>
                    </a:lnTo>
                    <a:lnTo>
                      <a:pt x="49936" y="24775"/>
                    </a:lnTo>
                    <a:lnTo>
                      <a:pt x="39693" y="15961"/>
                    </a:lnTo>
                    <a:lnTo>
                      <a:pt x="29127" y="6609"/>
                    </a:lnTo>
                    <a:lnTo>
                      <a:pt x="23558" y="1086"/>
                    </a:lnTo>
                    <a:lnTo>
                      <a:pt x="22233" y="0"/>
                    </a:lnTo>
                    <a:close/>
                  </a:path>
                </a:pathLst>
              </a:custGeom>
              <a:solidFill>
                <a:srgbClr val="DD615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6705496" y="2636111"/>
                <a:ext cx="194310" cy="216535"/>
              </a:xfrm>
              <a:custGeom>
                <a:avLst/>
                <a:gdLst/>
                <a:ahLst/>
                <a:cxnLst/>
                <a:rect l="l" t="t" r="r" b="b"/>
                <a:pathLst>
                  <a:path w="194309" h="216535">
                    <a:moveTo>
                      <a:pt x="111777" y="0"/>
                    </a:moveTo>
                    <a:lnTo>
                      <a:pt x="67344" y="3306"/>
                    </a:lnTo>
                    <a:lnTo>
                      <a:pt x="34139" y="18807"/>
                    </a:lnTo>
                    <a:lnTo>
                      <a:pt x="3651" y="63142"/>
                    </a:lnTo>
                    <a:lnTo>
                      <a:pt x="0" y="105752"/>
                    </a:lnTo>
                    <a:lnTo>
                      <a:pt x="10909" y="143974"/>
                    </a:lnTo>
                    <a:lnTo>
                      <a:pt x="24106" y="175144"/>
                    </a:lnTo>
                    <a:lnTo>
                      <a:pt x="29587" y="189860"/>
                    </a:lnTo>
                    <a:lnTo>
                      <a:pt x="35799" y="204762"/>
                    </a:lnTo>
                    <a:lnTo>
                      <a:pt x="42369" y="215150"/>
                    </a:lnTo>
                    <a:lnTo>
                      <a:pt x="48921" y="216330"/>
                    </a:lnTo>
                    <a:lnTo>
                      <a:pt x="53698" y="210311"/>
                    </a:lnTo>
                    <a:lnTo>
                      <a:pt x="56673" y="201728"/>
                    </a:lnTo>
                    <a:lnTo>
                      <a:pt x="58217" y="191159"/>
                    </a:lnTo>
                    <a:lnTo>
                      <a:pt x="58700" y="179182"/>
                    </a:lnTo>
                    <a:lnTo>
                      <a:pt x="50442" y="177742"/>
                    </a:lnTo>
                    <a:lnTo>
                      <a:pt x="42835" y="172743"/>
                    </a:lnTo>
                    <a:lnTo>
                      <a:pt x="36605" y="164773"/>
                    </a:lnTo>
                    <a:lnTo>
                      <a:pt x="32475" y="154417"/>
                    </a:lnTo>
                    <a:lnTo>
                      <a:pt x="31275" y="142366"/>
                    </a:lnTo>
                    <a:lnTo>
                      <a:pt x="33570" y="131708"/>
                    </a:lnTo>
                    <a:lnTo>
                      <a:pt x="38890" y="123572"/>
                    </a:lnTo>
                    <a:lnTo>
                      <a:pt x="46762" y="119086"/>
                    </a:lnTo>
                    <a:lnTo>
                      <a:pt x="50547" y="118184"/>
                    </a:lnTo>
                    <a:lnTo>
                      <a:pt x="63517" y="118184"/>
                    </a:lnTo>
                    <a:lnTo>
                      <a:pt x="62688" y="111466"/>
                    </a:lnTo>
                    <a:lnTo>
                      <a:pt x="68119" y="98084"/>
                    </a:lnTo>
                    <a:lnTo>
                      <a:pt x="73193" y="88057"/>
                    </a:lnTo>
                    <a:lnTo>
                      <a:pt x="79888" y="79910"/>
                    </a:lnTo>
                    <a:lnTo>
                      <a:pt x="88977" y="75131"/>
                    </a:lnTo>
                    <a:lnTo>
                      <a:pt x="194161" y="75131"/>
                    </a:lnTo>
                    <a:lnTo>
                      <a:pt x="194238" y="59367"/>
                    </a:lnTo>
                    <a:lnTo>
                      <a:pt x="191759" y="40245"/>
                    </a:lnTo>
                    <a:lnTo>
                      <a:pt x="186920" y="27265"/>
                    </a:lnTo>
                    <a:lnTo>
                      <a:pt x="155586" y="8211"/>
                    </a:lnTo>
                    <a:lnTo>
                      <a:pt x="111777" y="0"/>
                    </a:lnTo>
                    <a:close/>
                  </a:path>
                  <a:path w="194309" h="216535">
                    <a:moveTo>
                      <a:pt x="63517" y="118184"/>
                    </a:moveTo>
                    <a:lnTo>
                      <a:pt x="50547" y="118184"/>
                    </a:lnTo>
                    <a:lnTo>
                      <a:pt x="57253" y="129398"/>
                    </a:lnTo>
                    <a:lnTo>
                      <a:pt x="60669" y="127404"/>
                    </a:lnTo>
                    <a:lnTo>
                      <a:pt x="64377" y="125156"/>
                    </a:lnTo>
                    <a:lnTo>
                      <a:pt x="63517" y="118184"/>
                    </a:lnTo>
                    <a:close/>
                  </a:path>
                  <a:path w="194309" h="216535">
                    <a:moveTo>
                      <a:pt x="194161" y="75131"/>
                    </a:moveTo>
                    <a:lnTo>
                      <a:pt x="88977" y="75131"/>
                    </a:lnTo>
                    <a:lnTo>
                      <a:pt x="103141" y="75742"/>
                    </a:lnTo>
                    <a:lnTo>
                      <a:pt x="120651" y="80670"/>
                    </a:lnTo>
                    <a:lnTo>
                      <a:pt x="138237" y="86152"/>
                    </a:lnTo>
                    <a:lnTo>
                      <a:pt x="152630" y="88428"/>
                    </a:lnTo>
                    <a:lnTo>
                      <a:pt x="162582" y="85039"/>
                    </a:lnTo>
                    <a:lnTo>
                      <a:pt x="173297" y="79028"/>
                    </a:lnTo>
                    <a:lnTo>
                      <a:pt x="183353" y="75321"/>
                    </a:lnTo>
                    <a:lnTo>
                      <a:pt x="194160" y="75321"/>
                    </a:lnTo>
                    <a:lnTo>
                      <a:pt x="194161" y="75131"/>
                    </a:lnTo>
                    <a:close/>
                  </a:path>
                  <a:path w="194309" h="216535">
                    <a:moveTo>
                      <a:pt x="194160" y="75321"/>
                    </a:moveTo>
                    <a:lnTo>
                      <a:pt x="183353" y="75321"/>
                    </a:lnTo>
                    <a:lnTo>
                      <a:pt x="191327" y="78840"/>
                    </a:lnTo>
                    <a:lnTo>
                      <a:pt x="194160" y="75321"/>
                    </a:lnTo>
                    <a:close/>
                  </a:path>
                </a:pathLst>
              </a:custGeom>
              <a:solidFill>
                <a:srgbClr val="92251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6943215" y="2933076"/>
                <a:ext cx="53340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2069">
                    <a:moveTo>
                      <a:pt x="44411" y="0"/>
                    </a:moveTo>
                    <a:lnTo>
                      <a:pt x="0" y="36309"/>
                    </a:lnTo>
                    <a:lnTo>
                      <a:pt x="10007" y="51981"/>
                    </a:lnTo>
                    <a:lnTo>
                      <a:pt x="52971" y="11760"/>
                    </a:lnTo>
                    <a:lnTo>
                      <a:pt x="44411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6687317" y="2902333"/>
                <a:ext cx="211454" cy="252095"/>
              </a:xfrm>
              <a:custGeom>
                <a:avLst/>
                <a:gdLst/>
                <a:ahLst/>
                <a:cxnLst/>
                <a:rect l="l" t="t" r="r" b="b"/>
                <a:pathLst>
                  <a:path w="211454" h="252094">
                    <a:moveTo>
                      <a:pt x="50330" y="0"/>
                    </a:moveTo>
                    <a:lnTo>
                      <a:pt x="0" y="23812"/>
                    </a:lnTo>
                    <a:lnTo>
                      <a:pt x="17144" y="104267"/>
                    </a:lnTo>
                    <a:lnTo>
                      <a:pt x="59804" y="109131"/>
                    </a:lnTo>
                    <a:lnTo>
                      <a:pt x="45605" y="142659"/>
                    </a:lnTo>
                    <a:lnTo>
                      <a:pt x="157403" y="251764"/>
                    </a:lnTo>
                    <a:lnTo>
                      <a:pt x="185803" y="182054"/>
                    </a:lnTo>
                    <a:lnTo>
                      <a:pt x="151129" y="182054"/>
                    </a:lnTo>
                    <a:lnTo>
                      <a:pt x="50330" y="0"/>
                    </a:lnTo>
                    <a:close/>
                  </a:path>
                  <a:path w="211454" h="252094">
                    <a:moveTo>
                      <a:pt x="160159" y="27063"/>
                    </a:moveTo>
                    <a:lnTo>
                      <a:pt x="151129" y="182054"/>
                    </a:lnTo>
                    <a:lnTo>
                      <a:pt x="185803" y="182054"/>
                    </a:lnTo>
                    <a:lnTo>
                      <a:pt x="211035" y="120116"/>
                    </a:lnTo>
                    <a:lnTo>
                      <a:pt x="188785" y="89014"/>
                    </a:lnTo>
                    <a:lnTo>
                      <a:pt x="207670" y="58280"/>
                    </a:lnTo>
                    <a:lnTo>
                      <a:pt x="160159" y="27063"/>
                    </a:lnTo>
                    <a:close/>
                  </a:path>
                </a:pathLst>
              </a:custGeom>
              <a:solidFill>
                <a:srgbClr val="211F1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6836374" y="3197122"/>
                <a:ext cx="17780" cy="29209"/>
              </a:xfrm>
              <a:custGeom>
                <a:avLst/>
                <a:gdLst/>
                <a:ahLst/>
                <a:cxnLst/>
                <a:rect l="l" t="t" r="r" b="b"/>
                <a:pathLst>
                  <a:path w="17779" h="29210">
                    <a:moveTo>
                      <a:pt x="13411" y="0"/>
                    </a:moveTo>
                    <a:lnTo>
                      <a:pt x="3873" y="0"/>
                    </a:lnTo>
                    <a:lnTo>
                      <a:pt x="0" y="6451"/>
                    </a:lnTo>
                    <a:lnTo>
                      <a:pt x="0" y="22301"/>
                    </a:lnTo>
                    <a:lnTo>
                      <a:pt x="3873" y="28752"/>
                    </a:lnTo>
                    <a:lnTo>
                      <a:pt x="13411" y="28752"/>
                    </a:lnTo>
                    <a:lnTo>
                      <a:pt x="17284" y="22301"/>
                    </a:lnTo>
                    <a:lnTo>
                      <a:pt x="17284" y="6451"/>
                    </a:lnTo>
                    <a:lnTo>
                      <a:pt x="13411" y="0"/>
                    </a:lnTo>
                    <a:close/>
                  </a:path>
                </a:pathLst>
              </a:custGeom>
              <a:solidFill>
                <a:srgbClr val="211F1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6903778" y="2805921"/>
                <a:ext cx="29845" cy="24130"/>
              </a:xfrm>
              <a:custGeom>
                <a:avLst/>
                <a:gdLst/>
                <a:ahLst/>
                <a:cxnLst/>
                <a:rect l="l" t="t" r="r" b="b"/>
                <a:pathLst>
                  <a:path w="29845" h="24130">
                    <a:moveTo>
                      <a:pt x="12788" y="0"/>
                    </a:moveTo>
                    <a:lnTo>
                      <a:pt x="5257" y="152"/>
                    </a:lnTo>
                    <a:lnTo>
                      <a:pt x="0" y="8712"/>
                    </a:lnTo>
                    <a:lnTo>
                      <a:pt x="3301" y="15493"/>
                    </a:lnTo>
                    <a:lnTo>
                      <a:pt x="16675" y="23698"/>
                    </a:lnTo>
                    <a:lnTo>
                      <a:pt x="24244" y="23520"/>
                    </a:lnTo>
                    <a:lnTo>
                      <a:pt x="26860" y="19240"/>
                    </a:lnTo>
                    <a:lnTo>
                      <a:pt x="29425" y="14960"/>
                    </a:lnTo>
                    <a:lnTo>
                      <a:pt x="26161" y="8191"/>
                    </a:lnTo>
                    <a:lnTo>
                      <a:pt x="19507" y="4076"/>
                    </a:lnTo>
                    <a:lnTo>
                      <a:pt x="12788" y="0"/>
                    </a:lnTo>
                    <a:close/>
                  </a:path>
                </a:pathLst>
              </a:custGeom>
              <a:solidFill>
                <a:srgbClr val="F8A76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6916815" y="2822167"/>
                <a:ext cx="29845" cy="24130"/>
              </a:xfrm>
              <a:custGeom>
                <a:avLst/>
                <a:gdLst/>
                <a:ahLst/>
                <a:cxnLst/>
                <a:rect l="l" t="t" r="r" b="b"/>
                <a:pathLst>
                  <a:path w="29845" h="24130">
                    <a:moveTo>
                      <a:pt x="12750" y="0"/>
                    </a:moveTo>
                    <a:lnTo>
                      <a:pt x="5232" y="165"/>
                    </a:lnTo>
                    <a:lnTo>
                      <a:pt x="2590" y="4444"/>
                    </a:lnTo>
                    <a:lnTo>
                      <a:pt x="0" y="8712"/>
                    </a:lnTo>
                    <a:lnTo>
                      <a:pt x="3276" y="15506"/>
                    </a:lnTo>
                    <a:lnTo>
                      <a:pt x="16649" y="23685"/>
                    </a:lnTo>
                    <a:lnTo>
                      <a:pt x="24180" y="23533"/>
                    </a:lnTo>
                    <a:lnTo>
                      <a:pt x="29451" y="14973"/>
                    </a:lnTo>
                    <a:lnTo>
                      <a:pt x="26111" y="8191"/>
                    </a:lnTo>
                    <a:lnTo>
                      <a:pt x="12750" y="0"/>
                    </a:lnTo>
                    <a:close/>
                  </a:path>
                </a:pathLst>
              </a:custGeom>
              <a:solidFill>
                <a:srgbClr val="F8A76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6928536" y="2839680"/>
                <a:ext cx="29845" cy="24130"/>
              </a:xfrm>
              <a:custGeom>
                <a:avLst/>
                <a:gdLst/>
                <a:ahLst/>
                <a:cxnLst/>
                <a:rect l="l" t="t" r="r" b="b"/>
                <a:pathLst>
                  <a:path w="29845" h="24130">
                    <a:moveTo>
                      <a:pt x="12738" y="0"/>
                    </a:moveTo>
                    <a:lnTo>
                      <a:pt x="5206" y="114"/>
                    </a:lnTo>
                    <a:lnTo>
                      <a:pt x="2616" y="4406"/>
                    </a:lnTo>
                    <a:lnTo>
                      <a:pt x="0" y="8661"/>
                    </a:lnTo>
                    <a:lnTo>
                      <a:pt x="3289" y="15468"/>
                    </a:lnTo>
                    <a:lnTo>
                      <a:pt x="16649" y="23634"/>
                    </a:lnTo>
                    <a:lnTo>
                      <a:pt x="24193" y="23469"/>
                    </a:lnTo>
                    <a:lnTo>
                      <a:pt x="26784" y="19215"/>
                    </a:lnTo>
                    <a:lnTo>
                      <a:pt x="29451" y="14922"/>
                    </a:lnTo>
                    <a:lnTo>
                      <a:pt x="26149" y="8153"/>
                    </a:lnTo>
                    <a:lnTo>
                      <a:pt x="12738" y="0"/>
                    </a:lnTo>
                    <a:close/>
                  </a:path>
                </a:pathLst>
              </a:custGeom>
              <a:solidFill>
                <a:srgbClr val="F8A76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26"/>
              <p:cNvSpPr/>
              <p:nvPr/>
            </p:nvSpPr>
            <p:spPr>
              <a:xfrm>
                <a:off x="6937674" y="2855431"/>
                <a:ext cx="29845" cy="24130"/>
              </a:xfrm>
              <a:custGeom>
                <a:avLst/>
                <a:gdLst/>
                <a:ahLst/>
                <a:cxnLst/>
                <a:rect l="l" t="t" r="r" b="b"/>
                <a:pathLst>
                  <a:path w="29845" h="24130">
                    <a:moveTo>
                      <a:pt x="12776" y="0"/>
                    </a:moveTo>
                    <a:lnTo>
                      <a:pt x="5232" y="165"/>
                    </a:lnTo>
                    <a:lnTo>
                      <a:pt x="0" y="8699"/>
                    </a:lnTo>
                    <a:lnTo>
                      <a:pt x="3314" y="15481"/>
                    </a:lnTo>
                    <a:lnTo>
                      <a:pt x="16662" y="23685"/>
                    </a:lnTo>
                    <a:lnTo>
                      <a:pt x="24231" y="23533"/>
                    </a:lnTo>
                    <a:lnTo>
                      <a:pt x="29438" y="14973"/>
                    </a:lnTo>
                    <a:lnTo>
                      <a:pt x="26162" y="8178"/>
                    </a:lnTo>
                    <a:lnTo>
                      <a:pt x="12776" y="0"/>
                    </a:lnTo>
                    <a:close/>
                  </a:path>
                </a:pathLst>
              </a:custGeom>
              <a:solidFill>
                <a:srgbClr val="F8A76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7" name="object 27"/>
            <p:cNvSpPr txBox="1"/>
            <p:nvPr/>
          </p:nvSpPr>
          <p:spPr>
            <a:xfrm>
              <a:off x="4433942" y="4115829"/>
              <a:ext cx="615315" cy="273152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 marR="5080" indent="184150">
                <a:lnSpc>
                  <a:spcPts val="950"/>
                </a:lnSpc>
                <a:spcBef>
                  <a:spcPts val="130"/>
                </a:spcBef>
              </a:pPr>
              <a:r>
                <a:rPr sz="800" b="1" spc="-40" dirty="0">
                  <a:latin typeface="Arial"/>
                  <a:cs typeface="Arial"/>
                </a:rPr>
                <a:t>Pasti  </a:t>
              </a:r>
              <a:r>
                <a:rPr sz="800" b="1" spc="-35" dirty="0">
                  <a:latin typeface="Arial"/>
                  <a:cs typeface="Arial"/>
                </a:rPr>
                <a:t>akan</a:t>
              </a:r>
              <a:r>
                <a:rPr sz="800" b="1" spc="-130" dirty="0">
                  <a:latin typeface="Arial"/>
                  <a:cs typeface="Arial"/>
                </a:rPr>
                <a:t> </a:t>
              </a:r>
              <a:r>
                <a:rPr sz="800" b="1" spc="-40" dirty="0">
                  <a:latin typeface="Arial"/>
                  <a:cs typeface="Arial"/>
                </a:rPr>
                <a:t>memilih</a:t>
              </a:r>
              <a:endParaRPr sz="800" dirty="0"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5344371" y="4176148"/>
              <a:ext cx="558165" cy="134652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800" b="1" spc="-35" dirty="0">
                  <a:latin typeface="Arial"/>
                  <a:cs typeface="Arial"/>
                </a:rPr>
                <a:t>Belum</a:t>
              </a:r>
              <a:r>
                <a:rPr sz="800" b="1" spc="-114" dirty="0">
                  <a:latin typeface="Arial"/>
                  <a:cs typeface="Arial"/>
                </a:rPr>
                <a:t> </a:t>
              </a:r>
              <a:r>
                <a:rPr sz="800" b="1" spc="-40" dirty="0">
                  <a:latin typeface="Arial"/>
                  <a:cs typeface="Arial"/>
                </a:rPr>
                <a:t>Pasti</a:t>
              </a:r>
              <a:endParaRPr sz="800" dirty="0">
                <a:latin typeface="Arial"/>
                <a:cs typeface="Arial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6233587" y="4120855"/>
              <a:ext cx="563245" cy="257175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12700" marR="5080" indent="158115">
                <a:lnSpc>
                  <a:spcPts val="869"/>
                </a:lnSpc>
                <a:spcBef>
                  <a:spcPts val="195"/>
                </a:spcBef>
              </a:pPr>
              <a:r>
                <a:rPr sz="800" b="1" spc="-40" dirty="0">
                  <a:latin typeface="Arial"/>
                  <a:cs typeface="Arial"/>
                </a:rPr>
                <a:t>Pasti  </a:t>
              </a:r>
              <a:r>
                <a:rPr sz="800" b="1" spc="-35" dirty="0">
                  <a:latin typeface="Arial"/>
                  <a:cs typeface="Arial"/>
                </a:rPr>
                <a:t>akan</a:t>
              </a:r>
              <a:r>
                <a:rPr sz="800" b="1" spc="-130" dirty="0">
                  <a:latin typeface="Arial"/>
                  <a:cs typeface="Arial"/>
                </a:rPr>
                <a:t> </a:t>
              </a:r>
              <a:r>
                <a:rPr sz="800" b="1" spc="-40" dirty="0">
                  <a:latin typeface="Arial"/>
                  <a:cs typeface="Arial"/>
                </a:rPr>
                <a:t>Golput</a:t>
              </a:r>
              <a:endParaRPr sz="800" dirty="0">
                <a:latin typeface="Arial"/>
                <a:cs typeface="Arial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5474369" y="3796242"/>
              <a:ext cx="276860" cy="138499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lang="en-US" sz="800" b="1" spc="-15" dirty="0">
                  <a:solidFill>
                    <a:srgbClr val="003C7A"/>
                  </a:solidFill>
                  <a:latin typeface="Arial"/>
                  <a:cs typeface="Arial"/>
                </a:rPr>
                <a:t>6</a:t>
              </a:r>
              <a:r>
                <a:rPr sz="800" b="1" spc="-15" dirty="0" smtClean="0">
                  <a:solidFill>
                    <a:srgbClr val="003C7A"/>
                  </a:solidFill>
                  <a:latin typeface="Arial"/>
                  <a:cs typeface="Arial"/>
                </a:rPr>
                <a:t>,</a:t>
              </a:r>
              <a:r>
                <a:rPr lang="en-US" sz="800" b="1" spc="-15" dirty="0" smtClean="0">
                  <a:solidFill>
                    <a:srgbClr val="003C7A"/>
                  </a:solidFill>
                  <a:latin typeface="Arial"/>
                  <a:cs typeface="Arial"/>
                </a:rPr>
                <a:t>4</a:t>
              </a:r>
              <a:r>
                <a:rPr sz="800" b="1" spc="-114" dirty="0" smtClean="0">
                  <a:solidFill>
                    <a:srgbClr val="003C7A"/>
                  </a:solidFill>
                  <a:latin typeface="Arial"/>
                  <a:cs typeface="Arial"/>
                </a:rPr>
                <a:t> </a:t>
              </a:r>
              <a:r>
                <a:rPr sz="800" b="1" spc="20" dirty="0">
                  <a:solidFill>
                    <a:srgbClr val="003C7A"/>
                  </a:solidFill>
                  <a:latin typeface="Arial"/>
                  <a:cs typeface="Arial"/>
                </a:rPr>
                <a:t>%</a:t>
              </a:r>
              <a:endParaRPr sz="800" dirty="0">
                <a:latin typeface="Arial"/>
                <a:cs typeface="Arial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6381683" y="3796242"/>
              <a:ext cx="276860" cy="138499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lang="en-US" sz="800" b="1" spc="-15" dirty="0">
                  <a:solidFill>
                    <a:srgbClr val="003C7A"/>
                  </a:solidFill>
                  <a:latin typeface="Arial"/>
                  <a:cs typeface="Arial"/>
                </a:rPr>
                <a:t>0</a:t>
              </a:r>
              <a:r>
                <a:rPr sz="800" b="1" spc="-15" dirty="0" smtClean="0">
                  <a:solidFill>
                    <a:srgbClr val="003C7A"/>
                  </a:solidFill>
                  <a:latin typeface="Arial"/>
                  <a:cs typeface="Arial"/>
                </a:rPr>
                <a:t>,</a:t>
              </a:r>
              <a:r>
                <a:rPr lang="en-US" sz="800" b="1" spc="-15" dirty="0" smtClean="0">
                  <a:solidFill>
                    <a:srgbClr val="003C7A"/>
                  </a:solidFill>
                  <a:latin typeface="Arial"/>
                  <a:cs typeface="Arial"/>
                </a:rPr>
                <a:t>8</a:t>
              </a:r>
              <a:r>
                <a:rPr sz="800" b="1" spc="-114" dirty="0" smtClean="0">
                  <a:solidFill>
                    <a:srgbClr val="003C7A"/>
                  </a:solidFill>
                  <a:latin typeface="Arial"/>
                  <a:cs typeface="Arial"/>
                </a:rPr>
                <a:t> </a:t>
              </a:r>
              <a:r>
                <a:rPr sz="800" b="1" spc="20" dirty="0">
                  <a:solidFill>
                    <a:srgbClr val="003C7A"/>
                  </a:solidFill>
                  <a:latin typeface="Arial"/>
                  <a:cs typeface="Arial"/>
                </a:rPr>
                <a:t>%</a:t>
              </a:r>
              <a:endParaRPr sz="800" dirty="0">
                <a:latin typeface="Arial"/>
                <a:cs typeface="Arial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522139" y="3354400"/>
              <a:ext cx="490270" cy="7519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66423" y="3995725"/>
              <a:ext cx="490207" cy="110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68427" y="4066933"/>
              <a:ext cx="490232" cy="3938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 flipV="1">
              <a:off x="4454004" y="4054106"/>
              <a:ext cx="3013596" cy="52209"/>
            </a:xfrm>
            <a:custGeom>
              <a:avLst/>
              <a:gdLst/>
              <a:ahLst/>
              <a:cxnLst/>
              <a:rect l="l" t="t" r="r" b="b"/>
              <a:pathLst>
                <a:path w="2389504">
                  <a:moveTo>
                    <a:pt x="0" y="0"/>
                  </a:moveTo>
                  <a:lnTo>
                    <a:pt x="2388920" y="0"/>
                  </a:lnTo>
                </a:path>
              </a:pathLst>
            </a:custGeom>
            <a:ln w="12700">
              <a:solidFill>
                <a:srgbClr val="0011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4590770" y="3796242"/>
              <a:ext cx="330835" cy="138499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lang="en-US" sz="800" b="1" spc="-15" dirty="0" smtClean="0">
                  <a:solidFill>
                    <a:srgbClr val="003C7A"/>
                  </a:solidFill>
                  <a:latin typeface="Arial"/>
                  <a:cs typeface="Arial"/>
                </a:rPr>
                <a:t>82</a:t>
              </a:r>
              <a:r>
                <a:rPr sz="800" b="1" spc="-15" dirty="0" smtClean="0">
                  <a:solidFill>
                    <a:srgbClr val="003C7A"/>
                  </a:solidFill>
                  <a:latin typeface="Arial"/>
                  <a:cs typeface="Arial"/>
                </a:rPr>
                <a:t>,</a:t>
              </a:r>
              <a:r>
                <a:rPr lang="en-US" sz="800" b="1" spc="-15" dirty="0" smtClean="0">
                  <a:solidFill>
                    <a:srgbClr val="003C7A"/>
                  </a:solidFill>
                  <a:latin typeface="Arial"/>
                  <a:cs typeface="Arial"/>
                </a:rPr>
                <a:t>1</a:t>
              </a:r>
              <a:r>
                <a:rPr sz="800" b="1" spc="-120" dirty="0" smtClean="0">
                  <a:solidFill>
                    <a:srgbClr val="003C7A"/>
                  </a:solidFill>
                  <a:latin typeface="Arial"/>
                  <a:cs typeface="Arial"/>
                </a:rPr>
                <a:t> </a:t>
              </a:r>
              <a:r>
                <a:rPr sz="800" b="1" spc="20" dirty="0">
                  <a:solidFill>
                    <a:srgbClr val="003C7A"/>
                  </a:solidFill>
                  <a:latin typeface="Arial"/>
                  <a:cs typeface="Arial"/>
                </a:rPr>
                <a:t>%</a:t>
              </a:r>
              <a:endParaRPr sz="800" dirty="0">
                <a:latin typeface="Arial"/>
                <a:cs typeface="Arial"/>
              </a:endParaRPr>
            </a:p>
          </p:txBody>
        </p:sp>
        <p:sp>
          <p:nvSpPr>
            <p:cNvPr id="64" name="object 29"/>
            <p:cNvSpPr txBox="1"/>
            <p:nvPr/>
          </p:nvSpPr>
          <p:spPr>
            <a:xfrm>
              <a:off x="6860998" y="4176148"/>
              <a:ext cx="659848" cy="140423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12700" marR="5080" indent="158115">
                <a:lnSpc>
                  <a:spcPts val="869"/>
                </a:lnSpc>
                <a:spcBef>
                  <a:spcPts val="195"/>
                </a:spcBef>
              </a:pPr>
              <a:r>
                <a:rPr lang="en-US" sz="800" b="1" spc="-40" dirty="0" smtClean="0">
                  <a:latin typeface="Arial"/>
                  <a:cs typeface="Arial"/>
                </a:rPr>
                <a:t>TT/TJ/RHS</a:t>
              </a:r>
              <a:endParaRPr sz="800" dirty="0">
                <a:latin typeface="Arial"/>
                <a:cs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64992" y="2783288"/>
              <a:ext cx="38862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R="5080">
                <a:lnSpc>
                  <a:spcPct val="100000"/>
                </a:lnSpc>
              </a:pPr>
              <a:r>
                <a:rPr lang="en-US" sz="1400" spc="-40" dirty="0" err="1">
                  <a:solidFill>
                    <a:srgbClr val="FFFFFF"/>
                  </a:solidFill>
                  <a:latin typeface="Arial"/>
                  <a:cs typeface="Arial"/>
                </a:rPr>
                <a:t>Kepastian</a:t>
              </a:r>
              <a:r>
                <a:rPr lang="en-US" sz="1400" spc="-4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en-US" sz="1400" spc="-45" dirty="0" err="1">
                  <a:solidFill>
                    <a:srgbClr val="FFFFFF"/>
                  </a:solidFill>
                  <a:latin typeface="Arial"/>
                  <a:cs typeface="Arial"/>
                </a:rPr>
                <a:t>Responden</a:t>
              </a:r>
              <a:r>
                <a:rPr lang="en-US" sz="1400" spc="-17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en-US" sz="1400" spc="-50" dirty="0" err="1">
                  <a:solidFill>
                    <a:srgbClr val="FFFFFF"/>
                  </a:solidFill>
                  <a:latin typeface="Arial"/>
                  <a:cs typeface="Arial"/>
                </a:rPr>
                <a:t>dalam</a:t>
              </a:r>
              <a:endParaRPr lang="en-US" sz="1400" dirty="0">
                <a:latin typeface="Arial"/>
                <a:cs typeface="Arial"/>
              </a:endParaRPr>
            </a:p>
            <a:p>
              <a:pPr marR="771525">
                <a:lnSpc>
                  <a:spcPct val="100000"/>
                </a:lnSpc>
                <a:spcBef>
                  <a:spcPts val="5"/>
                </a:spcBef>
              </a:pPr>
              <a:r>
                <a:rPr lang="en-US" sz="1400" b="1" spc="-3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en-US" sz="1400" b="1" spc="-35" dirty="0" err="1">
                  <a:solidFill>
                    <a:srgbClr val="FFFFFF"/>
                  </a:solidFill>
                  <a:latin typeface="Arial"/>
                  <a:cs typeface="Arial"/>
                </a:rPr>
                <a:t>Pemilu</a:t>
              </a:r>
              <a:r>
                <a:rPr lang="en-US" sz="1400" b="1" spc="-3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en-US" sz="1400" b="1" spc="-25" dirty="0">
                  <a:solidFill>
                    <a:srgbClr val="FFFFFF"/>
                  </a:solidFill>
                  <a:latin typeface="Arial"/>
                  <a:cs typeface="Arial"/>
                </a:rPr>
                <a:t>17</a:t>
              </a:r>
              <a:r>
                <a:rPr lang="en-US" sz="1400" b="1" spc="-22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en-US" sz="1400" b="1" spc="-50" dirty="0">
                  <a:solidFill>
                    <a:srgbClr val="FFFFFF"/>
                  </a:solidFill>
                  <a:latin typeface="Arial"/>
                  <a:cs typeface="Arial"/>
                </a:rPr>
                <a:t>April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sp>
        <p:nvSpPr>
          <p:cNvPr id="67" name="object 33"/>
          <p:cNvSpPr/>
          <p:nvPr/>
        </p:nvSpPr>
        <p:spPr>
          <a:xfrm>
            <a:off x="6746524" y="4109638"/>
            <a:ext cx="490207" cy="176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31"/>
          <p:cNvSpPr txBox="1"/>
          <p:nvPr/>
        </p:nvSpPr>
        <p:spPr>
          <a:xfrm>
            <a:off x="6855609" y="3927506"/>
            <a:ext cx="332408" cy="1384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b="1" spc="-15" dirty="0" smtClean="0">
                <a:solidFill>
                  <a:srgbClr val="003C7A"/>
                </a:solidFill>
                <a:latin typeface="Arial"/>
                <a:cs typeface="Arial"/>
              </a:rPr>
              <a:t>10</a:t>
            </a:r>
            <a:r>
              <a:rPr sz="800" b="1" spc="-15" dirty="0" smtClean="0">
                <a:solidFill>
                  <a:srgbClr val="003C7A"/>
                </a:solidFill>
                <a:latin typeface="Arial"/>
                <a:cs typeface="Arial"/>
              </a:rPr>
              <a:t>,</a:t>
            </a:r>
            <a:r>
              <a:rPr lang="en-US" sz="800" b="1" spc="-15" dirty="0">
                <a:solidFill>
                  <a:srgbClr val="003C7A"/>
                </a:solidFill>
                <a:latin typeface="Arial"/>
                <a:cs typeface="Arial"/>
              </a:rPr>
              <a:t>7</a:t>
            </a:r>
            <a:r>
              <a:rPr sz="800" b="1" spc="-114" dirty="0" smtClean="0">
                <a:solidFill>
                  <a:srgbClr val="003C7A"/>
                </a:solidFill>
                <a:latin typeface="Arial"/>
                <a:cs typeface="Arial"/>
              </a:rPr>
              <a:t> </a:t>
            </a:r>
            <a:r>
              <a:rPr sz="800" b="1" spc="20" dirty="0">
                <a:solidFill>
                  <a:srgbClr val="003C7A"/>
                </a:solidFill>
                <a:latin typeface="Arial"/>
                <a:cs typeface="Arial"/>
              </a:rPr>
              <a:t>%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79" name="object 33"/>
          <p:cNvSpPr/>
          <p:nvPr/>
        </p:nvSpPr>
        <p:spPr>
          <a:xfrm>
            <a:off x="3423151" y="1505628"/>
            <a:ext cx="490207" cy="57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32" y="2679828"/>
            <a:ext cx="2805989" cy="2101783"/>
          </a:xfrm>
          <a:prstGeom prst="rect">
            <a:avLst/>
          </a:prstGeom>
        </p:spPr>
      </p:pic>
      <p:sp>
        <p:nvSpPr>
          <p:cNvPr id="82" name="object 34"/>
          <p:cNvSpPr txBox="1"/>
          <p:nvPr/>
        </p:nvSpPr>
        <p:spPr>
          <a:xfrm rot="18890695">
            <a:off x="2003820" y="2976431"/>
            <a:ext cx="366529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90"/>
              </a:spcBef>
              <a:tabLst>
                <a:tab pos="723265" algn="l"/>
              </a:tabLst>
            </a:pPr>
            <a:r>
              <a:rPr lang="en-US" sz="1400" b="1" spc="-15" dirty="0" err="1" smtClean="0">
                <a:solidFill>
                  <a:schemeClr val="bg1"/>
                </a:solidFill>
                <a:latin typeface="Arial"/>
                <a:cs typeface="Arial"/>
              </a:rPr>
              <a:t>Rp</a:t>
            </a:r>
            <a:endParaRPr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13" y="-245866"/>
            <a:ext cx="2704431" cy="2704431"/>
          </a:xfrm>
          <a:prstGeom prst="rect">
            <a:avLst/>
          </a:prstGeom>
        </p:spPr>
      </p:pic>
      <p:sp>
        <p:nvSpPr>
          <p:cNvPr id="87" name="Rounded Rectangle 86"/>
          <p:cNvSpPr/>
          <p:nvPr/>
        </p:nvSpPr>
        <p:spPr>
          <a:xfrm>
            <a:off x="4977443" y="2165713"/>
            <a:ext cx="1676400" cy="233321"/>
          </a:xfrm>
          <a:prstGeom prst="roundRect">
            <a:avLst/>
          </a:prstGeom>
          <a:solidFill>
            <a:srgbClr val="FEC200"/>
          </a:solidFill>
          <a:ln>
            <a:solidFill>
              <a:srgbClr val="FE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4970203" y="2652448"/>
            <a:ext cx="1676400" cy="233321"/>
          </a:xfrm>
          <a:prstGeom prst="roundRect">
            <a:avLst/>
          </a:prstGeom>
          <a:solidFill>
            <a:srgbClr val="FEC200"/>
          </a:solidFill>
          <a:ln>
            <a:solidFill>
              <a:srgbClr val="FE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4985394" y="3125550"/>
            <a:ext cx="1676400" cy="233321"/>
          </a:xfrm>
          <a:prstGeom prst="roundRect">
            <a:avLst/>
          </a:prstGeom>
          <a:solidFill>
            <a:srgbClr val="FEC200"/>
          </a:solidFill>
          <a:ln>
            <a:solidFill>
              <a:srgbClr val="FE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977443" y="3562075"/>
            <a:ext cx="1676400" cy="233321"/>
          </a:xfrm>
          <a:prstGeom prst="roundRect">
            <a:avLst/>
          </a:prstGeom>
          <a:solidFill>
            <a:srgbClr val="FEC200"/>
          </a:solidFill>
          <a:ln>
            <a:solidFill>
              <a:srgbClr val="FE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4985394" y="4040849"/>
            <a:ext cx="1676400" cy="233321"/>
          </a:xfrm>
          <a:prstGeom prst="roundRect">
            <a:avLst/>
          </a:prstGeom>
          <a:solidFill>
            <a:srgbClr val="FEC200"/>
          </a:solidFill>
          <a:ln>
            <a:solidFill>
              <a:srgbClr val="FE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5940218" y="4491927"/>
            <a:ext cx="1058100" cy="269744"/>
          </a:xfrm>
          <a:prstGeom prst="roundRect">
            <a:avLst/>
          </a:prstGeom>
          <a:solidFill>
            <a:srgbClr val="FEC200"/>
          </a:solidFill>
          <a:ln>
            <a:solidFill>
              <a:srgbClr val="FE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4684518" y="4487078"/>
            <a:ext cx="1058100" cy="269744"/>
          </a:xfrm>
          <a:prstGeom prst="roundRect">
            <a:avLst/>
          </a:prstGeom>
          <a:solidFill>
            <a:srgbClr val="FEC200"/>
          </a:solidFill>
          <a:ln>
            <a:solidFill>
              <a:srgbClr val="FE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4970203" y="1727388"/>
            <a:ext cx="1676400" cy="233321"/>
          </a:xfrm>
          <a:prstGeom prst="roundRect">
            <a:avLst/>
          </a:prstGeom>
          <a:solidFill>
            <a:srgbClr val="FEC200"/>
          </a:solidFill>
          <a:ln>
            <a:solidFill>
              <a:srgbClr val="FE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bject 8"/>
          <p:cNvSpPr/>
          <p:nvPr/>
        </p:nvSpPr>
        <p:spPr>
          <a:xfrm>
            <a:off x="1640251" y="1343466"/>
            <a:ext cx="30480" cy="82550"/>
          </a:xfrm>
          <a:custGeom>
            <a:avLst/>
            <a:gdLst/>
            <a:ahLst/>
            <a:cxnLst/>
            <a:rect l="l" t="t" r="r" b="b"/>
            <a:pathLst>
              <a:path w="30480" h="82550">
                <a:moveTo>
                  <a:pt x="30137" y="0"/>
                </a:moveTo>
                <a:lnTo>
                  <a:pt x="23660" y="0"/>
                </a:lnTo>
                <a:lnTo>
                  <a:pt x="21920" y="3530"/>
                </a:lnTo>
                <a:lnTo>
                  <a:pt x="18935" y="7175"/>
                </a:lnTo>
                <a:lnTo>
                  <a:pt x="14732" y="10934"/>
                </a:lnTo>
                <a:lnTo>
                  <a:pt x="10528" y="14693"/>
                </a:lnTo>
                <a:lnTo>
                  <a:pt x="5613" y="17894"/>
                </a:lnTo>
                <a:lnTo>
                  <a:pt x="0" y="20535"/>
                </a:lnTo>
                <a:lnTo>
                  <a:pt x="0" y="30251"/>
                </a:lnTo>
                <a:lnTo>
                  <a:pt x="3124" y="29095"/>
                </a:lnTo>
                <a:lnTo>
                  <a:pt x="6654" y="27368"/>
                </a:lnTo>
                <a:lnTo>
                  <a:pt x="10579" y="25057"/>
                </a:lnTo>
                <a:lnTo>
                  <a:pt x="14516" y="22758"/>
                </a:lnTo>
                <a:lnTo>
                  <a:pt x="17678" y="20447"/>
                </a:lnTo>
                <a:lnTo>
                  <a:pt x="20091" y="18135"/>
                </a:lnTo>
                <a:lnTo>
                  <a:pt x="20091" y="82156"/>
                </a:lnTo>
                <a:lnTo>
                  <a:pt x="30137" y="82156"/>
                </a:lnTo>
                <a:lnTo>
                  <a:pt x="30137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1" name="Group 80"/>
          <p:cNvGrpSpPr/>
          <p:nvPr/>
        </p:nvGrpSpPr>
        <p:grpSpPr>
          <a:xfrm>
            <a:off x="861387" y="856547"/>
            <a:ext cx="2322850" cy="570398"/>
            <a:chOff x="1081444" y="808604"/>
            <a:chExt cx="2322850" cy="570398"/>
          </a:xfrm>
        </p:grpSpPr>
        <p:sp>
          <p:nvSpPr>
            <p:cNvPr id="63" name="Rounded Rectangle 62"/>
            <p:cNvSpPr/>
            <p:nvPr/>
          </p:nvSpPr>
          <p:spPr>
            <a:xfrm>
              <a:off x="1081444" y="808604"/>
              <a:ext cx="2322850" cy="570398"/>
            </a:xfrm>
            <a:prstGeom prst="roundRect">
              <a:avLst/>
            </a:prstGeom>
            <a:solidFill>
              <a:srgbClr val="6BB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1103379" y="933751"/>
              <a:ext cx="2260600" cy="310341"/>
            </a:xfrm>
            <a:prstGeom prst="rect">
              <a:avLst/>
            </a:prstGeom>
            <a:noFill/>
          </p:spPr>
          <p:txBody>
            <a:bodyPr vert="horz" wrap="square" lIns="0" tIns="33020" rIns="0" bIns="0" rtlCol="0">
              <a:spAutoFit/>
            </a:bodyPr>
            <a:lstStyle/>
            <a:p>
              <a:pPr marL="56515">
                <a:lnSpc>
                  <a:spcPct val="100000"/>
                </a:lnSpc>
                <a:spcBef>
                  <a:spcPts val="260"/>
                </a:spcBef>
              </a:pPr>
              <a:r>
                <a:rPr sz="900" b="1" spc="-35" dirty="0" err="1" smtClean="0">
                  <a:solidFill>
                    <a:schemeClr val="bg1"/>
                  </a:solidFill>
                  <a:latin typeface="Arial"/>
                  <a:cs typeface="Arial"/>
                </a:rPr>
                <a:t>Survei</a:t>
              </a:r>
              <a:r>
                <a:rPr sz="900" b="1" spc="-75" dirty="0" smtClean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900" b="1" spc="-40" dirty="0" err="1" smtClean="0">
                  <a:solidFill>
                    <a:schemeClr val="bg1"/>
                  </a:solidFill>
                  <a:latin typeface="Arial"/>
                  <a:cs typeface="Arial"/>
                </a:rPr>
                <a:t>dilaksanakan</a:t>
              </a:r>
              <a:r>
                <a:rPr sz="900" b="1" spc="-75" dirty="0" smtClean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900" b="1" spc="-35" dirty="0" smtClean="0">
                  <a:solidFill>
                    <a:schemeClr val="bg1"/>
                  </a:solidFill>
                  <a:latin typeface="Arial"/>
                  <a:cs typeface="Arial"/>
                </a:rPr>
                <a:t>12-27</a:t>
              </a:r>
              <a:r>
                <a:rPr sz="900" b="1" spc="-75" dirty="0" smtClean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900" b="1" spc="-35" dirty="0" err="1" smtClean="0">
                  <a:solidFill>
                    <a:schemeClr val="bg1"/>
                  </a:solidFill>
                  <a:latin typeface="Arial"/>
                  <a:cs typeface="Arial"/>
                </a:rPr>
                <a:t>Januari</a:t>
              </a:r>
              <a:r>
                <a:rPr sz="900" b="1" spc="-75" dirty="0" smtClean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900" b="1" spc="-35" dirty="0" smtClean="0">
                  <a:solidFill>
                    <a:schemeClr val="bg1"/>
                  </a:solidFill>
                  <a:latin typeface="Arial"/>
                  <a:cs typeface="Arial"/>
                </a:rPr>
                <a:t>2019,</a:t>
              </a:r>
              <a:r>
                <a:rPr sz="900" b="1" spc="-75" dirty="0" smtClean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900" b="1" spc="-40" dirty="0" smtClean="0">
                  <a:solidFill>
                    <a:schemeClr val="bg1"/>
                  </a:solidFill>
                  <a:latin typeface="Arial"/>
                  <a:cs typeface="Arial"/>
                </a:rPr>
                <a:t>di</a:t>
              </a:r>
              <a:endParaRPr sz="900" b="1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marL="56515">
                <a:lnSpc>
                  <a:spcPct val="100000"/>
                </a:lnSpc>
              </a:pPr>
              <a:r>
                <a:rPr sz="900" b="1" spc="-20" dirty="0" smtClean="0">
                  <a:solidFill>
                    <a:schemeClr val="bg1"/>
                  </a:solidFill>
                  <a:latin typeface="Arial"/>
                  <a:cs typeface="Arial"/>
                </a:rPr>
                <a:t>16</a:t>
              </a:r>
              <a:r>
                <a:rPr sz="900" b="1" spc="-80" dirty="0" smtClean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900" b="1" spc="-40" dirty="0" err="1" smtClean="0">
                  <a:solidFill>
                    <a:schemeClr val="bg1"/>
                  </a:solidFill>
                  <a:latin typeface="Arial"/>
                  <a:cs typeface="Arial"/>
                </a:rPr>
                <a:t>Kabupaten</a:t>
              </a:r>
              <a:r>
                <a:rPr sz="900" b="1" spc="-40" dirty="0" smtClean="0">
                  <a:solidFill>
                    <a:schemeClr val="bg1"/>
                  </a:solidFill>
                  <a:latin typeface="Arial"/>
                  <a:cs typeface="Arial"/>
                </a:rPr>
                <a:t>/Kota</a:t>
              </a:r>
              <a:r>
                <a:rPr sz="900" b="1" spc="-75" dirty="0" smtClean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900" b="1" spc="-20" dirty="0" smtClean="0">
                  <a:solidFill>
                    <a:schemeClr val="bg1"/>
                  </a:solidFill>
                  <a:latin typeface="Arial"/>
                  <a:cs typeface="Arial"/>
                </a:rPr>
                <a:t>di</a:t>
              </a:r>
              <a:r>
                <a:rPr sz="900" b="1" spc="-75" dirty="0" smtClean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900" b="1" spc="-30" dirty="0" err="1" smtClean="0">
                  <a:solidFill>
                    <a:schemeClr val="bg1"/>
                  </a:solidFill>
                  <a:latin typeface="Arial"/>
                  <a:cs typeface="Arial"/>
                </a:rPr>
                <a:t>Jawa</a:t>
              </a:r>
              <a:r>
                <a:rPr sz="900" b="1" spc="-75" dirty="0" smtClean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900" b="1" spc="-35" dirty="0" err="1" smtClean="0">
                  <a:solidFill>
                    <a:schemeClr val="bg1"/>
                  </a:solidFill>
                  <a:latin typeface="Arial"/>
                  <a:cs typeface="Arial"/>
                </a:rPr>
                <a:t>Timur</a:t>
              </a:r>
              <a:endParaRPr sz="9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079843" y="1757945"/>
            <a:ext cx="14573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40" dirty="0">
                <a:solidFill>
                  <a:srgbClr val="FFFFFF"/>
                </a:solidFill>
                <a:latin typeface="Arial"/>
                <a:cs typeface="Arial"/>
              </a:rPr>
              <a:t>Kabupaten </a:t>
            </a:r>
            <a:r>
              <a:rPr sz="900" b="1" spc="-30" dirty="0">
                <a:solidFill>
                  <a:srgbClr val="FFFFFF"/>
                </a:solidFill>
                <a:latin typeface="Arial"/>
                <a:cs typeface="Arial"/>
              </a:rPr>
              <a:t>(400</a:t>
            </a:r>
            <a:r>
              <a:rPr sz="9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FFFFFF"/>
                </a:solidFill>
                <a:latin typeface="Arial"/>
                <a:cs typeface="Arial"/>
              </a:rPr>
              <a:t>Responden)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00099" y="2215145"/>
            <a:ext cx="1016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35" dirty="0">
                <a:solidFill>
                  <a:srgbClr val="FFFFFF"/>
                </a:solidFill>
                <a:latin typeface="Arial"/>
                <a:cs typeface="Arial"/>
              </a:rPr>
              <a:t>Seluruh</a:t>
            </a:r>
            <a:r>
              <a:rPr sz="9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FFFFFF"/>
                </a:solidFill>
                <a:latin typeface="Arial"/>
                <a:cs typeface="Arial"/>
              </a:rPr>
              <a:t>Kecamatan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92771" y="2672345"/>
            <a:ext cx="1231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40" dirty="0">
                <a:solidFill>
                  <a:srgbClr val="FFFFFF"/>
                </a:solidFill>
                <a:latin typeface="Arial"/>
                <a:cs typeface="Arial"/>
              </a:rPr>
              <a:t>Desa/Kelurahan</a:t>
            </a:r>
            <a:r>
              <a:rPr sz="9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Arial"/>
                <a:cs typeface="Arial"/>
              </a:rPr>
              <a:t>Terpilih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02753" y="3161321"/>
            <a:ext cx="6115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solidFill>
                  <a:srgbClr val="FFFFFF"/>
                </a:solidFill>
                <a:latin typeface="Arial"/>
                <a:cs typeface="Arial"/>
              </a:rPr>
              <a:t>RW</a:t>
            </a:r>
            <a:r>
              <a:rPr sz="9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Arial"/>
                <a:cs typeface="Arial"/>
              </a:rPr>
              <a:t>Terpilih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21841" y="3624921"/>
            <a:ext cx="5734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r>
              <a:rPr sz="9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Arial"/>
                <a:cs typeface="Arial"/>
              </a:rPr>
              <a:t>Terpilih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81366" y="4063033"/>
            <a:ext cx="8540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35" dirty="0">
                <a:solidFill>
                  <a:srgbClr val="FFFFFF"/>
                </a:solidFill>
                <a:latin typeface="Arial"/>
                <a:cs typeface="Arial"/>
              </a:rPr>
              <a:t>Kepala</a:t>
            </a:r>
            <a:r>
              <a:rPr sz="9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FFFFFF"/>
                </a:solidFill>
                <a:latin typeface="Arial"/>
                <a:cs typeface="Arial"/>
              </a:rPr>
              <a:t>Keluarga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68845" y="4558295"/>
            <a:ext cx="6858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30" dirty="0">
                <a:solidFill>
                  <a:srgbClr val="FFFFFF"/>
                </a:solidFill>
                <a:latin typeface="Arial"/>
                <a:cs typeface="Arial"/>
              </a:rPr>
              <a:t>50%</a:t>
            </a:r>
            <a:r>
              <a:rPr sz="9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Arial"/>
                <a:cs typeface="Arial"/>
              </a:rPr>
              <a:t>Laki-laki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24532" y="4558295"/>
            <a:ext cx="850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30" dirty="0">
                <a:solidFill>
                  <a:srgbClr val="FFFFFF"/>
                </a:solidFill>
                <a:latin typeface="Arial"/>
                <a:cs typeface="Arial"/>
              </a:rPr>
              <a:t>50%</a:t>
            </a:r>
            <a:r>
              <a:rPr sz="9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FFFFFF"/>
                </a:solidFill>
                <a:latin typeface="Arial"/>
                <a:cs typeface="Arial"/>
              </a:rPr>
              <a:t>Perempuan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742618" y="2039101"/>
            <a:ext cx="146050" cy="73025"/>
          </a:xfrm>
          <a:custGeom>
            <a:avLst/>
            <a:gdLst/>
            <a:ahLst/>
            <a:cxnLst/>
            <a:rect l="l" t="t" r="r" b="b"/>
            <a:pathLst>
              <a:path w="146050" h="73025">
                <a:moveTo>
                  <a:pt x="146037" y="0"/>
                </a:moveTo>
                <a:lnTo>
                  <a:pt x="0" y="0"/>
                </a:lnTo>
                <a:lnTo>
                  <a:pt x="73012" y="73025"/>
                </a:lnTo>
                <a:lnTo>
                  <a:pt x="146037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42618" y="2498415"/>
            <a:ext cx="146050" cy="73025"/>
          </a:xfrm>
          <a:custGeom>
            <a:avLst/>
            <a:gdLst/>
            <a:ahLst/>
            <a:cxnLst/>
            <a:rect l="l" t="t" r="r" b="b"/>
            <a:pathLst>
              <a:path w="146050" h="73025">
                <a:moveTo>
                  <a:pt x="146037" y="0"/>
                </a:moveTo>
                <a:lnTo>
                  <a:pt x="0" y="0"/>
                </a:lnTo>
                <a:lnTo>
                  <a:pt x="73012" y="73025"/>
                </a:lnTo>
                <a:lnTo>
                  <a:pt x="146037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42618" y="2964080"/>
            <a:ext cx="146050" cy="73025"/>
          </a:xfrm>
          <a:custGeom>
            <a:avLst/>
            <a:gdLst/>
            <a:ahLst/>
            <a:cxnLst/>
            <a:rect l="l" t="t" r="r" b="b"/>
            <a:pathLst>
              <a:path w="146050" h="73025">
                <a:moveTo>
                  <a:pt x="146037" y="0"/>
                </a:moveTo>
                <a:lnTo>
                  <a:pt x="0" y="0"/>
                </a:lnTo>
                <a:lnTo>
                  <a:pt x="73012" y="73025"/>
                </a:lnTo>
                <a:lnTo>
                  <a:pt x="146037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42618" y="3423394"/>
            <a:ext cx="146050" cy="73025"/>
          </a:xfrm>
          <a:custGeom>
            <a:avLst/>
            <a:gdLst/>
            <a:ahLst/>
            <a:cxnLst/>
            <a:rect l="l" t="t" r="r" b="b"/>
            <a:pathLst>
              <a:path w="146050" h="73025">
                <a:moveTo>
                  <a:pt x="146037" y="0"/>
                </a:moveTo>
                <a:lnTo>
                  <a:pt x="0" y="0"/>
                </a:lnTo>
                <a:lnTo>
                  <a:pt x="73012" y="73025"/>
                </a:lnTo>
                <a:lnTo>
                  <a:pt x="146037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42618" y="3897529"/>
            <a:ext cx="146050" cy="73025"/>
          </a:xfrm>
          <a:custGeom>
            <a:avLst/>
            <a:gdLst/>
            <a:ahLst/>
            <a:cxnLst/>
            <a:rect l="l" t="t" r="r" b="b"/>
            <a:pathLst>
              <a:path w="146050" h="73025">
                <a:moveTo>
                  <a:pt x="146037" y="0"/>
                </a:moveTo>
                <a:lnTo>
                  <a:pt x="0" y="0"/>
                </a:lnTo>
                <a:lnTo>
                  <a:pt x="73012" y="73025"/>
                </a:lnTo>
                <a:lnTo>
                  <a:pt x="146037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42618" y="4356844"/>
            <a:ext cx="146050" cy="73025"/>
          </a:xfrm>
          <a:custGeom>
            <a:avLst/>
            <a:gdLst/>
            <a:ahLst/>
            <a:cxnLst/>
            <a:rect l="l" t="t" r="r" b="b"/>
            <a:pathLst>
              <a:path w="146050" h="73025">
                <a:moveTo>
                  <a:pt x="146037" y="0"/>
                </a:moveTo>
                <a:lnTo>
                  <a:pt x="0" y="0"/>
                </a:lnTo>
                <a:lnTo>
                  <a:pt x="73012" y="73025"/>
                </a:lnTo>
                <a:lnTo>
                  <a:pt x="146037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2" name="Group 81"/>
          <p:cNvGrpSpPr/>
          <p:nvPr/>
        </p:nvGrpSpPr>
        <p:grpSpPr>
          <a:xfrm>
            <a:off x="872325" y="1532220"/>
            <a:ext cx="2322850" cy="570398"/>
            <a:chOff x="1032419" y="1534104"/>
            <a:chExt cx="2322850" cy="570398"/>
          </a:xfrm>
        </p:grpSpPr>
        <p:sp>
          <p:nvSpPr>
            <p:cNvPr id="64" name="Rounded Rectangle 63"/>
            <p:cNvSpPr/>
            <p:nvPr/>
          </p:nvSpPr>
          <p:spPr>
            <a:xfrm>
              <a:off x="1032419" y="1534104"/>
              <a:ext cx="2322850" cy="570398"/>
            </a:xfrm>
            <a:prstGeom prst="roundRect">
              <a:avLst/>
            </a:prstGeom>
            <a:solidFill>
              <a:srgbClr val="6BB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bject 18"/>
            <p:cNvSpPr txBox="1"/>
            <p:nvPr/>
          </p:nvSpPr>
          <p:spPr>
            <a:xfrm>
              <a:off x="1039879" y="1548386"/>
              <a:ext cx="2260600" cy="448841"/>
            </a:xfrm>
            <a:prstGeom prst="rect">
              <a:avLst/>
            </a:prstGeom>
            <a:noFill/>
          </p:spPr>
          <p:txBody>
            <a:bodyPr vert="horz" wrap="square" lIns="0" tIns="33020" rIns="0" bIns="0" rtlCol="0">
              <a:spAutoFit/>
            </a:bodyPr>
            <a:lstStyle/>
            <a:p>
              <a:pPr marL="56515">
                <a:lnSpc>
                  <a:spcPct val="100000"/>
                </a:lnSpc>
                <a:spcBef>
                  <a:spcPts val="260"/>
                </a:spcBef>
              </a:pP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Populasi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Survei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adalah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seluruh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calon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pemilih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dalam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Pemilu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2019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dan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merupakan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penduduk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di 16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Kabupaten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/Kota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terpilih</a:t>
              </a:r>
              <a:endParaRPr lang="en-US" sz="900" b="1" spc="-35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61387" y="2196991"/>
            <a:ext cx="2322850" cy="570398"/>
            <a:chOff x="1052326" y="2219904"/>
            <a:chExt cx="2322850" cy="570398"/>
          </a:xfrm>
        </p:grpSpPr>
        <p:sp>
          <p:nvSpPr>
            <p:cNvPr id="65" name="Rounded Rectangle 64"/>
            <p:cNvSpPr/>
            <p:nvPr/>
          </p:nvSpPr>
          <p:spPr>
            <a:xfrm>
              <a:off x="1052326" y="2219904"/>
              <a:ext cx="2322850" cy="570398"/>
            </a:xfrm>
            <a:prstGeom prst="roundRect">
              <a:avLst/>
            </a:prstGeom>
            <a:solidFill>
              <a:srgbClr val="6BB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bject 18"/>
            <p:cNvSpPr txBox="1"/>
            <p:nvPr/>
          </p:nvSpPr>
          <p:spPr>
            <a:xfrm>
              <a:off x="1103379" y="2233838"/>
              <a:ext cx="2260600" cy="448841"/>
            </a:xfrm>
            <a:prstGeom prst="rect">
              <a:avLst/>
            </a:prstGeom>
            <a:noFill/>
          </p:spPr>
          <p:txBody>
            <a:bodyPr vert="horz" wrap="square" lIns="0" tIns="33020" rIns="0" bIns="0" rtlCol="0">
              <a:spAutoFit/>
            </a:bodyPr>
            <a:lstStyle/>
            <a:p>
              <a:pPr marL="56515">
                <a:lnSpc>
                  <a:spcPct val="100000"/>
                </a:lnSpc>
                <a:spcBef>
                  <a:spcPts val="260"/>
                </a:spcBef>
              </a:pP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Jumlah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sampel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untuk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Kabupaten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adalah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402 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responden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,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sedangkan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Kota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adalah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400 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responden</a:t>
              </a:r>
              <a:endParaRPr lang="en-US" sz="900" b="1" spc="-35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28161" y="4241152"/>
            <a:ext cx="2322851" cy="570398"/>
            <a:chOff x="1002743" y="4284008"/>
            <a:chExt cx="2322851" cy="570398"/>
          </a:xfrm>
        </p:grpSpPr>
        <p:sp>
          <p:nvSpPr>
            <p:cNvPr id="70" name="Rounded Rectangle 69"/>
            <p:cNvSpPr/>
            <p:nvPr/>
          </p:nvSpPr>
          <p:spPr>
            <a:xfrm>
              <a:off x="1002743" y="4284008"/>
              <a:ext cx="2322850" cy="570398"/>
            </a:xfrm>
            <a:prstGeom prst="roundRect">
              <a:avLst/>
            </a:prstGeom>
            <a:solidFill>
              <a:srgbClr val="6BB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bject 18"/>
            <p:cNvSpPr txBox="1"/>
            <p:nvPr/>
          </p:nvSpPr>
          <p:spPr>
            <a:xfrm>
              <a:off x="1062684" y="4335898"/>
              <a:ext cx="2262910" cy="4488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33020" rIns="0" bIns="0" rtlCol="0">
              <a:spAutoFit/>
            </a:bodyPr>
            <a:lstStyle/>
            <a:p>
              <a:pPr marL="56515">
                <a:lnSpc>
                  <a:spcPct val="100000"/>
                </a:lnSpc>
                <a:spcBef>
                  <a:spcPts val="260"/>
                </a:spcBef>
              </a:pPr>
              <a:r>
                <a:rPr lang="en-US" sz="900" b="1" spc="-35" dirty="0" err="1" smtClean="0">
                  <a:solidFill>
                    <a:schemeClr val="bg1"/>
                  </a:solidFill>
                  <a:latin typeface="Arial"/>
                  <a:cs typeface="Arial"/>
                </a:rPr>
                <a:t>Penentuan</a:t>
              </a:r>
              <a:r>
                <a:rPr lang="en-US" sz="900" b="1" spc="-35" dirty="0" smtClean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responden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dalam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setiap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KK 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dilakukan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dengan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bantuan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Sampel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Control  Card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30693" y="3520342"/>
            <a:ext cx="2325735" cy="764512"/>
            <a:chOff x="990113" y="3478119"/>
            <a:chExt cx="2325735" cy="764512"/>
          </a:xfrm>
        </p:grpSpPr>
        <p:sp>
          <p:nvSpPr>
            <p:cNvPr id="67" name="Rounded Rectangle 66"/>
            <p:cNvSpPr/>
            <p:nvPr/>
          </p:nvSpPr>
          <p:spPr>
            <a:xfrm>
              <a:off x="990113" y="3511550"/>
              <a:ext cx="2322850" cy="570398"/>
            </a:xfrm>
            <a:prstGeom prst="roundRect">
              <a:avLst/>
            </a:prstGeom>
            <a:solidFill>
              <a:srgbClr val="6BB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bject 18"/>
            <p:cNvSpPr txBox="1"/>
            <p:nvPr/>
          </p:nvSpPr>
          <p:spPr>
            <a:xfrm>
              <a:off x="1055248" y="3478119"/>
              <a:ext cx="2260600" cy="764512"/>
            </a:xfrm>
            <a:prstGeom prst="rect">
              <a:avLst/>
            </a:prstGeom>
            <a:noFill/>
          </p:spPr>
          <p:txBody>
            <a:bodyPr vert="horz" wrap="square" lIns="0" tIns="33020" rIns="0" bIns="0" rtlCol="0">
              <a:spAutoFit/>
            </a:bodyPr>
            <a:lstStyle/>
            <a:p>
              <a:pPr marL="56515">
                <a:lnSpc>
                  <a:spcPct val="100000"/>
                </a:lnSpc>
                <a:spcBef>
                  <a:spcPts val="260"/>
                </a:spcBef>
              </a:pPr>
              <a:r>
                <a:rPr lang="en-US" sz="900" b="1" spc="-35" dirty="0" err="1" smtClean="0">
                  <a:solidFill>
                    <a:schemeClr val="bg1"/>
                  </a:solidFill>
                  <a:latin typeface="Arial"/>
                  <a:cs typeface="Arial"/>
                </a:rPr>
                <a:t>Pengumpulan</a:t>
              </a:r>
              <a:r>
                <a:rPr lang="en-US" sz="900" b="1" spc="-35" dirty="0" smtClean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data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dilakukan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menggunakan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teknik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wawancara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tatap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muka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(face to face) 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dengan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pedoman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kuesioner</a:t>
              </a:r>
              <a:endParaRPr lang="en-US" sz="900" b="1" spc="-35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30496" y="2872002"/>
            <a:ext cx="2342544" cy="570398"/>
            <a:chOff x="1045262" y="2905404"/>
            <a:chExt cx="2342544" cy="570398"/>
          </a:xfrm>
        </p:grpSpPr>
        <p:sp>
          <p:nvSpPr>
            <p:cNvPr id="66" name="Rounded Rectangle 65"/>
            <p:cNvSpPr/>
            <p:nvPr/>
          </p:nvSpPr>
          <p:spPr>
            <a:xfrm>
              <a:off x="1045262" y="2905404"/>
              <a:ext cx="2322850" cy="570398"/>
            </a:xfrm>
            <a:prstGeom prst="roundRect">
              <a:avLst/>
            </a:prstGeom>
            <a:solidFill>
              <a:srgbClr val="6BB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bject 18"/>
            <p:cNvSpPr txBox="1"/>
            <p:nvPr/>
          </p:nvSpPr>
          <p:spPr>
            <a:xfrm>
              <a:off x="1127206" y="2951440"/>
              <a:ext cx="2260600" cy="448841"/>
            </a:xfrm>
            <a:prstGeom prst="rect">
              <a:avLst/>
            </a:prstGeom>
            <a:noFill/>
          </p:spPr>
          <p:txBody>
            <a:bodyPr vert="horz" wrap="square" lIns="0" tIns="33020" rIns="0" bIns="0" rtlCol="0">
              <a:spAutoFit/>
            </a:bodyPr>
            <a:lstStyle/>
            <a:p>
              <a:pPr marL="56515">
                <a:lnSpc>
                  <a:spcPct val="100000"/>
                </a:lnSpc>
                <a:spcBef>
                  <a:spcPts val="260"/>
                </a:spcBef>
              </a:pP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Margin of Error +/- 4,9%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dengan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tingkat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kepercayaan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(level of conﬁdence) </a:t>
              </a:r>
              <a:r>
                <a:rPr lang="en-US" sz="900" b="1" spc="-35" dirty="0" err="1">
                  <a:solidFill>
                    <a:schemeClr val="bg1"/>
                  </a:solidFill>
                  <a:latin typeface="Arial"/>
                  <a:cs typeface="Arial"/>
                </a:rPr>
                <a:t>sebesar</a:t>
              </a:r>
              <a:r>
                <a:rPr lang="en-US" sz="900" b="1" spc="-35" dirty="0">
                  <a:solidFill>
                    <a:schemeClr val="bg1"/>
                  </a:solidFill>
                  <a:latin typeface="Arial"/>
                  <a:cs typeface="Arial"/>
                </a:rPr>
                <a:t>  95%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479064" y="768350"/>
            <a:ext cx="3433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rgbClr val="FEC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pera" pitchFamily="2" charset="0"/>
              </a:rPr>
              <a:t>1</a:t>
            </a:r>
            <a:endParaRPr lang="en-US" sz="4000" b="0" cap="none" spc="0" dirty="0">
              <a:ln w="0"/>
              <a:solidFill>
                <a:srgbClr val="FEC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mpera" pitchFamily="2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4344" y="1504843"/>
            <a:ext cx="4828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rgbClr val="FEC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pera" pitchFamily="2" charset="0"/>
              </a:rPr>
              <a:t>2</a:t>
            </a:r>
            <a:endParaRPr lang="en-US" sz="4000" b="0" cap="none" spc="0" dirty="0">
              <a:ln w="0"/>
              <a:solidFill>
                <a:srgbClr val="FEC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mpera" pitchFamily="2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4334" y="2180984"/>
            <a:ext cx="4459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EC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pera" pitchFamily="2" charset="0"/>
              </a:rPr>
              <a:t>3</a:t>
            </a:r>
            <a:endParaRPr lang="en-US" sz="4000" b="0" cap="none" spc="0" dirty="0">
              <a:ln w="0"/>
              <a:solidFill>
                <a:srgbClr val="FEC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mpera" pitchFamily="2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48292" y="2910613"/>
            <a:ext cx="5100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EC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pera" pitchFamily="2" charset="0"/>
              </a:rPr>
              <a:t>4</a:t>
            </a:r>
            <a:endParaRPr lang="en-US" sz="4000" b="0" cap="none" spc="0" dirty="0">
              <a:ln w="0"/>
              <a:solidFill>
                <a:srgbClr val="FEC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mpera" pitchFamily="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40277" y="3557579"/>
            <a:ext cx="51809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EC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pera" pitchFamily="2" charset="0"/>
              </a:rPr>
              <a:t>5</a:t>
            </a:r>
            <a:endParaRPr lang="en-US" sz="4000" b="0" cap="none" spc="0" dirty="0">
              <a:ln w="0"/>
              <a:solidFill>
                <a:srgbClr val="FEC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mpera" pitchFamily="2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17455" y="4235544"/>
            <a:ext cx="51809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EC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pera" pitchFamily="2" charset="0"/>
              </a:rPr>
              <a:t>6</a:t>
            </a:r>
            <a:endParaRPr lang="en-US" sz="4000" b="0" cap="none" spc="0" dirty="0">
              <a:ln w="0"/>
              <a:solidFill>
                <a:srgbClr val="FEC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mpera" pitchFamily="2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08178" y="136659"/>
            <a:ext cx="1705036" cy="479291"/>
            <a:chOff x="3429000" y="1203459"/>
            <a:chExt cx="1705036" cy="479291"/>
          </a:xfrm>
        </p:grpSpPr>
        <p:sp>
          <p:nvSpPr>
            <p:cNvPr id="75" name="Snip Single Corner Rectangle 74"/>
            <p:cNvSpPr/>
            <p:nvPr/>
          </p:nvSpPr>
          <p:spPr>
            <a:xfrm flipV="1">
              <a:off x="3429000" y="1301749"/>
              <a:ext cx="1663990" cy="381001"/>
            </a:xfrm>
            <a:prstGeom prst="snip1Rect">
              <a:avLst>
                <a:gd name="adj" fmla="val 50000"/>
              </a:avLst>
            </a:prstGeom>
            <a:solidFill>
              <a:srgbClr val="6BB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Snip Single Corner Rectangle 75"/>
            <p:cNvSpPr/>
            <p:nvPr/>
          </p:nvSpPr>
          <p:spPr>
            <a:xfrm flipV="1">
              <a:off x="3470046" y="1203459"/>
              <a:ext cx="1663990" cy="381001"/>
            </a:xfrm>
            <a:prstGeom prst="snip1Rect">
              <a:avLst>
                <a:gd name="adj" fmla="val 50000"/>
              </a:avLst>
            </a:prstGeom>
            <a:solidFill>
              <a:srgbClr val="FEC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599" y="124490"/>
            <a:ext cx="167607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METODOLOGI SURVEI</a:t>
            </a:r>
          </a:p>
        </p:txBody>
      </p:sp>
      <p:sp>
        <p:nvSpPr>
          <p:cNvPr id="97" name="U-Turn Arrow 96"/>
          <p:cNvSpPr/>
          <p:nvPr/>
        </p:nvSpPr>
        <p:spPr>
          <a:xfrm rot="16200000" flipH="1">
            <a:off x="4412033" y="484073"/>
            <a:ext cx="1103208" cy="1850067"/>
          </a:xfrm>
          <a:prstGeom prst="uturnArrow">
            <a:avLst>
              <a:gd name="adj1" fmla="val 2322"/>
              <a:gd name="adj2" fmla="val 6480"/>
              <a:gd name="adj3" fmla="val 23240"/>
              <a:gd name="adj4" fmla="val 40173"/>
              <a:gd name="adj5" fmla="val 45307"/>
            </a:avLst>
          </a:prstGeom>
          <a:solidFill>
            <a:srgbClr val="FEC200"/>
          </a:solidFill>
          <a:ln>
            <a:solidFill>
              <a:srgbClr val="FE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02840" y="4448335"/>
            <a:ext cx="533400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602840" y="-1024"/>
            <a:ext cx="533400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361" y="-322803"/>
            <a:ext cx="3464377" cy="3464377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924" y="197977"/>
            <a:ext cx="3143250" cy="4276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95"/>
              </a:spcBef>
            </a:pPr>
            <a:r>
              <a:rPr spc="-100" dirty="0">
                <a:solidFill>
                  <a:srgbClr val="6BBA9C"/>
                </a:solidFill>
              </a:rPr>
              <a:t>Stratiﬁed</a:t>
            </a:r>
            <a:r>
              <a:rPr spc="-285" dirty="0">
                <a:solidFill>
                  <a:srgbClr val="6BBA9C"/>
                </a:solidFill>
              </a:rPr>
              <a:t> </a:t>
            </a:r>
            <a:r>
              <a:rPr spc="-114" dirty="0" smtClean="0">
                <a:solidFill>
                  <a:srgbClr val="6BBA9C"/>
                </a:solidFill>
              </a:rPr>
              <a:t>Multistage</a:t>
            </a:r>
            <a:endParaRPr spc="-114" dirty="0">
              <a:solidFill>
                <a:srgbClr val="FEC2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57049" y="1731047"/>
            <a:ext cx="1948180" cy="1191895"/>
          </a:xfrm>
          <a:custGeom>
            <a:avLst/>
            <a:gdLst/>
            <a:ahLst/>
            <a:cxnLst/>
            <a:rect l="l" t="t" r="r" b="b"/>
            <a:pathLst>
              <a:path w="1948179" h="1191895">
                <a:moveTo>
                  <a:pt x="1873669" y="0"/>
                </a:moveTo>
                <a:lnTo>
                  <a:pt x="74104" y="0"/>
                </a:lnTo>
                <a:lnTo>
                  <a:pt x="45262" y="5822"/>
                </a:lnTo>
                <a:lnTo>
                  <a:pt x="21707" y="21702"/>
                </a:lnTo>
                <a:lnTo>
                  <a:pt x="5824" y="45257"/>
                </a:lnTo>
                <a:lnTo>
                  <a:pt x="0" y="74104"/>
                </a:lnTo>
                <a:lnTo>
                  <a:pt x="0" y="965136"/>
                </a:lnTo>
                <a:lnTo>
                  <a:pt x="5824" y="993983"/>
                </a:lnTo>
                <a:lnTo>
                  <a:pt x="21707" y="1017538"/>
                </a:lnTo>
                <a:lnTo>
                  <a:pt x="45262" y="1033418"/>
                </a:lnTo>
                <a:lnTo>
                  <a:pt x="74104" y="1039241"/>
                </a:lnTo>
                <a:lnTo>
                  <a:pt x="821372" y="1039241"/>
                </a:lnTo>
                <a:lnTo>
                  <a:pt x="973886" y="1191768"/>
                </a:lnTo>
                <a:lnTo>
                  <a:pt x="1126413" y="1039241"/>
                </a:lnTo>
                <a:lnTo>
                  <a:pt x="1873669" y="1039241"/>
                </a:lnTo>
                <a:lnTo>
                  <a:pt x="1902516" y="1033418"/>
                </a:lnTo>
                <a:lnTo>
                  <a:pt x="1926070" y="1017538"/>
                </a:lnTo>
                <a:lnTo>
                  <a:pt x="1941950" y="993983"/>
                </a:lnTo>
                <a:lnTo>
                  <a:pt x="1947773" y="965136"/>
                </a:lnTo>
                <a:lnTo>
                  <a:pt x="1947773" y="74104"/>
                </a:lnTo>
                <a:lnTo>
                  <a:pt x="1941950" y="45257"/>
                </a:lnTo>
                <a:lnTo>
                  <a:pt x="1926070" y="21702"/>
                </a:lnTo>
                <a:lnTo>
                  <a:pt x="1902516" y="5822"/>
                </a:lnTo>
                <a:lnTo>
                  <a:pt x="1873669" y="0"/>
                </a:lnTo>
                <a:close/>
              </a:path>
            </a:pathLst>
          </a:custGeom>
          <a:ln w="12700">
            <a:solidFill>
              <a:srgbClr val="FEC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5770" y="2107930"/>
            <a:ext cx="1948180" cy="815340"/>
          </a:xfrm>
          <a:custGeom>
            <a:avLst/>
            <a:gdLst/>
            <a:ahLst/>
            <a:cxnLst/>
            <a:rect l="l" t="t" r="r" b="b"/>
            <a:pathLst>
              <a:path w="1948179" h="815339">
                <a:moveTo>
                  <a:pt x="1873656" y="0"/>
                </a:moveTo>
                <a:lnTo>
                  <a:pt x="74104" y="0"/>
                </a:lnTo>
                <a:lnTo>
                  <a:pt x="45257" y="5822"/>
                </a:lnTo>
                <a:lnTo>
                  <a:pt x="21702" y="21702"/>
                </a:lnTo>
                <a:lnTo>
                  <a:pt x="5822" y="45257"/>
                </a:lnTo>
                <a:lnTo>
                  <a:pt x="0" y="74104"/>
                </a:lnTo>
                <a:lnTo>
                  <a:pt x="0" y="588251"/>
                </a:lnTo>
                <a:lnTo>
                  <a:pt x="5822" y="617098"/>
                </a:lnTo>
                <a:lnTo>
                  <a:pt x="21702" y="640653"/>
                </a:lnTo>
                <a:lnTo>
                  <a:pt x="45257" y="656533"/>
                </a:lnTo>
                <a:lnTo>
                  <a:pt x="74104" y="662355"/>
                </a:lnTo>
                <a:lnTo>
                  <a:pt x="821372" y="662355"/>
                </a:lnTo>
                <a:lnTo>
                  <a:pt x="973874" y="814882"/>
                </a:lnTo>
                <a:lnTo>
                  <a:pt x="1126413" y="662355"/>
                </a:lnTo>
                <a:lnTo>
                  <a:pt x="1873656" y="662355"/>
                </a:lnTo>
                <a:lnTo>
                  <a:pt x="1902505" y="656533"/>
                </a:lnTo>
                <a:lnTo>
                  <a:pt x="1926064" y="640653"/>
                </a:lnTo>
                <a:lnTo>
                  <a:pt x="1941948" y="617098"/>
                </a:lnTo>
                <a:lnTo>
                  <a:pt x="1947773" y="588251"/>
                </a:lnTo>
                <a:lnTo>
                  <a:pt x="1947773" y="74104"/>
                </a:lnTo>
                <a:lnTo>
                  <a:pt x="1941948" y="45257"/>
                </a:lnTo>
                <a:lnTo>
                  <a:pt x="1926064" y="21702"/>
                </a:lnTo>
                <a:lnTo>
                  <a:pt x="1902505" y="5822"/>
                </a:lnTo>
                <a:lnTo>
                  <a:pt x="1873656" y="0"/>
                </a:lnTo>
                <a:close/>
              </a:path>
            </a:pathLst>
          </a:custGeom>
          <a:ln w="12699">
            <a:solidFill>
              <a:srgbClr val="FEC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7142" y="3230068"/>
            <a:ext cx="1791335" cy="857250"/>
          </a:xfrm>
          <a:custGeom>
            <a:avLst/>
            <a:gdLst/>
            <a:ahLst/>
            <a:cxnLst/>
            <a:rect l="l" t="t" r="r" b="b"/>
            <a:pathLst>
              <a:path w="1791335" h="857250">
                <a:moveTo>
                  <a:pt x="68135" y="856767"/>
                </a:moveTo>
                <a:lnTo>
                  <a:pt x="1722767" y="856767"/>
                </a:lnTo>
                <a:lnTo>
                  <a:pt x="1749281" y="851412"/>
                </a:lnTo>
                <a:lnTo>
                  <a:pt x="1770935" y="836810"/>
                </a:lnTo>
                <a:lnTo>
                  <a:pt x="1785536" y="815153"/>
                </a:lnTo>
                <a:lnTo>
                  <a:pt x="1790890" y="788631"/>
                </a:lnTo>
                <a:lnTo>
                  <a:pt x="1790890" y="208368"/>
                </a:lnTo>
                <a:lnTo>
                  <a:pt x="1785536" y="181847"/>
                </a:lnTo>
                <a:lnTo>
                  <a:pt x="1770935" y="160189"/>
                </a:lnTo>
                <a:lnTo>
                  <a:pt x="1749281" y="145587"/>
                </a:lnTo>
                <a:lnTo>
                  <a:pt x="1722767" y="140233"/>
                </a:lnTo>
                <a:lnTo>
                  <a:pt x="1035685" y="140233"/>
                </a:lnTo>
                <a:lnTo>
                  <a:pt x="895451" y="0"/>
                </a:lnTo>
                <a:lnTo>
                  <a:pt x="755205" y="140233"/>
                </a:lnTo>
                <a:lnTo>
                  <a:pt x="68135" y="140233"/>
                </a:lnTo>
                <a:lnTo>
                  <a:pt x="41614" y="145587"/>
                </a:lnTo>
                <a:lnTo>
                  <a:pt x="19956" y="160189"/>
                </a:lnTo>
                <a:lnTo>
                  <a:pt x="5354" y="181847"/>
                </a:lnTo>
                <a:lnTo>
                  <a:pt x="0" y="208368"/>
                </a:lnTo>
                <a:lnTo>
                  <a:pt x="0" y="788631"/>
                </a:lnTo>
                <a:lnTo>
                  <a:pt x="5354" y="815153"/>
                </a:lnTo>
                <a:lnTo>
                  <a:pt x="19956" y="836810"/>
                </a:lnTo>
                <a:lnTo>
                  <a:pt x="41614" y="851412"/>
                </a:lnTo>
                <a:lnTo>
                  <a:pt x="68135" y="856767"/>
                </a:lnTo>
                <a:close/>
              </a:path>
            </a:pathLst>
          </a:custGeom>
          <a:ln w="12700">
            <a:solidFill>
              <a:srgbClr val="FEC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4357" y="3230068"/>
            <a:ext cx="1791335" cy="857250"/>
          </a:xfrm>
          <a:custGeom>
            <a:avLst/>
            <a:gdLst/>
            <a:ahLst/>
            <a:cxnLst/>
            <a:rect l="l" t="t" r="r" b="b"/>
            <a:pathLst>
              <a:path w="1791335" h="857250">
                <a:moveTo>
                  <a:pt x="68122" y="856767"/>
                </a:moveTo>
                <a:lnTo>
                  <a:pt x="1722755" y="856767"/>
                </a:lnTo>
                <a:lnTo>
                  <a:pt x="1749276" y="851412"/>
                </a:lnTo>
                <a:lnTo>
                  <a:pt x="1770934" y="836810"/>
                </a:lnTo>
                <a:lnTo>
                  <a:pt x="1785536" y="815153"/>
                </a:lnTo>
                <a:lnTo>
                  <a:pt x="1790890" y="788631"/>
                </a:lnTo>
                <a:lnTo>
                  <a:pt x="1790890" y="208368"/>
                </a:lnTo>
                <a:lnTo>
                  <a:pt x="1785536" y="181847"/>
                </a:lnTo>
                <a:lnTo>
                  <a:pt x="1770934" y="160189"/>
                </a:lnTo>
                <a:lnTo>
                  <a:pt x="1749276" y="145587"/>
                </a:lnTo>
                <a:lnTo>
                  <a:pt x="1722755" y="140233"/>
                </a:lnTo>
                <a:lnTo>
                  <a:pt x="1035685" y="140233"/>
                </a:lnTo>
                <a:lnTo>
                  <a:pt x="895451" y="0"/>
                </a:lnTo>
                <a:lnTo>
                  <a:pt x="755205" y="140233"/>
                </a:lnTo>
                <a:lnTo>
                  <a:pt x="68122" y="140233"/>
                </a:lnTo>
                <a:lnTo>
                  <a:pt x="41608" y="145587"/>
                </a:lnTo>
                <a:lnTo>
                  <a:pt x="19954" y="160189"/>
                </a:lnTo>
                <a:lnTo>
                  <a:pt x="5354" y="181847"/>
                </a:lnTo>
                <a:lnTo>
                  <a:pt x="0" y="208368"/>
                </a:lnTo>
                <a:lnTo>
                  <a:pt x="0" y="788631"/>
                </a:lnTo>
                <a:lnTo>
                  <a:pt x="5354" y="815153"/>
                </a:lnTo>
                <a:lnTo>
                  <a:pt x="19954" y="836810"/>
                </a:lnTo>
                <a:lnTo>
                  <a:pt x="41608" y="851412"/>
                </a:lnTo>
                <a:lnTo>
                  <a:pt x="68122" y="856767"/>
                </a:lnTo>
                <a:close/>
              </a:path>
            </a:pathLst>
          </a:custGeom>
          <a:ln w="12700">
            <a:solidFill>
              <a:srgbClr val="FEC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3886" y="3230059"/>
            <a:ext cx="1955164" cy="1177290"/>
          </a:xfrm>
          <a:custGeom>
            <a:avLst/>
            <a:gdLst/>
            <a:ahLst/>
            <a:cxnLst/>
            <a:rect l="l" t="t" r="r" b="b"/>
            <a:pathLst>
              <a:path w="1955165" h="1177289">
                <a:moveTo>
                  <a:pt x="74358" y="1176756"/>
                </a:moveTo>
                <a:lnTo>
                  <a:pt x="1880476" y="1176756"/>
                </a:lnTo>
                <a:lnTo>
                  <a:pt x="1909421" y="1170909"/>
                </a:lnTo>
                <a:lnTo>
                  <a:pt x="1933057" y="1154966"/>
                </a:lnTo>
                <a:lnTo>
                  <a:pt x="1948992" y="1131322"/>
                </a:lnTo>
                <a:lnTo>
                  <a:pt x="1954834" y="1102372"/>
                </a:lnTo>
                <a:lnTo>
                  <a:pt x="1954834" y="227456"/>
                </a:lnTo>
                <a:lnTo>
                  <a:pt x="1948992" y="198507"/>
                </a:lnTo>
                <a:lnTo>
                  <a:pt x="1933057" y="174863"/>
                </a:lnTo>
                <a:lnTo>
                  <a:pt x="1909421" y="158919"/>
                </a:lnTo>
                <a:lnTo>
                  <a:pt x="1880476" y="153073"/>
                </a:lnTo>
                <a:lnTo>
                  <a:pt x="1130490" y="153073"/>
                </a:lnTo>
                <a:lnTo>
                  <a:pt x="977417" y="0"/>
                </a:lnTo>
                <a:lnTo>
                  <a:pt x="824331" y="153073"/>
                </a:lnTo>
                <a:lnTo>
                  <a:pt x="74358" y="153073"/>
                </a:lnTo>
                <a:lnTo>
                  <a:pt x="45423" y="158919"/>
                </a:lnTo>
                <a:lnTo>
                  <a:pt x="21786" y="174863"/>
                </a:lnTo>
                <a:lnTo>
                  <a:pt x="5846" y="198507"/>
                </a:lnTo>
                <a:lnTo>
                  <a:pt x="0" y="227456"/>
                </a:lnTo>
                <a:lnTo>
                  <a:pt x="0" y="1102372"/>
                </a:lnTo>
                <a:lnTo>
                  <a:pt x="5846" y="1131322"/>
                </a:lnTo>
                <a:lnTo>
                  <a:pt x="21786" y="1154966"/>
                </a:lnTo>
                <a:lnTo>
                  <a:pt x="45423" y="1170909"/>
                </a:lnTo>
                <a:lnTo>
                  <a:pt x="74358" y="1176756"/>
                </a:lnTo>
                <a:close/>
              </a:path>
            </a:pathLst>
          </a:custGeom>
          <a:ln w="12700">
            <a:solidFill>
              <a:srgbClr val="FEC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0152" y="3407582"/>
            <a:ext cx="1564005" cy="6172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5240" rIns="0" bIns="0" rtlCol="0">
            <a:spAutoFit/>
          </a:bodyPr>
          <a:lstStyle/>
          <a:p>
            <a:pPr marL="448309">
              <a:lnSpc>
                <a:spcPct val="100000"/>
              </a:lnSpc>
              <a:spcBef>
                <a:spcPts val="120"/>
              </a:spcBef>
            </a:pPr>
            <a:r>
              <a:rPr sz="950" b="1" spc="-25" dirty="0">
                <a:latin typeface="Arial"/>
                <a:cs typeface="Arial"/>
              </a:rPr>
              <a:t>Sampel</a:t>
            </a:r>
            <a:r>
              <a:rPr sz="950" b="1" spc="-75" dirty="0">
                <a:latin typeface="Arial"/>
                <a:cs typeface="Arial"/>
              </a:rPr>
              <a:t> </a:t>
            </a:r>
            <a:r>
              <a:rPr sz="950" b="1" spc="-30" dirty="0">
                <a:latin typeface="Arial"/>
                <a:cs typeface="Arial"/>
              </a:rPr>
              <a:t>Size</a:t>
            </a:r>
            <a:endParaRPr sz="950" dirty="0">
              <a:latin typeface="Arial"/>
              <a:cs typeface="Arial"/>
            </a:endParaRPr>
          </a:p>
          <a:p>
            <a:pPr marL="12700" marR="5080" algn="ctr">
              <a:lnSpc>
                <a:spcPct val="102099"/>
              </a:lnSpc>
            </a:pPr>
            <a:r>
              <a:rPr sz="950" spc="-25" dirty="0">
                <a:latin typeface="Arial"/>
                <a:cs typeface="Arial"/>
              </a:rPr>
              <a:t>Sampel </a:t>
            </a:r>
            <a:r>
              <a:rPr sz="950" spc="-30" dirty="0">
                <a:latin typeface="Arial"/>
                <a:cs typeface="Arial"/>
              </a:rPr>
              <a:t>diambil secara  proporsional </a:t>
            </a:r>
            <a:r>
              <a:rPr sz="950" spc="-25" dirty="0">
                <a:latin typeface="Arial"/>
                <a:cs typeface="Arial"/>
              </a:rPr>
              <a:t>setiap</a:t>
            </a:r>
            <a:r>
              <a:rPr sz="950" spc="-17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kecamatan  berdasarkan </a:t>
            </a:r>
            <a:r>
              <a:rPr sz="950" spc="-25" dirty="0">
                <a:latin typeface="Arial"/>
                <a:cs typeface="Arial"/>
              </a:rPr>
              <a:t>jumlah</a:t>
            </a:r>
            <a:r>
              <a:rPr sz="950" spc="-13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DPT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9976" y="1795345"/>
            <a:ext cx="1764664" cy="9124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2099"/>
              </a:lnSpc>
              <a:spcBef>
                <a:spcPts val="95"/>
              </a:spcBef>
            </a:pPr>
            <a:r>
              <a:rPr sz="950" b="1" spc="-25" dirty="0">
                <a:latin typeface="Arial"/>
                <a:cs typeface="Arial"/>
              </a:rPr>
              <a:t>Primarly Sampling Unit </a:t>
            </a:r>
            <a:r>
              <a:rPr sz="950" b="1" spc="-30" dirty="0">
                <a:latin typeface="Arial"/>
                <a:cs typeface="Arial"/>
              </a:rPr>
              <a:t>(PSU)  </a:t>
            </a:r>
            <a:r>
              <a:rPr sz="950" spc="-25" dirty="0">
                <a:latin typeface="Arial"/>
                <a:cs typeface="Arial"/>
              </a:rPr>
              <a:t>Penentuan </a:t>
            </a:r>
            <a:r>
              <a:rPr sz="950" spc="-15" dirty="0">
                <a:latin typeface="Arial"/>
                <a:cs typeface="Arial"/>
              </a:rPr>
              <a:t>PSU</a:t>
            </a:r>
            <a:r>
              <a:rPr sz="950" spc="-130" dirty="0">
                <a:latin typeface="Arial"/>
                <a:cs typeface="Arial"/>
              </a:rPr>
              <a:t> </a:t>
            </a:r>
            <a:r>
              <a:rPr sz="950" spc="-35" dirty="0">
                <a:latin typeface="Arial"/>
                <a:cs typeface="Arial"/>
              </a:rPr>
              <a:t>(Desa/Kelurahan)  </a:t>
            </a:r>
            <a:r>
              <a:rPr sz="950" spc="-25" dirty="0">
                <a:latin typeface="Arial"/>
                <a:cs typeface="Arial"/>
              </a:rPr>
              <a:t>secara</a:t>
            </a:r>
            <a:r>
              <a:rPr sz="950" spc="-9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acak</a:t>
            </a:r>
            <a:r>
              <a:rPr sz="950" spc="-9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menggunakan</a:t>
            </a:r>
            <a:r>
              <a:rPr sz="950" spc="-9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rumus  </a:t>
            </a:r>
            <a:r>
              <a:rPr sz="950" spc="-25" dirty="0">
                <a:latin typeface="Arial"/>
                <a:cs typeface="Arial"/>
              </a:rPr>
              <a:t>random excel.</a:t>
            </a:r>
            <a:r>
              <a:rPr sz="950" spc="-21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Jumlah </a:t>
            </a:r>
            <a:r>
              <a:rPr sz="950" spc="-30" dirty="0">
                <a:latin typeface="Arial"/>
                <a:cs typeface="Arial"/>
              </a:rPr>
              <a:t>Responden  </a:t>
            </a:r>
            <a:r>
              <a:rPr sz="950" spc="-25" dirty="0">
                <a:latin typeface="Arial"/>
                <a:cs typeface="Arial"/>
              </a:rPr>
              <a:t>sebanyak </a:t>
            </a:r>
            <a:r>
              <a:rPr sz="950" spc="10" dirty="0">
                <a:latin typeface="Arial"/>
                <a:cs typeface="Arial"/>
              </a:rPr>
              <a:t>6 </a:t>
            </a:r>
            <a:r>
              <a:rPr sz="950" spc="-25" dirty="0">
                <a:latin typeface="Arial"/>
                <a:cs typeface="Arial"/>
              </a:rPr>
              <a:t>orang </a:t>
            </a:r>
            <a:r>
              <a:rPr sz="950" spc="-15" dirty="0">
                <a:latin typeface="Arial"/>
                <a:cs typeface="Arial"/>
              </a:rPr>
              <a:t>di </a:t>
            </a:r>
            <a:r>
              <a:rPr sz="950" spc="-25" dirty="0">
                <a:latin typeface="Arial"/>
                <a:cs typeface="Arial"/>
              </a:rPr>
              <a:t>setiap </a:t>
            </a:r>
            <a:r>
              <a:rPr sz="950" spc="-30" dirty="0">
                <a:latin typeface="Arial"/>
                <a:cs typeface="Arial"/>
              </a:rPr>
              <a:t>PSU  </a:t>
            </a:r>
            <a:r>
              <a:rPr sz="950" spc="-35" dirty="0">
                <a:latin typeface="Arial"/>
                <a:cs typeface="Arial"/>
              </a:rPr>
              <a:t>(Desa/Kelurahan)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8882" y="3433699"/>
            <a:ext cx="1541145" cy="617220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79375" marR="71755" algn="ctr">
              <a:lnSpc>
                <a:spcPct val="102099"/>
              </a:lnSpc>
              <a:spcBef>
                <a:spcPts val="95"/>
              </a:spcBef>
            </a:pPr>
            <a:r>
              <a:rPr sz="950" b="1" spc="-25" dirty="0">
                <a:latin typeface="Arial"/>
                <a:cs typeface="Arial"/>
              </a:rPr>
              <a:t>Secondary Sampling</a:t>
            </a:r>
            <a:r>
              <a:rPr sz="950" b="1" spc="-175" dirty="0">
                <a:latin typeface="Arial"/>
                <a:cs typeface="Arial"/>
              </a:rPr>
              <a:t> </a:t>
            </a:r>
            <a:r>
              <a:rPr sz="950" b="1" spc="-35" dirty="0">
                <a:latin typeface="Arial"/>
                <a:cs typeface="Arial"/>
              </a:rPr>
              <a:t>Unit  </a:t>
            </a:r>
            <a:r>
              <a:rPr sz="950" b="1" spc="-30" dirty="0">
                <a:latin typeface="Arial"/>
                <a:cs typeface="Arial"/>
              </a:rPr>
              <a:t>(SSU)</a:t>
            </a:r>
            <a:endParaRPr sz="950" dirty="0">
              <a:latin typeface="Arial"/>
              <a:cs typeface="Arial"/>
            </a:endParaRPr>
          </a:p>
          <a:p>
            <a:pPr marL="12065" marR="5080" algn="ctr">
              <a:lnSpc>
                <a:spcPct val="102099"/>
              </a:lnSpc>
            </a:pPr>
            <a:r>
              <a:rPr sz="950" spc="-25" dirty="0">
                <a:latin typeface="Arial"/>
                <a:cs typeface="Arial"/>
              </a:rPr>
              <a:t>Diambil</a:t>
            </a:r>
            <a:r>
              <a:rPr sz="950" spc="-9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2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RW</a:t>
            </a:r>
            <a:r>
              <a:rPr sz="950" spc="-9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Genap</a:t>
            </a:r>
            <a:r>
              <a:rPr sz="950" spc="-8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di</a:t>
            </a:r>
            <a:r>
              <a:rPr sz="950" spc="-90" dirty="0">
                <a:latin typeface="Arial"/>
                <a:cs typeface="Arial"/>
              </a:rPr>
              <a:t> </a:t>
            </a:r>
            <a:r>
              <a:rPr sz="950" spc="-35" dirty="0">
                <a:latin typeface="Arial"/>
                <a:cs typeface="Arial"/>
              </a:rPr>
              <a:t>setiap  </a:t>
            </a:r>
            <a:r>
              <a:rPr sz="950" spc="-30" dirty="0">
                <a:latin typeface="Arial"/>
                <a:cs typeface="Arial"/>
              </a:rPr>
              <a:t>Desa/Kelurahan</a:t>
            </a:r>
            <a:r>
              <a:rPr sz="950" spc="-80" dirty="0">
                <a:latin typeface="Arial"/>
                <a:cs typeface="Arial"/>
              </a:rPr>
              <a:t> </a:t>
            </a:r>
            <a:r>
              <a:rPr sz="950" spc="-35" dirty="0">
                <a:latin typeface="Arial"/>
                <a:cs typeface="Arial"/>
              </a:rPr>
              <a:t>Terpilih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99360" y="2187470"/>
            <a:ext cx="1808480" cy="4501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2099"/>
              </a:lnSpc>
              <a:spcBef>
                <a:spcPts val="95"/>
              </a:spcBef>
            </a:pPr>
            <a:r>
              <a:rPr sz="950" b="1" spc="-30" dirty="0">
                <a:latin typeface="Arial"/>
                <a:cs typeface="Arial"/>
              </a:rPr>
              <a:t>Finally </a:t>
            </a:r>
            <a:r>
              <a:rPr sz="950" b="1" spc="-25" dirty="0">
                <a:latin typeface="Arial"/>
                <a:cs typeface="Arial"/>
              </a:rPr>
              <a:t>Sampling Unit </a:t>
            </a:r>
            <a:r>
              <a:rPr sz="950" b="1" spc="-30" dirty="0">
                <a:latin typeface="Arial"/>
                <a:cs typeface="Arial"/>
              </a:rPr>
              <a:t>(FSU)  </a:t>
            </a:r>
            <a:r>
              <a:rPr sz="950" spc="-25" dirty="0">
                <a:latin typeface="Arial"/>
                <a:cs typeface="Arial"/>
              </a:rPr>
              <a:t>Diambil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2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RT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Ganjil</a:t>
            </a:r>
            <a:r>
              <a:rPr sz="950" spc="-8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dari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setiap</a:t>
            </a:r>
            <a:r>
              <a:rPr sz="950" spc="-8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SSU  </a:t>
            </a:r>
            <a:r>
              <a:rPr sz="950" spc="-15" dirty="0">
                <a:latin typeface="Arial"/>
                <a:cs typeface="Arial"/>
              </a:rPr>
              <a:t>(RW</a:t>
            </a:r>
            <a:r>
              <a:rPr sz="950" spc="-75" dirty="0">
                <a:latin typeface="Arial"/>
                <a:cs typeface="Arial"/>
              </a:rPr>
              <a:t> </a:t>
            </a:r>
            <a:r>
              <a:rPr sz="950" spc="-35" dirty="0">
                <a:latin typeface="Arial"/>
                <a:cs typeface="Arial"/>
              </a:rPr>
              <a:t>terpilih)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10232" y="3433699"/>
            <a:ext cx="1722755" cy="912494"/>
          </a:xfrm>
          <a:prstGeom prst="rect">
            <a:avLst/>
          </a:prstGeom>
          <a:ln>
            <a:noFill/>
          </a:ln>
        </p:spPr>
        <p:txBody>
          <a:bodyPr vert="horz" wrap="square" lIns="0" tIns="15240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120"/>
              </a:spcBef>
            </a:pPr>
            <a:r>
              <a:rPr sz="950" b="1" spc="-25" dirty="0">
                <a:latin typeface="Arial"/>
                <a:cs typeface="Arial"/>
              </a:rPr>
              <a:t>Sampel Control</a:t>
            </a:r>
            <a:r>
              <a:rPr sz="950" b="1" spc="-135" dirty="0">
                <a:latin typeface="Arial"/>
                <a:cs typeface="Arial"/>
              </a:rPr>
              <a:t> </a:t>
            </a:r>
            <a:r>
              <a:rPr sz="950" b="1" spc="-30" dirty="0">
                <a:latin typeface="Arial"/>
                <a:cs typeface="Arial"/>
              </a:rPr>
              <a:t>Cards</a:t>
            </a:r>
            <a:endParaRPr sz="950" dirty="0">
              <a:latin typeface="Arial"/>
              <a:cs typeface="Arial"/>
            </a:endParaRPr>
          </a:p>
          <a:p>
            <a:pPr marL="12700" marR="5080" algn="ctr">
              <a:lnSpc>
                <a:spcPct val="102099"/>
              </a:lnSpc>
            </a:pPr>
            <a:r>
              <a:rPr sz="950" spc="-25" dirty="0">
                <a:latin typeface="Arial"/>
                <a:cs typeface="Arial"/>
              </a:rPr>
              <a:t>Dari</a:t>
            </a:r>
            <a:r>
              <a:rPr sz="950" spc="-9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KK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sampel,</a:t>
            </a:r>
            <a:r>
              <a:rPr sz="950" spc="-8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responden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spc="-35" dirty="0">
                <a:latin typeface="Arial"/>
                <a:cs typeface="Arial"/>
              </a:rPr>
              <a:t>dipilih  </a:t>
            </a:r>
            <a:r>
              <a:rPr sz="950" spc="-20" dirty="0">
                <a:latin typeface="Arial"/>
                <a:cs typeface="Arial"/>
              </a:rPr>
              <a:t>yang </a:t>
            </a:r>
            <a:r>
              <a:rPr sz="950" spc="-25" dirty="0">
                <a:latin typeface="Arial"/>
                <a:cs typeface="Arial"/>
              </a:rPr>
              <a:t>memenuhi </a:t>
            </a:r>
            <a:r>
              <a:rPr sz="950" spc="-30" dirty="0">
                <a:latin typeface="Arial"/>
                <a:cs typeface="Arial"/>
              </a:rPr>
              <a:t>kriteria sampel  berdasarkan </a:t>
            </a:r>
            <a:r>
              <a:rPr sz="950" spc="-25" dirty="0">
                <a:latin typeface="Arial"/>
                <a:cs typeface="Arial"/>
              </a:rPr>
              <a:t>bantuan </a:t>
            </a:r>
            <a:r>
              <a:rPr sz="950" spc="-30" dirty="0">
                <a:latin typeface="Arial"/>
                <a:cs typeface="Arial"/>
              </a:rPr>
              <a:t>Sampel  Control</a:t>
            </a:r>
            <a:r>
              <a:rPr sz="950" spc="-8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Cards</a:t>
            </a:r>
            <a:r>
              <a:rPr sz="950" spc="-8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(1</a:t>
            </a:r>
            <a:r>
              <a:rPr sz="950" spc="-7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Responden</a:t>
            </a:r>
            <a:r>
              <a:rPr sz="950" spc="-80" dirty="0">
                <a:latin typeface="Arial"/>
                <a:cs typeface="Arial"/>
              </a:rPr>
              <a:t> </a:t>
            </a:r>
            <a:r>
              <a:rPr sz="950" spc="-35" dirty="0">
                <a:latin typeface="Arial"/>
                <a:cs typeface="Arial"/>
              </a:rPr>
              <a:t>tiap  </a:t>
            </a:r>
            <a:r>
              <a:rPr sz="950" spc="-30" dirty="0">
                <a:latin typeface="Arial"/>
                <a:cs typeface="Arial"/>
              </a:rPr>
              <a:t>KK)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70639" y="3039946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10" h="270510">
                <a:moveTo>
                  <a:pt x="135229" y="0"/>
                </a:moveTo>
                <a:lnTo>
                  <a:pt x="92490" y="6893"/>
                </a:lnTo>
                <a:lnTo>
                  <a:pt x="55368" y="26090"/>
                </a:lnTo>
                <a:lnTo>
                  <a:pt x="26094" y="55363"/>
                </a:lnTo>
                <a:lnTo>
                  <a:pt x="6894" y="92485"/>
                </a:lnTo>
                <a:lnTo>
                  <a:pt x="0" y="135229"/>
                </a:lnTo>
                <a:lnTo>
                  <a:pt x="6894" y="177973"/>
                </a:lnTo>
                <a:lnTo>
                  <a:pt x="26094" y="215095"/>
                </a:lnTo>
                <a:lnTo>
                  <a:pt x="55368" y="244368"/>
                </a:lnTo>
                <a:lnTo>
                  <a:pt x="92490" y="263565"/>
                </a:lnTo>
                <a:lnTo>
                  <a:pt x="135229" y="270459"/>
                </a:lnTo>
                <a:lnTo>
                  <a:pt x="177969" y="263565"/>
                </a:lnTo>
                <a:lnTo>
                  <a:pt x="215090" y="244368"/>
                </a:lnTo>
                <a:lnTo>
                  <a:pt x="244365" y="215095"/>
                </a:lnTo>
                <a:lnTo>
                  <a:pt x="263564" y="177973"/>
                </a:lnTo>
                <a:lnTo>
                  <a:pt x="270459" y="135229"/>
                </a:lnTo>
                <a:lnTo>
                  <a:pt x="263564" y="92485"/>
                </a:lnTo>
                <a:lnTo>
                  <a:pt x="244365" y="55363"/>
                </a:lnTo>
                <a:lnTo>
                  <a:pt x="215090" y="26090"/>
                </a:lnTo>
                <a:lnTo>
                  <a:pt x="177969" y="6893"/>
                </a:lnTo>
                <a:lnTo>
                  <a:pt x="135229" y="0"/>
                </a:lnTo>
                <a:close/>
              </a:path>
            </a:pathLst>
          </a:custGeom>
          <a:solidFill>
            <a:srgbClr val="6BBA9C"/>
          </a:solidFill>
          <a:ln>
            <a:solidFill>
              <a:srgbClr val="FEC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05875" y="3171607"/>
            <a:ext cx="19050" cy="3810"/>
          </a:xfrm>
          <a:custGeom>
            <a:avLst/>
            <a:gdLst/>
            <a:ahLst/>
            <a:cxnLst/>
            <a:rect l="l" t="t" r="r" b="b"/>
            <a:pathLst>
              <a:path w="19050" h="3810">
                <a:moveTo>
                  <a:pt x="0" y="3568"/>
                </a:moveTo>
                <a:lnTo>
                  <a:pt x="18719" y="0"/>
                </a:lnTo>
              </a:path>
            </a:pathLst>
          </a:custGeom>
          <a:ln w="12700">
            <a:solidFill>
              <a:srgbClr val="003C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62082" y="2979092"/>
            <a:ext cx="4256405" cy="216535"/>
          </a:xfrm>
          <a:custGeom>
            <a:avLst/>
            <a:gdLst/>
            <a:ahLst/>
            <a:cxnLst/>
            <a:rect l="l" t="t" r="r" b="b"/>
            <a:pathLst>
              <a:path w="4256405" h="216535">
                <a:moveTo>
                  <a:pt x="0" y="185369"/>
                </a:moveTo>
                <a:lnTo>
                  <a:pt x="972146" y="0"/>
                </a:lnTo>
                <a:lnTo>
                  <a:pt x="2047316" y="216052"/>
                </a:lnTo>
                <a:lnTo>
                  <a:pt x="3134512" y="0"/>
                </a:lnTo>
                <a:lnTo>
                  <a:pt x="4255985" y="189725"/>
                </a:lnTo>
              </a:path>
            </a:pathLst>
          </a:custGeom>
          <a:ln w="12700">
            <a:solidFill>
              <a:srgbClr val="6BBA9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36885" y="3172001"/>
            <a:ext cx="19050" cy="3175"/>
          </a:xfrm>
          <a:custGeom>
            <a:avLst/>
            <a:gdLst/>
            <a:ahLst/>
            <a:cxnLst/>
            <a:rect l="l" t="t" r="r" b="b"/>
            <a:pathLst>
              <a:path w="19050" h="3175">
                <a:moveTo>
                  <a:pt x="0" y="0"/>
                </a:moveTo>
                <a:lnTo>
                  <a:pt x="18783" y="3175"/>
                </a:lnTo>
              </a:path>
            </a:pathLst>
          </a:custGeom>
          <a:ln w="12700">
            <a:solidFill>
              <a:srgbClr val="003C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49544" y="3056452"/>
            <a:ext cx="11303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99004" y="2843866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10" h="270510">
                <a:moveTo>
                  <a:pt x="135216" y="0"/>
                </a:moveTo>
                <a:lnTo>
                  <a:pt x="92483" y="6893"/>
                </a:lnTo>
                <a:lnTo>
                  <a:pt x="55366" y="26090"/>
                </a:lnTo>
                <a:lnTo>
                  <a:pt x="26093" y="55363"/>
                </a:lnTo>
                <a:lnTo>
                  <a:pt x="6894" y="92485"/>
                </a:lnTo>
                <a:lnTo>
                  <a:pt x="0" y="135229"/>
                </a:lnTo>
                <a:lnTo>
                  <a:pt x="6894" y="177972"/>
                </a:lnTo>
                <a:lnTo>
                  <a:pt x="26093" y="215091"/>
                </a:lnTo>
                <a:lnTo>
                  <a:pt x="55366" y="244360"/>
                </a:lnTo>
                <a:lnTo>
                  <a:pt x="92483" y="263554"/>
                </a:lnTo>
                <a:lnTo>
                  <a:pt x="135216" y="270446"/>
                </a:lnTo>
                <a:lnTo>
                  <a:pt x="177962" y="263554"/>
                </a:lnTo>
                <a:lnTo>
                  <a:pt x="215087" y="244360"/>
                </a:lnTo>
                <a:lnTo>
                  <a:pt x="244364" y="215091"/>
                </a:lnTo>
                <a:lnTo>
                  <a:pt x="263564" y="177972"/>
                </a:lnTo>
                <a:lnTo>
                  <a:pt x="270459" y="135229"/>
                </a:lnTo>
                <a:lnTo>
                  <a:pt x="263564" y="92485"/>
                </a:lnTo>
                <a:lnTo>
                  <a:pt x="244364" y="55363"/>
                </a:lnTo>
                <a:lnTo>
                  <a:pt x="215087" y="26090"/>
                </a:lnTo>
                <a:lnTo>
                  <a:pt x="177962" y="6893"/>
                </a:lnTo>
                <a:lnTo>
                  <a:pt x="135216" y="0"/>
                </a:lnTo>
                <a:close/>
              </a:path>
            </a:pathLst>
          </a:custGeom>
          <a:solidFill>
            <a:srgbClr val="6BBA9C"/>
          </a:solidFill>
          <a:ln>
            <a:solidFill>
              <a:srgbClr val="FEC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77896" y="2860364"/>
            <a:ext cx="11303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5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67639" y="3039946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10" h="270510">
                <a:moveTo>
                  <a:pt x="135229" y="0"/>
                </a:moveTo>
                <a:lnTo>
                  <a:pt x="92490" y="6893"/>
                </a:lnTo>
                <a:lnTo>
                  <a:pt x="55368" y="26090"/>
                </a:lnTo>
                <a:lnTo>
                  <a:pt x="26094" y="55363"/>
                </a:lnTo>
                <a:lnTo>
                  <a:pt x="6894" y="92485"/>
                </a:lnTo>
                <a:lnTo>
                  <a:pt x="0" y="135229"/>
                </a:lnTo>
                <a:lnTo>
                  <a:pt x="6894" y="177973"/>
                </a:lnTo>
                <a:lnTo>
                  <a:pt x="26094" y="215095"/>
                </a:lnTo>
                <a:lnTo>
                  <a:pt x="55368" y="244368"/>
                </a:lnTo>
                <a:lnTo>
                  <a:pt x="92490" y="263565"/>
                </a:lnTo>
                <a:lnTo>
                  <a:pt x="135229" y="270459"/>
                </a:lnTo>
                <a:lnTo>
                  <a:pt x="177969" y="263565"/>
                </a:lnTo>
                <a:lnTo>
                  <a:pt x="215090" y="244368"/>
                </a:lnTo>
                <a:lnTo>
                  <a:pt x="244365" y="215095"/>
                </a:lnTo>
                <a:lnTo>
                  <a:pt x="263564" y="177973"/>
                </a:lnTo>
                <a:lnTo>
                  <a:pt x="270459" y="135229"/>
                </a:lnTo>
                <a:lnTo>
                  <a:pt x="263564" y="92485"/>
                </a:lnTo>
                <a:lnTo>
                  <a:pt x="244365" y="55363"/>
                </a:lnTo>
                <a:lnTo>
                  <a:pt x="215090" y="26090"/>
                </a:lnTo>
                <a:lnTo>
                  <a:pt x="177969" y="6893"/>
                </a:lnTo>
                <a:lnTo>
                  <a:pt x="135229" y="0"/>
                </a:lnTo>
                <a:close/>
              </a:path>
            </a:pathLst>
          </a:custGeom>
          <a:solidFill>
            <a:srgbClr val="6BBA9C"/>
          </a:solidFill>
          <a:ln>
            <a:solidFill>
              <a:srgbClr val="FEC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46544" y="3056452"/>
            <a:ext cx="11303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5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61365" y="2843866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10" h="270510">
                <a:moveTo>
                  <a:pt x="135216" y="0"/>
                </a:moveTo>
                <a:lnTo>
                  <a:pt x="92483" y="6893"/>
                </a:lnTo>
                <a:lnTo>
                  <a:pt x="55366" y="26090"/>
                </a:lnTo>
                <a:lnTo>
                  <a:pt x="26093" y="55363"/>
                </a:lnTo>
                <a:lnTo>
                  <a:pt x="6894" y="92485"/>
                </a:lnTo>
                <a:lnTo>
                  <a:pt x="0" y="135229"/>
                </a:lnTo>
                <a:lnTo>
                  <a:pt x="6894" y="177972"/>
                </a:lnTo>
                <a:lnTo>
                  <a:pt x="26093" y="215091"/>
                </a:lnTo>
                <a:lnTo>
                  <a:pt x="55366" y="244360"/>
                </a:lnTo>
                <a:lnTo>
                  <a:pt x="92483" y="263554"/>
                </a:lnTo>
                <a:lnTo>
                  <a:pt x="135216" y="270446"/>
                </a:lnTo>
                <a:lnTo>
                  <a:pt x="177962" y="263554"/>
                </a:lnTo>
                <a:lnTo>
                  <a:pt x="215087" y="244360"/>
                </a:lnTo>
                <a:lnTo>
                  <a:pt x="244364" y="215091"/>
                </a:lnTo>
                <a:lnTo>
                  <a:pt x="263564" y="177972"/>
                </a:lnTo>
                <a:lnTo>
                  <a:pt x="270459" y="135229"/>
                </a:lnTo>
                <a:lnTo>
                  <a:pt x="263564" y="92485"/>
                </a:lnTo>
                <a:lnTo>
                  <a:pt x="244364" y="55363"/>
                </a:lnTo>
                <a:lnTo>
                  <a:pt x="215087" y="26090"/>
                </a:lnTo>
                <a:lnTo>
                  <a:pt x="177962" y="6893"/>
                </a:lnTo>
                <a:lnTo>
                  <a:pt x="135216" y="0"/>
                </a:lnTo>
                <a:close/>
              </a:path>
            </a:pathLst>
          </a:custGeom>
          <a:solidFill>
            <a:srgbClr val="6BBA9C"/>
          </a:solidFill>
          <a:ln>
            <a:solidFill>
              <a:srgbClr val="FEC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640258" y="2860364"/>
            <a:ext cx="11303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5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20438" y="3039946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10" h="270510">
                <a:moveTo>
                  <a:pt x="135229" y="0"/>
                </a:moveTo>
                <a:lnTo>
                  <a:pt x="92490" y="6893"/>
                </a:lnTo>
                <a:lnTo>
                  <a:pt x="55368" y="26090"/>
                </a:lnTo>
                <a:lnTo>
                  <a:pt x="26094" y="55363"/>
                </a:lnTo>
                <a:lnTo>
                  <a:pt x="6894" y="92485"/>
                </a:lnTo>
                <a:lnTo>
                  <a:pt x="0" y="135229"/>
                </a:lnTo>
                <a:lnTo>
                  <a:pt x="6894" y="177973"/>
                </a:lnTo>
                <a:lnTo>
                  <a:pt x="26094" y="215095"/>
                </a:lnTo>
                <a:lnTo>
                  <a:pt x="55368" y="244368"/>
                </a:lnTo>
                <a:lnTo>
                  <a:pt x="92490" y="263565"/>
                </a:lnTo>
                <a:lnTo>
                  <a:pt x="135229" y="270459"/>
                </a:lnTo>
                <a:lnTo>
                  <a:pt x="177969" y="263565"/>
                </a:lnTo>
                <a:lnTo>
                  <a:pt x="215090" y="244368"/>
                </a:lnTo>
                <a:lnTo>
                  <a:pt x="244365" y="215095"/>
                </a:lnTo>
                <a:lnTo>
                  <a:pt x="263564" y="177973"/>
                </a:lnTo>
                <a:lnTo>
                  <a:pt x="270459" y="135229"/>
                </a:lnTo>
                <a:lnTo>
                  <a:pt x="263564" y="92485"/>
                </a:lnTo>
                <a:lnTo>
                  <a:pt x="244365" y="55363"/>
                </a:lnTo>
                <a:lnTo>
                  <a:pt x="215090" y="26090"/>
                </a:lnTo>
                <a:lnTo>
                  <a:pt x="177969" y="6893"/>
                </a:lnTo>
                <a:lnTo>
                  <a:pt x="135229" y="0"/>
                </a:lnTo>
                <a:close/>
              </a:path>
            </a:pathLst>
          </a:custGeom>
          <a:solidFill>
            <a:srgbClr val="6BBA9C"/>
          </a:solidFill>
          <a:ln>
            <a:solidFill>
              <a:srgbClr val="FEC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99344" y="3056452"/>
            <a:ext cx="11303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5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41787" y="269363"/>
            <a:ext cx="533400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bject 2"/>
          <p:cNvSpPr txBox="1">
            <a:spLocks/>
          </p:cNvSpPr>
          <p:nvPr/>
        </p:nvSpPr>
        <p:spPr>
          <a:xfrm>
            <a:off x="609600" y="493069"/>
            <a:ext cx="3143250" cy="4276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700" b="1" i="0">
                <a:solidFill>
                  <a:srgbClr val="003C7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95" dirty="0">
                <a:solidFill>
                  <a:srgbClr val="FEC200"/>
                </a:solidFill>
              </a:rPr>
              <a:t>Random</a:t>
            </a:r>
            <a:r>
              <a:rPr lang="en-US" spc="-240" dirty="0">
                <a:solidFill>
                  <a:srgbClr val="FEC200"/>
                </a:solidFill>
              </a:rPr>
              <a:t> </a:t>
            </a:r>
            <a:r>
              <a:rPr lang="en-US" spc="-114" dirty="0">
                <a:solidFill>
                  <a:srgbClr val="FEC200"/>
                </a:solidFill>
              </a:rPr>
              <a:t>Sampling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602840" y="4448335"/>
            <a:ext cx="533400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573" y="3137301"/>
            <a:ext cx="1618488" cy="914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17" y="-381103"/>
            <a:ext cx="3464377" cy="346437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75" y="741575"/>
            <a:ext cx="2060580" cy="20637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79506" y="1971809"/>
            <a:ext cx="880744" cy="245745"/>
          </a:xfrm>
          <a:prstGeom prst="rect">
            <a:avLst/>
          </a:prstGeom>
          <a:solidFill>
            <a:srgbClr val="6BBA9C"/>
          </a:solidFill>
        </p:spPr>
        <p:txBody>
          <a:bodyPr vert="horz" wrap="square" lIns="0" tIns="2222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75"/>
              </a:spcBef>
            </a:pP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Surveyor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3930" y="3742937"/>
            <a:ext cx="1445895" cy="245745"/>
          </a:xfrm>
          <a:prstGeom prst="rect">
            <a:avLst/>
          </a:prstGeom>
          <a:solidFill>
            <a:srgbClr val="6BBA9C"/>
          </a:solidFill>
        </p:spPr>
        <p:txBody>
          <a:bodyPr vert="horz" wrap="square" lIns="0" tIns="3302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260"/>
              </a:spcBef>
            </a:pP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Intensive</a:t>
            </a:r>
            <a:r>
              <a:rPr sz="1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085" y="3683850"/>
            <a:ext cx="1655445" cy="245745"/>
          </a:xfrm>
          <a:prstGeom prst="rect">
            <a:avLst/>
          </a:prstGeom>
          <a:solidFill>
            <a:srgbClr val="6BBA9C"/>
          </a:solidFill>
        </p:spPr>
        <p:txBody>
          <a:bodyPr vert="horz" wrap="square" lIns="0" tIns="3302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60"/>
              </a:spcBef>
            </a:pP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200" b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Lapangan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3278" y="2241393"/>
            <a:ext cx="1274445" cy="245745"/>
          </a:xfrm>
          <a:prstGeom prst="rect">
            <a:avLst/>
          </a:prstGeom>
          <a:solidFill>
            <a:srgbClr val="6BBA9C"/>
          </a:solidFill>
        </p:spPr>
        <p:txBody>
          <a:bodyPr vert="horz" wrap="square" lIns="0" tIns="2222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75"/>
              </a:spcBef>
            </a:pP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Evaluasi</a:t>
            </a:r>
            <a:r>
              <a:rPr sz="1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Harian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1761" y="2256709"/>
            <a:ext cx="18326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45" dirty="0">
                <a:latin typeface="Arial"/>
                <a:cs typeface="Arial"/>
              </a:rPr>
              <a:t>Pewawancara minimal  </a:t>
            </a:r>
            <a:r>
              <a:rPr sz="1100" spc="-40" dirty="0">
                <a:latin typeface="Arial"/>
                <a:cs typeface="Arial"/>
              </a:rPr>
              <a:t>mahasiswa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atau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sederajat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yang  mendapatkan </a:t>
            </a:r>
            <a:r>
              <a:rPr sz="1100" spc="-40" dirty="0">
                <a:latin typeface="Arial"/>
                <a:cs typeface="Arial"/>
              </a:rPr>
              <a:t>pelatihan</a:t>
            </a:r>
            <a:r>
              <a:rPr sz="1100" spc="-16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intensif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5800" y="3968750"/>
            <a:ext cx="19196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40" dirty="0">
                <a:latin typeface="Arial"/>
                <a:cs typeface="Arial"/>
              </a:rPr>
              <a:t>Setiap proses wawancara </a:t>
            </a:r>
            <a:r>
              <a:rPr sz="1100" spc="-45" dirty="0">
                <a:latin typeface="Arial"/>
                <a:cs typeface="Arial"/>
              </a:rPr>
              <a:t>harus  </a:t>
            </a:r>
            <a:r>
              <a:rPr sz="1100" spc="-40" dirty="0">
                <a:latin typeface="Arial"/>
                <a:cs typeface="Arial"/>
              </a:rPr>
              <a:t>direkam.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Rekaman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tersebut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akan  </a:t>
            </a:r>
            <a:r>
              <a:rPr sz="1100" spc="-40" dirty="0">
                <a:latin typeface="Arial"/>
                <a:cs typeface="Arial"/>
              </a:rPr>
              <a:t>dicek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oleh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Korlap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setiap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harinya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9188" y="2541165"/>
            <a:ext cx="21374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40" dirty="0">
                <a:latin typeface="Arial"/>
                <a:cs typeface="Arial"/>
              </a:rPr>
              <a:t>Setiap malam </a:t>
            </a:r>
            <a:r>
              <a:rPr sz="1100" spc="-35" dirty="0">
                <a:latin typeface="Arial"/>
                <a:cs typeface="Arial"/>
              </a:rPr>
              <a:t>hari </a:t>
            </a:r>
            <a:r>
              <a:rPr sz="1100" spc="-40" dirty="0">
                <a:latin typeface="Arial"/>
                <a:cs typeface="Arial"/>
              </a:rPr>
              <a:t>surveyor </a:t>
            </a:r>
            <a:r>
              <a:rPr sz="1100" spc="-45" dirty="0">
                <a:latin typeface="Arial"/>
                <a:cs typeface="Arial"/>
              </a:rPr>
              <a:t>harus  </a:t>
            </a:r>
            <a:r>
              <a:rPr sz="1100" spc="-40" dirty="0">
                <a:latin typeface="Arial"/>
                <a:cs typeface="Arial"/>
              </a:rPr>
              <a:t>menyetor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hasil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lapang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dan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dievaluasi  </a:t>
            </a:r>
            <a:r>
              <a:rPr sz="1100" spc="-35" dirty="0">
                <a:latin typeface="Arial"/>
                <a:cs typeface="Arial"/>
              </a:rPr>
              <a:t>baik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kendala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maupun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temuan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lapang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02553" y="4027977"/>
            <a:ext cx="20523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40" dirty="0">
                <a:latin typeface="Arial"/>
                <a:cs typeface="Arial"/>
              </a:rPr>
              <a:t>Kontrol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intensif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pada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saat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input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data  </a:t>
            </a:r>
            <a:r>
              <a:rPr sz="1100" spc="-30" dirty="0">
                <a:latin typeface="Arial"/>
                <a:cs typeface="Arial"/>
              </a:rPr>
              <a:t>dan </a:t>
            </a:r>
            <a:r>
              <a:rPr sz="1100" spc="-40" dirty="0">
                <a:latin typeface="Arial"/>
                <a:cs typeface="Arial"/>
              </a:rPr>
              <a:t>analisis statistik dengan </a:t>
            </a:r>
            <a:r>
              <a:rPr sz="1100" spc="-45" dirty="0">
                <a:latin typeface="Arial"/>
                <a:cs typeface="Arial"/>
              </a:rPr>
              <a:t>cara  </a:t>
            </a:r>
            <a:r>
              <a:rPr sz="1100" spc="-40" dirty="0">
                <a:latin typeface="Arial"/>
                <a:cs typeface="Arial"/>
              </a:rPr>
              <a:t>mengulang </a:t>
            </a:r>
            <a:r>
              <a:rPr sz="1100" spc="-30" dirty="0">
                <a:latin typeface="Arial"/>
                <a:cs typeface="Arial"/>
              </a:rPr>
              <a:t>dan</a:t>
            </a:r>
            <a:r>
              <a:rPr sz="1100" spc="-16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pendampingan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18962" y="3083274"/>
            <a:ext cx="705238" cy="9054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Group 15"/>
          <p:cNvGrpSpPr/>
          <p:nvPr/>
        </p:nvGrpSpPr>
        <p:grpSpPr>
          <a:xfrm>
            <a:off x="271401" y="240434"/>
            <a:ext cx="1705036" cy="479291"/>
            <a:chOff x="3429000" y="1203459"/>
            <a:chExt cx="1705036" cy="479291"/>
          </a:xfrm>
        </p:grpSpPr>
        <p:sp>
          <p:nvSpPr>
            <p:cNvPr id="17" name="Snip Single Corner Rectangle 16"/>
            <p:cNvSpPr/>
            <p:nvPr/>
          </p:nvSpPr>
          <p:spPr>
            <a:xfrm flipV="1">
              <a:off x="3429000" y="1301749"/>
              <a:ext cx="1663990" cy="381001"/>
            </a:xfrm>
            <a:prstGeom prst="snip1Rect">
              <a:avLst>
                <a:gd name="adj" fmla="val 50000"/>
              </a:avLst>
            </a:prstGeom>
            <a:solidFill>
              <a:srgbClr val="6BB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nip Single Corner Rectangle 17"/>
            <p:cNvSpPr/>
            <p:nvPr/>
          </p:nvSpPr>
          <p:spPr>
            <a:xfrm flipV="1">
              <a:off x="3470046" y="1203459"/>
              <a:ext cx="1663990" cy="381001"/>
            </a:xfrm>
            <a:prstGeom prst="snip1Rect">
              <a:avLst>
                <a:gd name="adj" fmla="val 50000"/>
              </a:avLst>
            </a:prstGeom>
            <a:solidFill>
              <a:srgbClr val="FEC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bject 4"/>
          <p:cNvSpPr txBox="1">
            <a:spLocks/>
          </p:cNvSpPr>
          <p:nvPr/>
        </p:nvSpPr>
        <p:spPr>
          <a:xfrm>
            <a:off x="191747" y="273964"/>
            <a:ext cx="167607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700" b="1" i="0">
                <a:solidFill>
                  <a:srgbClr val="003C7A"/>
                </a:solidFill>
                <a:latin typeface="Arial"/>
                <a:ea typeface="+mj-ea"/>
                <a:cs typeface="Arial"/>
              </a:defRPr>
            </a:lvl1pPr>
          </a:lstStyle>
          <a:p>
            <a:pPr marL="173355">
              <a:spcBef>
                <a:spcPts val="100"/>
              </a:spcBef>
            </a:pPr>
            <a:r>
              <a:rPr lang="en-US" sz="1800" spc="-70" dirty="0">
                <a:solidFill>
                  <a:srgbClr val="FFFFFF"/>
                </a:solidFill>
              </a:rPr>
              <a:t>Quality</a:t>
            </a:r>
            <a:r>
              <a:rPr lang="en-US" sz="1800" spc="-160" dirty="0">
                <a:solidFill>
                  <a:srgbClr val="FFFFFF"/>
                </a:solidFill>
              </a:rPr>
              <a:t> </a:t>
            </a:r>
            <a:r>
              <a:rPr lang="en-US" sz="1800" spc="-80" dirty="0">
                <a:solidFill>
                  <a:srgbClr val="FFFFFF"/>
                </a:solidFill>
              </a:rPr>
              <a:t>Control</a:t>
            </a:r>
            <a:endParaRPr lang="en-US" sz="1800" b="0" kern="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341" y="1686627"/>
            <a:ext cx="1709075" cy="170907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35853" y="0"/>
            <a:ext cx="533400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ounded Rectangle 124"/>
          <p:cNvSpPr/>
          <p:nvPr/>
        </p:nvSpPr>
        <p:spPr>
          <a:xfrm>
            <a:off x="5178221" y="2796699"/>
            <a:ext cx="2431086" cy="2153797"/>
          </a:xfrm>
          <a:prstGeom prst="roundRect">
            <a:avLst/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1" name="Chart 120"/>
          <p:cNvGraphicFramePr/>
          <p:nvPr>
            <p:extLst>
              <p:ext uri="{D42A27DB-BD31-4B8C-83A1-F6EECF244321}">
                <p14:modId xmlns:p14="http://schemas.microsoft.com/office/powerpoint/2010/main" val="2130105778"/>
              </p:ext>
            </p:extLst>
          </p:nvPr>
        </p:nvGraphicFramePr>
        <p:xfrm>
          <a:off x="671812" y="2787570"/>
          <a:ext cx="5181600" cy="2349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3" name="Rectangle 92"/>
          <p:cNvSpPr/>
          <p:nvPr/>
        </p:nvSpPr>
        <p:spPr>
          <a:xfrm rot="16200000">
            <a:off x="44688" y="266462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27726" y="2853430"/>
            <a:ext cx="843280" cy="2115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b="1" spc="-55" dirty="0">
                <a:solidFill>
                  <a:srgbClr val="6BBA9C"/>
                </a:solidFill>
                <a:latin typeface="Arial"/>
                <a:cs typeface="Arial"/>
              </a:rPr>
              <a:t>Pendidikan</a:t>
            </a:r>
            <a:endParaRPr sz="1300" dirty="0">
              <a:solidFill>
                <a:srgbClr val="6BBA9C"/>
              </a:solidFill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48372" y="3232911"/>
            <a:ext cx="1330011" cy="15181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800"/>
              </a:lnSpc>
              <a:spcBef>
                <a:spcPts val="95"/>
              </a:spcBef>
            </a:pPr>
            <a:r>
              <a:rPr sz="1150" i="1" spc="-30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Tidak </a:t>
            </a:r>
            <a:r>
              <a:rPr sz="1150" i="1" spc="-35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Sekolah</a:t>
            </a:r>
            <a:r>
              <a:rPr sz="1150" i="1" spc="-3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</a:t>
            </a:r>
            <a:endParaRPr lang="en-US" sz="1150" i="1" spc="-35" dirty="0" smtClean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  <a:p>
            <a:pPr marL="12700" marR="5080">
              <a:lnSpc>
                <a:spcPct val="136800"/>
              </a:lnSpc>
              <a:spcBef>
                <a:spcPts val="95"/>
              </a:spcBef>
            </a:pPr>
            <a:r>
              <a:rPr sz="1150" i="1" spc="-5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SD </a:t>
            </a:r>
            <a:r>
              <a:rPr sz="1150" i="1" spc="-20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dan</a:t>
            </a:r>
            <a:r>
              <a:rPr sz="1150" i="1" spc="-210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150" i="1" spc="-40" dirty="0" err="1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Sederajat</a:t>
            </a:r>
            <a:endParaRPr lang="en-US" sz="1150" i="1" spc="-40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  <a:p>
            <a:pPr marL="12700" marR="5080">
              <a:lnSpc>
                <a:spcPct val="136800"/>
              </a:lnSpc>
              <a:spcBef>
                <a:spcPts val="95"/>
              </a:spcBef>
            </a:pPr>
            <a:r>
              <a:rPr lang="en-US" sz="1150" i="1" spc="-4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SLTP </a:t>
            </a:r>
            <a:r>
              <a:rPr lang="en-US" sz="1150" i="1" spc="-2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150" i="1" spc="-18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" i="1" spc="-4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Sederajat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12700" marR="5080">
              <a:lnSpc>
                <a:spcPct val="136800"/>
              </a:lnSpc>
              <a:spcBef>
                <a:spcPts val="95"/>
              </a:spcBef>
            </a:pPr>
            <a:r>
              <a:rPr lang="en-US" sz="1150" i="1" spc="-65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SLTA </a:t>
            </a:r>
            <a:r>
              <a:rPr lang="en-US" sz="1150" i="1" spc="-2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150" i="1" spc="-155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" i="1" spc="-4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Sederajat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12700" marR="5080">
              <a:lnSpc>
                <a:spcPct val="136800"/>
              </a:lnSpc>
              <a:spcBef>
                <a:spcPts val="95"/>
              </a:spcBef>
            </a:pPr>
            <a:r>
              <a:rPr lang="en-US" sz="1150" i="1" spc="-1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 </a:t>
            </a:r>
            <a:r>
              <a:rPr lang="en-US" sz="1150" i="1" spc="-2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150" i="1" spc="-165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" i="1" spc="-4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Sederajat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12700" marR="5080">
              <a:lnSpc>
                <a:spcPct val="136800"/>
              </a:lnSpc>
              <a:spcBef>
                <a:spcPts val="95"/>
              </a:spcBef>
            </a:pPr>
            <a:r>
              <a:rPr lang="en-US" sz="1150" i="1" spc="-3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TT/TJ/RHS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34072" y="2848034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4" h="340994">
                <a:moveTo>
                  <a:pt x="170256" y="0"/>
                </a:moveTo>
                <a:lnTo>
                  <a:pt x="125078" y="6097"/>
                </a:lnTo>
                <a:lnTo>
                  <a:pt x="84431" y="23295"/>
                </a:lnTo>
                <a:lnTo>
                  <a:pt x="49957" y="49950"/>
                </a:lnTo>
                <a:lnTo>
                  <a:pt x="23298" y="84422"/>
                </a:lnTo>
                <a:lnTo>
                  <a:pt x="6098" y="125067"/>
                </a:lnTo>
                <a:lnTo>
                  <a:pt x="0" y="170243"/>
                </a:lnTo>
                <a:lnTo>
                  <a:pt x="6098" y="215415"/>
                </a:lnTo>
                <a:lnTo>
                  <a:pt x="23298" y="256059"/>
                </a:lnTo>
                <a:lnTo>
                  <a:pt x="49957" y="290531"/>
                </a:lnTo>
                <a:lnTo>
                  <a:pt x="84431" y="317189"/>
                </a:lnTo>
                <a:lnTo>
                  <a:pt x="125078" y="334388"/>
                </a:lnTo>
                <a:lnTo>
                  <a:pt x="170256" y="340487"/>
                </a:lnTo>
                <a:lnTo>
                  <a:pt x="215428" y="334388"/>
                </a:lnTo>
                <a:lnTo>
                  <a:pt x="256071" y="317189"/>
                </a:lnTo>
                <a:lnTo>
                  <a:pt x="290544" y="290531"/>
                </a:lnTo>
                <a:lnTo>
                  <a:pt x="317201" y="256059"/>
                </a:lnTo>
                <a:lnTo>
                  <a:pt x="334401" y="215415"/>
                </a:lnTo>
                <a:lnTo>
                  <a:pt x="340499" y="170243"/>
                </a:lnTo>
                <a:lnTo>
                  <a:pt x="334401" y="125067"/>
                </a:lnTo>
                <a:lnTo>
                  <a:pt x="317201" y="84422"/>
                </a:lnTo>
                <a:lnTo>
                  <a:pt x="290544" y="49950"/>
                </a:lnTo>
                <a:lnTo>
                  <a:pt x="256071" y="23295"/>
                </a:lnTo>
                <a:lnTo>
                  <a:pt x="215428" y="6097"/>
                </a:lnTo>
                <a:lnTo>
                  <a:pt x="170256" y="0"/>
                </a:lnTo>
                <a:close/>
              </a:path>
            </a:pathLst>
          </a:custGeom>
          <a:solidFill>
            <a:srgbClr val="F4836A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86634" y="2940177"/>
            <a:ext cx="235369" cy="174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00542" y="2840609"/>
            <a:ext cx="355600" cy="355600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800" y="0"/>
                </a:moveTo>
                <a:lnTo>
                  <a:pt x="130533" y="6348"/>
                </a:lnTo>
                <a:lnTo>
                  <a:pt x="88060" y="24260"/>
                </a:lnTo>
                <a:lnTo>
                  <a:pt x="52076" y="52036"/>
                </a:lnTo>
                <a:lnTo>
                  <a:pt x="24274" y="87978"/>
                </a:lnTo>
                <a:lnTo>
                  <a:pt x="6351" y="130385"/>
                </a:lnTo>
                <a:lnTo>
                  <a:pt x="0" y="177558"/>
                </a:lnTo>
                <a:lnTo>
                  <a:pt x="6351" y="224825"/>
                </a:lnTo>
                <a:lnTo>
                  <a:pt x="24274" y="267297"/>
                </a:lnTo>
                <a:lnTo>
                  <a:pt x="52076" y="303282"/>
                </a:lnTo>
                <a:lnTo>
                  <a:pt x="88060" y="331083"/>
                </a:lnTo>
                <a:lnTo>
                  <a:pt x="130533" y="349007"/>
                </a:lnTo>
                <a:lnTo>
                  <a:pt x="177800" y="355358"/>
                </a:lnTo>
                <a:lnTo>
                  <a:pt x="225066" y="349007"/>
                </a:lnTo>
                <a:lnTo>
                  <a:pt x="267539" y="331083"/>
                </a:lnTo>
                <a:lnTo>
                  <a:pt x="303523" y="303282"/>
                </a:lnTo>
                <a:lnTo>
                  <a:pt x="331325" y="267297"/>
                </a:lnTo>
                <a:lnTo>
                  <a:pt x="349248" y="224825"/>
                </a:lnTo>
                <a:lnTo>
                  <a:pt x="355600" y="177558"/>
                </a:lnTo>
                <a:lnTo>
                  <a:pt x="349248" y="130385"/>
                </a:lnTo>
                <a:lnTo>
                  <a:pt x="331325" y="87978"/>
                </a:lnTo>
                <a:lnTo>
                  <a:pt x="303523" y="52036"/>
                </a:lnTo>
                <a:lnTo>
                  <a:pt x="267539" y="24260"/>
                </a:lnTo>
                <a:lnTo>
                  <a:pt x="225066" y="6348"/>
                </a:lnTo>
                <a:lnTo>
                  <a:pt x="177800" y="0"/>
                </a:lnTo>
                <a:close/>
              </a:path>
            </a:pathLst>
          </a:custGeom>
          <a:solidFill>
            <a:srgbClr val="FFCF5B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96799" y="3005194"/>
            <a:ext cx="172173" cy="84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36887" y="2946801"/>
            <a:ext cx="283210" cy="99060"/>
          </a:xfrm>
          <a:custGeom>
            <a:avLst/>
            <a:gdLst/>
            <a:ahLst/>
            <a:cxnLst/>
            <a:rect l="l" t="t" r="r" b="b"/>
            <a:pathLst>
              <a:path w="283209" h="99060">
                <a:moveTo>
                  <a:pt x="141465" y="0"/>
                </a:moveTo>
                <a:lnTo>
                  <a:pt x="0" y="49314"/>
                </a:lnTo>
                <a:lnTo>
                  <a:pt x="141465" y="98628"/>
                </a:lnTo>
                <a:lnTo>
                  <a:pt x="282917" y="49314"/>
                </a:lnTo>
                <a:lnTo>
                  <a:pt x="141465" y="0"/>
                </a:lnTo>
                <a:close/>
              </a:path>
            </a:pathLst>
          </a:custGeom>
          <a:solidFill>
            <a:srgbClr val="31495E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72364" y="2976423"/>
            <a:ext cx="110959" cy="925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647887" y="1698429"/>
            <a:ext cx="550100" cy="4677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299511" y="1463928"/>
            <a:ext cx="550113" cy="7022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948938" y="1826001"/>
            <a:ext cx="550113" cy="3401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450432" y="1241667"/>
            <a:ext cx="1158875" cy="20069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b="1" spc="-25" dirty="0">
                <a:solidFill>
                  <a:srgbClr val="6BBA9C"/>
                </a:solidFill>
                <a:latin typeface="Arial"/>
                <a:cs typeface="Arial"/>
              </a:rPr>
              <a:t>Usia</a:t>
            </a:r>
            <a:r>
              <a:rPr sz="1200" b="1" spc="-15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6BBA9C"/>
                </a:solidFill>
                <a:latin typeface="Arial"/>
                <a:cs typeface="Arial"/>
              </a:rPr>
              <a:t>Responden</a:t>
            </a:r>
            <a:endParaRPr sz="1200" dirty="0">
              <a:solidFill>
                <a:srgbClr val="6BBA9C"/>
              </a:solidFill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047864" y="2253972"/>
            <a:ext cx="43053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b="1" spc="-4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13.0</a:t>
            </a:r>
            <a:r>
              <a:rPr sz="1100" b="1" spc="-15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%</a:t>
            </a:r>
            <a:endParaRPr sz="1100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723785" y="2253972"/>
            <a:ext cx="43053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b="1" spc="-4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32</a:t>
            </a:r>
            <a:r>
              <a:rPr sz="1100" b="1" spc="-4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,</a:t>
            </a:r>
            <a:r>
              <a:rPr lang="en-US" sz="1100" b="1" spc="-4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9</a:t>
            </a:r>
            <a:r>
              <a:rPr sz="1100" b="1" spc="-15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%</a:t>
            </a:r>
            <a:endParaRPr sz="1100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380427" y="2262918"/>
            <a:ext cx="43053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b="1" spc="-4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38,3</a:t>
            </a:r>
            <a:r>
              <a:rPr sz="1100" b="1" spc="-15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%</a:t>
            </a:r>
            <a:endParaRPr sz="1100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037070" y="2253972"/>
            <a:ext cx="43053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b="1" spc="-4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15,8 </a:t>
            </a:r>
            <a:r>
              <a:rPr sz="1100" spc="-1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%</a:t>
            </a:r>
            <a:r>
              <a:rPr lang="en-US" sz="1100" spc="-1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endParaRPr sz="1100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710693" y="1985225"/>
            <a:ext cx="424487" cy="1332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363351" y="1985225"/>
            <a:ext cx="422435" cy="1333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084795" y="1985225"/>
            <a:ext cx="278392" cy="1332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012265" y="1891881"/>
            <a:ext cx="550125" cy="2743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090791" y="1985232"/>
            <a:ext cx="57785" cy="131445"/>
          </a:xfrm>
          <a:custGeom>
            <a:avLst/>
            <a:gdLst/>
            <a:ahLst/>
            <a:cxnLst/>
            <a:rect l="l" t="t" r="r" b="b"/>
            <a:pathLst>
              <a:path w="57785" h="131444">
                <a:moveTo>
                  <a:pt x="57327" y="36766"/>
                </a:moveTo>
                <a:lnTo>
                  <a:pt x="32308" y="36766"/>
                </a:lnTo>
                <a:lnTo>
                  <a:pt x="32308" y="131038"/>
                </a:lnTo>
                <a:lnTo>
                  <a:pt x="57327" y="131038"/>
                </a:lnTo>
                <a:lnTo>
                  <a:pt x="57327" y="36766"/>
                </a:lnTo>
                <a:close/>
              </a:path>
              <a:path w="57785" h="131444">
                <a:moveTo>
                  <a:pt x="57327" y="0"/>
                </a:moveTo>
                <a:lnTo>
                  <a:pt x="37033" y="0"/>
                </a:lnTo>
                <a:lnTo>
                  <a:pt x="34454" y="5780"/>
                </a:lnTo>
                <a:lnTo>
                  <a:pt x="30967" y="11180"/>
                </a:lnTo>
                <a:lnTo>
                  <a:pt x="0" y="33032"/>
                </a:lnTo>
                <a:lnTo>
                  <a:pt x="0" y="55727"/>
                </a:lnTo>
                <a:lnTo>
                  <a:pt x="9000" y="52236"/>
                </a:lnTo>
                <a:lnTo>
                  <a:pt x="17387" y="47913"/>
                </a:lnTo>
                <a:lnTo>
                  <a:pt x="25158" y="42758"/>
                </a:lnTo>
                <a:lnTo>
                  <a:pt x="32308" y="36766"/>
                </a:lnTo>
                <a:lnTo>
                  <a:pt x="57327" y="36766"/>
                </a:lnTo>
                <a:lnTo>
                  <a:pt x="573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178221" y="1985231"/>
            <a:ext cx="305643" cy="1310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931607" y="2175495"/>
            <a:ext cx="2608580" cy="0"/>
          </a:xfrm>
          <a:custGeom>
            <a:avLst/>
            <a:gdLst/>
            <a:ahLst/>
            <a:cxnLst/>
            <a:rect l="l" t="t" r="r" b="b"/>
            <a:pathLst>
              <a:path w="2608579">
                <a:moveTo>
                  <a:pt x="0" y="0"/>
                </a:moveTo>
                <a:lnTo>
                  <a:pt x="2608465" y="0"/>
                </a:lnTo>
              </a:path>
            </a:pathLst>
          </a:custGeom>
          <a:ln w="30099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090791" y="1352862"/>
            <a:ext cx="1332865" cy="0"/>
          </a:xfrm>
          <a:custGeom>
            <a:avLst/>
            <a:gdLst/>
            <a:ahLst/>
            <a:cxnLst/>
            <a:rect l="l" t="t" r="r" b="b"/>
            <a:pathLst>
              <a:path w="1332865">
                <a:moveTo>
                  <a:pt x="0" y="0"/>
                </a:moveTo>
                <a:lnTo>
                  <a:pt x="1332445" y="0"/>
                </a:lnTo>
              </a:path>
            </a:pathLst>
          </a:custGeom>
          <a:ln w="28575">
            <a:solidFill>
              <a:srgbClr val="FEC2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284529" y="2959228"/>
            <a:ext cx="95631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b="1" spc="-70" dirty="0">
                <a:solidFill>
                  <a:srgbClr val="FEC200"/>
                </a:solidFill>
                <a:latin typeface="Arial"/>
                <a:cs typeface="Arial"/>
              </a:rPr>
              <a:t>Agama</a:t>
            </a:r>
            <a:endParaRPr sz="2300" dirty="0">
              <a:solidFill>
                <a:srgbClr val="FEC200"/>
              </a:solidFill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284529" y="3565201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8582" y="138582"/>
                </a:moveTo>
                <a:lnTo>
                  <a:pt x="0" y="138582"/>
                </a:lnTo>
                <a:lnTo>
                  <a:pt x="0" y="0"/>
                </a:lnTo>
                <a:lnTo>
                  <a:pt x="138582" y="0"/>
                </a:lnTo>
                <a:lnTo>
                  <a:pt x="138582" y="138582"/>
                </a:lnTo>
                <a:close/>
              </a:path>
            </a:pathLst>
          </a:custGeom>
          <a:solidFill>
            <a:srgbClr val="95C95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985542" y="4407047"/>
            <a:ext cx="490220" cy="2609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76884" algn="l"/>
              </a:tabLst>
            </a:pPr>
            <a:r>
              <a:rPr sz="1600" b="1" u="heavy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CA1543"/>
                  </a:solidFill>
                </a:uFill>
                <a:latin typeface="Arial"/>
                <a:cs typeface="Arial"/>
              </a:rPr>
              <a:t> 	</a:t>
            </a:r>
            <a:endParaRPr sz="160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284529" y="3884555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8582" y="138582"/>
                </a:moveTo>
                <a:lnTo>
                  <a:pt x="0" y="138582"/>
                </a:lnTo>
                <a:lnTo>
                  <a:pt x="0" y="0"/>
                </a:lnTo>
                <a:lnTo>
                  <a:pt x="138582" y="0"/>
                </a:lnTo>
                <a:lnTo>
                  <a:pt x="138582" y="138582"/>
                </a:lnTo>
                <a:close/>
              </a:path>
            </a:pathLst>
          </a:custGeom>
          <a:solidFill>
            <a:srgbClr val="008AD1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284529" y="4189419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8582" y="138582"/>
                </a:moveTo>
                <a:lnTo>
                  <a:pt x="0" y="138582"/>
                </a:lnTo>
                <a:lnTo>
                  <a:pt x="0" y="0"/>
                </a:lnTo>
                <a:lnTo>
                  <a:pt x="138582" y="0"/>
                </a:lnTo>
                <a:lnTo>
                  <a:pt x="138582" y="138582"/>
                </a:lnTo>
                <a:close/>
              </a:path>
            </a:pathLst>
          </a:custGeom>
          <a:solidFill>
            <a:srgbClr val="F6924D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284529" y="447980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8582" y="138582"/>
                </a:moveTo>
                <a:lnTo>
                  <a:pt x="0" y="138582"/>
                </a:lnTo>
                <a:lnTo>
                  <a:pt x="0" y="0"/>
                </a:lnTo>
                <a:lnTo>
                  <a:pt x="138582" y="0"/>
                </a:lnTo>
                <a:lnTo>
                  <a:pt x="138582" y="138582"/>
                </a:lnTo>
                <a:close/>
              </a:path>
            </a:pathLst>
          </a:custGeom>
          <a:solidFill>
            <a:srgbClr val="CA1543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998242" y="3033287"/>
            <a:ext cx="464820" cy="1454150"/>
          </a:xfrm>
          <a:custGeom>
            <a:avLst/>
            <a:gdLst/>
            <a:ahLst/>
            <a:cxnLst/>
            <a:rect l="l" t="t" r="r" b="b"/>
            <a:pathLst>
              <a:path w="464820" h="1454150">
                <a:moveTo>
                  <a:pt x="0" y="1454124"/>
                </a:moveTo>
                <a:lnTo>
                  <a:pt x="464616" y="1454124"/>
                </a:lnTo>
                <a:lnTo>
                  <a:pt x="464616" y="0"/>
                </a:lnTo>
                <a:lnTo>
                  <a:pt x="0" y="0"/>
                </a:lnTo>
                <a:lnTo>
                  <a:pt x="0" y="1454124"/>
                </a:lnTo>
                <a:close/>
              </a:path>
            </a:pathLst>
          </a:custGeom>
          <a:solidFill>
            <a:srgbClr val="95C958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7" name="object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9602"/>
              </p:ext>
            </p:extLst>
          </p:nvPr>
        </p:nvGraphicFramePr>
        <p:xfrm>
          <a:off x="5452654" y="3549256"/>
          <a:ext cx="2010408" cy="1083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230"/>
                <a:gridCol w="848359"/>
                <a:gridCol w="464819"/>
              </a:tblGrid>
              <a:tr h="267137">
                <a:tc>
                  <a:txBody>
                    <a:bodyPr/>
                    <a:lstStyle/>
                    <a:p>
                      <a:pPr marL="31750">
                        <a:lnSpc>
                          <a:spcPts val="1780"/>
                        </a:lnSpc>
                      </a:pPr>
                      <a:r>
                        <a:rPr sz="1600" spc="-6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Islam</a:t>
                      </a:r>
                      <a:endParaRPr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785"/>
                        </a:lnSpc>
                      </a:pPr>
                      <a:r>
                        <a:rPr sz="1600" b="1" spc="-3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lang="en-US" sz="1600" b="1" spc="-3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6,9</a:t>
                      </a:r>
                      <a:r>
                        <a:rPr sz="1600" b="1" spc="-135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1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5C958"/>
                    </a:solidFill>
                  </a:tcPr>
                </a:tc>
              </a:tr>
              <a:tr h="30486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en-US" sz="1600" spc="-6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Hindu</a:t>
                      </a:r>
                      <a:endParaRPr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b="1" spc="-4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1,</a:t>
                      </a:r>
                      <a:r>
                        <a:rPr lang="en-US" sz="1600" b="1" spc="-4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600" b="1" spc="-14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1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5C958"/>
                    </a:solidFill>
                  </a:tcPr>
                </a:tc>
              </a:tr>
              <a:tr h="34259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en-US" sz="1600" spc="-6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Kristen</a:t>
                      </a:r>
                      <a:endParaRPr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en-US" sz="1600" b="1" spc="-4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600" b="1" spc="-4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lang="en-US" sz="1600" b="1" spc="-4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600" b="1" spc="-14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1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5331">
                      <a:solidFill>
                        <a:srgbClr val="008AD1"/>
                      </a:solidFill>
                      <a:prstDash val="solid"/>
                    </a:lnB>
                    <a:solidFill>
                      <a:srgbClr val="95C958"/>
                    </a:solidFill>
                  </a:tcPr>
                </a:tc>
              </a:tr>
              <a:tr h="168824">
                <a:tc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</a:pPr>
                      <a:r>
                        <a:rPr lang="en-US" sz="1600" spc="-60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Katolik</a:t>
                      </a:r>
                      <a:endParaRPr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230"/>
                        </a:lnSpc>
                      </a:pPr>
                      <a:r>
                        <a:rPr sz="1600" b="1" spc="-4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0,</a:t>
                      </a:r>
                      <a:r>
                        <a:rPr lang="en-US" sz="1600" b="1" spc="-4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600" b="1" spc="-14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1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5331">
                      <a:solidFill>
                        <a:srgbClr val="008AD1"/>
                      </a:solidFill>
                      <a:prstDash val="solid"/>
                    </a:lnT>
                    <a:solidFill>
                      <a:srgbClr val="F6924D"/>
                    </a:solidFill>
                  </a:tcPr>
                </a:tc>
              </a:tr>
            </a:tbl>
          </a:graphicData>
        </a:graphic>
      </p:graphicFrame>
      <p:sp>
        <p:nvSpPr>
          <p:cNvPr id="90" name="object 90"/>
          <p:cNvSpPr txBox="1">
            <a:spLocks noGrp="1"/>
          </p:cNvSpPr>
          <p:nvPr>
            <p:ph type="title"/>
          </p:nvPr>
        </p:nvSpPr>
        <p:spPr>
          <a:xfrm>
            <a:off x="633154" y="135761"/>
            <a:ext cx="4124325" cy="811376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 marR="10795">
              <a:lnSpc>
                <a:spcPct val="77700"/>
              </a:lnSpc>
              <a:spcBef>
                <a:spcPts val="1085"/>
              </a:spcBef>
            </a:pPr>
            <a:r>
              <a:rPr sz="2800" spc="-125" dirty="0">
                <a:solidFill>
                  <a:srgbClr val="6BBA9C"/>
                </a:solidFill>
              </a:rPr>
              <a:t>GAMBARAN</a:t>
            </a:r>
            <a:r>
              <a:rPr sz="2800" spc="-385" dirty="0">
                <a:solidFill>
                  <a:srgbClr val="6BBA9C"/>
                </a:solidFill>
              </a:rPr>
              <a:t> </a:t>
            </a:r>
            <a:r>
              <a:rPr sz="2800" spc="-145" dirty="0">
                <a:solidFill>
                  <a:srgbClr val="6BBA9C"/>
                </a:solidFill>
              </a:rPr>
              <a:t>UMUM  </a:t>
            </a:r>
            <a:r>
              <a:rPr sz="2800" spc="-145" dirty="0">
                <a:solidFill>
                  <a:srgbClr val="FEC200"/>
                </a:solidFill>
              </a:rPr>
              <a:t>RESPONDEN</a:t>
            </a:r>
            <a:endParaRPr sz="2800" dirty="0">
              <a:solidFill>
                <a:srgbClr val="FEC2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14798" y="311150"/>
            <a:ext cx="3433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pera" pitchFamily="2" charset="0"/>
              </a:rPr>
              <a:t>1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mpera" pitchFamily="2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308486" y="1196786"/>
            <a:ext cx="6012976" cy="1257179"/>
            <a:chOff x="401554" y="931844"/>
            <a:chExt cx="6012976" cy="1257179"/>
          </a:xfrm>
        </p:grpSpPr>
        <p:sp>
          <p:nvSpPr>
            <p:cNvPr id="4" name="object 4"/>
            <p:cNvSpPr/>
            <p:nvPr/>
          </p:nvSpPr>
          <p:spPr>
            <a:xfrm>
              <a:off x="966810" y="1129516"/>
              <a:ext cx="1475460" cy="69121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401554" y="931844"/>
              <a:ext cx="6012976" cy="1257179"/>
              <a:chOff x="401554" y="931844"/>
              <a:chExt cx="6012976" cy="1257179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401554" y="956412"/>
                <a:ext cx="4011378" cy="1221860"/>
                <a:chOff x="401554" y="956412"/>
                <a:chExt cx="4011378" cy="1221860"/>
              </a:xfrm>
            </p:grpSpPr>
            <p:sp>
              <p:nvSpPr>
                <p:cNvPr id="8" name="object 8"/>
                <p:cNvSpPr txBox="1"/>
                <p:nvPr/>
              </p:nvSpPr>
              <p:spPr>
                <a:xfrm>
                  <a:off x="2408872" y="956412"/>
                  <a:ext cx="2004060" cy="357505"/>
                </a:xfrm>
                <a:prstGeom prst="rect">
                  <a:avLst/>
                </a:prstGeom>
              </p:spPr>
              <p:txBody>
                <a:bodyPr vert="horz" wrap="square" lIns="0" tIns="15875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25"/>
                    </a:spcBef>
                    <a:tabLst>
                      <a:tab pos="1744980" algn="l"/>
                    </a:tabLst>
                  </a:pPr>
                  <a:r>
                    <a:rPr lang="en-US" sz="2150" b="1" spc="20" dirty="0">
                      <a:latin typeface="Arial"/>
                      <a:cs typeface="Arial"/>
                    </a:rPr>
                    <a:t>%</a:t>
                  </a:r>
                  <a:endParaRPr sz="2150" dirty="0">
                    <a:latin typeface="Arial"/>
                    <a:cs typeface="Arial"/>
                  </a:endParaRPr>
                </a:p>
              </p:txBody>
            </p:sp>
            <p:grpSp>
              <p:nvGrpSpPr>
                <p:cNvPr id="106" name="Group 105"/>
                <p:cNvGrpSpPr/>
                <p:nvPr/>
              </p:nvGrpSpPr>
              <p:grpSpPr>
                <a:xfrm>
                  <a:off x="401554" y="1032350"/>
                  <a:ext cx="3210016" cy="1145922"/>
                  <a:chOff x="401554" y="1032350"/>
                  <a:chExt cx="3210016" cy="1145922"/>
                </a:xfrm>
              </p:grpSpPr>
              <p:sp>
                <p:nvSpPr>
                  <p:cNvPr id="5" name="object 5"/>
                  <p:cNvSpPr txBox="1"/>
                  <p:nvPr/>
                </p:nvSpPr>
                <p:spPr>
                  <a:xfrm>
                    <a:off x="1046073" y="1812523"/>
                    <a:ext cx="660400" cy="223138"/>
                  </a:xfrm>
                  <a:prstGeom prst="rect">
                    <a:avLst/>
                  </a:prstGeom>
                </p:spPr>
                <p:txBody>
                  <a:bodyPr vert="horz" wrap="square" lIns="0" tIns="1524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20"/>
                      </a:spcBef>
                    </a:pPr>
                    <a:r>
                      <a:rPr sz="1350" b="1" spc="-50" dirty="0" smtClean="0">
                        <a:solidFill>
                          <a:srgbClr val="6BBA9C"/>
                        </a:solidFill>
                        <a:latin typeface="Arial"/>
                        <a:cs typeface="Arial"/>
                      </a:rPr>
                      <a:t>Laki-laki</a:t>
                    </a:r>
                    <a:endParaRPr sz="1350" dirty="0">
                      <a:solidFill>
                        <a:srgbClr val="6BBA9C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" name="object 7"/>
                  <p:cNvSpPr txBox="1"/>
                  <p:nvPr/>
                </p:nvSpPr>
                <p:spPr>
                  <a:xfrm>
                    <a:off x="1102050" y="1032350"/>
                    <a:ext cx="2509520" cy="807271"/>
                  </a:xfrm>
                  <a:prstGeom prst="rect">
                    <a:avLst/>
                  </a:prstGeom>
                </p:spPr>
                <p:txBody>
                  <a:bodyPr vert="horz" wrap="square" lIns="0" tIns="14604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14"/>
                      </a:spcBef>
                      <a:tabLst>
                        <a:tab pos="1766570" algn="l"/>
                      </a:tabLst>
                    </a:pPr>
                    <a:r>
                      <a:rPr lang="en-US" sz="5150" b="1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5</a:t>
                    </a:r>
                    <a:r>
                      <a:rPr lang="en-US" sz="5150" b="1" spc="5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3,3</a:t>
                    </a:r>
                    <a:endParaRPr sz="5150" dirty="0">
                      <a:solidFill>
                        <a:schemeClr val="bg1"/>
                      </a:solidFill>
                      <a:latin typeface="Arial"/>
                      <a:cs typeface="Arial"/>
                    </a:endParaRPr>
                  </a:p>
                </p:txBody>
              </p: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401554" y="1107883"/>
                    <a:ext cx="724800" cy="1070389"/>
                    <a:chOff x="644316" y="1628919"/>
                    <a:chExt cx="724800" cy="1070389"/>
                  </a:xfrm>
                </p:grpSpPr>
                <p:sp>
                  <p:nvSpPr>
                    <p:cNvPr id="9" name="object 9"/>
                    <p:cNvSpPr/>
                    <p:nvPr/>
                  </p:nvSpPr>
                  <p:spPr>
                    <a:xfrm>
                      <a:off x="1133017" y="1801799"/>
                      <a:ext cx="120294" cy="180613"/>
                    </a:xfrm>
                    <a:prstGeom prst="rect">
                      <a:avLst/>
                    </a:prstGeom>
                    <a:blipFill>
                      <a:blip r:embed="rId15" cstate="print"/>
                      <a:stretch>
                        <a:fillRect/>
                      </a:stretch>
                    </a:blip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" name="object 10"/>
                    <p:cNvSpPr/>
                    <p:nvPr/>
                  </p:nvSpPr>
                  <p:spPr>
                    <a:xfrm>
                      <a:off x="857826" y="2535364"/>
                      <a:ext cx="347980" cy="1638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7980" h="163830">
                          <a:moveTo>
                            <a:pt x="344379" y="0"/>
                          </a:moveTo>
                          <a:lnTo>
                            <a:pt x="11030" y="0"/>
                          </a:lnTo>
                          <a:lnTo>
                            <a:pt x="0" y="163525"/>
                          </a:lnTo>
                          <a:lnTo>
                            <a:pt x="347478" y="163525"/>
                          </a:lnTo>
                          <a:lnTo>
                            <a:pt x="346565" y="108812"/>
                          </a:lnTo>
                          <a:lnTo>
                            <a:pt x="345069" y="32716"/>
                          </a:lnTo>
                          <a:lnTo>
                            <a:pt x="344379" y="0"/>
                          </a:lnTo>
                          <a:close/>
                        </a:path>
                      </a:pathLst>
                    </a:custGeom>
                    <a:solidFill>
                      <a:srgbClr val="58585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" name="object 11"/>
                    <p:cNvSpPr/>
                    <p:nvPr/>
                  </p:nvSpPr>
                  <p:spPr>
                    <a:xfrm>
                      <a:off x="892858" y="2547543"/>
                      <a:ext cx="287655" cy="1517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7655" h="151764">
                          <a:moveTo>
                            <a:pt x="39370" y="0"/>
                          </a:moveTo>
                          <a:lnTo>
                            <a:pt x="19038" y="49584"/>
                          </a:lnTo>
                          <a:lnTo>
                            <a:pt x="0" y="58635"/>
                          </a:lnTo>
                          <a:lnTo>
                            <a:pt x="3791" y="151345"/>
                          </a:lnTo>
                          <a:lnTo>
                            <a:pt x="115638" y="151345"/>
                          </a:lnTo>
                          <a:lnTo>
                            <a:pt x="122466" y="124244"/>
                          </a:lnTo>
                          <a:lnTo>
                            <a:pt x="216451" y="124244"/>
                          </a:lnTo>
                          <a:lnTo>
                            <a:pt x="238709" y="118757"/>
                          </a:lnTo>
                          <a:lnTo>
                            <a:pt x="285865" y="118757"/>
                          </a:lnTo>
                          <a:lnTo>
                            <a:pt x="284938" y="100355"/>
                          </a:lnTo>
                          <a:lnTo>
                            <a:pt x="159486" y="100355"/>
                          </a:lnTo>
                          <a:lnTo>
                            <a:pt x="162890" y="25145"/>
                          </a:lnTo>
                          <a:lnTo>
                            <a:pt x="186575" y="18834"/>
                          </a:lnTo>
                          <a:lnTo>
                            <a:pt x="251474" y="18834"/>
                          </a:lnTo>
                          <a:lnTo>
                            <a:pt x="247637" y="8940"/>
                          </a:lnTo>
                          <a:lnTo>
                            <a:pt x="39370" y="0"/>
                          </a:lnTo>
                          <a:close/>
                        </a:path>
                        <a:path w="287655" h="151764">
                          <a:moveTo>
                            <a:pt x="285865" y="118757"/>
                          </a:moveTo>
                          <a:lnTo>
                            <a:pt x="238709" y="118757"/>
                          </a:lnTo>
                          <a:lnTo>
                            <a:pt x="190690" y="146113"/>
                          </a:lnTo>
                          <a:lnTo>
                            <a:pt x="191194" y="151345"/>
                          </a:lnTo>
                          <a:lnTo>
                            <a:pt x="287507" y="151345"/>
                          </a:lnTo>
                          <a:lnTo>
                            <a:pt x="285865" y="118757"/>
                          </a:lnTo>
                          <a:close/>
                        </a:path>
                        <a:path w="287655" h="151764">
                          <a:moveTo>
                            <a:pt x="216451" y="124244"/>
                          </a:moveTo>
                          <a:lnTo>
                            <a:pt x="122466" y="124244"/>
                          </a:lnTo>
                          <a:lnTo>
                            <a:pt x="168998" y="135940"/>
                          </a:lnTo>
                          <a:lnTo>
                            <a:pt x="216451" y="124244"/>
                          </a:lnTo>
                          <a:close/>
                        </a:path>
                        <a:path w="287655" h="151764">
                          <a:moveTo>
                            <a:pt x="251474" y="18834"/>
                          </a:moveTo>
                          <a:lnTo>
                            <a:pt x="186575" y="18834"/>
                          </a:lnTo>
                          <a:lnTo>
                            <a:pt x="187782" y="95719"/>
                          </a:lnTo>
                          <a:lnTo>
                            <a:pt x="159486" y="100355"/>
                          </a:lnTo>
                          <a:lnTo>
                            <a:pt x="284938" y="100355"/>
                          </a:lnTo>
                          <a:lnTo>
                            <a:pt x="283387" y="69570"/>
                          </a:lnTo>
                          <a:lnTo>
                            <a:pt x="269227" y="64604"/>
                          </a:lnTo>
                          <a:lnTo>
                            <a:pt x="251474" y="18834"/>
                          </a:lnTo>
                          <a:close/>
                        </a:path>
                      </a:pathLst>
                    </a:custGeom>
                    <a:solidFill>
                      <a:srgbClr val="808184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2" name="object 12"/>
                    <p:cNvSpPr/>
                    <p:nvPr/>
                  </p:nvSpPr>
                  <p:spPr>
                    <a:xfrm>
                      <a:off x="772216" y="1904972"/>
                      <a:ext cx="596900" cy="6845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6900" h="684530">
                          <a:moveTo>
                            <a:pt x="216017" y="0"/>
                          </a:moveTo>
                          <a:lnTo>
                            <a:pt x="145321" y="26155"/>
                          </a:lnTo>
                          <a:lnTo>
                            <a:pt x="128711" y="32768"/>
                          </a:lnTo>
                          <a:lnTo>
                            <a:pt x="111534" y="40081"/>
                          </a:lnTo>
                          <a:lnTo>
                            <a:pt x="99930" y="43287"/>
                          </a:lnTo>
                          <a:lnTo>
                            <a:pt x="61572" y="55194"/>
                          </a:lnTo>
                          <a:lnTo>
                            <a:pt x="41638" y="112982"/>
                          </a:lnTo>
                          <a:lnTo>
                            <a:pt x="32705" y="158940"/>
                          </a:lnTo>
                          <a:lnTo>
                            <a:pt x="16457" y="261028"/>
                          </a:lnTo>
                          <a:lnTo>
                            <a:pt x="7737" y="319420"/>
                          </a:lnTo>
                          <a:lnTo>
                            <a:pt x="980" y="392823"/>
                          </a:lnTo>
                          <a:lnTo>
                            <a:pt x="0" y="440824"/>
                          </a:lnTo>
                          <a:lnTo>
                            <a:pt x="677" y="501773"/>
                          </a:lnTo>
                          <a:lnTo>
                            <a:pt x="1900" y="554136"/>
                          </a:lnTo>
                          <a:lnTo>
                            <a:pt x="2555" y="576376"/>
                          </a:lnTo>
                          <a:lnTo>
                            <a:pt x="91100" y="576376"/>
                          </a:lnTo>
                          <a:lnTo>
                            <a:pt x="96637" y="661403"/>
                          </a:lnTo>
                          <a:lnTo>
                            <a:pt x="175862" y="674739"/>
                          </a:lnTo>
                          <a:lnTo>
                            <a:pt x="222472" y="681559"/>
                          </a:lnTo>
                          <a:lnTo>
                            <a:pt x="254646" y="684000"/>
                          </a:lnTo>
                          <a:lnTo>
                            <a:pt x="290566" y="684199"/>
                          </a:lnTo>
                          <a:lnTo>
                            <a:pt x="294185" y="684174"/>
                          </a:lnTo>
                          <a:lnTo>
                            <a:pt x="298694" y="684009"/>
                          </a:lnTo>
                          <a:lnTo>
                            <a:pt x="303837" y="683742"/>
                          </a:lnTo>
                          <a:lnTo>
                            <a:pt x="331803" y="591591"/>
                          </a:lnTo>
                          <a:lnTo>
                            <a:pt x="449716" y="591591"/>
                          </a:lnTo>
                          <a:lnTo>
                            <a:pt x="431879" y="290741"/>
                          </a:lnTo>
                          <a:lnTo>
                            <a:pt x="581051" y="290741"/>
                          </a:lnTo>
                          <a:lnTo>
                            <a:pt x="583741" y="287842"/>
                          </a:lnTo>
                          <a:lnTo>
                            <a:pt x="589231" y="279529"/>
                          </a:lnTo>
                          <a:lnTo>
                            <a:pt x="592927" y="270205"/>
                          </a:lnTo>
                          <a:lnTo>
                            <a:pt x="595910" y="255597"/>
                          </a:lnTo>
                          <a:lnTo>
                            <a:pt x="596737" y="237393"/>
                          </a:lnTo>
                          <a:lnTo>
                            <a:pt x="595660" y="219129"/>
                          </a:lnTo>
                          <a:lnTo>
                            <a:pt x="592927" y="204343"/>
                          </a:lnTo>
                          <a:lnTo>
                            <a:pt x="579603" y="177114"/>
                          </a:lnTo>
                          <a:lnTo>
                            <a:pt x="322709" y="177114"/>
                          </a:lnTo>
                          <a:lnTo>
                            <a:pt x="216017" y="0"/>
                          </a:lnTo>
                          <a:close/>
                        </a:path>
                        <a:path w="596900" h="684530">
                          <a:moveTo>
                            <a:pt x="449716" y="591591"/>
                          </a:moveTo>
                          <a:lnTo>
                            <a:pt x="331803" y="591591"/>
                          </a:lnTo>
                          <a:lnTo>
                            <a:pt x="363248" y="678916"/>
                          </a:lnTo>
                          <a:lnTo>
                            <a:pt x="454320" y="669239"/>
                          </a:lnTo>
                          <a:lnTo>
                            <a:pt x="449716" y="591591"/>
                          </a:lnTo>
                          <a:close/>
                        </a:path>
                        <a:path w="596900" h="684530">
                          <a:moveTo>
                            <a:pt x="581051" y="290741"/>
                          </a:moveTo>
                          <a:lnTo>
                            <a:pt x="431879" y="290741"/>
                          </a:lnTo>
                          <a:lnTo>
                            <a:pt x="552046" y="320167"/>
                          </a:lnTo>
                          <a:lnTo>
                            <a:pt x="572623" y="299826"/>
                          </a:lnTo>
                          <a:lnTo>
                            <a:pt x="581051" y="290741"/>
                          </a:lnTo>
                          <a:close/>
                        </a:path>
                        <a:path w="596900" h="684530">
                          <a:moveTo>
                            <a:pt x="331803" y="20434"/>
                          </a:moveTo>
                          <a:lnTo>
                            <a:pt x="322709" y="177114"/>
                          </a:lnTo>
                          <a:lnTo>
                            <a:pt x="579603" y="177114"/>
                          </a:lnTo>
                          <a:lnTo>
                            <a:pt x="572463" y="162521"/>
                          </a:lnTo>
                          <a:lnTo>
                            <a:pt x="459171" y="162521"/>
                          </a:lnTo>
                          <a:lnTo>
                            <a:pt x="411267" y="72656"/>
                          </a:lnTo>
                          <a:lnTo>
                            <a:pt x="331803" y="20434"/>
                          </a:lnTo>
                          <a:close/>
                        </a:path>
                        <a:path w="596900" h="684530">
                          <a:moveTo>
                            <a:pt x="483911" y="34061"/>
                          </a:moveTo>
                          <a:lnTo>
                            <a:pt x="436044" y="78689"/>
                          </a:lnTo>
                          <a:lnTo>
                            <a:pt x="459171" y="162521"/>
                          </a:lnTo>
                          <a:lnTo>
                            <a:pt x="572463" y="162521"/>
                          </a:lnTo>
                          <a:lnTo>
                            <a:pt x="569898" y="157280"/>
                          </a:lnTo>
                          <a:lnTo>
                            <a:pt x="533090" y="101018"/>
                          </a:lnTo>
                          <a:lnTo>
                            <a:pt x="498946" y="53849"/>
                          </a:lnTo>
                          <a:lnTo>
                            <a:pt x="483911" y="34061"/>
                          </a:lnTo>
                          <a:close/>
                        </a:path>
                      </a:pathLst>
                    </a:custGeom>
                    <a:solidFill>
                      <a:srgbClr val="424143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" name="object 13"/>
                    <p:cNvSpPr/>
                    <p:nvPr/>
                  </p:nvSpPr>
                  <p:spPr>
                    <a:xfrm>
                      <a:off x="979649" y="1664024"/>
                      <a:ext cx="236213" cy="254367"/>
                    </a:xfrm>
                    <a:prstGeom prst="rect">
                      <a:avLst/>
                    </a:prstGeom>
                    <a:blipFill>
                      <a:blip r:embed="rId16" cstate="print"/>
                      <a:stretch>
                        <a:fillRect/>
                      </a:stretch>
                    </a:blip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object 14"/>
                    <p:cNvSpPr/>
                    <p:nvPr/>
                  </p:nvSpPr>
                  <p:spPr>
                    <a:xfrm>
                      <a:off x="863323" y="2067494"/>
                      <a:ext cx="79375" cy="5010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375" h="501014">
                          <a:moveTo>
                            <a:pt x="56286" y="0"/>
                          </a:moveTo>
                          <a:lnTo>
                            <a:pt x="37730" y="19744"/>
                          </a:lnTo>
                          <a:lnTo>
                            <a:pt x="27900" y="63219"/>
                          </a:lnTo>
                          <a:lnTo>
                            <a:pt x="24030" y="106700"/>
                          </a:lnTo>
                          <a:lnTo>
                            <a:pt x="23355" y="126466"/>
                          </a:lnTo>
                          <a:lnTo>
                            <a:pt x="0" y="413854"/>
                          </a:lnTo>
                          <a:lnTo>
                            <a:pt x="5524" y="498881"/>
                          </a:lnTo>
                          <a:lnTo>
                            <a:pt x="17627" y="500900"/>
                          </a:lnTo>
                          <a:lnTo>
                            <a:pt x="44214" y="360137"/>
                          </a:lnTo>
                          <a:lnTo>
                            <a:pt x="57965" y="279719"/>
                          </a:lnTo>
                          <a:lnTo>
                            <a:pt x="63283" y="229497"/>
                          </a:lnTo>
                          <a:lnTo>
                            <a:pt x="64566" y="179324"/>
                          </a:lnTo>
                          <a:lnTo>
                            <a:pt x="68234" y="143414"/>
                          </a:lnTo>
                          <a:lnTo>
                            <a:pt x="74837" y="96791"/>
                          </a:lnTo>
                          <a:lnTo>
                            <a:pt x="78778" y="50190"/>
                          </a:lnTo>
                          <a:lnTo>
                            <a:pt x="74460" y="14348"/>
                          </a:lnTo>
                          <a:lnTo>
                            <a:pt x="56286" y="0"/>
                          </a:lnTo>
                          <a:close/>
                        </a:path>
                      </a:pathLst>
                    </a:custGeom>
                    <a:solidFill>
                      <a:srgbClr val="211F1F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object 15"/>
                    <p:cNvSpPr/>
                    <p:nvPr/>
                  </p:nvSpPr>
                  <p:spPr>
                    <a:xfrm>
                      <a:off x="1183481" y="1977623"/>
                      <a:ext cx="140970" cy="2552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0969" h="255269">
                          <a:moveTo>
                            <a:pt x="0" y="0"/>
                          </a:moveTo>
                          <a:lnTo>
                            <a:pt x="20612" y="218097"/>
                          </a:lnTo>
                          <a:lnTo>
                            <a:pt x="35069" y="226648"/>
                          </a:lnTo>
                          <a:lnTo>
                            <a:pt x="69180" y="243352"/>
                          </a:lnTo>
                          <a:lnTo>
                            <a:pt x="109048" y="254782"/>
                          </a:lnTo>
                          <a:lnTo>
                            <a:pt x="140779" y="247510"/>
                          </a:lnTo>
                          <a:lnTo>
                            <a:pt x="135795" y="240519"/>
                          </a:lnTo>
                          <a:lnTo>
                            <a:pt x="116452" y="226912"/>
                          </a:lnTo>
                          <a:lnTo>
                            <a:pt x="91537" y="203620"/>
                          </a:lnTo>
                          <a:lnTo>
                            <a:pt x="69837" y="167576"/>
                          </a:lnTo>
                          <a:lnTo>
                            <a:pt x="55570" y="128038"/>
                          </a:lnTo>
                          <a:lnTo>
                            <a:pt x="45770" y="7895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11F1F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6" name="object 16"/>
                    <p:cNvSpPr/>
                    <p:nvPr/>
                  </p:nvSpPr>
                  <p:spPr>
                    <a:xfrm>
                      <a:off x="988231" y="1880647"/>
                      <a:ext cx="115798" cy="201448"/>
                    </a:xfrm>
                    <a:prstGeom prst="rect">
                      <a:avLst/>
                    </a:prstGeom>
                    <a:blipFill>
                      <a:blip r:embed="rId17" cstate="print"/>
                      <a:stretch>
                        <a:fillRect/>
                      </a:stretch>
                    </a:blip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7" name="object 17"/>
                    <p:cNvSpPr/>
                    <p:nvPr/>
                  </p:nvSpPr>
                  <p:spPr>
                    <a:xfrm>
                      <a:off x="960498" y="1628919"/>
                      <a:ext cx="196364" cy="218695"/>
                    </a:xfrm>
                    <a:prstGeom prst="rect">
                      <a:avLst/>
                    </a:prstGeom>
                    <a:blipFill>
                      <a:blip r:embed="rId18" cstate="print"/>
                      <a:stretch>
                        <a:fillRect/>
                      </a:stretch>
                    </a:blip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8" name="object 18"/>
                    <p:cNvSpPr/>
                    <p:nvPr/>
                  </p:nvSpPr>
                  <p:spPr>
                    <a:xfrm>
                      <a:off x="785160" y="2481347"/>
                      <a:ext cx="80010" cy="304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009" h="30480">
                          <a:moveTo>
                            <a:pt x="78155" y="0"/>
                          </a:moveTo>
                          <a:lnTo>
                            <a:pt x="0" y="0"/>
                          </a:lnTo>
                          <a:lnTo>
                            <a:pt x="3619" y="30454"/>
                          </a:lnTo>
                          <a:lnTo>
                            <a:pt x="79908" y="27000"/>
                          </a:lnTo>
                          <a:lnTo>
                            <a:pt x="78155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9" name="object 19"/>
                    <p:cNvSpPr/>
                    <p:nvPr/>
                  </p:nvSpPr>
                  <p:spPr>
                    <a:xfrm>
                      <a:off x="644316" y="2606327"/>
                      <a:ext cx="275590" cy="927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5590" h="92710">
                          <a:moveTo>
                            <a:pt x="5820" y="0"/>
                          </a:moveTo>
                          <a:lnTo>
                            <a:pt x="0" y="92562"/>
                          </a:lnTo>
                          <a:lnTo>
                            <a:pt x="273600" y="92562"/>
                          </a:lnTo>
                          <a:lnTo>
                            <a:pt x="274997" y="54013"/>
                          </a:lnTo>
                          <a:lnTo>
                            <a:pt x="5820" y="0"/>
                          </a:lnTo>
                          <a:close/>
                        </a:path>
                      </a:pathLst>
                    </a:custGeom>
                    <a:solidFill>
                      <a:srgbClr val="6C5447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0" name="object 20"/>
                    <p:cNvSpPr/>
                    <p:nvPr/>
                  </p:nvSpPr>
                  <p:spPr>
                    <a:xfrm>
                      <a:off x="917918" y="2656755"/>
                      <a:ext cx="90170" cy="425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169" h="42544">
                          <a:moveTo>
                            <a:pt x="89635" y="0"/>
                          </a:moveTo>
                          <a:lnTo>
                            <a:pt x="1396" y="3594"/>
                          </a:lnTo>
                          <a:lnTo>
                            <a:pt x="0" y="42134"/>
                          </a:lnTo>
                          <a:lnTo>
                            <a:pt x="88707" y="42134"/>
                          </a:lnTo>
                          <a:lnTo>
                            <a:pt x="89635" y="0"/>
                          </a:lnTo>
                          <a:close/>
                        </a:path>
                      </a:pathLst>
                    </a:custGeom>
                    <a:solidFill>
                      <a:srgbClr val="402F22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1" name="object 21"/>
                    <p:cNvSpPr/>
                    <p:nvPr/>
                  </p:nvSpPr>
                  <p:spPr>
                    <a:xfrm>
                      <a:off x="650137" y="2602732"/>
                      <a:ext cx="357505" cy="577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7505" h="57785">
                          <a:moveTo>
                            <a:pt x="90919" y="0"/>
                          </a:moveTo>
                          <a:lnTo>
                            <a:pt x="0" y="3594"/>
                          </a:lnTo>
                          <a:lnTo>
                            <a:pt x="269176" y="57607"/>
                          </a:lnTo>
                          <a:lnTo>
                            <a:pt x="357416" y="54025"/>
                          </a:lnTo>
                          <a:lnTo>
                            <a:pt x="90919" y="0"/>
                          </a:lnTo>
                          <a:close/>
                        </a:path>
                      </a:pathLst>
                    </a:custGeom>
                    <a:solidFill>
                      <a:srgbClr val="402F22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2" name="object 22"/>
                    <p:cNvSpPr/>
                    <p:nvPr/>
                  </p:nvSpPr>
                  <p:spPr>
                    <a:xfrm>
                      <a:off x="757956" y="2562288"/>
                      <a:ext cx="140335" cy="81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0334" h="81280">
                          <a:moveTo>
                            <a:pt x="139839" y="27457"/>
                          </a:moveTo>
                          <a:lnTo>
                            <a:pt x="27203" y="27457"/>
                          </a:lnTo>
                          <a:lnTo>
                            <a:pt x="108254" y="40449"/>
                          </a:lnTo>
                          <a:lnTo>
                            <a:pt x="107124" y="74460"/>
                          </a:lnTo>
                          <a:lnTo>
                            <a:pt x="136677" y="80975"/>
                          </a:lnTo>
                          <a:lnTo>
                            <a:pt x="139839" y="27457"/>
                          </a:lnTo>
                          <a:close/>
                        </a:path>
                        <a:path w="140334" h="81280">
                          <a:moveTo>
                            <a:pt x="16814" y="0"/>
                          </a:moveTo>
                          <a:lnTo>
                            <a:pt x="0" y="54927"/>
                          </a:lnTo>
                          <a:lnTo>
                            <a:pt x="17322" y="57111"/>
                          </a:lnTo>
                          <a:lnTo>
                            <a:pt x="27203" y="27457"/>
                          </a:lnTo>
                          <a:lnTo>
                            <a:pt x="139839" y="27457"/>
                          </a:lnTo>
                          <a:lnTo>
                            <a:pt x="140309" y="19494"/>
                          </a:lnTo>
                          <a:lnTo>
                            <a:pt x="16814" y="0"/>
                          </a:lnTo>
                          <a:close/>
                        </a:path>
                      </a:pathLst>
                    </a:custGeom>
                    <a:solidFill>
                      <a:srgbClr val="402F22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3" name="object 23"/>
                    <p:cNvSpPr/>
                    <p:nvPr/>
                  </p:nvSpPr>
                  <p:spPr>
                    <a:xfrm>
                      <a:off x="1200835" y="1929114"/>
                      <a:ext cx="53975" cy="527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975" h="52705">
                          <a:moveTo>
                            <a:pt x="44881" y="0"/>
                          </a:moveTo>
                          <a:lnTo>
                            <a:pt x="0" y="36715"/>
                          </a:lnTo>
                          <a:lnTo>
                            <a:pt x="10121" y="52578"/>
                          </a:lnTo>
                          <a:lnTo>
                            <a:pt x="53543" y="11899"/>
                          </a:lnTo>
                          <a:lnTo>
                            <a:pt x="44881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4" name="object 24"/>
                    <p:cNvSpPr/>
                    <p:nvPr/>
                  </p:nvSpPr>
                  <p:spPr>
                    <a:xfrm>
                      <a:off x="785157" y="2508354"/>
                      <a:ext cx="88265" cy="98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8265" h="98425">
                          <a:moveTo>
                            <a:pt x="79921" y="0"/>
                          </a:moveTo>
                          <a:lnTo>
                            <a:pt x="3619" y="3454"/>
                          </a:lnTo>
                          <a:lnTo>
                            <a:pt x="0" y="58026"/>
                          </a:lnTo>
                          <a:lnTo>
                            <a:pt x="0" y="85737"/>
                          </a:lnTo>
                          <a:lnTo>
                            <a:pt x="79921" y="97967"/>
                          </a:lnTo>
                          <a:lnTo>
                            <a:pt x="87782" y="58026"/>
                          </a:lnTo>
                          <a:lnTo>
                            <a:pt x="79921" y="0"/>
                          </a:lnTo>
                          <a:close/>
                        </a:path>
                      </a:pathLst>
                    </a:custGeom>
                    <a:solidFill>
                      <a:srgbClr val="F8A76A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5" name="object 25"/>
                    <p:cNvSpPr/>
                    <p:nvPr/>
                  </p:nvSpPr>
                  <p:spPr>
                    <a:xfrm>
                      <a:off x="942130" y="1898046"/>
                      <a:ext cx="213360" cy="2546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3359" h="254635">
                          <a:moveTo>
                            <a:pt x="50863" y="0"/>
                          </a:moveTo>
                          <a:lnTo>
                            <a:pt x="0" y="24091"/>
                          </a:lnTo>
                          <a:lnTo>
                            <a:pt x="17322" y="105410"/>
                          </a:lnTo>
                          <a:lnTo>
                            <a:pt x="60451" y="110337"/>
                          </a:lnTo>
                          <a:lnTo>
                            <a:pt x="46100" y="144233"/>
                          </a:lnTo>
                          <a:lnTo>
                            <a:pt x="159105" y="254533"/>
                          </a:lnTo>
                          <a:lnTo>
                            <a:pt x="187824" y="184048"/>
                          </a:lnTo>
                          <a:lnTo>
                            <a:pt x="152793" y="184048"/>
                          </a:lnTo>
                          <a:lnTo>
                            <a:pt x="50863" y="0"/>
                          </a:lnTo>
                          <a:close/>
                        </a:path>
                        <a:path w="213359" h="254635">
                          <a:moveTo>
                            <a:pt x="161899" y="27355"/>
                          </a:moveTo>
                          <a:lnTo>
                            <a:pt x="152793" y="184048"/>
                          </a:lnTo>
                          <a:lnTo>
                            <a:pt x="187824" y="184048"/>
                          </a:lnTo>
                          <a:lnTo>
                            <a:pt x="213334" y="121437"/>
                          </a:lnTo>
                          <a:lnTo>
                            <a:pt x="190842" y="89979"/>
                          </a:lnTo>
                          <a:lnTo>
                            <a:pt x="209930" y="58940"/>
                          </a:lnTo>
                          <a:lnTo>
                            <a:pt x="161899" y="27355"/>
                          </a:lnTo>
                          <a:close/>
                        </a:path>
                      </a:pathLst>
                    </a:custGeom>
                    <a:solidFill>
                      <a:srgbClr val="211F1F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6" name="object 26"/>
                    <p:cNvSpPr/>
                    <p:nvPr/>
                  </p:nvSpPr>
                  <p:spPr>
                    <a:xfrm>
                      <a:off x="919317" y="2410945"/>
                      <a:ext cx="97155" cy="508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7155" h="50800">
                          <a:moveTo>
                            <a:pt x="88239" y="0"/>
                          </a:moveTo>
                          <a:lnTo>
                            <a:pt x="0" y="31000"/>
                          </a:lnTo>
                          <a:lnTo>
                            <a:pt x="6400" y="50685"/>
                          </a:lnTo>
                          <a:lnTo>
                            <a:pt x="97142" y="21094"/>
                          </a:lnTo>
                          <a:lnTo>
                            <a:pt x="88239" y="0"/>
                          </a:lnTo>
                          <a:close/>
                        </a:path>
                      </a:pathLst>
                    </a:custGeom>
                    <a:solidFill>
                      <a:srgbClr val="211F1F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7" name="object 27"/>
                    <p:cNvSpPr/>
                    <p:nvPr/>
                  </p:nvSpPr>
                  <p:spPr>
                    <a:xfrm>
                      <a:off x="1140026" y="2410946"/>
                      <a:ext cx="64135" cy="508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134" h="50800">
                          <a:moveTo>
                            <a:pt x="12039" y="0"/>
                          </a:moveTo>
                          <a:lnTo>
                            <a:pt x="0" y="12776"/>
                          </a:lnTo>
                          <a:lnTo>
                            <a:pt x="62877" y="50685"/>
                          </a:lnTo>
                          <a:lnTo>
                            <a:pt x="64071" y="31000"/>
                          </a:lnTo>
                          <a:lnTo>
                            <a:pt x="12039" y="0"/>
                          </a:lnTo>
                          <a:close/>
                        </a:path>
                      </a:pathLst>
                    </a:custGeom>
                    <a:solidFill>
                      <a:srgbClr val="211F1F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8" name="object 28"/>
                    <p:cNvSpPr/>
                    <p:nvPr/>
                  </p:nvSpPr>
                  <p:spPr>
                    <a:xfrm>
                      <a:off x="1092819" y="2196057"/>
                      <a:ext cx="17780" cy="29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80" h="29210">
                          <a:moveTo>
                            <a:pt x="13563" y="0"/>
                          </a:moveTo>
                          <a:lnTo>
                            <a:pt x="3924" y="0"/>
                          </a:lnTo>
                          <a:lnTo>
                            <a:pt x="0" y="6515"/>
                          </a:lnTo>
                          <a:lnTo>
                            <a:pt x="0" y="22567"/>
                          </a:lnTo>
                          <a:lnTo>
                            <a:pt x="3924" y="29083"/>
                          </a:lnTo>
                          <a:lnTo>
                            <a:pt x="13563" y="29083"/>
                          </a:lnTo>
                          <a:lnTo>
                            <a:pt x="17475" y="22567"/>
                          </a:lnTo>
                          <a:lnTo>
                            <a:pt x="17475" y="6515"/>
                          </a:lnTo>
                          <a:lnTo>
                            <a:pt x="13563" y="0"/>
                          </a:lnTo>
                          <a:close/>
                        </a:path>
                      </a:pathLst>
                    </a:custGeom>
                    <a:solidFill>
                      <a:srgbClr val="211F1F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9" name="object 29"/>
                    <p:cNvSpPr/>
                    <p:nvPr/>
                  </p:nvSpPr>
                  <p:spPr>
                    <a:xfrm>
                      <a:off x="1092511" y="2280231"/>
                      <a:ext cx="17780" cy="29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80" h="29210">
                          <a:moveTo>
                            <a:pt x="13525" y="0"/>
                          </a:moveTo>
                          <a:lnTo>
                            <a:pt x="3886" y="0"/>
                          </a:lnTo>
                          <a:lnTo>
                            <a:pt x="0" y="6515"/>
                          </a:lnTo>
                          <a:lnTo>
                            <a:pt x="0" y="22580"/>
                          </a:lnTo>
                          <a:lnTo>
                            <a:pt x="3886" y="29083"/>
                          </a:lnTo>
                          <a:lnTo>
                            <a:pt x="13525" y="29083"/>
                          </a:lnTo>
                          <a:lnTo>
                            <a:pt x="17437" y="22580"/>
                          </a:lnTo>
                          <a:lnTo>
                            <a:pt x="17437" y="6515"/>
                          </a:lnTo>
                          <a:lnTo>
                            <a:pt x="13525" y="0"/>
                          </a:lnTo>
                          <a:close/>
                        </a:path>
                      </a:pathLst>
                    </a:custGeom>
                    <a:solidFill>
                      <a:srgbClr val="211F1F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0" name="object 30"/>
                    <p:cNvSpPr/>
                    <p:nvPr/>
                  </p:nvSpPr>
                  <p:spPr>
                    <a:xfrm>
                      <a:off x="1092511" y="2355730"/>
                      <a:ext cx="17780" cy="29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80" h="29210">
                          <a:moveTo>
                            <a:pt x="13525" y="0"/>
                          </a:moveTo>
                          <a:lnTo>
                            <a:pt x="3886" y="0"/>
                          </a:lnTo>
                          <a:lnTo>
                            <a:pt x="0" y="6527"/>
                          </a:lnTo>
                          <a:lnTo>
                            <a:pt x="0" y="22593"/>
                          </a:lnTo>
                          <a:lnTo>
                            <a:pt x="3886" y="29095"/>
                          </a:lnTo>
                          <a:lnTo>
                            <a:pt x="13525" y="29095"/>
                          </a:lnTo>
                          <a:lnTo>
                            <a:pt x="17437" y="22593"/>
                          </a:lnTo>
                          <a:lnTo>
                            <a:pt x="17437" y="6527"/>
                          </a:lnTo>
                          <a:lnTo>
                            <a:pt x="13525" y="0"/>
                          </a:lnTo>
                          <a:close/>
                        </a:path>
                      </a:pathLst>
                    </a:custGeom>
                    <a:solidFill>
                      <a:srgbClr val="211F1F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1" name="object 31"/>
                    <p:cNvSpPr/>
                    <p:nvPr/>
                  </p:nvSpPr>
                  <p:spPr>
                    <a:xfrm>
                      <a:off x="1092511" y="2429028"/>
                      <a:ext cx="17780" cy="29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80" h="29210">
                          <a:moveTo>
                            <a:pt x="13525" y="0"/>
                          </a:moveTo>
                          <a:lnTo>
                            <a:pt x="3886" y="0"/>
                          </a:lnTo>
                          <a:lnTo>
                            <a:pt x="0" y="6527"/>
                          </a:lnTo>
                          <a:lnTo>
                            <a:pt x="0" y="22593"/>
                          </a:lnTo>
                          <a:lnTo>
                            <a:pt x="3886" y="29095"/>
                          </a:lnTo>
                          <a:lnTo>
                            <a:pt x="13525" y="29095"/>
                          </a:lnTo>
                          <a:lnTo>
                            <a:pt x="17437" y="22593"/>
                          </a:lnTo>
                          <a:lnTo>
                            <a:pt x="17437" y="6527"/>
                          </a:lnTo>
                          <a:lnTo>
                            <a:pt x="13525" y="0"/>
                          </a:lnTo>
                          <a:close/>
                        </a:path>
                      </a:pathLst>
                    </a:custGeom>
                    <a:solidFill>
                      <a:srgbClr val="211F1F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2" name="object 32"/>
                    <p:cNvSpPr/>
                    <p:nvPr/>
                  </p:nvSpPr>
                  <p:spPr>
                    <a:xfrm>
                      <a:off x="1160955" y="1800592"/>
                      <a:ext cx="64030" cy="73976"/>
                    </a:xfrm>
                    <a:prstGeom prst="rect">
                      <a:avLst/>
                    </a:prstGeom>
                    <a:blipFill>
                      <a:blip r:embed="rId19" cstate="print"/>
                      <a:stretch>
                        <a:fillRect/>
                      </a:stretch>
                    </a:blipFill>
                  </p:spPr>
                  <p:txBody>
                    <a:bodyPr wrap="square" lIns="0" tIns="0" rIns="0" bIns="0" rtlCol="0"/>
                    <a:lstStyle/>
                    <a:p>
                      <a:endParaRPr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04" name="Group 103"/>
              <p:cNvGrpSpPr/>
              <p:nvPr/>
            </p:nvGrpSpPr>
            <p:grpSpPr>
              <a:xfrm>
                <a:off x="2628747" y="931844"/>
                <a:ext cx="3785783" cy="1257179"/>
                <a:chOff x="1715982" y="1718070"/>
                <a:chExt cx="3785783" cy="1257179"/>
              </a:xfrm>
            </p:grpSpPr>
            <p:sp>
              <p:nvSpPr>
                <p:cNvPr id="6" name="object 6"/>
                <p:cNvSpPr/>
                <p:nvPr/>
              </p:nvSpPr>
              <p:spPr>
                <a:xfrm>
                  <a:off x="2068797" y="1912408"/>
                  <a:ext cx="1475473" cy="691210"/>
                </a:xfrm>
                <a:prstGeom prst="rect">
                  <a:avLst/>
                </a:prstGeom>
                <a:blipFill>
                  <a:blip r:embed="rId20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grpSp>
              <p:nvGrpSpPr>
                <p:cNvPr id="103" name="Group 102"/>
                <p:cNvGrpSpPr/>
                <p:nvPr/>
              </p:nvGrpSpPr>
              <p:grpSpPr>
                <a:xfrm>
                  <a:off x="1715982" y="1718070"/>
                  <a:ext cx="3785783" cy="1257179"/>
                  <a:chOff x="1715982" y="1718070"/>
                  <a:chExt cx="3785783" cy="1257179"/>
                </a:xfrm>
              </p:grpSpPr>
              <p:sp>
                <p:nvSpPr>
                  <p:cNvPr id="100" name="object 8"/>
                  <p:cNvSpPr txBox="1"/>
                  <p:nvPr/>
                </p:nvSpPr>
                <p:spPr>
                  <a:xfrm>
                    <a:off x="3497705" y="1718070"/>
                    <a:ext cx="2004060" cy="357505"/>
                  </a:xfrm>
                  <a:prstGeom prst="rect">
                    <a:avLst/>
                  </a:prstGeom>
                </p:spPr>
                <p:txBody>
                  <a:bodyPr vert="horz" wrap="square" lIns="0" tIns="15875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25"/>
                      </a:spcBef>
                      <a:tabLst>
                        <a:tab pos="1744980" algn="l"/>
                      </a:tabLst>
                    </a:pPr>
                    <a:r>
                      <a:rPr lang="en-US" sz="2150" b="1" spc="20" dirty="0">
                        <a:latin typeface="Arial"/>
                        <a:cs typeface="Arial"/>
                      </a:rPr>
                      <a:t>%</a:t>
                    </a:r>
                    <a:endParaRPr sz="2150" dirty="0">
                      <a:latin typeface="Arial"/>
                      <a:cs typeface="Arial"/>
                    </a:endParaRPr>
                  </a:p>
                </p:txBody>
              </p:sp>
              <p:grpSp>
                <p:nvGrpSpPr>
                  <p:cNvPr id="102" name="Group 101"/>
                  <p:cNvGrpSpPr/>
                  <p:nvPr/>
                </p:nvGrpSpPr>
                <p:grpSpPr>
                  <a:xfrm>
                    <a:off x="1715982" y="1833511"/>
                    <a:ext cx="2927138" cy="1141738"/>
                    <a:chOff x="1715982" y="1833511"/>
                    <a:chExt cx="2927138" cy="1141738"/>
                  </a:xfrm>
                </p:grpSpPr>
                <p:grpSp>
                  <p:nvGrpSpPr>
                    <p:cNvPr id="98" name="Group 97"/>
                    <p:cNvGrpSpPr/>
                    <p:nvPr/>
                  </p:nvGrpSpPr>
                  <p:grpSpPr>
                    <a:xfrm>
                      <a:off x="1715982" y="1893347"/>
                      <a:ext cx="369626" cy="1081902"/>
                      <a:chOff x="2649757" y="1617601"/>
                      <a:chExt cx="369626" cy="1081902"/>
                    </a:xfrm>
                  </p:grpSpPr>
                  <p:sp>
                    <p:nvSpPr>
                      <p:cNvPr id="33" name="object 33"/>
                      <p:cNvSpPr/>
                      <p:nvPr/>
                    </p:nvSpPr>
                    <p:spPr>
                      <a:xfrm>
                        <a:off x="2666354" y="1717605"/>
                        <a:ext cx="339725" cy="39179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25" h="391794">
                            <a:moveTo>
                              <a:pt x="132587" y="0"/>
                            </a:moveTo>
                            <a:lnTo>
                              <a:pt x="92466" y="37546"/>
                            </a:lnTo>
                            <a:lnTo>
                              <a:pt x="73123" y="69584"/>
                            </a:lnTo>
                            <a:lnTo>
                              <a:pt x="69187" y="113683"/>
                            </a:lnTo>
                            <a:lnTo>
                              <a:pt x="75285" y="187413"/>
                            </a:lnTo>
                            <a:lnTo>
                              <a:pt x="68767" y="272364"/>
                            </a:lnTo>
                            <a:lnTo>
                              <a:pt x="42305" y="336532"/>
                            </a:lnTo>
                            <a:lnTo>
                              <a:pt x="13511" y="377100"/>
                            </a:lnTo>
                            <a:lnTo>
                              <a:pt x="0" y="391248"/>
                            </a:lnTo>
                            <a:lnTo>
                              <a:pt x="339724" y="391248"/>
                            </a:lnTo>
                            <a:lnTo>
                              <a:pt x="273913" y="34645"/>
                            </a:lnTo>
                            <a:lnTo>
                              <a:pt x="132587" y="0"/>
                            </a:lnTo>
                            <a:close/>
                          </a:path>
                        </a:pathLst>
                      </a:custGeom>
                      <a:solidFill>
                        <a:srgbClr val="211F1F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4" name="object 34"/>
                      <p:cNvSpPr/>
                      <p:nvPr/>
                    </p:nvSpPr>
                    <p:spPr>
                      <a:xfrm>
                        <a:off x="2652137" y="2176523"/>
                        <a:ext cx="86360" cy="5226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6360" h="522605">
                            <a:moveTo>
                              <a:pt x="53390" y="0"/>
                            </a:moveTo>
                            <a:lnTo>
                              <a:pt x="44196" y="242824"/>
                            </a:lnTo>
                            <a:lnTo>
                              <a:pt x="14224" y="434225"/>
                            </a:lnTo>
                            <a:lnTo>
                              <a:pt x="0" y="470522"/>
                            </a:lnTo>
                            <a:lnTo>
                              <a:pt x="12795" y="522366"/>
                            </a:lnTo>
                            <a:lnTo>
                              <a:pt x="59711" y="522366"/>
                            </a:lnTo>
                            <a:lnTo>
                              <a:pt x="85940" y="42735"/>
                            </a:lnTo>
                            <a:lnTo>
                              <a:pt x="53390" y="0"/>
                            </a:lnTo>
                            <a:close/>
                          </a:path>
                        </a:pathLst>
                      </a:custGeom>
                      <a:solidFill>
                        <a:srgbClr val="F8A76A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5" name="object 35"/>
                      <p:cNvSpPr/>
                      <p:nvPr/>
                    </p:nvSpPr>
                    <p:spPr>
                      <a:xfrm>
                        <a:off x="2701293" y="2173013"/>
                        <a:ext cx="36830" cy="120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6830" h="120650">
                            <a:moveTo>
                              <a:pt x="4686" y="0"/>
                            </a:moveTo>
                            <a:lnTo>
                              <a:pt x="0" y="115341"/>
                            </a:lnTo>
                            <a:lnTo>
                              <a:pt x="36779" y="120408"/>
                            </a:lnTo>
                            <a:lnTo>
                              <a:pt x="30568" y="9842"/>
                            </a:lnTo>
                            <a:lnTo>
                              <a:pt x="4686" y="0"/>
                            </a:lnTo>
                            <a:close/>
                          </a:path>
                        </a:pathLst>
                      </a:custGeom>
                      <a:solidFill>
                        <a:srgbClr val="3C5666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6" name="object 36"/>
                      <p:cNvSpPr/>
                      <p:nvPr/>
                    </p:nvSpPr>
                    <p:spPr>
                      <a:xfrm>
                        <a:off x="2649757" y="2696479"/>
                        <a:ext cx="69215" cy="254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9214" h="2539">
                            <a:moveTo>
                              <a:pt x="653" y="0"/>
                            </a:moveTo>
                            <a:lnTo>
                              <a:pt x="0" y="2410"/>
                            </a:lnTo>
                            <a:lnTo>
                              <a:pt x="68359" y="2410"/>
                            </a:lnTo>
                            <a:lnTo>
                              <a:pt x="68827" y="0"/>
                            </a:lnTo>
                            <a:lnTo>
                              <a:pt x="653" y="0"/>
                            </a:lnTo>
                            <a:close/>
                          </a:path>
                        </a:pathLst>
                      </a:custGeom>
                      <a:solidFill>
                        <a:srgbClr val="BD3937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7" name="object 37"/>
                      <p:cNvSpPr/>
                      <p:nvPr/>
                    </p:nvSpPr>
                    <p:spPr>
                      <a:xfrm>
                        <a:off x="2798945" y="1617601"/>
                        <a:ext cx="119481" cy="109867"/>
                      </a:xfrm>
                      <a:prstGeom prst="rect">
                        <a:avLst/>
                      </a:prstGeom>
                      <a:blipFill>
                        <a:blip r:embed="rId21" cstate="print"/>
                        <a:stretch>
                          <a:fillRect/>
                        </a:stretch>
                      </a:blip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8" name="object 38"/>
                      <p:cNvSpPr/>
                      <p:nvPr/>
                    </p:nvSpPr>
                    <p:spPr>
                      <a:xfrm>
                        <a:off x="2738078" y="1905017"/>
                        <a:ext cx="166370" cy="2978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6369" h="297814">
                            <a:moveTo>
                              <a:pt x="165900" y="0"/>
                            </a:moveTo>
                            <a:lnTo>
                              <a:pt x="68135" y="0"/>
                            </a:lnTo>
                            <a:lnTo>
                              <a:pt x="68135" y="104368"/>
                            </a:lnTo>
                            <a:lnTo>
                              <a:pt x="31802" y="141361"/>
                            </a:lnTo>
                            <a:lnTo>
                              <a:pt x="12593" y="163190"/>
                            </a:lnTo>
                            <a:lnTo>
                              <a:pt x="4122" y="178401"/>
                            </a:lnTo>
                            <a:lnTo>
                              <a:pt x="0" y="195541"/>
                            </a:lnTo>
                            <a:lnTo>
                              <a:pt x="2062" y="222387"/>
                            </a:lnTo>
                            <a:lnTo>
                              <a:pt x="11528" y="256212"/>
                            </a:lnTo>
                            <a:lnTo>
                              <a:pt x="21942" y="285185"/>
                            </a:lnTo>
                            <a:lnTo>
                              <a:pt x="26847" y="297472"/>
                            </a:lnTo>
                            <a:lnTo>
                              <a:pt x="109410" y="297472"/>
                            </a:lnTo>
                            <a:lnTo>
                              <a:pt x="112394" y="195541"/>
                            </a:lnTo>
                            <a:lnTo>
                              <a:pt x="165900" y="195541"/>
                            </a:lnTo>
                            <a:lnTo>
                              <a:pt x="165900" y="0"/>
                            </a:lnTo>
                            <a:close/>
                          </a:path>
                        </a:pathLst>
                      </a:custGeom>
                      <a:solidFill>
                        <a:srgbClr val="F8A76A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9" name="object 39"/>
                      <p:cNvSpPr/>
                      <p:nvPr/>
                    </p:nvSpPr>
                    <p:spPr>
                      <a:xfrm>
                        <a:off x="2763453" y="1681382"/>
                        <a:ext cx="184785" cy="27876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4785" h="278764">
                            <a:moveTo>
                              <a:pt x="92189" y="0"/>
                            </a:moveTo>
                            <a:lnTo>
                              <a:pt x="56299" y="8479"/>
                            </a:lnTo>
                            <a:lnTo>
                              <a:pt x="26997" y="32896"/>
                            </a:lnTo>
                            <a:lnTo>
                              <a:pt x="7242" y="71719"/>
                            </a:lnTo>
                            <a:lnTo>
                              <a:pt x="0" y="123418"/>
                            </a:lnTo>
                            <a:lnTo>
                              <a:pt x="7242" y="179994"/>
                            </a:lnTo>
                            <a:lnTo>
                              <a:pt x="26997" y="229585"/>
                            </a:lnTo>
                            <a:lnTo>
                              <a:pt x="56299" y="264777"/>
                            </a:lnTo>
                            <a:lnTo>
                              <a:pt x="92189" y="278155"/>
                            </a:lnTo>
                            <a:lnTo>
                              <a:pt x="128066" y="264777"/>
                            </a:lnTo>
                            <a:lnTo>
                              <a:pt x="157365" y="229585"/>
                            </a:lnTo>
                            <a:lnTo>
                              <a:pt x="177121" y="179994"/>
                            </a:lnTo>
                            <a:lnTo>
                              <a:pt x="184365" y="123418"/>
                            </a:lnTo>
                            <a:lnTo>
                              <a:pt x="177121" y="71719"/>
                            </a:lnTo>
                            <a:lnTo>
                              <a:pt x="157365" y="32896"/>
                            </a:lnTo>
                            <a:lnTo>
                              <a:pt x="128066" y="8479"/>
                            </a:lnTo>
                            <a:lnTo>
                              <a:pt x="92189" y="0"/>
                            </a:lnTo>
                            <a:close/>
                          </a:path>
                        </a:pathLst>
                      </a:custGeom>
                      <a:solidFill>
                        <a:srgbClr val="F8A76A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40" name="object 40"/>
                      <p:cNvSpPr/>
                      <p:nvPr/>
                    </p:nvSpPr>
                    <p:spPr>
                      <a:xfrm>
                        <a:off x="2688902" y="2408887"/>
                        <a:ext cx="316865" cy="29019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16864" h="290194">
                            <a:moveTo>
                              <a:pt x="282422" y="0"/>
                            </a:moveTo>
                            <a:lnTo>
                              <a:pt x="19545" y="0"/>
                            </a:lnTo>
                            <a:lnTo>
                              <a:pt x="0" y="171640"/>
                            </a:lnTo>
                            <a:lnTo>
                              <a:pt x="0" y="290001"/>
                            </a:lnTo>
                            <a:lnTo>
                              <a:pt x="316462" y="290001"/>
                            </a:lnTo>
                            <a:lnTo>
                              <a:pt x="315431" y="220489"/>
                            </a:lnTo>
                            <a:lnTo>
                              <a:pt x="312303" y="166630"/>
                            </a:lnTo>
                            <a:lnTo>
                              <a:pt x="306311" y="112991"/>
                            </a:lnTo>
                            <a:lnTo>
                              <a:pt x="293071" y="45742"/>
                            </a:lnTo>
                            <a:lnTo>
                              <a:pt x="282422" y="0"/>
                            </a:lnTo>
                            <a:close/>
                          </a:path>
                        </a:pathLst>
                      </a:custGeom>
                      <a:solidFill>
                        <a:srgbClr val="556979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41" name="object 41"/>
                      <p:cNvSpPr/>
                      <p:nvPr/>
                    </p:nvSpPr>
                    <p:spPr>
                      <a:xfrm>
                        <a:off x="2903980" y="2408885"/>
                        <a:ext cx="100330" cy="29019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330" h="290194">
                            <a:moveTo>
                              <a:pt x="65747" y="0"/>
                            </a:moveTo>
                            <a:lnTo>
                              <a:pt x="0" y="0"/>
                            </a:lnTo>
                            <a:lnTo>
                              <a:pt x="12465" y="51660"/>
                            </a:lnTo>
                            <a:lnTo>
                              <a:pt x="19234" y="81241"/>
                            </a:lnTo>
                            <a:lnTo>
                              <a:pt x="28536" y="157565"/>
                            </a:lnTo>
                            <a:lnTo>
                              <a:pt x="31207" y="207276"/>
                            </a:lnTo>
                            <a:lnTo>
                              <a:pt x="33205" y="263275"/>
                            </a:lnTo>
                            <a:lnTo>
                              <a:pt x="33863" y="290004"/>
                            </a:lnTo>
                            <a:lnTo>
                              <a:pt x="99760" y="290004"/>
                            </a:lnTo>
                            <a:lnTo>
                              <a:pt x="98726" y="220491"/>
                            </a:lnTo>
                            <a:lnTo>
                              <a:pt x="95606" y="166635"/>
                            </a:lnTo>
                            <a:lnTo>
                              <a:pt x="89636" y="113004"/>
                            </a:lnTo>
                            <a:lnTo>
                              <a:pt x="76392" y="45743"/>
                            </a:lnTo>
                            <a:lnTo>
                              <a:pt x="68992" y="13622"/>
                            </a:lnTo>
                            <a:lnTo>
                              <a:pt x="65747" y="0"/>
                            </a:lnTo>
                            <a:close/>
                          </a:path>
                        </a:pathLst>
                      </a:custGeom>
                      <a:solidFill>
                        <a:srgbClr val="3C5666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42" name="object 42"/>
                      <p:cNvSpPr/>
                      <p:nvPr/>
                    </p:nvSpPr>
                    <p:spPr>
                      <a:xfrm>
                        <a:off x="2701883" y="1943967"/>
                        <a:ext cx="317500" cy="48387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17500" h="483869">
                            <a:moveTo>
                              <a:pt x="104330" y="21488"/>
                            </a:moveTo>
                            <a:lnTo>
                              <a:pt x="64693" y="69017"/>
                            </a:lnTo>
                            <a:lnTo>
                              <a:pt x="45235" y="102174"/>
                            </a:lnTo>
                            <a:lnTo>
                              <a:pt x="31849" y="140582"/>
                            </a:lnTo>
                            <a:lnTo>
                              <a:pt x="26123" y="156438"/>
                            </a:lnTo>
                            <a:lnTo>
                              <a:pt x="19198" y="171890"/>
                            </a:lnTo>
                            <a:lnTo>
                              <a:pt x="10661" y="190598"/>
                            </a:lnTo>
                            <a:lnTo>
                              <a:pt x="3324" y="209405"/>
                            </a:lnTo>
                            <a:lnTo>
                              <a:pt x="0" y="225158"/>
                            </a:lnTo>
                            <a:lnTo>
                              <a:pt x="67" y="234543"/>
                            </a:lnTo>
                            <a:lnTo>
                              <a:pt x="2298" y="242279"/>
                            </a:lnTo>
                            <a:lnTo>
                              <a:pt x="8683" y="252513"/>
                            </a:lnTo>
                            <a:lnTo>
                              <a:pt x="21209" y="269392"/>
                            </a:lnTo>
                            <a:lnTo>
                              <a:pt x="22659" y="285189"/>
                            </a:lnTo>
                            <a:lnTo>
                              <a:pt x="25574" y="322370"/>
                            </a:lnTo>
                            <a:lnTo>
                              <a:pt x="27799" y="365618"/>
                            </a:lnTo>
                            <a:lnTo>
                              <a:pt x="27178" y="399618"/>
                            </a:lnTo>
                            <a:lnTo>
                              <a:pt x="25820" y="410025"/>
                            </a:lnTo>
                            <a:lnTo>
                              <a:pt x="23220" y="420296"/>
                            </a:lnTo>
                            <a:lnTo>
                              <a:pt x="17446" y="436554"/>
                            </a:lnTo>
                            <a:lnTo>
                              <a:pt x="6565" y="464921"/>
                            </a:lnTo>
                            <a:lnTo>
                              <a:pt x="26389" y="471174"/>
                            </a:lnTo>
                            <a:lnTo>
                              <a:pt x="77169" y="481595"/>
                            </a:lnTo>
                            <a:lnTo>
                              <a:pt x="145874" y="483679"/>
                            </a:lnTo>
                            <a:lnTo>
                              <a:pt x="219468" y="464921"/>
                            </a:lnTo>
                            <a:lnTo>
                              <a:pt x="229743" y="459166"/>
                            </a:lnTo>
                            <a:lnTo>
                              <a:pt x="235654" y="449553"/>
                            </a:lnTo>
                            <a:lnTo>
                              <a:pt x="239442" y="429154"/>
                            </a:lnTo>
                            <a:lnTo>
                              <a:pt x="243344" y="391045"/>
                            </a:lnTo>
                            <a:lnTo>
                              <a:pt x="304190" y="391045"/>
                            </a:lnTo>
                            <a:lnTo>
                              <a:pt x="317233" y="178168"/>
                            </a:lnTo>
                            <a:lnTo>
                              <a:pt x="316790" y="166730"/>
                            </a:lnTo>
                            <a:lnTo>
                              <a:pt x="316233" y="158597"/>
                            </a:lnTo>
                            <a:lnTo>
                              <a:pt x="67411" y="158597"/>
                            </a:lnTo>
                            <a:lnTo>
                              <a:pt x="108661" y="56502"/>
                            </a:lnTo>
                            <a:lnTo>
                              <a:pt x="104330" y="21488"/>
                            </a:lnTo>
                            <a:close/>
                          </a:path>
                          <a:path w="317500" h="483869">
                            <a:moveTo>
                              <a:pt x="202095" y="0"/>
                            </a:moveTo>
                            <a:lnTo>
                              <a:pt x="184696" y="45631"/>
                            </a:lnTo>
                            <a:lnTo>
                              <a:pt x="67411" y="158597"/>
                            </a:lnTo>
                            <a:lnTo>
                              <a:pt x="316233" y="158597"/>
                            </a:lnTo>
                            <a:lnTo>
                              <a:pt x="311012" y="109636"/>
                            </a:lnTo>
                            <a:lnTo>
                              <a:pt x="289880" y="68589"/>
                            </a:lnTo>
                            <a:lnTo>
                              <a:pt x="245567" y="39116"/>
                            </a:lnTo>
                            <a:lnTo>
                              <a:pt x="202095" y="0"/>
                            </a:lnTo>
                            <a:close/>
                          </a:path>
                        </a:pathLst>
                      </a:custGeom>
                      <a:solidFill>
                        <a:srgbClr val="3C5666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43" name="object 43"/>
                      <p:cNvSpPr/>
                      <p:nvPr/>
                    </p:nvSpPr>
                    <p:spPr>
                      <a:xfrm>
                        <a:off x="2741649" y="1664281"/>
                        <a:ext cx="226076" cy="197204"/>
                      </a:xfrm>
                      <a:prstGeom prst="rect">
                        <a:avLst/>
                      </a:prstGeom>
                      <a:blipFill>
                        <a:blip r:embed="rId22" cstate="print"/>
                        <a:stretch>
                          <a:fillRect/>
                        </a:stretch>
                      </a:blip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44" name="object 44"/>
                      <p:cNvSpPr/>
                      <p:nvPr/>
                    </p:nvSpPr>
                    <p:spPr>
                      <a:xfrm>
                        <a:off x="2652135" y="2649536"/>
                        <a:ext cx="26670" cy="49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6669" h="49530">
                            <a:moveTo>
                              <a:pt x="0" y="0"/>
                            </a:moveTo>
                            <a:lnTo>
                              <a:pt x="9043" y="49353"/>
                            </a:lnTo>
                            <a:lnTo>
                              <a:pt x="26494" y="49353"/>
                            </a:lnTo>
                            <a:lnTo>
                              <a:pt x="22682" y="334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FABD82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45" name="object 45"/>
                      <p:cNvSpPr/>
                      <p:nvPr/>
                    </p:nvSpPr>
                    <p:spPr>
                      <a:xfrm>
                        <a:off x="2763452" y="1934522"/>
                        <a:ext cx="166992" cy="174332"/>
                      </a:xfrm>
                      <a:prstGeom prst="rect">
                        <a:avLst/>
                      </a:prstGeom>
                      <a:blipFill>
                        <a:blip r:embed="rId23" cstate="print"/>
                        <a:stretch>
                          <a:fillRect/>
                        </a:stretch>
                      </a:blip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46" name="object 46"/>
                      <p:cNvSpPr/>
                      <p:nvPr/>
                    </p:nvSpPr>
                    <p:spPr>
                      <a:xfrm>
                        <a:off x="2701881" y="2093629"/>
                        <a:ext cx="238760" cy="3289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8760" h="328930">
                            <a:moveTo>
                              <a:pt x="224750" y="124510"/>
                            </a:moveTo>
                            <a:lnTo>
                              <a:pt x="44869" y="124510"/>
                            </a:lnTo>
                            <a:lnTo>
                              <a:pt x="74953" y="125186"/>
                            </a:lnTo>
                            <a:lnTo>
                              <a:pt x="108342" y="126279"/>
                            </a:lnTo>
                            <a:lnTo>
                              <a:pt x="138432" y="130786"/>
                            </a:lnTo>
                            <a:lnTo>
                              <a:pt x="158622" y="141706"/>
                            </a:lnTo>
                            <a:lnTo>
                              <a:pt x="174758" y="185883"/>
                            </a:lnTo>
                            <a:lnTo>
                              <a:pt x="180463" y="248537"/>
                            </a:lnTo>
                            <a:lnTo>
                              <a:pt x="180440" y="304550"/>
                            </a:lnTo>
                            <a:lnTo>
                              <a:pt x="179387" y="328803"/>
                            </a:lnTo>
                            <a:lnTo>
                              <a:pt x="238391" y="310489"/>
                            </a:lnTo>
                            <a:lnTo>
                              <a:pt x="230390" y="241388"/>
                            </a:lnTo>
                            <a:lnTo>
                              <a:pt x="226763" y="184492"/>
                            </a:lnTo>
                            <a:lnTo>
                              <a:pt x="224997" y="151977"/>
                            </a:lnTo>
                            <a:lnTo>
                              <a:pt x="224591" y="131650"/>
                            </a:lnTo>
                            <a:lnTo>
                              <a:pt x="224750" y="124510"/>
                            </a:lnTo>
                            <a:close/>
                          </a:path>
                          <a:path w="238760" h="328930">
                            <a:moveTo>
                              <a:pt x="0" y="75501"/>
                            </a:moveTo>
                            <a:lnTo>
                              <a:pt x="294" y="92982"/>
                            </a:lnTo>
                            <a:lnTo>
                              <a:pt x="2311" y="103236"/>
                            </a:lnTo>
                            <a:lnTo>
                              <a:pt x="7775" y="110250"/>
                            </a:lnTo>
                            <a:lnTo>
                              <a:pt x="18414" y="118008"/>
                            </a:lnTo>
                            <a:lnTo>
                              <a:pt x="29883" y="241388"/>
                            </a:lnTo>
                            <a:lnTo>
                              <a:pt x="44869" y="124510"/>
                            </a:lnTo>
                            <a:lnTo>
                              <a:pt x="224750" y="124510"/>
                            </a:lnTo>
                            <a:lnTo>
                              <a:pt x="225043" y="111315"/>
                            </a:lnTo>
                            <a:lnTo>
                              <a:pt x="226940" y="82197"/>
                            </a:lnTo>
                            <a:lnTo>
                              <a:pt x="227172" y="78952"/>
                            </a:lnTo>
                            <a:lnTo>
                              <a:pt x="76733" y="78952"/>
                            </a:lnTo>
                            <a:lnTo>
                              <a:pt x="23240" y="76956"/>
                            </a:lnTo>
                            <a:lnTo>
                              <a:pt x="0" y="75501"/>
                            </a:lnTo>
                            <a:close/>
                          </a:path>
                          <a:path w="238760" h="328930">
                            <a:moveTo>
                              <a:pt x="226034" y="0"/>
                            </a:moveTo>
                            <a:lnTo>
                              <a:pt x="216107" y="9501"/>
                            </a:lnTo>
                            <a:lnTo>
                              <a:pt x="204733" y="31200"/>
                            </a:lnTo>
                            <a:lnTo>
                              <a:pt x="191773" y="54885"/>
                            </a:lnTo>
                            <a:lnTo>
                              <a:pt x="177088" y="70345"/>
                            </a:lnTo>
                            <a:lnTo>
                              <a:pt x="136131" y="77933"/>
                            </a:lnTo>
                            <a:lnTo>
                              <a:pt x="76733" y="78952"/>
                            </a:lnTo>
                            <a:lnTo>
                              <a:pt x="227172" y="78952"/>
                            </a:lnTo>
                            <a:lnTo>
                              <a:pt x="229582" y="45242"/>
                            </a:lnTo>
                            <a:lnTo>
                              <a:pt x="230203" y="13494"/>
                            </a:lnTo>
                            <a:lnTo>
                              <a:pt x="226034" y="0"/>
                            </a:lnTo>
                            <a:close/>
                          </a:path>
                        </a:pathLst>
                      </a:custGeom>
                      <a:solidFill>
                        <a:srgbClr val="243B48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47" name="object 47"/>
                      <p:cNvSpPr/>
                      <p:nvPr/>
                    </p:nvSpPr>
                    <p:spPr>
                      <a:xfrm>
                        <a:off x="2823465" y="2335013"/>
                        <a:ext cx="181610" cy="36449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1610" h="364489">
                            <a:moveTo>
                              <a:pt x="180314" y="0"/>
                            </a:moveTo>
                            <a:lnTo>
                              <a:pt x="108356" y="0"/>
                            </a:lnTo>
                            <a:lnTo>
                              <a:pt x="46863" y="243611"/>
                            </a:lnTo>
                            <a:lnTo>
                              <a:pt x="32067" y="265125"/>
                            </a:lnTo>
                            <a:lnTo>
                              <a:pt x="4508" y="324091"/>
                            </a:lnTo>
                            <a:lnTo>
                              <a:pt x="0" y="362280"/>
                            </a:lnTo>
                            <a:lnTo>
                              <a:pt x="147" y="363876"/>
                            </a:lnTo>
                            <a:lnTo>
                              <a:pt x="16412" y="363876"/>
                            </a:lnTo>
                            <a:lnTo>
                              <a:pt x="21221" y="331177"/>
                            </a:lnTo>
                            <a:lnTo>
                              <a:pt x="26428" y="315798"/>
                            </a:lnTo>
                            <a:lnTo>
                              <a:pt x="70390" y="315798"/>
                            </a:lnTo>
                            <a:lnTo>
                              <a:pt x="71056" y="313842"/>
                            </a:lnTo>
                            <a:lnTo>
                              <a:pt x="94779" y="313842"/>
                            </a:lnTo>
                            <a:lnTo>
                              <a:pt x="108877" y="274180"/>
                            </a:lnTo>
                            <a:lnTo>
                              <a:pt x="108709" y="265570"/>
                            </a:lnTo>
                            <a:lnTo>
                              <a:pt x="106989" y="256249"/>
                            </a:lnTo>
                            <a:lnTo>
                              <a:pt x="105010" y="248778"/>
                            </a:lnTo>
                            <a:lnTo>
                              <a:pt x="104063" y="245719"/>
                            </a:lnTo>
                            <a:lnTo>
                              <a:pt x="142688" y="164800"/>
                            </a:lnTo>
                            <a:lnTo>
                              <a:pt x="163506" y="118190"/>
                            </a:lnTo>
                            <a:lnTo>
                              <a:pt x="173665" y="88219"/>
                            </a:lnTo>
                            <a:lnTo>
                              <a:pt x="180314" y="57213"/>
                            </a:lnTo>
                            <a:lnTo>
                              <a:pt x="181466" y="42348"/>
                            </a:lnTo>
                            <a:lnTo>
                              <a:pt x="181338" y="23339"/>
                            </a:lnTo>
                            <a:lnTo>
                              <a:pt x="180698" y="6964"/>
                            </a:lnTo>
                            <a:lnTo>
                              <a:pt x="180314" y="0"/>
                            </a:lnTo>
                            <a:close/>
                          </a:path>
                          <a:path w="181610" h="364489">
                            <a:moveTo>
                              <a:pt x="48056" y="315798"/>
                            </a:moveTo>
                            <a:lnTo>
                              <a:pt x="28282" y="315798"/>
                            </a:lnTo>
                            <a:lnTo>
                              <a:pt x="24434" y="332397"/>
                            </a:lnTo>
                            <a:lnTo>
                              <a:pt x="20280" y="363876"/>
                            </a:lnTo>
                            <a:lnTo>
                              <a:pt x="38010" y="363876"/>
                            </a:lnTo>
                            <a:lnTo>
                              <a:pt x="42849" y="331177"/>
                            </a:lnTo>
                            <a:lnTo>
                              <a:pt x="48056" y="315798"/>
                            </a:lnTo>
                            <a:close/>
                          </a:path>
                          <a:path w="181610" h="364489">
                            <a:moveTo>
                              <a:pt x="70390" y="315798"/>
                            </a:moveTo>
                            <a:lnTo>
                              <a:pt x="49885" y="315798"/>
                            </a:lnTo>
                            <a:lnTo>
                              <a:pt x="46062" y="332397"/>
                            </a:lnTo>
                            <a:lnTo>
                              <a:pt x="42468" y="359524"/>
                            </a:lnTo>
                            <a:lnTo>
                              <a:pt x="42906" y="363876"/>
                            </a:lnTo>
                            <a:lnTo>
                              <a:pt x="59374" y="363876"/>
                            </a:lnTo>
                            <a:lnTo>
                              <a:pt x="59359" y="360133"/>
                            </a:lnTo>
                            <a:lnTo>
                              <a:pt x="65824" y="329196"/>
                            </a:lnTo>
                            <a:lnTo>
                              <a:pt x="70390" y="315798"/>
                            </a:lnTo>
                            <a:close/>
                          </a:path>
                          <a:path w="181610" h="364489">
                            <a:moveTo>
                              <a:pt x="94779" y="313842"/>
                            </a:moveTo>
                            <a:lnTo>
                              <a:pt x="72898" y="313842"/>
                            </a:lnTo>
                            <a:lnTo>
                              <a:pt x="70573" y="327875"/>
                            </a:lnTo>
                            <a:lnTo>
                              <a:pt x="65544" y="348716"/>
                            </a:lnTo>
                            <a:lnTo>
                              <a:pt x="68506" y="363876"/>
                            </a:lnTo>
                            <a:lnTo>
                              <a:pt x="80011" y="363876"/>
                            </a:lnTo>
                            <a:lnTo>
                              <a:pt x="82105" y="361391"/>
                            </a:lnTo>
                            <a:lnTo>
                              <a:pt x="80772" y="347713"/>
                            </a:lnTo>
                            <a:lnTo>
                              <a:pt x="88849" y="329057"/>
                            </a:lnTo>
                            <a:lnTo>
                              <a:pt x="92240" y="318820"/>
                            </a:lnTo>
                            <a:lnTo>
                              <a:pt x="94779" y="313842"/>
                            </a:lnTo>
                            <a:close/>
                          </a:path>
                        </a:pathLst>
                      </a:custGeom>
                      <a:solidFill>
                        <a:srgbClr val="F8A76A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48" name="object 48"/>
                      <p:cNvSpPr/>
                      <p:nvPr/>
                    </p:nvSpPr>
                    <p:spPr>
                      <a:xfrm>
                        <a:off x="2922267" y="2310747"/>
                        <a:ext cx="87630" cy="2603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7630" h="26035">
                            <a:moveTo>
                              <a:pt x="87121" y="0"/>
                            </a:moveTo>
                            <a:lnTo>
                              <a:pt x="0" y="5511"/>
                            </a:lnTo>
                            <a:lnTo>
                              <a:pt x="4140" y="25933"/>
                            </a:lnTo>
                            <a:lnTo>
                              <a:pt x="83807" y="25933"/>
                            </a:lnTo>
                            <a:lnTo>
                              <a:pt x="87121" y="0"/>
                            </a:lnTo>
                            <a:close/>
                          </a:path>
                        </a:pathLst>
                      </a:custGeom>
                      <a:solidFill>
                        <a:srgbClr val="243B48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49" name="object 49"/>
                      <p:cNvSpPr/>
                      <p:nvPr/>
                    </p:nvSpPr>
                    <p:spPr>
                      <a:xfrm>
                        <a:off x="2700061" y="2278161"/>
                        <a:ext cx="31115" cy="158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1114" h="15875">
                            <a:moveTo>
                              <a:pt x="29159" y="0"/>
                            </a:moveTo>
                            <a:lnTo>
                              <a:pt x="0" y="0"/>
                            </a:lnTo>
                            <a:lnTo>
                              <a:pt x="1193" y="11341"/>
                            </a:lnTo>
                            <a:lnTo>
                              <a:pt x="30721" y="15265"/>
                            </a:lnTo>
                            <a:lnTo>
                              <a:pt x="29159" y="0"/>
                            </a:lnTo>
                            <a:close/>
                          </a:path>
                        </a:pathLst>
                      </a:custGeom>
                      <a:solidFill>
                        <a:srgbClr val="243B48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99" name="object 7"/>
                    <p:cNvSpPr txBox="1"/>
                    <p:nvPr/>
                  </p:nvSpPr>
                  <p:spPr>
                    <a:xfrm>
                      <a:off x="2133600" y="1833511"/>
                      <a:ext cx="2509520" cy="807271"/>
                    </a:xfrm>
                    <a:prstGeom prst="rect">
                      <a:avLst/>
                    </a:prstGeom>
                  </p:spPr>
                  <p:txBody>
                    <a:bodyPr vert="horz" wrap="square" lIns="0" tIns="14604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1766570" algn="l"/>
                        </a:tabLst>
                      </a:pPr>
                      <a:r>
                        <a:rPr lang="en-US" sz="515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lang="en-US" sz="5150" b="1" spc="5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6,7</a:t>
                      </a:r>
                      <a:endParaRPr sz="515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01" name="object 5"/>
                    <p:cNvSpPr txBox="1"/>
                    <p:nvPr/>
                  </p:nvSpPr>
                  <p:spPr>
                    <a:xfrm>
                      <a:off x="2132466" y="2557898"/>
                      <a:ext cx="938862" cy="223138"/>
                    </a:xfrm>
                    <a:prstGeom prst="rect">
                      <a:avLst/>
                    </a:prstGeom>
                  </p:spPr>
                  <p:txBody>
                    <a:bodyPr vert="horz" wrap="square" lIns="0" tIns="1524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lang="en-US" sz="1350" b="1" spc="-50" dirty="0" err="1" smtClean="0">
                          <a:solidFill>
                            <a:srgbClr val="FEC200"/>
                          </a:solidFill>
                          <a:latin typeface="Arial"/>
                          <a:cs typeface="Arial"/>
                        </a:rPr>
                        <a:t>Perempuan</a:t>
                      </a:r>
                      <a:endParaRPr sz="1350" dirty="0">
                        <a:solidFill>
                          <a:srgbClr val="FEC200"/>
                        </a:solidFill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111" name="object 53"/>
          <p:cNvSpPr txBox="1"/>
          <p:nvPr/>
        </p:nvSpPr>
        <p:spPr>
          <a:xfrm>
            <a:off x="1710900" y="3232911"/>
            <a:ext cx="1330011" cy="1530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800"/>
              </a:lnSpc>
              <a:spcBef>
                <a:spcPts val="95"/>
              </a:spcBef>
            </a:pPr>
            <a:r>
              <a:rPr lang="en-US" sz="1150" i="1" spc="-3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4,1 %</a:t>
            </a:r>
          </a:p>
          <a:p>
            <a:pPr marL="12700" marR="5080">
              <a:lnSpc>
                <a:spcPct val="136800"/>
              </a:lnSpc>
              <a:spcBef>
                <a:spcPts val="95"/>
              </a:spcBef>
            </a:pPr>
            <a:r>
              <a:rPr lang="en-US" sz="1150" i="1" spc="-3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21,7 %</a:t>
            </a:r>
          </a:p>
          <a:p>
            <a:pPr marL="12700" marR="5080">
              <a:lnSpc>
                <a:spcPct val="136800"/>
              </a:lnSpc>
              <a:spcBef>
                <a:spcPts val="95"/>
              </a:spcBef>
            </a:pPr>
            <a:r>
              <a:rPr lang="en-US" sz="1150" i="1" spc="-3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24,5 %</a:t>
            </a:r>
          </a:p>
          <a:p>
            <a:pPr marL="12700" marR="5080">
              <a:lnSpc>
                <a:spcPct val="136800"/>
              </a:lnSpc>
              <a:spcBef>
                <a:spcPts val="95"/>
              </a:spcBef>
            </a:pPr>
            <a:r>
              <a:rPr lang="en-US" sz="1150" i="1" spc="-3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39,0 %</a:t>
            </a:r>
          </a:p>
          <a:p>
            <a:pPr marL="12700" marR="5080">
              <a:lnSpc>
                <a:spcPct val="136800"/>
              </a:lnSpc>
              <a:spcBef>
                <a:spcPts val="95"/>
              </a:spcBef>
            </a:pPr>
            <a:r>
              <a:rPr lang="en-US" sz="1150" i="1" spc="-3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5,4 %</a:t>
            </a:r>
          </a:p>
          <a:p>
            <a:pPr marL="12700" marR="5080">
              <a:lnSpc>
                <a:spcPct val="136800"/>
              </a:lnSpc>
              <a:spcBef>
                <a:spcPts val="95"/>
              </a:spcBef>
            </a:pPr>
            <a:r>
              <a:rPr lang="en-US" sz="1150" i="1" spc="-30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5,4 %</a:t>
            </a:r>
            <a:endParaRPr lang="en-US" sz="1150" i="1" spc="-35" dirty="0" smtClean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3" name="object 79"/>
          <p:cNvSpPr/>
          <p:nvPr/>
        </p:nvSpPr>
        <p:spPr>
          <a:xfrm>
            <a:off x="1219411" y="3089793"/>
            <a:ext cx="1332865" cy="0"/>
          </a:xfrm>
          <a:custGeom>
            <a:avLst/>
            <a:gdLst/>
            <a:ahLst/>
            <a:cxnLst/>
            <a:rect l="l" t="t" r="r" b="b"/>
            <a:pathLst>
              <a:path w="1332865">
                <a:moveTo>
                  <a:pt x="0" y="0"/>
                </a:moveTo>
                <a:lnTo>
                  <a:pt x="1332445" y="0"/>
                </a:lnTo>
              </a:path>
            </a:pathLst>
          </a:custGeom>
          <a:ln w="28575">
            <a:solidFill>
              <a:srgbClr val="FEC2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4" name="object 79"/>
          <p:cNvSpPr/>
          <p:nvPr/>
        </p:nvSpPr>
        <p:spPr>
          <a:xfrm>
            <a:off x="5284529" y="3359150"/>
            <a:ext cx="1332865" cy="0"/>
          </a:xfrm>
          <a:custGeom>
            <a:avLst/>
            <a:gdLst/>
            <a:ahLst/>
            <a:cxnLst/>
            <a:rect l="l" t="t" r="r" b="b"/>
            <a:pathLst>
              <a:path w="1332865">
                <a:moveTo>
                  <a:pt x="0" y="0"/>
                </a:moveTo>
                <a:lnTo>
                  <a:pt x="1332445" y="0"/>
                </a:lnTo>
              </a:path>
            </a:pathLst>
          </a:custGeom>
          <a:ln w="28575">
            <a:solidFill>
              <a:srgbClr val="6BBA9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4791563" y="1149350"/>
            <a:ext cx="2844519" cy="1409478"/>
          </a:xfrm>
          <a:prstGeom prst="roundRect">
            <a:avLst/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227106" y="2757016"/>
            <a:ext cx="4704501" cy="2126133"/>
          </a:xfrm>
          <a:prstGeom prst="roundRect">
            <a:avLst/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>
            <a:off x="227106" y="1221355"/>
            <a:ext cx="4459110" cy="1337474"/>
          </a:xfrm>
          <a:prstGeom prst="roundRect">
            <a:avLst/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 rot="16200000">
            <a:off x="7209062" y="263561"/>
            <a:ext cx="533400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Chart 129"/>
          <p:cNvGraphicFramePr/>
          <p:nvPr>
            <p:extLst>
              <p:ext uri="{D42A27DB-BD31-4B8C-83A1-F6EECF244321}">
                <p14:modId xmlns:p14="http://schemas.microsoft.com/office/powerpoint/2010/main" val="1249427164"/>
              </p:ext>
            </p:extLst>
          </p:nvPr>
        </p:nvGraphicFramePr>
        <p:xfrm>
          <a:off x="152400" y="2347361"/>
          <a:ext cx="7546860" cy="34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1596808" y="649141"/>
            <a:ext cx="2594192" cy="1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-20" dirty="0">
                <a:solidFill>
                  <a:srgbClr val="FEC200"/>
                </a:solidFill>
                <a:latin typeface="Arial"/>
                <a:cs typeface="Arial"/>
              </a:rPr>
              <a:t>Keuangan Keluarga </a:t>
            </a:r>
            <a:r>
              <a:rPr sz="1000" b="1" spc="-15" dirty="0">
                <a:solidFill>
                  <a:srgbClr val="FEC200"/>
                </a:solidFill>
                <a:latin typeface="Arial"/>
                <a:cs typeface="Arial"/>
              </a:rPr>
              <a:t>Per</a:t>
            </a:r>
            <a:r>
              <a:rPr sz="1000" b="1" spc="-210" dirty="0">
                <a:solidFill>
                  <a:srgbClr val="FEC200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EC200"/>
                </a:solidFill>
                <a:latin typeface="Arial"/>
                <a:cs typeface="Arial"/>
              </a:rPr>
              <a:t>Bulan</a:t>
            </a:r>
            <a:endParaRPr sz="1000" dirty="0">
              <a:solidFill>
                <a:srgbClr val="FEC200"/>
              </a:solidFill>
              <a:latin typeface="Arial"/>
              <a:cs typeface="Arial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144954"/>
              </p:ext>
            </p:extLst>
          </p:nvPr>
        </p:nvGraphicFramePr>
        <p:xfrm>
          <a:off x="790115" y="834120"/>
          <a:ext cx="3284854" cy="1239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530"/>
                <a:gridCol w="1011555"/>
                <a:gridCol w="1588769"/>
              </a:tblGrid>
              <a:tr h="2046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4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spc="-1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Pendapatan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T w="6350">
                      <a:solidFill>
                        <a:srgbClr val="003C7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338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spc="-1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Pengeluaran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T w="6350">
                      <a:solidFill>
                        <a:srgbClr val="003C7A"/>
                      </a:solidFill>
                      <a:prstDash val="solid"/>
                    </a:lnT>
                  </a:tcPr>
                </a:tc>
              </a:tr>
              <a:tr h="156773">
                <a:tc>
                  <a:txBody>
                    <a:bodyPr/>
                    <a:lstStyle/>
                    <a:p>
                      <a:pPr marL="31750">
                        <a:lnSpc>
                          <a:spcPts val="1010"/>
                        </a:lnSpc>
                      </a:pPr>
                      <a:r>
                        <a:rPr sz="900" i="1" spc="-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&lt;</a:t>
                      </a:r>
                      <a:r>
                        <a:rPr sz="900" i="1" spc="-8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2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Rp</a:t>
                      </a:r>
                      <a:r>
                        <a:rPr sz="900" i="1" spc="-8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i="1" spc="-8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3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Juta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3C7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6068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650" b="1" i="1" spc="-3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28,5</a:t>
                      </a:r>
                      <a:r>
                        <a:rPr sz="650" b="1" i="1" spc="-6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i="1" spc="-1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3C7A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650" b="1" i="1" spc="-3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24,5</a:t>
                      </a:r>
                      <a:r>
                        <a:rPr sz="650" b="1" i="1" spc="-6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i="1" spc="-1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</a:tr>
              <a:tr h="1818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i="1" spc="-2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Rp </a:t>
                      </a:r>
                      <a:r>
                        <a:rPr sz="900" i="1" spc="-3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1-2</a:t>
                      </a:r>
                      <a:r>
                        <a:rPr sz="900" i="1" spc="-15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3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Juta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6350">
                      <a:solidFill>
                        <a:srgbClr val="003C7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6068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50" b="1" i="1" spc="-3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46,2</a:t>
                      </a:r>
                      <a:r>
                        <a:rPr sz="650" b="1" i="1" spc="-6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i="1" spc="-1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3C7A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50" b="1" i="1" spc="-3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50,5</a:t>
                      </a:r>
                      <a:r>
                        <a:rPr sz="650" b="1" i="1" spc="-6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i="1" spc="-1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</a:tr>
              <a:tr h="1818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i="1" spc="-2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Rp </a:t>
                      </a:r>
                      <a:r>
                        <a:rPr sz="900" i="1" spc="-3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2-3</a:t>
                      </a:r>
                      <a:r>
                        <a:rPr sz="900" i="1" spc="-15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3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Juta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6350">
                      <a:solidFill>
                        <a:srgbClr val="003C7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6068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50" b="1" i="1" spc="-3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13,5</a:t>
                      </a:r>
                      <a:r>
                        <a:rPr sz="650" b="1" i="1" spc="-6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i="1" spc="-1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3C7A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50" b="1" i="1" spc="-3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15,8</a:t>
                      </a:r>
                      <a:r>
                        <a:rPr sz="650" b="1" i="1" spc="-6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i="1" spc="-1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</a:tr>
              <a:tr h="1818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i="1" spc="-2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Rp </a:t>
                      </a:r>
                      <a:r>
                        <a:rPr sz="900" i="1" spc="-3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3-4</a:t>
                      </a:r>
                      <a:r>
                        <a:rPr sz="900" i="1" spc="-15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3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Juta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6350">
                      <a:solidFill>
                        <a:srgbClr val="003C7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0322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50" b="1" i="1" spc="-2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2,8</a:t>
                      </a:r>
                      <a:r>
                        <a:rPr sz="650" b="1" i="1" spc="-6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i="1" spc="-1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3C7A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50" b="1" i="1" spc="-2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4,0</a:t>
                      </a:r>
                      <a:r>
                        <a:rPr sz="650" b="1" i="1" spc="-6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i="1" spc="-1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</a:tr>
              <a:tr h="17936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i="1" spc="-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&gt;</a:t>
                      </a:r>
                      <a:r>
                        <a:rPr sz="900" i="1" spc="-8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2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Rp</a:t>
                      </a:r>
                      <a:r>
                        <a:rPr sz="900" i="1" spc="-8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900" i="1" spc="-8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3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Juta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6350">
                      <a:solidFill>
                        <a:srgbClr val="003C7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0322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50" b="1" i="1" spc="-2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3,8</a:t>
                      </a:r>
                      <a:r>
                        <a:rPr sz="650" b="1" i="1" spc="-6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i="1" spc="-1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3C7A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50" b="1" i="1" spc="-2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2,8</a:t>
                      </a:r>
                      <a:r>
                        <a:rPr sz="650" b="1" i="1" spc="-6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i="1" spc="-1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47625" marB="0"/>
                </a:tc>
              </a:tr>
              <a:tr h="152758">
                <a:tc>
                  <a:txBody>
                    <a:bodyPr/>
                    <a:lstStyle/>
                    <a:p>
                      <a:pPr marL="31750">
                        <a:lnSpc>
                          <a:spcPts val="994"/>
                        </a:lnSpc>
                        <a:spcBef>
                          <a:spcPts val="105"/>
                        </a:spcBef>
                      </a:pPr>
                      <a:r>
                        <a:rPr sz="900" i="1" spc="-4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TT/TJ/RHS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R w="6350">
                      <a:solidFill>
                        <a:srgbClr val="003C7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03225" algn="ctr">
                        <a:lnSpc>
                          <a:spcPts val="745"/>
                        </a:lnSpc>
                        <a:spcBef>
                          <a:spcPts val="355"/>
                        </a:spcBef>
                      </a:pPr>
                      <a:r>
                        <a:rPr sz="650" b="1" i="1" spc="-2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5,5</a:t>
                      </a:r>
                      <a:r>
                        <a:rPr sz="650" b="1" i="1" spc="-6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i="1" spc="-1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6350">
                      <a:solidFill>
                        <a:srgbClr val="003C7A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ts val="745"/>
                        </a:lnSpc>
                        <a:spcBef>
                          <a:spcPts val="355"/>
                        </a:spcBef>
                      </a:pPr>
                      <a:r>
                        <a:rPr sz="650" b="1" i="1" spc="-25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2,5</a:t>
                      </a:r>
                      <a:r>
                        <a:rPr sz="650" b="1" i="1" spc="-6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i="1" spc="-10" dirty="0">
                          <a:solidFill>
                            <a:srgbClr val="003C7A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45085" marB="0"/>
                </a:tc>
              </a:tr>
            </a:tbl>
          </a:graphicData>
        </a:graphic>
      </p:graphicFrame>
      <p:sp>
        <p:nvSpPr>
          <p:cNvPr id="65" name="object 65"/>
          <p:cNvSpPr/>
          <p:nvPr/>
        </p:nvSpPr>
        <p:spPr>
          <a:xfrm>
            <a:off x="2895600" y="1031246"/>
            <a:ext cx="1178560" cy="141605"/>
          </a:xfrm>
          <a:custGeom>
            <a:avLst/>
            <a:gdLst/>
            <a:ahLst/>
            <a:cxnLst/>
            <a:rect l="l" t="t" r="r" b="b"/>
            <a:pathLst>
              <a:path w="1178560" h="141605">
                <a:moveTo>
                  <a:pt x="1123124" y="0"/>
                </a:moveTo>
                <a:lnTo>
                  <a:pt x="55410" y="0"/>
                </a:lnTo>
                <a:lnTo>
                  <a:pt x="33845" y="4353"/>
                </a:lnTo>
                <a:lnTo>
                  <a:pt x="16232" y="16225"/>
                </a:lnTo>
                <a:lnTo>
                  <a:pt x="4355" y="33834"/>
                </a:lnTo>
                <a:lnTo>
                  <a:pt x="0" y="55397"/>
                </a:lnTo>
                <a:lnTo>
                  <a:pt x="0" y="85750"/>
                </a:lnTo>
                <a:lnTo>
                  <a:pt x="4355" y="107313"/>
                </a:lnTo>
                <a:lnTo>
                  <a:pt x="16232" y="124921"/>
                </a:lnTo>
                <a:lnTo>
                  <a:pt x="33845" y="136794"/>
                </a:lnTo>
                <a:lnTo>
                  <a:pt x="55410" y="141147"/>
                </a:lnTo>
                <a:lnTo>
                  <a:pt x="1123124" y="141147"/>
                </a:lnTo>
                <a:lnTo>
                  <a:pt x="1144687" y="136794"/>
                </a:lnTo>
                <a:lnTo>
                  <a:pt x="1162296" y="124921"/>
                </a:lnTo>
                <a:lnTo>
                  <a:pt x="1174168" y="107313"/>
                </a:lnTo>
                <a:lnTo>
                  <a:pt x="1178521" y="85750"/>
                </a:lnTo>
                <a:lnTo>
                  <a:pt x="1178521" y="55397"/>
                </a:lnTo>
                <a:lnTo>
                  <a:pt x="1174168" y="33834"/>
                </a:lnTo>
                <a:lnTo>
                  <a:pt x="1162296" y="16225"/>
                </a:lnTo>
                <a:lnTo>
                  <a:pt x="1144687" y="4353"/>
                </a:lnTo>
                <a:lnTo>
                  <a:pt x="1123124" y="0"/>
                </a:lnTo>
                <a:close/>
              </a:path>
            </a:pathLst>
          </a:custGeom>
          <a:solidFill>
            <a:srgbClr val="FFEDDA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895610" y="1031243"/>
            <a:ext cx="411480" cy="141605"/>
          </a:xfrm>
          <a:custGeom>
            <a:avLst/>
            <a:gdLst/>
            <a:ahLst/>
            <a:cxnLst/>
            <a:rect l="l" t="t" r="r" b="b"/>
            <a:pathLst>
              <a:path w="411480" h="141605">
                <a:moveTo>
                  <a:pt x="410959" y="0"/>
                </a:moveTo>
                <a:lnTo>
                  <a:pt x="52882" y="0"/>
                </a:lnTo>
                <a:lnTo>
                  <a:pt x="32296" y="4155"/>
                </a:lnTo>
                <a:lnTo>
                  <a:pt x="15487" y="15487"/>
                </a:lnTo>
                <a:lnTo>
                  <a:pt x="4155" y="32296"/>
                </a:lnTo>
                <a:lnTo>
                  <a:pt x="0" y="52882"/>
                </a:lnTo>
                <a:lnTo>
                  <a:pt x="0" y="88277"/>
                </a:lnTo>
                <a:lnTo>
                  <a:pt x="4155" y="108856"/>
                </a:lnTo>
                <a:lnTo>
                  <a:pt x="15487" y="125661"/>
                </a:lnTo>
                <a:lnTo>
                  <a:pt x="32296" y="136992"/>
                </a:lnTo>
                <a:lnTo>
                  <a:pt x="52882" y="141147"/>
                </a:lnTo>
                <a:lnTo>
                  <a:pt x="410959" y="141147"/>
                </a:lnTo>
                <a:lnTo>
                  <a:pt x="410959" y="0"/>
                </a:lnTo>
                <a:close/>
              </a:path>
            </a:pathLst>
          </a:custGeom>
          <a:solidFill>
            <a:srgbClr val="E9A289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895600" y="1213139"/>
            <a:ext cx="1178560" cy="141605"/>
          </a:xfrm>
          <a:custGeom>
            <a:avLst/>
            <a:gdLst/>
            <a:ahLst/>
            <a:cxnLst/>
            <a:rect l="l" t="t" r="r" b="b"/>
            <a:pathLst>
              <a:path w="1178560" h="141605">
                <a:moveTo>
                  <a:pt x="1123124" y="0"/>
                </a:moveTo>
                <a:lnTo>
                  <a:pt x="55410" y="0"/>
                </a:lnTo>
                <a:lnTo>
                  <a:pt x="33845" y="4353"/>
                </a:lnTo>
                <a:lnTo>
                  <a:pt x="16232" y="16225"/>
                </a:lnTo>
                <a:lnTo>
                  <a:pt x="4355" y="33834"/>
                </a:lnTo>
                <a:lnTo>
                  <a:pt x="0" y="55397"/>
                </a:lnTo>
                <a:lnTo>
                  <a:pt x="0" y="85750"/>
                </a:lnTo>
                <a:lnTo>
                  <a:pt x="4355" y="107313"/>
                </a:lnTo>
                <a:lnTo>
                  <a:pt x="16232" y="124921"/>
                </a:lnTo>
                <a:lnTo>
                  <a:pt x="33845" y="136794"/>
                </a:lnTo>
                <a:lnTo>
                  <a:pt x="55410" y="141147"/>
                </a:lnTo>
                <a:lnTo>
                  <a:pt x="1123124" y="141147"/>
                </a:lnTo>
                <a:lnTo>
                  <a:pt x="1144687" y="136794"/>
                </a:lnTo>
                <a:lnTo>
                  <a:pt x="1162296" y="124921"/>
                </a:lnTo>
                <a:lnTo>
                  <a:pt x="1174168" y="107313"/>
                </a:lnTo>
                <a:lnTo>
                  <a:pt x="1178521" y="85750"/>
                </a:lnTo>
                <a:lnTo>
                  <a:pt x="1178521" y="55397"/>
                </a:lnTo>
                <a:lnTo>
                  <a:pt x="1174168" y="33834"/>
                </a:lnTo>
                <a:lnTo>
                  <a:pt x="1162296" y="16225"/>
                </a:lnTo>
                <a:lnTo>
                  <a:pt x="1144687" y="4353"/>
                </a:lnTo>
                <a:lnTo>
                  <a:pt x="1123124" y="0"/>
                </a:lnTo>
                <a:close/>
              </a:path>
            </a:pathLst>
          </a:custGeom>
          <a:solidFill>
            <a:srgbClr val="FFEDDA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895606" y="1213130"/>
            <a:ext cx="483086" cy="141605"/>
          </a:xfrm>
          <a:custGeom>
            <a:avLst/>
            <a:gdLst/>
            <a:ahLst/>
            <a:cxnLst/>
            <a:rect l="l" t="t" r="r" b="b"/>
            <a:pathLst>
              <a:path w="636905" h="141605">
                <a:moveTo>
                  <a:pt x="636625" y="0"/>
                </a:moveTo>
                <a:lnTo>
                  <a:pt x="52882" y="0"/>
                </a:lnTo>
                <a:lnTo>
                  <a:pt x="32291" y="4155"/>
                </a:lnTo>
                <a:lnTo>
                  <a:pt x="15482" y="15487"/>
                </a:lnTo>
                <a:lnTo>
                  <a:pt x="4153" y="32296"/>
                </a:lnTo>
                <a:lnTo>
                  <a:pt x="0" y="52882"/>
                </a:lnTo>
                <a:lnTo>
                  <a:pt x="0" y="88277"/>
                </a:lnTo>
                <a:lnTo>
                  <a:pt x="4153" y="108856"/>
                </a:lnTo>
                <a:lnTo>
                  <a:pt x="15482" y="125661"/>
                </a:lnTo>
                <a:lnTo>
                  <a:pt x="32291" y="136992"/>
                </a:lnTo>
                <a:lnTo>
                  <a:pt x="52882" y="141147"/>
                </a:lnTo>
                <a:lnTo>
                  <a:pt x="636625" y="141147"/>
                </a:lnTo>
                <a:lnTo>
                  <a:pt x="636625" y="0"/>
                </a:lnTo>
                <a:close/>
              </a:path>
            </a:pathLst>
          </a:custGeom>
          <a:solidFill>
            <a:srgbClr val="E9A289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895600" y="1395032"/>
            <a:ext cx="1178560" cy="141605"/>
          </a:xfrm>
          <a:custGeom>
            <a:avLst/>
            <a:gdLst/>
            <a:ahLst/>
            <a:cxnLst/>
            <a:rect l="l" t="t" r="r" b="b"/>
            <a:pathLst>
              <a:path w="1178560" h="141605">
                <a:moveTo>
                  <a:pt x="1123124" y="0"/>
                </a:moveTo>
                <a:lnTo>
                  <a:pt x="55410" y="0"/>
                </a:lnTo>
                <a:lnTo>
                  <a:pt x="33845" y="4353"/>
                </a:lnTo>
                <a:lnTo>
                  <a:pt x="16232" y="16225"/>
                </a:lnTo>
                <a:lnTo>
                  <a:pt x="4355" y="33834"/>
                </a:lnTo>
                <a:lnTo>
                  <a:pt x="0" y="55397"/>
                </a:lnTo>
                <a:lnTo>
                  <a:pt x="0" y="85750"/>
                </a:lnTo>
                <a:lnTo>
                  <a:pt x="4355" y="107313"/>
                </a:lnTo>
                <a:lnTo>
                  <a:pt x="16232" y="124921"/>
                </a:lnTo>
                <a:lnTo>
                  <a:pt x="33845" y="136794"/>
                </a:lnTo>
                <a:lnTo>
                  <a:pt x="55410" y="141147"/>
                </a:lnTo>
                <a:lnTo>
                  <a:pt x="1123124" y="141147"/>
                </a:lnTo>
                <a:lnTo>
                  <a:pt x="1144687" y="136794"/>
                </a:lnTo>
                <a:lnTo>
                  <a:pt x="1162296" y="124921"/>
                </a:lnTo>
                <a:lnTo>
                  <a:pt x="1174168" y="107313"/>
                </a:lnTo>
                <a:lnTo>
                  <a:pt x="1178521" y="85750"/>
                </a:lnTo>
                <a:lnTo>
                  <a:pt x="1178521" y="55397"/>
                </a:lnTo>
                <a:lnTo>
                  <a:pt x="1174168" y="33834"/>
                </a:lnTo>
                <a:lnTo>
                  <a:pt x="1162296" y="16225"/>
                </a:lnTo>
                <a:lnTo>
                  <a:pt x="1144687" y="4353"/>
                </a:lnTo>
                <a:lnTo>
                  <a:pt x="1123124" y="0"/>
                </a:lnTo>
                <a:close/>
              </a:path>
            </a:pathLst>
          </a:custGeom>
          <a:solidFill>
            <a:srgbClr val="FFEDDA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895604" y="1395028"/>
            <a:ext cx="238699" cy="141605"/>
          </a:xfrm>
          <a:custGeom>
            <a:avLst/>
            <a:gdLst/>
            <a:ahLst/>
            <a:cxnLst/>
            <a:rect l="l" t="t" r="r" b="b"/>
            <a:pathLst>
              <a:path w="334010" h="141605">
                <a:moveTo>
                  <a:pt x="333476" y="0"/>
                </a:moveTo>
                <a:lnTo>
                  <a:pt x="52882" y="0"/>
                </a:lnTo>
                <a:lnTo>
                  <a:pt x="32291" y="4155"/>
                </a:lnTo>
                <a:lnTo>
                  <a:pt x="15482" y="15487"/>
                </a:lnTo>
                <a:lnTo>
                  <a:pt x="4153" y="32296"/>
                </a:lnTo>
                <a:lnTo>
                  <a:pt x="0" y="52882"/>
                </a:lnTo>
                <a:lnTo>
                  <a:pt x="0" y="88277"/>
                </a:lnTo>
                <a:lnTo>
                  <a:pt x="4153" y="108856"/>
                </a:lnTo>
                <a:lnTo>
                  <a:pt x="15482" y="125661"/>
                </a:lnTo>
                <a:lnTo>
                  <a:pt x="32291" y="136992"/>
                </a:lnTo>
                <a:lnTo>
                  <a:pt x="52882" y="141147"/>
                </a:lnTo>
                <a:lnTo>
                  <a:pt x="333476" y="141147"/>
                </a:lnTo>
                <a:lnTo>
                  <a:pt x="333476" y="0"/>
                </a:lnTo>
                <a:close/>
              </a:path>
            </a:pathLst>
          </a:custGeom>
          <a:solidFill>
            <a:srgbClr val="E9A289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895600" y="1576924"/>
            <a:ext cx="1178560" cy="141605"/>
          </a:xfrm>
          <a:custGeom>
            <a:avLst/>
            <a:gdLst/>
            <a:ahLst/>
            <a:cxnLst/>
            <a:rect l="l" t="t" r="r" b="b"/>
            <a:pathLst>
              <a:path w="1178560" h="141605">
                <a:moveTo>
                  <a:pt x="1123124" y="0"/>
                </a:moveTo>
                <a:lnTo>
                  <a:pt x="55410" y="0"/>
                </a:lnTo>
                <a:lnTo>
                  <a:pt x="33845" y="4353"/>
                </a:lnTo>
                <a:lnTo>
                  <a:pt x="16232" y="16225"/>
                </a:lnTo>
                <a:lnTo>
                  <a:pt x="4355" y="33834"/>
                </a:lnTo>
                <a:lnTo>
                  <a:pt x="0" y="55397"/>
                </a:lnTo>
                <a:lnTo>
                  <a:pt x="0" y="85750"/>
                </a:lnTo>
                <a:lnTo>
                  <a:pt x="4355" y="107313"/>
                </a:lnTo>
                <a:lnTo>
                  <a:pt x="16232" y="124921"/>
                </a:lnTo>
                <a:lnTo>
                  <a:pt x="33845" y="136794"/>
                </a:lnTo>
                <a:lnTo>
                  <a:pt x="55410" y="141147"/>
                </a:lnTo>
                <a:lnTo>
                  <a:pt x="1123124" y="141147"/>
                </a:lnTo>
                <a:lnTo>
                  <a:pt x="1144687" y="136794"/>
                </a:lnTo>
                <a:lnTo>
                  <a:pt x="1162296" y="124921"/>
                </a:lnTo>
                <a:lnTo>
                  <a:pt x="1174168" y="107313"/>
                </a:lnTo>
                <a:lnTo>
                  <a:pt x="1178521" y="85750"/>
                </a:lnTo>
                <a:lnTo>
                  <a:pt x="1178521" y="55397"/>
                </a:lnTo>
                <a:lnTo>
                  <a:pt x="1174168" y="33834"/>
                </a:lnTo>
                <a:lnTo>
                  <a:pt x="1162296" y="16225"/>
                </a:lnTo>
                <a:lnTo>
                  <a:pt x="1144687" y="4353"/>
                </a:lnTo>
                <a:lnTo>
                  <a:pt x="1123124" y="0"/>
                </a:lnTo>
                <a:close/>
              </a:path>
            </a:pathLst>
          </a:custGeom>
          <a:solidFill>
            <a:srgbClr val="FFEDDA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895600" y="1576921"/>
            <a:ext cx="73266" cy="141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895600" y="1758811"/>
            <a:ext cx="1178560" cy="141605"/>
          </a:xfrm>
          <a:custGeom>
            <a:avLst/>
            <a:gdLst/>
            <a:ahLst/>
            <a:cxnLst/>
            <a:rect l="l" t="t" r="r" b="b"/>
            <a:pathLst>
              <a:path w="1178560" h="141605">
                <a:moveTo>
                  <a:pt x="1123124" y="0"/>
                </a:moveTo>
                <a:lnTo>
                  <a:pt x="55410" y="0"/>
                </a:lnTo>
                <a:lnTo>
                  <a:pt x="33845" y="4353"/>
                </a:lnTo>
                <a:lnTo>
                  <a:pt x="16232" y="16227"/>
                </a:lnTo>
                <a:lnTo>
                  <a:pt x="4355" y="33839"/>
                </a:lnTo>
                <a:lnTo>
                  <a:pt x="0" y="55410"/>
                </a:lnTo>
                <a:lnTo>
                  <a:pt x="0" y="85763"/>
                </a:lnTo>
                <a:lnTo>
                  <a:pt x="4355" y="107325"/>
                </a:lnTo>
                <a:lnTo>
                  <a:pt x="16232" y="124934"/>
                </a:lnTo>
                <a:lnTo>
                  <a:pt x="33845" y="136806"/>
                </a:lnTo>
                <a:lnTo>
                  <a:pt x="55410" y="141160"/>
                </a:lnTo>
                <a:lnTo>
                  <a:pt x="1123124" y="141160"/>
                </a:lnTo>
                <a:lnTo>
                  <a:pt x="1144687" y="136806"/>
                </a:lnTo>
                <a:lnTo>
                  <a:pt x="1162296" y="124934"/>
                </a:lnTo>
                <a:lnTo>
                  <a:pt x="1174168" y="107325"/>
                </a:lnTo>
                <a:lnTo>
                  <a:pt x="1178521" y="85763"/>
                </a:lnTo>
                <a:lnTo>
                  <a:pt x="1178521" y="55410"/>
                </a:lnTo>
                <a:lnTo>
                  <a:pt x="1174168" y="33839"/>
                </a:lnTo>
                <a:lnTo>
                  <a:pt x="1162296" y="16227"/>
                </a:lnTo>
                <a:lnTo>
                  <a:pt x="1144687" y="4353"/>
                </a:lnTo>
                <a:lnTo>
                  <a:pt x="1123124" y="0"/>
                </a:lnTo>
                <a:close/>
              </a:path>
            </a:pathLst>
          </a:custGeom>
          <a:solidFill>
            <a:srgbClr val="FFEDDA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895610" y="1758808"/>
            <a:ext cx="55880" cy="141605"/>
          </a:xfrm>
          <a:custGeom>
            <a:avLst/>
            <a:gdLst/>
            <a:ahLst/>
            <a:cxnLst/>
            <a:rect l="l" t="t" r="r" b="b"/>
            <a:pathLst>
              <a:path w="55880" h="141605">
                <a:moveTo>
                  <a:pt x="55397" y="0"/>
                </a:moveTo>
                <a:lnTo>
                  <a:pt x="52882" y="0"/>
                </a:lnTo>
                <a:lnTo>
                  <a:pt x="32296" y="4155"/>
                </a:lnTo>
                <a:lnTo>
                  <a:pt x="15487" y="15487"/>
                </a:lnTo>
                <a:lnTo>
                  <a:pt x="4155" y="32296"/>
                </a:lnTo>
                <a:lnTo>
                  <a:pt x="0" y="52882"/>
                </a:lnTo>
                <a:lnTo>
                  <a:pt x="0" y="88277"/>
                </a:lnTo>
                <a:lnTo>
                  <a:pt x="4155" y="108858"/>
                </a:lnTo>
                <a:lnTo>
                  <a:pt x="15487" y="125668"/>
                </a:lnTo>
                <a:lnTo>
                  <a:pt x="32296" y="137003"/>
                </a:lnTo>
                <a:lnTo>
                  <a:pt x="52882" y="141160"/>
                </a:lnTo>
                <a:lnTo>
                  <a:pt x="55397" y="141160"/>
                </a:lnTo>
                <a:lnTo>
                  <a:pt x="55397" y="0"/>
                </a:lnTo>
                <a:close/>
              </a:path>
            </a:pathLst>
          </a:custGeom>
          <a:solidFill>
            <a:srgbClr val="E9A289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895600" y="1935668"/>
            <a:ext cx="1178560" cy="141605"/>
          </a:xfrm>
          <a:custGeom>
            <a:avLst/>
            <a:gdLst/>
            <a:ahLst/>
            <a:cxnLst/>
            <a:rect l="l" t="t" r="r" b="b"/>
            <a:pathLst>
              <a:path w="1178560" h="141605">
                <a:moveTo>
                  <a:pt x="1123124" y="0"/>
                </a:moveTo>
                <a:lnTo>
                  <a:pt x="55410" y="0"/>
                </a:lnTo>
                <a:lnTo>
                  <a:pt x="33845" y="4349"/>
                </a:lnTo>
                <a:lnTo>
                  <a:pt x="16232" y="16214"/>
                </a:lnTo>
                <a:lnTo>
                  <a:pt x="4355" y="33818"/>
                </a:lnTo>
                <a:lnTo>
                  <a:pt x="0" y="55384"/>
                </a:lnTo>
                <a:lnTo>
                  <a:pt x="0" y="85750"/>
                </a:lnTo>
                <a:lnTo>
                  <a:pt x="4355" y="107305"/>
                </a:lnTo>
                <a:lnTo>
                  <a:pt x="16232" y="124910"/>
                </a:lnTo>
                <a:lnTo>
                  <a:pt x="33845" y="136781"/>
                </a:lnTo>
                <a:lnTo>
                  <a:pt x="55410" y="141135"/>
                </a:lnTo>
                <a:lnTo>
                  <a:pt x="1123124" y="141135"/>
                </a:lnTo>
                <a:lnTo>
                  <a:pt x="1144687" y="136781"/>
                </a:lnTo>
                <a:lnTo>
                  <a:pt x="1162296" y="124910"/>
                </a:lnTo>
                <a:lnTo>
                  <a:pt x="1174168" y="107305"/>
                </a:lnTo>
                <a:lnTo>
                  <a:pt x="1178521" y="85750"/>
                </a:lnTo>
                <a:lnTo>
                  <a:pt x="1178521" y="55384"/>
                </a:lnTo>
                <a:lnTo>
                  <a:pt x="1174168" y="33818"/>
                </a:lnTo>
                <a:lnTo>
                  <a:pt x="1162296" y="16214"/>
                </a:lnTo>
                <a:lnTo>
                  <a:pt x="1144687" y="4349"/>
                </a:lnTo>
                <a:lnTo>
                  <a:pt x="1123124" y="0"/>
                </a:lnTo>
                <a:close/>
              </a:path>
            </a:pathLst>
          </a:custGeom>
          <a:solidFill>
            <a:srgbClr val="FFEDDA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895606" y="1935653"/>
            <a:ext cx="53340" cy="141605"/>
          </a:xfrm>
          <a:custGeom>
            <a:avLst/>
            <a:gdLst/>
            <a:ahLst/>
            <a:cxnLst/>
            <a:rect l="l" t="t" r="r" b="b"/>
            <a:pathLst>
              <a:path w="53339" h="141605">
                <a:moveTo>
                  <a:pt x="45478" y="139653"/>
                </a:moveTo>
                <a:lnTo>
                  <a:pt x="45478" y="141147"/>
                </a:lnTo>
                <a:lnTo>
                  <a:pt x="52882" y="141147"/>
                </a:lnTo>
                <a:lnTo>
                  <a:pt x="45478" y="139653"/>
                </a:lnTo>
                <a:close/>
              </a:path>
              <a:path w="53339" h="141605">
                <a:moveTo>
                  <a:pt x="45478" y="1494"/>
                </a:moveTo>
                <a:lnTo>
                  <a:pt x="32296" y="4155"/>
                </a:lnTo>
                <a:lnTo>
                  <a:pt x="15487" y="15487"/>
                </a:lnTo>
                <a:lnTo>
                  <a:pt x="4155" y="32296"/>
                </a:lnTo>
                <a:lnTo>
                  <a:pt x="0" y="52882"/>
                </a:lnTo>
                <a:lnTo>
                  <a:pt x="0" y="88277"/>
                </a:lnTo>
                <a:lnTo>
                  <a:pt x="4155" y="108856"/>
                </a:lnTo>
                <a:lnTo>
                  <a:pt x="15487" y="125661"/>
                </a:lnTo>
                <a:lnTo>
                  <a:pt x="32296" y="136992"/>
                </a:lnTo>
                <a:lnTo>
                  <a:pt x="45478" y="139653"/>
                </a:lnTo>
                <a:lnTo>
                  <a:pt x="45478" y="1494"/>
                </a:lnTo>
                <a:close/>
              </a:path>
              <a:path w="53339" h="141605">
                <a:moveTo>
                  <a:pt x="52882" y="0"/>
                </a:moveTo>
                <a:lnTo>
                  <a:pt x="45478" y="0"/>
                </a:lnTo>
                <a:lnTo>
                  <a:pt x="45478" y="1494"/>
                </a:lnTo>
                <a:lnTo>
                  <a:pt x="52882" y="0"/>
                </a:lnTo>
                <a:close/>
              </a:path>
            </a:pathLst>
          </a:custGeom>
          <a:solidFill>
            <a:srgbClr val="E9A289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616025" y="1031246"/>
            <a:ext cx="1178560" cy="141605"/>
          </a:xfrm>
          <a:custGeom>
            <a:avLst/>
            <a:gdLst/>
            <a:ahLst/>
            <a:cxnLst/>
            <a:rect l="l" t="t" r="r" b="b"/>
            <a:pathLst>
              <a:path w="1178560" h="141605">
                <a:moveTo>
                  <a:pt x="1123137" y="0"/>
                </a:moveTo>
                <a:lnTo>
                  <a:pt x="55410" y="0"/>
                </a:lnTo>
                <a:lnTo>
                  <a:pt x="33845" y="4353"/>
                </a:lnTo>
                <a:lnTo>
                  <a:pt x="16232" y="16225"/>
                </a:lnTo>
                <a:lnTo>
                  <a:pt x="4355" y="33834"/>
                </a:lnTo>
                <a:lnTo>
                  <a:pt x="0" y="55397"/>
                </a:lnTo>
                <a:lnTo>
                  <a:pt x="0" y="85750"/>
                </a:lnTo>
                <a:lnTo>
                  <a:pt x="4355" y="107313"/>
                </a:lnTo>
                <a:lnTo>
                  <a:pt x="16232" y="124921"/>
                </a:lnTo>
                <a:lnTo>
                  <a:pt x="33845" y="136794"/>
                </a:lnTo>
                <a:lnTo>
                  <a:pt x="55410" y="141147"/>
                </a:lnTo>
                <a:lnTo>
                  <a:pt x="1123137" y="141147"/>
                </a:lnTo>
                <a:lnTo>
                  <a:pt x="1144698" y="136794"/>
                </a:lnTo>
                <a:lnTo>
                  <a:pt x="1162302" y="124921"/>
                </a:lnTo>
                <a:lnTo>
                  <a:pt x="1174170" y="107313"/>
                </a:lnTo>
                <a:lnTo>
                  <a:pt x="1178521" y="85750"/>
                </a:lnTo>
                <a:lnTo>
                  <a:pt x="1178521" y="55397"/>
                </a:lnTo>
                <a:lnTo>
                  <a:pt x="1174170" y="33834"/>
                </a:lnTo>
                <a:lnTo>
                  <a:pt x="1162302" y="16225"/>
                </a:lnTo>
                <a:lnTo>
                  <a:pt x="1144698" y="4353"/>
                </a:lnTo>
                <a:lnTo>
                  <a:pt x="1123137" y="0"/>
                </a:lnTo>
                <a:close/>
              </a:path>
            </a:pathLst>
          </a:custGeom>
          <a:solidFill>
            <a:srgbClr val="D5EEFA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616061" y="1031243"/>
            <a:ext cx="264143" cy="141599"/>
          </a:xfrm>
          <a:custGeom>
            <a:avLst/>
            <a:gdLst/>
            <a:ahLst/>
            <a:cxnLst/>
            <a:rect l="l" t="t" r="r" b="b"/>
            <a:pathLst>
              <a:path w="411480" h="141605">
                <a:moveTo>
                  <a:pt x="410946" y="0"/>
                </a:moveTo>
                <a:lnTo>
                  <a:pt x="52857" y="0"/>
                </a:lnTo>
                <a:lnTo>
                  <a:pt x="32275" y="4155"/>
                </a:lnTo>
                <a:lnTo>
                  <a:pt x="15474" y="15487"/>
                </a:lnTo>
                <a:lnTo>
                  <a:pt x="4151" y="32296"/>
                </a:lnTo>
                <a:lnTo>
                  <a:pt x="0" y="52882"/>
                </a:lnTo>
                <a:lnTo>
                  <a:pt x="0" y="88277"/>
                </a:lnTo>
                <a:lnTo>
                  <a:pt x="4151" y="108856"/>
                </a:lnTo>
                <a:lnTo>
                  <a:pt x="15474" y="125661"/>
                </a:lnTo>
                <a:lnTo>
                  <a:pt x="32275" y="136992"/>
                </a:lnTo>
                <a:lnTo>
                  <a:pt x="52857" y="141147"/>
                </a:lnTo>
                <a:lnTo>
                  <a:pt x="410946" y="141147"/>
                </a:lnTo>
                <a:lnTo>
                  <a:pt x="410946" y="0"/>
                </a:lnTo>
                <a:close/>
              </a:path>
            </a:pathLst>
          </a:custGeom>
          <a:solidFill>
            <a:srgbClr val="6CCEF5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616025" y="1213139"/>
            <a:ext cx="1178560" cy="141605"/>
          </a:xfrm>
          <a:custGeom>
            <a:avLst/>
            <a:gdLst/>
            <a:ahLst/>
            <a:cxnLst/>
            <a:rect l="l" t="t" r="r" b="b"/>
            <a:pathLst>
              <a:path w="1178560" h="141605">
                <a:moveTo>
                  <a:pt x="1123137" y="0"/>
                </a:moveTo>
                <a:lnTo>
                  <a:pt x="55410" y="0"/>
                </a:lnTo>
                <a:lnTo>
                  <a:pt x="33845" y="4353"/>
                </a:lnTo>
                <a:lnTo>
                  <a:pt x="16232" y="16225"/>
                </a:lnTo>
                <a:lnTo>
                  <a:pt x="4355" y="33834"/>
                </a:lnTo>
                <a:lnTo>
                  <a:pt x="0" y="55397"/>
                </a:lnTo>
                <a:lnTo>
                  <a:pt x="0" y="85750"/>
                </a:lnTo>
                <a:lnTo>
                  <a:pt x="4355" y="107313"/>
                </a:lnTo>
                <a:lnTo>
                  <a:pt x="16232" y="124921"/>
                </a:lnTo>
                <a:lnTo>
                  <a:pt x="33845" y="136794"/>
                </a:lnTo>
                <a:lnTo>
                  <a:pt x="55410" y="141147"/>
                </a:lnTo>
                <a:lnTo>
                  <a:pt x="1123137" y="141147"/>
                </a:lnTo>
                <a:lnTo>
                  <a:pt x="1144698" y="136794"/>
                </a:lnTo>
                <a:lnTo>
                  <a:pt x="1162302" y="124921"/>
                </a:lnTo>
                <a:lnTo>
                  <a:pt x="1174170" y="107313"/>
                </a:lnTo>
                <a:lnTo>
                  <a:pt x="1178521" y="85750"/>
                </a:lnTo>
                <a:lnTo>
                  <a:pt x="1178521" y="55397"/>
                </a:lnTo>
                <a:lnTo>
                  <a:pt x="1174170" y="33834"/>
                </a:lnTo>
                <a:lnTo>
                  <a:pt x="1162302" y="16225"/>
                </a:lnTo>
                <a:lnTo>
                  <a:pt x="1144698" y="4353"/>
                </a:lnTo>
                <a:lnTo>
                  <a:pt x="1123137" y="0"/>
                </a:lnTo>
                <a:close/>
              </a:path>
            </a:pathLst>
          </a:custGeom>
          <a:solidFill>
            <a:srgbClr val="D5EEFA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616060" y="1213130"/>
            <a:ext cx="534241" cy="141605"/>
          </a:xfrm>
          <a:custGeom>
            <a:avLst/>
            <a:gdLst/>
            <a:ahLst/>
            <a:cxnLst/>
            <a:rect l="l" t="t" r="r" b="b"/>
            <a:pathLst>
              <a:path w="612775" h="141605">
                <a:moveTo>
                  <a:pt x="612609" y="0"/>
                </a:moveTo>
                <a:lnTo>
                  <a:pt x="52857" y="0"/>
                </a:lnTo>
                <a:lnTo>
                  <a:pt x="32275" y="4155"/>
                </a:lnTo>
                <a:lnTo>
                  <a:pt x="15474" y="15487"/>
                </a:lnTo>
                <a:lnTo>
                  <a:pt x="4151" y="32296"/>
                </a:lnTo>
                <a:lnTo>
                  <a:pt x="0" y="52882"/>
                </a:lnTo>
                <a:lnTo>
                  <a:pt x="0" y="88277"/>
                </a:lnTo>
                <a:lnTo>
                  <a:pt x="4151" y="108856"/>
                </a:lnTo>
                <a:lnTo>
                  <a:pt x="15474" y="125661"/>
                </a:lnTo>
                <a:lnTo>
                  <a:pt x="32275" y="136992"/>
                </a:lnTo>
                <a:lnTo>
                  <a:pt x="52857" y="141147"/>
                </a:lnTo>
                <a:lnTo>
                  <a:pt x="612609" y="141147"/>
                </a:lnTo>
                <a:lnTo>
                  <a:pt x="612609" y="0"/>
                </a:lnTo>
                <a:close/>
              </a:path>
            </a:pathLst>
          </a:custGeom>
          <a:solidFill>
            <a:srgbClr val="6CCEF5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616025" y="1395032"/>
            <a:ext cx="1178560" cy="141605"/>
          </a:xfrm>
          <a:custGeom>
            <a:avLst/>
            <a:gdLst/>
            <a:ahLst/>
            <a:cxnLst/>
            <a:rect l="l" t="t" r="r" b="b"/>
            <a:pathLst>
              <a:path w="1178560" h="141605">
                <a:moveTo>
                  <a:pt x="1123137" y="0"/>
                </a:moveTo>
                <a:lnTo>
                  <a:pt x="55410" y="0"/>
                </a:lnTo>
                <a:lnTo>
                  <a:pt x="33845" y="4353"/>
                </a:lnTo>
                <a:lnTo>
                  <a:pt x="16232" y="16225"/>
                </a:lnTo>
                <a:lnTo>
                  <a:pt x="4355" y="33834"/>
                </a:lnTo>
                <a:lnTo>
                  <a:pt x="0" y="55397"/>
                </a:lnTo>
                <a:lnTo>
                  <a:pt x="0" y="85750"/>
                </a:lnTo>
                <a:lnTo>
                  <a:pt x="4355" y="107313"/>
                </a:lnTo>
                <a:lnTo>
                  <a:pt x="16232" y="124921"/>
                </a:lnTo>
                <a:lnTo>
                  <a:pt x="33845" y="136794"/>
                </a:lnTo>
                <a:lnTo>
                  <a:pt x="55410" y="141147"/>
                </a:lnTo>
                <a:lnTo>
                  <a:pt x="1123137" y="141147"/>
                </a:lnTo>
                <a:lnTo>
                  <a:pt x="1144698" y="136794"/>
                </a:lnTo>
                <a:lnTo>
                  <a:pt x="1162302" y="124921"/>
                </a:lnTo>
                <a:lnTo>
                  <a:pt x="1174170" y="107313"/>
                </a:lnTo>
                <a:lnTo>
                  <a:pt x="1178521" y="85750"/>
                </a:lnTo>
                <a:lnTo>
                  <a:pt x="1178521" y="55397"/>
                </a:lnTo>
                <a:lnTo>
                  <a:pt x="1174170" y="33834"/>
                </a:lnTo>
                <a:lnTo>
                  <a:pt x="1162302" y="16225"/>
                </a:lnTo>
                <a:lnTo>
                  <a:pt x="1144698" y="4353"/>
                </a:lnTo>
                <a:lnTo>
                  <a:pt x="1123137" y="0"/>
                </a:lnTo>
                <a:close/>
              </a:path>
            </a:pathLst>
          </a:custGeom>
          <a:solidFill>
            <a:srgbClr val="D5EEFA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1616044" y="1395028"/>
            <a:ext cx="146659" cy="152632"/>
          </a:xfrm>
          <a:custGeom>
            <a:avLst/>
            <a:gdLst/>
            <a:ahLst/>
            <a:cxnLst/>
            <a:rect l="l" t="t" r="r" b="b"/>
            <a:pathLst>
              <a:path w="264159" h="141605">
                <a:moveTo>
                  <a:pt x="263994" y="0"/>
                </a:moveTo>
                <a:lnTo>
                  <a:pt x="52870" y="0"/>
                </a:lnTo>
                <a:lnTo>
                  <a:pt x="32286" y="4155"/>
                </a:lnTo>
                <a:lnTo>
                  <a:pt x="15481" y="15487"/>
                </a:lnTo>
                <a:lnTo>
                  <a:pt x="4153" y="32296"/>
                </a:lnTo>
                <a:lnTo>
                  <a:pt x="0" y="52882"/>
                </a:lnTo>
                <a:lnTo>
                  <a:pt x="0" y="88277"/>
                </a:lnTo>
                <a:lnTo>
                  <a:pt x="4153" y="108856"/>
                </a:lnTo>
                <a:lnTo>
                  <a:pt x="15481" y="125661"/>
                </a:lnTo>
                <a:lnTo>
                  <a:pt x="32286" y="136992"/>
                </a:lnTo>
                <a:lnTo>
                  <a:pt x="52870" y="141147"/>
                </a:lnTo>
                <a:lnTo>
                  <a:pt x="263994" y="141147"/>
                </a:lnTo>
                <a:lnTo>
                  <a:pt x="263994" y="0"/>
                </a:lnTo>
                <a:close/>
              </a:path>
            </a:pathLst>
          </a:custGeom>
          <a:solidFill>
            <a:srgbClr val="6CCEF5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616025" y="1576924"/>
            <a:ext cx="1178560" cy="141605"/>
          </a:xfrm>
          <a:custGeom>
            <a:avLst/>
            <a:gdLst/>
            <a:ahLst/>
            <a:cxnLst/>
            <a:rect l="l" t="t" r="r" b="b"/>
            <a:pathLst>
              <a:path w="1178560" h="141605">
                <a:moveTo>
                  <a:pt x="1123137" y="0"/>
                </a:moveTo>
                <a:lnTo>
                  <a:pt x="55410" y="0"/>
                </a:lnTo>
                <a:lnTo>
                  <a:pt x="33845" y="4353"/>
                </a:lnTo>
                <a:lnTo>
                  <a:pt x="16232" y="16225"/>
                </a:lnTo>
                <a:lnTo>
                  <a:pt x="4355" y="33834"/>
                </a:lnTo>
                <a:lnTo>
                  <a:pt x="0" y="55397"/>
                </a:lnTo>
                <a:lnTo>
                  <a:pt x="0" y="85750"/>
                </a:lnTo>
                <a:lnTo>
                  <a:pt x="4355" y="107313"/>
                </a:lnTo>
                <a:lnTo>
                  <a:pt x="16232" y="124921"/>
                </a:lnTo>
                <a:lnTo>
                  <a:pt x="33845" y="136794"/>
                </a:lnTo>
                <a:lnTo>
                  <a:pt x="55410" y="141147"/>
                </a:lnTo>
                <a:lnTo>
                  <a:pt x="1123137" y="141147"/>
                </a:lnTo>
                <a:lnTo>
                  <a:pt x="1144698" y="136794"/>
                </a:lnTo>
                <a:lnTo>
                  <a:pt x="1162302" y="124921"/>
                </a:lnTo>
                <a:lnTo>
                  <a:pt x="1174170" y="107313"/>
                </a:lnTo>
                <a:lnTo>
                  <a:pt x="1178521" y="85750"/>
                </a:lnTo>
                <a:lnTo>
                  <a:pt x="1178521" y="55397"/>
                </a:lnTo>
                <a:lnTo>
                  <a:pt x="1174170" y="33834"/>
                </a:lnTo>
                <a:lnTo>
                  <a:pt x="1162302" y="16225"/>
                </a:lnTo>
                <a:lnTo>
                  <a:pt x="1144698" y="4353"/>
                </a:lnTo>
                <a:lnTo>
                  <a:pt x="1123137" y="0"/>
                </a:lnTo>
                <a:close/>
              </a:path>
            </a:pathLst>
          </a:custGeom>
          <a:solidFill>
            <a:srgbClr val="D5EEFA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616025" y="1758811"/>
            <a:ext cx="1178560" cy="141605"/>
          </a:xfrm>
          <a:custGeom>
            <a:avLst/>
            <a:gdLst/>
            <a:ahLst/>
            <a:cxnLst/>
            <a:rect l="l" t="t" r="r" b="b"/>
            <a:pathLst>
              <a:path w="1178560" h="141605">
                <a:moveTo>
                  <a:pt x="1123137" y="0"/>
                </a:moveTo>
                <a:lnTo>
                  <a:pt x="55410" y="0"/>
                </a:lnTo>
                <a:lnTo>
                  <a:pt x="33845" y="4353"/>
                </a:lnTo>
                <a:lnTo>
                  <a:pt x="16232" y="16227"/>
                </a:lnTo>
                <a:lnTo>
                  <a:pt x="4355" y="33839"/>
                </a:lnTo>
                <a:lnTo>
                  <a:pt x="0" y="55410"/>
                </a:lnTo>
                <a:lnTo>
                  <a:pt x="0" y="85763"/>
                </a:lnTo>
                <a:lnTo>
                  <a:pt x="4355" y="107325"/>
                </a:lnTo>
                <a:lnTo>
                  <a:pt x="16232" y="124934"/>
                </a:lnTo>
                <a:lnTo>
                  <a:pt x="33845" y="136806"/>
                </a:lnTo>
                <a:lnTo>
                  <a:pt x="55410" y="141160"/>
                </a:lnTo>
                <a:lnTo>
                  <a:pt x="1123137" y="141160"/>
                </a:lnTo>
                <a:lnTo>
                  <a:pt x="1144698" y="136806"/>
                </a:lnTo>
                <a:lnTo>
                  <a:pt x="1162302" y="124934"/>
                </a:lnTo>
                <a:lnTo>
                  <a:pt x="1174170" y="107325"/>
                </a:lnTo>
                <a:lnTo>
                  <a:pt x="1178521" y="85763"/>
                </a:lnTo>
                <a:lnTo>
                  <a:pt x="1178521" y="55410"/>
                </a:lnTo>
                <a:lnTo>
                  <a:pt x="1174170" y="33839"/>
                </a:lnTo>
                <a:lnTo>
                  <a:pt x="1162302" y="16227"/>
                </a:lnTo>
                <a:lnTo>
                  <a:pt x="1144698" y="4353"/>
                </a:lnTo>
                <a:lnTo>
                  <a:pt x="1123137" y="0"/>
                </a:lnTo>
                <a:close/>
              </a:path>
            </a:pathLst>
          </a:custGeom>
          <a:solidFill>
            <a:srgbClr val="D5EEFA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616062" y="1758808"/>
            <a:ext cx="53340" cy="141605"/>
          </a:xfrm>
          <a:custGeom>
            <a:avLst/>
            <a:gdLst/>
            <a:ahLst/>
            <a:cxnLst/>
            <a:rect l="l" t="t" r="r" b="b"/>
            <a:pathLst>
              <a:path w="53340" h="141605">
                <a:moveTo>
                  <a:pt x="44183" y="139408"/>
                </a:moveTo>
                <a:lnTo>
                  <a:pt x="44183" y="141160"/>
                </a:lnTo>
                <a:lnTo>
                  <a:pt x="52857" y="141160"/>
                </a:lnTo>
                <a:lnTo>
                  <a:pt x="44183" y="139408"/>
                </a:lnTo>
                <a:close/>
              </a:path>
              <a:path w="53340" h="141605">
                <a:moveTo>
                  <a:pt x="44183" y="1751"/>
                </a:moveTo>
                <a:lnTo>
                  <a:pt x="32275" y="4155"/>
                </a:lnTo>
                <a:lnTo>
                  <a:pt x="15474" y="15487"/>
                </a:lnTo>
                <a:lnTo>
                  <a:pt x="4151" y="32296"/>
                </a:lnTo>
                <a:lnTo>
                  <a:pt x="0" y="52882"/>
                </a:lnTo>
                <a:lnTo>
                  <a:pt x="0" y="88277"/>
                </a:lnTo>
                <a:lnTo>
                  <a:pt x="4151" y="108858"/>
                </a:lnTo>
                <a:lnTo>
                  <a:pt x="15474" y="125668"/>
                </a:lnTo>
                <a:lnTo>
                  <a:pt x="32275" y="137003"/>
                </a:lnTo>
                <a:lnTo>
                  <a:pt x="44183" y="139408"/>
                </a:lnTo>
                <a:lnTo>
                  <a:pt x="44183" y="1751"/>
                </a:lnTo>
                <a:close/>
              </a:path>
              <a:path w="53340" h="141605">
                <a:moveTo>
                  <a:pt x="52857" y="0"/>
                </a:moveTo>
                <a:lnTo>
                  <a:pt x="44183" y="0"/>
                </a:lnTo>
                <a:lnTo>
                  <a:pt x="44183" y="1751"/>
                </a:lnTo>
                <a:lnTo>
                  <a:pt x="52857" y="0"/>
                </a:lnTo>
                <a:close/>
              </a:path>
            </a:pathLst>
          </a:custGeom>
          <a:solidFill>
            <a:srgbClr val="6CCEF5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616025" y="1935668"/>
            <a:ext cx="1178560" cy="141605"/>
          </a:xfrm>
          <a:custGeom>
            <a:avLst/>
            <a:gdLst/>
            <a:ahLst/>
            <a:cxnLst/>
            <a:rect l="l" t="t" r="r" b="b"/>
            <a:pathLst>
              <a:path w="1178560" h="141605">
                <a:moveTo>
                  <a:pt x="1123137" y="0"/>
                </a:moveTo>
                <a:lnTo>
                  <a:pt x="55410" y="0"/>
                </a:lnTo>
                <a:lnTo>
                  <a:pt x="33845" y="4349"/>
                </a:lnTo>
                <a:lnTo>
                  <a:pt x="16232" y="16214"/>
                </a:lnTo>
                <a:lnTo>
                  <a:pt x="4355" y="33818"/>
                </a:lnTo>
                <a:lnTo>
                  <a:pt x="0" y="55384"/>
                </a:lnTo>
                <a:lnTo>
                  <a:pt x="0" y="85750"/>
                </a:lnTo>
                <a:lnTo>
                  <a:pt x="4355" y="107305"/>
                </a:lnTo>
                <a:lnTo>
                  <a:pt x="16232" y="124910"/>
                </a:lnTo>
                <a:lnTo>
                  <a:pt x="33845" y="136781"/>
                </a:lnTo>
                <a:lnTo>
                  <a:pt x="55410" y="141135"/>
                </a:lnTo>
                <a:lnTo>
                  <a:pt x="1123137" y="141135"/>
                </a:lnTo>
                <a:lnTo>
                  <a:pt x="1144698" y="136781"/>
                </a:lnTo>
                <a:lnTo>
                  <a:pt x="1162302" y="124910"/>
                </a:lnTo>
                <a:lnTo>
                  <a:pt x="1174170" y="107305"/>
                </a:lnTo>
                <a:lnTo>
                  <a:pt x="1178521" y="85750"/>
                </a:lnTo>
                <a:lnTo>
                  <a:pt x="1178521" y="55384"/>
                </a:lnTo>
                <a:lnTo>
                  <a:pt x="1174170" y="33818"/>
                </a:lnTo>
                <a:lnTo>
                  <a:pt x="1162302" y="16214"/>
                </a:lnTo>
                <a:lnTo>
                  <a:pt x="1144698" y="4349"/>
                </a:lnTo>
                <a:lnTo>
                  <a:pt x="1123137" y="0"/>
                </a:lnTo>
                <a:close/>
              </a:path>
            </a:pathLst>
          </a:custGeom>
          <a:solidFill>
            <a:srgbClr val="D5EEFA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924232" y="2673350"/>
            <a:ext cx="869315" cy="2462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-55" dirty="0" err="1" smtClean="0">
                <a:solidFill>
                  <a:srgbClr val="6BBA9C"/>
                </a:solidFill>
                <a:latin typeface="Arial"/>
                <a:cs typeface="Arial"/>
              </a:rPr>
              <a:t>Pekerjaan</a:t>
            </a:r>
            <a:endParaRPr sz="1500" dirty="0">
              <a:solidFill>
                <a:srgbClr val="6BBA9C"/>
              </a:solidFill>
              <a:latin typeface="Arial"/>
              <a:cs typeface="Arial"/>
            </a:endParaRPr>
          </a:p>
        </p:txBody>
      </p:sp>
      <p:sp>
        <p:nvSpPr>
          <p:cNvPr id="120" name="object 70"/>
          <p:cNvSpPr/>
          <p:nvPr/>
        </p:nvSpPr>
        <p:spPr>
          <a:xfrm>
            <a:off x="2895603" y="1927804"/>
            <a:ext cx="314899" cy="148996"/>
          </a:xfrm>
          <a:custGeom>
            <a:avLst/>
            <a:gdLst/>
            <a:ahLst/>
            <a:cxnLst/>
            <a:rect l="l" t="t" r="r" b="b"/>
            <a:pathLst>
              <a:path w="334010" h="141605">
                <a:moveTo>
                  <a:pt x="333476" y="0"/>
                </a:moveTo>
                <a:lnTo>
                  <a:pt x="52882" y="0"/>
                </a:lnTo>
                <a:lnTo>
                  <a:pt x="32291" y="4155"/>
                </a:lnTo>
                <a:lnTo>
                  <a:pt x="15482" y="15487"/>
                </a:lnTo>
                <a:lnTo>
                  <a:pt x="4153" y="32296"/>
                </a:lnTo>
                <a:lnTo>
                  <a:pt x="0" y="52882"/>
                </a:lnTo>
                <a:lnTo>
                  <a:pt x="0" y="88277"/>
                </a:lnTo>
                <a:lnTo>
                  <a:pt x="4153" y="108856"/>
                </a:lnTo>
                <a:lnTo>
                  <a:pt x="15482" y="125661"/>
                </a:lnTo>
                <a:lnTo>
                  <a:pt x="32291" y="136992"/>
                </a:lnTo>
                <a:lnTo>
                  <a:pt x="52882" y="141147"/>
                </a:lnTo>
                <a:lnTo>
                  <a:pt x="333476" y="141147"/>
                </a:lnTo>
                <a:lnTo>
                  <a:pt x="333476" y="0"/>
                </a:lnTo>
                <a:close/>
              </a:path>
            </a:pathLst>
          </a:custGeom>
          <a:solidFill>
            <a:srgbClr val="E9A289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1" name="object 80"/>
          <p:cNvSpPr/>
          <p:nvPr/>
        </p:nvSpPr>
        <p:spPr>
          <a:xfrm>
            <a:off x="1613083" y="1932584"/>
            <a:ext cx="418859" cy="144216"/>
          </a:xfrm>
          <a:custGeom>
            <a:avLst/>
            <a:gdLst/>
            <a:ahLst/>
            <a:cxnLst/>
            <a:rect l="l" t="t" r="r" b="b"/>
            <a:pathLst>
              <a:path w="612775" h="141605">
                <a:moveTo>
                  <a:pt x="612609" y="0"/>
                </a:moveTo>
                <a:lnTo>
                  <a:pt x="52857" y="0"/>
                </a:lnTo>
                <a:lnTo>
                  <a:pt x="32275" y="4155"/>
                </a:lnTo>
                <a:lnTo>
                  <a:pt x="15474" y="15487"/>
                </a:lnTo>
                <a:lnTo>
                  <a:pt x="4151" y="32296"/>
                </a:lnTo>
                <a:lnTo>
                  <a:pt x="0" y="52882"/>
                </a:lnTo>
                <a:lnTo>
                  <a:pt x="0" y="88277"/>
                </a:lnTo>
                <a:lnTo>
                  <a:pt x="4151" y="108856"/>
                </a:lnTo>
                <a:lnTo>
                  <a:pt x="15474" y="125661"/>
                </a:lnTo>
                <a:lnTo>
                  <a:pt x="32275" y="136992"/>
                </a:lnTo>
                <a:lnTo>
                  <a:pt x="52857" y="141147"/>
                </a:lnTo>
                <a:lnTo>
                  <a:pt x="612609" y="141147"/>
                </a:lnTo>
                <a:lnTo>
                  <a:pt x="612609" y="0"/>
                </a:lnTo>
                <a:close/>
              </a:path>
            </a:pathLst>
          </a:custGeom>
          <a:solidFill>
            <a:srgbClr val="6CCEF5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2" name="object 86"/>
          <p:cNvSpPr/>
          <p:nvPr/>
        </p:nvSpPr>
        <p:spPr>
          <a:xfrm>
            <a:off x="1623376" y="1579173"/>
            <a:ext cx="53340" cy="141605"/>
          </a:xfrm>
          <a:custGeom>
            <a:avLst/>
            <a:gdLst/>
            <a:ahLst/>
            <a:cxnLst/>
            <a:rect l="l" t="t" r="r" b="b"/>
            <a:pathLst>
              <a:path w="53340" h="141605">
                <a:moveTo>
                  <a:pt x="44183" y="139408"/>
                </a:moveTo>
                <a:lnTo>
                  <a:pt x="44183" y="141160"/>
                </a:lnTo>
                <a:lnTo>
                  <a:pt x="52857" y="141160"/>
                </a:lnTo>
                <a:lnTo>
                  <a:pt x="44183" y="139408"/>
                </a:lnTo>
                <a:close/>
              </a:path>
              <a:path w="53340" h="141605">
                <a:moveTo>
                  <a:pt x="44183" y="1751"/>
                </a:moveTo>
                <a:lnTo>
                  <a:pt x="32275" y="4155"/>
                </a:lnTo>
                <a:lnTo>
                  <a:pt x="15474" y="15487"/>
                </a:lnTo>
                <a:lnTo>
                  <a:pt x="4151" y="32296"/>
                </a:lnTo>
                <a:lnTo>
                  <a:pt x="0" y="52882"/>
                </a:lnTo>
                <a:lnTo>
                  <a:pt x="0" y="88277"/>
                </a:lnTo>
                <a:lnTo>
                  <a:pt x="4151" y="108858"/>
                </a:lnTo>
                <a:lnTo>
                  <a:pt x="15474" y="125668"/>
                </a:lnTo>
                <a:lnTo>
                  <a:pt x="32275" y="137003"/>
                </a:lnTo>
                <a:lnTo>
                  <a:pt x="44183" y="139408"/>
                </a:lnTo>
                <a:lnTo>
                  <a:pt x="44183" y="1751"/>
                </a:lnTo>
                <a:close/>
              </a:path>
              <a:path w="53340" h="141605">
                <a:moveTo>
                  <a:pt x="52857" y="0"/>
                </a:moveTo>
                <a:lnTo>
                  <a:pt x="44183" y="0"/>
                </a:lnTo>
                <a:lnTo>
                  <a:pt x="44183" y="1751"/>
                </a:lnTo>
                <a:lnTo>
                  <a:pt x="52857" y="0"/>
                </a:lnTo>
                <a:close/>
              </a:path>
            </a:pathLst>
          </a:custGeom>
          <a:solidFill>
            <a:srgbClr val="6CCEF5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3" name="object 79"/>
          <p:cNvSpPr/>
          <p:nvPr/>
        </p:nvSpPr>
        <p:spPr>
          <a:xfrm flipV="1">
            <a:off x="2773690" y="2680468"/>
            <a:ext cx="3150542" cy="123111"/>
          </a:xfrm>
          <a:custGeom>
            <a:avLst/>
            <a:gdLst/>
            <a:ahLst/>
            <a:cxnLst/>
            <a:rect l="l" t="t" r="r" b="b"/>
            <a:pathLst>
              <a:path w="1332865">
                <a:moveTo>
                  <a:pt x="0" y="0"/>
                </a:moveTo>
                <a:lnTo>
                  <a:pt x="1332445" y="0"/>
                </a:lnTo>
              </a:path>
            </a:pathLst>
          </a:custGeom>
          <a:ln w="28575">
            <a:solidFill>
              <a:srgbClr val="FEC2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4" name="object 79"/>
          <p:cNvSpPr/>
          <p:nvPr/>
        </p:nvSpPr>
        <p:spPr>
          <a:xfrm flipV="1">
            <a:off x="1483868" y="731556"/>
            <a:ext cx="2590292" cy="107838"/>
          </a:xfrm>
          <a:custGeom>
            <a:avLst/>
            <a:gdLst/>
            <a:ahLst/>
            <a:cxnLst/>
            <a:rect l="l" t="t" r="r" b="b"/>
            <a:pathLst>
              <a:path w="1332865">
                <a:moveTo>
                  <a:pt x="0" y="0"/>
                </a:moveTo>
                <a:lnTo>
                  <a:pt x="1332445" y="0"/>
                </a:lnTo>
              </a:path>
            </a:pathLst>
          </a:custGeom>
          <a:ln w="28575">
            <a:solidFill>
              <a:srgbClr val="6BBA9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685800" y="612989"/>
            <a:ext cx="3581400" cy="1627252"/>
          </a:xfrm>
          <a:prstGeom prst="roundRect">
            <a:avLst/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152400" y="2535896"/>
            <a:ext cx="7315200" cy="2347254"/>
          </a:xfrm>
          <a:prstGeom prst="roundRect">
            <a:avLst/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9" name="Chart 128"/>
          <p:cNvGraphicFramePr/>
          <p:nvPr>
            <p:extLst>
              <p:ext uri="{D42A27DB-BD31-4B8C-83A1-F6EECF244321}">
                <p14:modId xmlns:p14="http://schemas.microsoft.com/office/powerpoint/2010/main" val="3477764944"/>
              </p:ext>
            </p:extLst>
          </p:nvPr>
        </p:nvGraphicFramePr>
        <p:xfrm>
          <a:off x="272908" y="2258517"/>
          <a:ext cx="2404194" cy="2874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4" name="object 90"/>
          <p:cNvSpPr txBox="1">
            <a:spLocks/>
          </p:cNvSpPr>
          <p:nvPr/>
        </p:nvSpPr>
        <p:spPr>
          <a:xfrm>
            <a:off x="3000741" y="590172"/>
            <a:ext cx="4124325" cy="822148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10795" algn="r">
              <a:lnSpc>
                <a:spcPct val="77700"/>
              </a:lnSpc>
              <a:spcBef>
                <a:spcPts val="1085"/>
              </a:spcBef>
            </a:pPr>
            <a:r>
              <a:rPr lang="en-US" sz="2800" kern="0" spc="-125" dirty="0" smtClean="0">
                <a:solidFill>
                  <a:srgbClr val="6BBA9C"/>
                </a:solidFill>
              </a:rPr>
              <a:t>GAMBARAN</a:t>
            </a:r>
            <a:r>
              <a:rPr lang="en-US" sz="2800" kern="0" spc="-385" dirty="0" smtClean="0">
                <a:solidFill>
                  <a:srgbClr val="6BBA9C"/>
                </a:solidFill>
              </a:rPr>
              <a:t> </a:t>
            </a:r>
            <a:r>
              <a:rPr lang="en-US" sz="2800" kern="0" spc="-145" dirty="0" smtClean="0">
                <a:solidFill>
                  <a:srgbClr val="6BBA9C"/>
                </a:solidFill>
              </a:rPr>
              <a:t>UMUM  </a:t>
            </a:r>
            <a:r>
              <a:rPr lang="en-US" sz="2800" kern="0" spc="-145" dirty="0" smtClean="0">
                <a:solidFill>
                  <a:srgbClr val="FEC200"/>
                </a:solidFill>
              </a:rPr>
              <a:t>RESPONDEN</a:t>
            </a:r>
            <a:endParaRPr lang="en-US" sz="2800" kern="0" dirty="0">
              <a:solidFill>
                <a:srgbClr val="FEC2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 rot="16200000">
            <a:off x="7227153" y="722756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242916" y="-5541"/>
            <a:ext cx="533400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6553200" y="4036010"/>
            <a:ext cx="697858" cy="614336"/>
            <a:chOff x="494682" y="995494"/>
            <a:chExt cx="697858" cy="614336"/>
          </a:xfrm>
        </p:grpSpPr>
        <p:sp>
          <p:nvSpPr>
            <p:cNvPr id="42" name="object 51"/>
            <p:cNvSpPr/>
            <p:nvPr/>
          </p:nvSpPr>
          <p:spPr>
            <a:xfrm>
              <a:off x="495692" y="1211044"/>
              <a:ext cx="696595" cy="398780"/>
            </a:xfrm>
            <a:custGeom>
              <a:avLst/>
              <a:gdLst/>
              <a:ahLst/>
              <a:cxnLst/>
              <a:rect l="l" t="t" r="r" b="b"/>
              <a:pathLst>
                <a:path w="696594" h="398780">
                  <a:moveTo>
                    <a:pt x="696023" y="0"/>
                  </a:moveTo>
                  <a:lnTo>
                    <a:pt x="0" y="147701"/>
                  </a:lnTo>
                  <a:lnTo>
                    <a:pt x="0" y="273964"/>
                  </a:lnTo>
                  <a:lnTo>
                    <a:pt x="219024" y="398399"/>
                  </a:lnTo>
                  <a:lnTo>
                    <a:pt x="696023" y="62966"/>
                  </a:lnTo>
                  <a:lnTo>
                    <a:pt x="696023" y="0"/>
                  </a:lnTo>
                  <a:close/>
                </a:path>
              </a:pathLst>
            </a:custGeom>
            <a:solidFill>
              <a:srgbClr val="42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52"/>
            <p:cNvSpPr/>
            <p:nvPr/>
          </p:nvSpPr>
          <p:spPr>
            <a:xfrm>
              <a:off x="714716" y="1211050"/>
              <a:ext cx="477520" cy="398780"/>
            </a:xfrm>
            <a:custGeom>
              <a:avLst/>
              <a:gdLst/>
              <a:ahLst/>
              <a:cxnLst/>
              <a:rect l="l" t="t" r="r" b="b"/>
              <a:pathLst>
                <a:path w="477519" h="398780">
                  <a:moveTo>
                    <a:pt x="476999" y="0"/>
                  </a:moveTo>
                  <a:lnTo>
                    <a:pt x="2654" y="237337"/>
                  </a:lnTo>
                  <a:lnTo>
                    <a:pt x="0" y="398399"/>
                  </a:lnTo>
                  <a:lnTo>
                    <a:pt x="476999" y="126479"/>
                  </a:lnTo>
                  <a:lnTo>
                    <a:pt x="476999" y="0"/>
                  </a:lnTo>
                  <a:close/>
                </a:path>
              </a:pathLst>
            </a:custGeom>
            <a:solidFill>
              <a:srgbClr val="3B8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53"/>
            <p:cNvSpPr/>
            <p:nvPr/>
          </p:nvSpPr>
          <p:spPr>
            <a:xfrm>
              <a:off x="494682" y="1084543"/>
              <a:ext cx="696595" cy="402590"/>
            </a:xfrm>
            <a:custGeom>
              <a:avLst/>
              <a:gdLst/>
              <a:ahLst/>
              <a:cxnLst/>
              <a:rect l="l" t="t" r="r" b="b"/>
              <a:pathLst>
                <a:path w="696594" h="402590">
                  <a:moveTo>
                    <a:pt x="475780" y="0"/>
                  </a:moveTo>
                  <a:lnTo>
                    <a:pt x="432353" y="24795"/>
                  </a:lnTo>
                  <a:lnTo>
                    <a:pt x="0" y="275996"/>
                  </a:lnTo>
                  <a:lnTo>
                    <a:pt x="220510" y="402069"/>
                  </a:lnTo>
                  <a:lnTo>
                    <a:pt x="524238" y="228094"/>
                  </a:lnTo>
                  <a:lnTo>
                    <a:pt x="653438" y="151873"/>
                  </a:lnTo>
                  <a:lnTo>
                    <a:pt x="696277" y="126072"/>
                  </a:lnTo>
                  <a:lnTo>
                    <a:pt x="475780" y="0"/>
                  </a:lnTo>
                  <a:close/>
                </a:path>
              </a:pathLst>
            </a:custGeom>
            <a:solidFill>
              <a:srgbClr val="8AC5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4"/>
            <p:cNvSpPr/>
            <p:nvPr/>
          </p:nvSpPr>
          <p:spPr>
            <a:xfrm>
              <a:off x="532080" y="1109056"/>
              <a:ext cx="608965" cy="351790"/>
            </a:xfrm>
            <a:custGeom>
              <a:avLst/>
              <a:gdLst/>
              <a:ahLst/>
              <a:cxnLst/>
              <a:rect l="l" t="t" r="r" b="b"/>
              <a:pathLst>
                <a:path w="608965" h="351790">
                  <a:moveTo>
                    <a:pt x="429945" y="0"/>
                  </a:moveTo>
                  <a:lnTo>
                    <a:pt x="0" y="249415"/>
                  </a:lnTo>
                  <a:lnTo>
                    <a:pt x="177025" y="351294"/>
                  </a:lnTo>
                  <a:lnTo>
                    <a:pt x="250009" y="309587"/>
                  </a:lnTo>
                  <a:lnTo>
                    <a:pt x="149745" y="309587"/>
                  </a:lnTo>
                  <a:lnTo>
                    <a:pt x="84924" y="272072"/>
                  </a:lnTo>
                  <a:lnTo>
                    <a:pt x="94367" y="262178"/>
                  </a:lnTo>
                  <a:lnTo>
                    <a:pt x="96059" y="249982"/>
                  </a:lnTo>
                  <a:lnTo>
                    <a:pt x="91022" y="237844"/>
                  </a:lnTo>
                  <a:lnTo>
                    <a:pt x="80276" y="228130"/>
                  </a:lnTo>
                  <a:lnTo>
                    <a:pt x="204749" y="155689"/>
                  </a:lnTo>
                  <a:lnTo>
                    <a:pt x="402911" y="155689"/>
                  </a:lnTo>
                  <a:lnTo>
                    <a:pt x="395924" y="147261"/>
                  </a:lnTo>
                  <a:lnTo>
                    <a:pt x="377990" y="134442"/>
                  </a:lnTo>
                  <a:lnTo>
                    <a:pt x="353965" y="123835"/>
                  </a:lnTo>
                  <a:lnTo>
                    <a:pt x="327452" y="117238"/>
                  </a:lnTo>
                  <a:lnTo>
                    <a:pt x="316082" y="116179"/>
                  </a:lnTo>
                  <a:lnTo>
                    <a:pt x="272961" y="116179"/>
                  </a:lnTo>
                  <a:lnTo>
                    <a:pt x="393865" y="46329"/>
                  </a:lnTo>
                  <a:lnTo>
                    <a:pt x="511587" y="46329"/>
                  </a:lnTo>
                  <a:lnTo>
                    <a:pt x="429945" y="0"/>
                  </a:lnTo>
                  <a:close/>
                </a:path>
                <a:path w="608965" h="351790">
                  <a:moveTo>
                    <a:pt x="181563" y="299634"/>
                  </a:moveTo>
                  <a:lnTo>
                    <a:pt x="164826" y="303044"/>
                  </a:lnTo>
                  <a:lnTo>
                    <a:pt x="149745" y="309587"/>
                  </a:lnTo>
                  <a:lnTo>
                    <a:pt x="250009" y="309587"/>
                  </a:lnTo>
                  <a:lnTo>
                    <a:pt x="257610" y="305244"/>
                  </a:lnTo>
                  <a:lnTo>
                    <a:pt x="212991" y="305244"/>
                  </a:lnTo>
                  <a:lnTo>
                    <a:pt x="198203" y="300115"/>
                  </a:lnTo>
                  <a:lnTo>
                    <a:pt x="181563" y="299634"/>
                  </a:lnTo>
                  <a:close/>
                </a:path>
                <a:path w="608965" h="351790">
                  <a:moveTo>
                    <a:pt x="379784" y="235165"/>
                  </a:moveTo>
                  <a:lnTo>
                    <a:pt x="335203" y="235165"/>
                  </a:lnTo>
                  <a:lnTo>
                    <a:pt x="212991" y="305244"/>
                  </a:lnTo>
                  <a:lnTo>
                    <a:pt x="257610" y="305244"/>
                  </a:lnTo>
                  <a:lnTo>
                    <a:pt x="379784" y="235165"/>
                  </a:lnTo>
                  <a:close/>
                </a:path>
                <a:path w="608965" h="351790">
                  <a:moveTo>
                    <a:pt x="402911" y="155689"/>
                  </a:moveTo>
                  <a:lnTo>
                    <a:pt x="204749" y="155689"/>
                  </a:lnTo>
                  <a:lnTo>
                    <a:pt x="202299" y="171221"/>
                  </a:lnTo>
                  <a:lnTo>
                    <a:pt x="237020" y="215938"/>
                  </a:lnTo>
                  <a:lnTo>
                    <a:pt x="284035" y="232867"/>
                  </a:lnTo>
                  <a:lnTo>
                    <a:pt x="309786" y="235904"/>
                  </a:lnTo>
                  <a:lnTo>
                    <a:pt x="335203" y="235165"/>
                  </a:lnTo>
                  <a:lnTo>
                    <a:pt x="379784" y="235165"/>
                  </a:lnTo>
                  <a:lnTo>
                    <a:pt x="456269" y="190919"/>
                  </a:lnTo>
                  <a:lnTo>
                    <a:pt x="411937" y="190919"/>
                  </a:lnTo>
                  <a:lnTo>
                    <a:pt x="413119" y="176292"/>
                  </a:lnTo>
                  <a:lnTo>
                    <a:pt x="407708" y="161475"/>
                  </a:lnTo>
                  <a:lnTo>
                    <a:pt x="402911" y="155689"/>
                  </a:lnTo>
                  <a:close/>
                </a:path>
                <a:path w="608965" h="351790">
                  <a:moveTo>
                    <a:pt x="516219" y="48958"/>
                  </a:moveTo>
                  <a:lnTo>
                    <a:pt x="469900" y="48958"/>
                  </a:lnTo>
                  <a:lnTo>
                    <a:pt x="535736" y="86144"/>
                  </a:lnTo>
                  <a:lnTo>
                    <a:pt x="524512" y="94917"/>
                  </a:lnTo>
                  <a:lnTo>
                    <a:pt x="518879" y="104541"/>
                  </a:lnTo>
                  <a:lnTo>
                    <a:pt x="520029" y="114063"/>
                  </a:lnTo>
                  <a:lnTo>
                    <a:pt x="529158" y="122529"/>
                  </a:lnTo>
                  <a:lnTo>
                    <a:pt x="411937" y="190919"/>
                  </a:lnTo>
                  <a:lnTo>
                    <a:pt x="456269" y="190919"/>
                  </a:lnTo>
                  <a:lnTo>
                    <a:pt x="608558" y="101358"/>
                  </a:lnTo>
                  <a:lnTo>
                    <a:pt x="516219" y="48958"/>
                  </a:lnTo>
                  <a:close/>
                </a:path>
                <a:path w="608965" h="351790">
                  <a:moveTo>
                    <a:pt x="299949" y="114677"/>
                  </a:moveTo>
                  <a:lnTo>
                    <a:pt x="272961" y="116179"/>
                  </a:lnTo>
                  <a:lnTo>
                    <a:pt x="316082" y="116179"/>
                  </a:lnTo>
                  <a:lnTo>
                    <a:pt x="299949" y="114677"/>
                  </a:lnTo>
                  <a:close/>
                </a:path>
                <a:path w="608965" h="351790">
                  <a:moveTo>
                    <a:pt x="511587" y="46329"/>
                  </a:moveTo>
                  <a:lnTo>
                    <a:pt x="393865" y="46329"/>
                  </a:lnTo>
                  <a:lnTo>
                    <a:pt x="410776" y="52533"/>
                  </a:lnTo>
                  <a:lnTo>
                    <a:pt x="431763" y="55464"/>
                  </a:lnTo>
                  <a:lnTo>
                    <a:pt x="452809" y="54484"/>
                  </a:lnTo>
                  <a:lnTo>
                    <a:pt x="469900" y="48958"/>
                  </a:lnTo>
                  <a:lnTo>
                    <a:pt x="516219" y="48958"/>
                  </a:lnTo>
                  <a:lnTo>
                    <a:pt x="511587" y="46329"/>
                  </a:lnTo>
                  <a:close/>
                </a:path>
              </a:pathLst>
            </a:custGeom>
            <a:solidFill>
              <a:srgbClr val="42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55"/>
            <p:cNvSpPr/>
            <p:nvPr/>
          </p:nvSpPr>
          <p:spPr>
            <a:xfrm>
              <a:off x="777050" y="1253258"/>
              <a:ext cx="119862" cy="644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56"/>
            <p:cNvSpPr/>
            <p:nvPr/>
          </p:nvSpPr>
          <p:spPr>
            <a:xfrm>
              <a:off x="684995" y="1348115"/>
              <a:ext cx="50800" cy="29209"/>
            </a:xfrm>
            <a:custGeom>
              <a:avLst/>
              <a:gdLst/>
              <a:ahLst/>
              <a:cxnLst/>
              <a:rect l="l" t="t" r="r" b="b"/>
              <a:pathLst>
                <a:path w="50800" h="29209">
                  <a:moveTo>
                    <a:pt x="25787" y="0"/>
                  </a:moveTo>
                  <a:lnTo>
                    <a:pt x="16262" y="1205"/>
                  </a:lnTo>
                  <a:lnTo>
                    <a:pt x="7796" y="4525"/>
                  </a:lnTo>
                  <a:lnTo>
                    <a:pt x="2067" y="9419"/>
                  </a:lnTo>
                  <a:lnTo>
                    <a:pt x="0" y="14917"/>
                  </a:lnTo>
                  <a:lnTo>
                    <a:pt x="1611" y="20363"/>
                  </a:lnTo>
                  <a:lnTo>
                    <a:pt x="6919" y="25099"/>
                  </a:lnTo>
                  <a:lnTo>
                    <a:pt x="15077" y="28189"/>
                  </a:lnTo>
                  <a:lnTo>
                    <a:pt x="24468" y="29140"/>
                  </a:lnTo>
                  <a:lnTo>
                    <a:pt x="33959" y="27959"/>
                  </a:lnTo>
                  <a:lnTo>
                    <a:pt x="42416" y="24655"/>
                  </a:lnTo>
                  <a:lnTo>
                    <a:pt x="48177" y="19759"/>
                  </a:lnTo>
                  <a:lnTo>
                    <a:pt x="50288" y="14241"/>
                  </a:lnTo>
                  <a:lnTo>
                    <a:pt x="48711" y="8771"/>
                  </a:lnTo>
                  <a:lnTo>
                    <a:pt x="43407" y="4017"/>
                  </a:lnTo>
                  <a:lnTo>
                    <a:pt x="35219" y="930"/>
                  </a:lnTo>
                  <a:lnTo>
                    <a:pt x="257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7"/>
            <p:cNvSpPr/>
            <p:nvPr/>
          </p:nvSpPr>
          <p:spPr>
            <a:xfrm>
              <a:off x="950013" y="1194678"/>
              <a:ext cx="50800" cy="29209"/>
            </a:xfrm>
            <a:custGeom>
              <a:avLst/>
              <a:gdLst/>
              <a:ahLst/>
              <a:cxnLst/>
              <a:rect l="l" t="t" r="r" b="b"/>
              <a:pathLst>
                <a:path w="50800" h="29209">
                  <a:moveTo>
                    <a:pt x="25833" y="0"/>
                  </a:moveTo>
                  <a:lnTo>
                    <a:pt x="16265" y="1235"/>
                  </a:lnTo>
                  <a:lnTo>
                    <a:pt x="7773" y="4578"/>
                  </a:lnTo>
                  <a:lnTo>
                    <a:pt x="2043" y="9499"/>
                  </a:lnTo>
                  <a:lnTo>
                    <a:pt x="0" y="15016"/>
                  </a:lnTo>
                  <a:lnTo>
                    <a:pt x="1678" y="20464"/>
                  </a:lnTo>
                  <a:lnTo>
                    <a:pt x="7113" y="25177"/>
                  </a:lnTo>
                  <a:lnTo>
                    <a:pt x="15435" y="28211"/>
                  </a:lnTo>
                  <a:lnTo>
                    <a:pt x="24976" y="29084"/>
                  </a:lnTo>
                  <a:lnTo>
                    <a:pt x="34574" y="27826"/>
                  </a:lnTo>
                  <a:lnTo>
                    <a:pt x="43067" y="24466"/>
                  </a:lnTo>
                  <a:lnTo>
                    <a:pt x="48778" y="19546"/>
                  </a:lnTo>
                  <a:lnTo>
                    <a:pt x="50780" y="14044"/>
                  </a:lnTo>
                  <a:lnTo>
                    <a:pt x="49066" y="8616"/>
                  </a:lnTo>
                  <a:lnTo>
                    <a:pt x="43626" y="3917"/>
                  </a:lnTo>
                  <a:lnTo>
                    <a:pt x="35334" y="888"/>
                  </a:lnTo>
                  <a:lnTo>
                    <a:pt x="258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58"/>
            <p:cNvSpPr/>
            <p:nvPr/>
          </p:nvSpPr>
          <p:spPr>
            <a:xfrm>
              <a:off x="495200" y="1121995"/>
              <a:ext cx="696595" cy="398780"/>
            </a:xfrm>
            <a:custGeom>
              <a:avLst/>
              <a:gdLst/>
              <a:ahLst/>
              <a:cxnLst/>
              <a:rect l="l" t="t" r="r" b="b"/>
              <a:pathLst>
                <a:path w="696594" h="398780">
                  <a:moveTo>
                    <a:pt x="0" y="0"/>
                  </a:moveTo>
                  <a:lnTo>
                    <a:pt x="0" y="62966"/>
                  </a:lnTo>
                  <a:lnTo>
                    <a:pt x="476973" y="398399"/>
                  </a:lnTo>
                  <a:lnTo>
                    <a:pt x="695998" y="273964"/>
                  </a:lnTo>
                  <a:lnTo>
                    <a:pt x="695998" y="147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9"/>
            <p:cNvSpPr/>
            <p:nvPr/>
          </p:nvSpPr>
          <p:spPr>
            <a:xfrm>
              <a:off x="495200" y="1121995"/>
              <a:ext cx="477520" cy="398780"/>
            </a:xfrm>
            <a:custGeom>
              <a:avLst/>
              <a:gdLst/>
              <a:ahLst/>
              <a:cxnLst/>
              <a:rect l="l" t="t" r="r" b="b"/>
              <a:pathLst>
                <a:path w="477519" h="398780">
                  <a:moveTo>
                    <a:pt x="0" y="0"/>
                  </a:moveTo>
                  <a:lnTo>
                    <a:pt x="0" y="126479"/>
                  </a:lnTo>
                  <a:lnTo>
                    <a:pt x="476973" y="398399"/>
                  </a:lnTo>
                  <a:lnTo>
                    <a:pt x="474345" y="23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8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60"/>
            <p:cNvSpPr/>
            <p:nvPr/>
          </p:nvSpPr>
          <p:spPr>
            <a:xfrm>
              <a:off x="495945" y="995494"/>
              <a:ext cx="696595" cy="402590"/>
            </a:xfrm>
            <a:custGeom>
              <a:avLst/>
              <a:gdLst/>
              <a:ahLst/>
              <a:cxnLst/>
              <a:rect l="l" t="t" r="r" b="b"/>
              <a:pathLst>
                <a:path w="696594" h="402590">
                  <a:moveTo>
                    <a:pt x="220510" y="0"/>
                  </a:moveTo>
                  <a:lnTo>
                    <a:pt x="0" y="126072"/>
                  </a:lnTo>
                  <a:lnTo>
                    <a:pt x="42841" y="151873"/>
                  </a:lnTo>
                  <a:lnTo>
                    <a:pt x="172048" y="228094"/>
                  </a:lnTo>
                  <a:lnTo>
                    <a:pt x="475780" y="402069"/>
                  </a:lnTo>
                  <a:lnTo>
                    <a:pt x="696290" y="275996"/>
                  </a:lnTo>
                  <a:lnTo>
                    <a:pt x="220510" y="0"/>
                  </a:lnTo>
                  <a:close/>
                </a:path>
              </a:pathLst>
            </a:custGeom>
            <a:solidFill>
              <a:srgbClr val="8AC5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61"/>
            <p:cNvSpPr/>
            <p:nvPr/>
          </p:nvSpPr>
          <p:spPr>
            <a:xfrm>
              <a:off x="546273" y="1020004"/>
              <a:ext cx="608965" cy="351790"/>
            </a:xfrm>
            <a:custGeom>
              <a:avLst/>
              <a:gdLst/>
              <a:ahLst/>
              <a:cxnLst/>
              <a:rect l="l" t="t" r="r" b="b"/>
              <a:pathLst>
                <a:path w="608965" h="351790">
                  <a:moveTo>
                    <a:pt x="178612" y="0"/>
                  </a:moveTo>
                  <a:lnTo>
                    <a:pt x="0" y="101358"/>
                  </a:lnTo>
                  <a:lnTo>
                    <a:pt x="128886" y="177321"/>
                  </a:lnTo>
                  <a:lnTo>
                    <a:pt x="431533" y="351294"/>
                  </a:lnTo>
                  <a:lnTo>
                    <a:pt x="504006" y="309587"/>
                  </a:lnTo>
                  <a:lnTo>
                    <a:pt x="458787" y="309587"/>
                  </a:lnTo>
                  <a:lnTo>
                    <a:pt x="448811" y="305257"/>
                  </a:lnTo>
                  <a:lnTo>
                    <a:pt x="395554" y="305257"/>
                  </a:lnTo>
                  <a:lnTo>
                    <a:pt x="273342" y="235165"/>
                  </a:lnTo>
                  <a:lnTo>
                    <a:pt x="305022" y="235165"/>
                  </a:lnTo>
                  <a:lnTo>
                    <a:pt x="324508" y="232867"/>
                  </a:lnTo>
                  <a:lnTo>
                    <a:pt x="349228" y="226171"/>
                  </a:lnTo>
                  <a:lnTo>
                    <a:pt x="371551" y="215938"/>
                  </a:lnTo>
                  <a:lnTo>
                    <a:pt x="390076" y="202207"/>
                  </a:lnTo>
                  <a:lnTo>
                    <a:pt x="398680" y="190931"/>
                  </a:lnTo>
                  <a:lnTo>
                    <a:pt x="196596" y="190931"/>
                  </a:lnTo>
                  <a:lnTo>
                    <a:pt x="79387" y="122529"/>
                  </a:lnTo>
                  <a:lnTo>
                    <a:pt x="88527" y="114063"/>
                  </a:lnTo>
                  <a:lnTo>
                    <a:pt x="89677" y="104541"/>
                  </a:lnTo>
                  <a:lnTo>
                    <a:pt x="84041" y="94917"/>
                  </a:lnTo>
                  <a:lnTo>
                    <a:pt x="72821" y="86144"/>
                  </a:lnTo>
                  <a:lnTo>
                    <a:pt x="138645" y="48958"/>
                  </a:lnTo>
                  <a:lnTo>
                    <a:pt x="207518" y="48958"/>
                  </a:lnTo>
                  <a:lnTo>
                    <a:pt x="214680" y="46329"/>
                  </a:lnTo>
                  <a:lnTo>
                    <a:pt x="259223" y="46329"/>
                  </a:lnTo>
                  <a:lnTo>
                    <a:pt x="178612" y="0"/>
                  </a:lnTo>
                  <a:close/>
                </a:path>
                <a:path w="608965" h="351790">
                  <a:moveTo>
                    <a:pt x="448176" y="155689"/>
                  </a:moveTo>
                  <a:lnTo>
                    <a:pt x="403796" y="155689"/>
                  </a:lnTo>
                  <a:lnTo>
                    <a:pt x="528294" y="228130"/>
                  </a:lnTo>
                  <a:lnTo>
                    <a:pt x="517530" y="237844"/>
                  </a:lnTo>
                  <a:lnTo>
                    <a:pt x="512489" y="249982"/>
                  </a:lnTo>
                  <a:lnTo>
                    <a:pt x="514182" y="262178"/>
                  </a:lnTo>
                  <a:lnTo>
                    <a:pt x="523621" y="272072"/>
                  </a:lnTo>
                  <a:lnTo>
                    <a:pt x="458787" y="309587"/>
                  </a:lnTo>
                  <a:lnTo>
                    <a:pt x="504006" y="309587"/>
                  </a:lnTo>
                  <a:lnTo>
                    <a:pt x="608545" y="249428"/>
                  </a:lnTo>
                  <a:lnTo>
                    <a:pt x="448176" y="155689"/>
                  </a:lnTo>
                  <a:close/>
                </a:path>
                <a:path w="608965" h="351790">
                  <a:moveTo>
                    <a:pt x="426980" y="299635"/>
                  </a:moveTo>
                  <a:lnTo>
                    <a:pt x="410342" y="300120"/>
                  </a:lnTo>
                  <a:lnTo>
                    <a:pt x="395554" y="305257"/>
                  </a:lnTo>
                  <a:lnTo>
                    <a:pt x="448811" y="305257"/>
                  </a:lnTo>
                  <a:lnTo>
                    <a:pt x="443713" y="303044"/>
                  </a:lnTo>
                  <a:lnTo>
                    <a:pt x="426980" y="299635"/>
                  </a:lnTo>
                  <a:close/>
                </a:path>
                <a:path w="608965" h="351790">
                  <a:moveTo>
                    <a:pt x="305022" y="235165"/>
                  </a:moveTo>
                  <a:lnTo>
                    <a:pt x="273342" y="235165"/>
                  </a:lnTo>
                  <a:lnTo>
                    <a:pt x="298758" y="235904"/>
                  </a:lnTo>
                  <a:lnTo>
                    <a:pt x="305022" y="235165"/>
                  </a:lnTo>
                  <a:close/>
                </a:path>
                <a:path w="608965" h="351790">
                  <a:moveTo>
                    <a:pt x="308622" y="114677"/>
                  </a:moveTo>
                  <a:lnTo>
                    <a:pt x="254582" y="123835"/>
                  </a:lnTo>
                  <a:lnTo>
                    <a:pt x="212628" y="147262"/>
                  </a:lnTo>
                  <a:lnTo>
                    <a:pt x="195428" y="176297"/>
                  </a:lnTo>
                  <a:lnTo>
                    <a:pt x="196596" y="190931"/>
                  </a:lnTo>
                  <a:lnTo>
                    <a:pt x="398680" y="190931"/>
                  </a:lnTo>
                  <a:lnTo>
                    <a:pt x="401666" y="187018"/>
                  </a:lnTo>
                  <a:lnTo>
                    <a:pt x="406259" y="171227"/>
                  </a:lnTo>
                  <a:lnTo>
                    <a:pt x="403796" y="155689"/>
                  </a:lnTo>
                  <a:lnTo>
                    <a:pt x="448176" y="155689"/>
                  </a:lnTo>
                  <a:lnTo>
                    <a:pt x="380133" y="116179"/>
                  </a:lnTo>
                  <a:lnTo>
                    <a:pt x="335635" y="116179"/>
                  </a:lnTo>
                  <a:lnTo>
                    <a:pt x="308622" y="114677"/>
                  </a:lnTo>
                  <a:close/>
                </a:path>
                <a:path w="608965" h="351790">
                  <a:moveTo>
                    <a:pt x="259223" y="46329"/>
                  </a:moveTo>
                  <a:lnTo>
                    <a:pt x="214680" y="46329"/>
                  </a:lnTo>
                  <a:lnTo>
                    <a:pt x="335635" y="116179"/>
                  </a:lnTo>
                  <a:lnTo>
                    <a:pt x="380133" y="116179"/>
                  </a:lnTo>
                  <a:lnTo>
                    <a:pt x="259223" y="46329"/>
                  </a:lnTo>
                  <a:close/>
                </a:path>
                <a:path w="608965" h="351790">
                  <a:moveTo>
                    <a:pt x="207518" y="48958"/>
                  </a:moveTo>
                  <a:lnTo>
                    <a:pt x="138645" y="48958"/>
                  </a:lnTo>
                  <a:lnTo>
                    <a:pt x="155743" y="54484"/>
                  </a:lnTo>
                  <a:lnTo>
                    <a:pt x="176791" y="55464"/>
                  </a:lnTo>
                  <a:lnTo>
                    <a:pt x="197776" y="52533"/>
                  </a:lnTo>
                  <a:lnTo>
                    <a:pt x="207518" y="48958"/>
                  </a:lnTo>
                  <a:close/>
                </a:path>
              </a:pathLst>
            </a:custGeom>
            <a:solidFill>
              <a:srgbClr val="42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62"/>
            <p:cNvSpPr/>
            <p:nvPr/>
          </p:nvSpPr>
          <p:spPr>
            <a:xfrm>
              <a:off x="790000" y="1164204"/>
              <a:ext cx="119862" cy="644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63"/>
            <p:cNvSpPr/>
            <p:nvPr/>
          </p:nvSpPr>
          <p:spPr>
            <a:xfrm>
              <a:off x="951621" y="1259067"/>
              <a:ext cx="50800" cy="29209"/>
            </a:xfrm>
            <a:custGeom>
              <a:avLst/>
              <a:gdLst/>
              <a:ahLst/>
              <a:cxnLst/>
              <a:rect l="l" t="t" r="r" b="b"/>
              <a:pathLst>
                <a:path w="50800" h="29209">
                  <a:moveTo>
                    <a:pt x="24507" y="0"/>
                  </a:moveTo>
                  <a:lnTo>
                    <a:pt x="15071" y="930"/>
                  </a:lnTo>
                  <a:lnTo>
                    <a:pt x="6881" y="4017"/>
                  </a:lnTo>
                  <a:lnTo>
                    <a:pt x="1576" y="8771"/>
                  </a:lnTo>
                  <a:lnTo>
                    <a:pt x="0" y="14241"/>
                  </a:lnTo>
                  <a:lnTo>
                    <a:pt x="2111" y="19759"/>
                  </a:lnTo>
                  <a:lnTo>
                    <a:pt x="7872" y="24655"/>
                  </a:lnTo>
                  <a:lnTo>
                    <a:pt x="16337" y="27959"/>
                  </a:lnTo>
                  <a:lnTo>
                    <a:pt x="25831" y="29140"/>
                  </a:lnTo>
                  <a:lnTo>
                    <a:pt x="35224" y="28189"/>
                  </a:lnTo>
                  <a:lnTo>
                    <a:pt x="43381" y="25099"/>
                  </a:lnTo>
                  <a:lnTo>
                    <a:pt x="48684" y="20363"/>
                  </a:lnTo>
                  <a:lnTo>
                    <a:pt x="50296" y="14917"/>
                  </a:lnTo>
                  <a:lnTo>
                    <a:pt x="48232" y="9419"/>
                  </a:lnTo>
                  <a:lnTo>
                    <a:pt x="42505" y="4525"/>
                  </a:lnTo>
                  <a:lnTo>
                    <a:pt x="34036" y="1205"/>
                  </a:lnTo>
                  <a:lnTo>
                    <a:pt x="245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64"/>
            <p:cNvSpPr/>
            <p:nvPr/>
          </p:nvSpPr>
          <p:spPr>
            <a:xfrm>
              <a:off x="686111" y="1105624"/>
              <a:ext cx="50800" cy="29209"/>
            </a:xfrm>
            <a:custGeom>
              <a:avLst/>
              <a:gdLst/>
              <a:ahLst/>
              <a:cxnLst/>
              <a:rect l="l" t="t" r="r" b="b"/>
              <a:pathLst>
                <a:path w="50800" h="29209">
                  <a:moveTo>
                    <a:pt x="24947" y="0"/>
                  </a:moveTo>
                  <a:lnTo>
                    <a:pt x="15449" y="887"/>
                  </a:lnTo>
                  <a:lnTo>
                    <a:pt x="7154" y="3916"/>
                  </a:lnTo>
                  <a:lnTo>
                    <a:pt x="1711" y="8614"/>
                  </a:lnTo>
                  <a:lnTo>
                    <a:pt x="0" y="14043"/>
                  </a:lnTo>
                  <a:lnTo>
                    <a:pt x="2006" y="19545"/>
                  </a:lnTo>
                  <a:lnTo>
                    <a:pt x="7713" y="24464"/>
                  </a:lnTo>
                  <a:lnTo>
                    <a:pt x="16208" y="27830"/>
                  </a:lnTo>
                  <a:lnTo>
                    <a:pt x="25809" y="29087"/>
                  </a:lnTo>
                  <a:lnTo>
                    <a:pt x="35351" y="28211"/>
                  </a:lnTo>
                  <a:lnTo>
                    <a:pt x="43667" y="25176"/>
                  </a:lnTo>
                  <a:lnTo>
                    <a:pt x="49109" y="20464"/>
                  </a:lnTo>
                  <a:lnTo>
                    <a:pt x="50790" y="15020"/>
                  </a:lnTo>
                  <a:lnTo>
                    <a:pt x="48744" y="9508"/>
                  </a:lnTo>
                  <a:lnTo>
                    <a:pt x="43006" y="4589"/>
                  </a:lnTo>
                  <a:lnTo>
                    <a:pt x="34511" y="1239"/>
                  </a:lnTo>
                  <a:lnTo>
                    <a:pt x="24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75630" y="296868"/>
            <a:ext cx="791398" cy="522833"/>
            <a:chOff x="1286490" y="832640"/>
            <a:chExt cx="791398" cy="522833"/>
          </a:xfrm>
        </p:grpSpPr>
        <p:sp>
          <p:nvSpPr>
            <p:cNvPr id="57" name="object 24"/>
            <p:cNvSpPr/>
            <p:nvPr/>
          </p:nvSpPr>
          <p:spPr>
            <a:xfrm>
              <a:off x="1286490" y="1127508"/>
              <a:ext cx="394970" cy="227965"/>
            </a:xfrm>
            <a:custGeom>
              <a:avLst/>
              <a:gdLst/>
              <a:ahLst/>
              <a:cxnLst/>
              <a:rect l="l" t="t" r="r" b="b"/>
              <a:pathLst>
                <a:path w="394969" h="227965">
                  <a:moveTo>
                    <a:pt x="198485" y="0"/>
                  </a:moveTo>
                  <a:lnTo>
                    <a:pt x="148277" y="3193"/>
                  </a:lnTo>
                  <a:lnTo>
                    <a:pt x="100701" y="13808"/>
                  </a:lnTo>
                  <a:lnTo>
                    <a:pt x="58470" y="31873"/>
                  </a:lnTo>
                  <a:lnTo>
                    <a:pt x="16271" y="57023"/>
                  </a:lnTo>
                  <a:lnTo>
                    <a:pt x="0" y="67560"/>
                  </a:lnTo>
                  <a:lnTo>
                    <a:pt x="0" y="113826"/>
                  </a:lnTo>
                  <a:lnTo>
                    <a:pt x="14612" y="155873"/>
                  </a:lnTo>
                  <a:lnTo>
                    <a:pt x="56819" y="193024"/>
                  </a:lnTo>
                  <a:lnTo>
                    <a:pt x="98679" y="211893"/>
                  </a:lnTo>
                  <a:lnTo>
                    <a:pt x="146034" y="223438"/>
                  </a:lnTo>
                  <a:lnTo>
                    <a:pt x="196168" y="227631"/>
                  </a:lnTo>
                  <a:lnTo>
                    <a:pt x="246370" y="224445"/>
                  </a:lnTo>
                  <a:lnTo>
                    <a:pt x="293924" y="213854"/>
                  </a:lnTo>
                  <a:lnTo>
                    <a:pt x="336118" y="195830"/>
                  </a:lnTo>
                  <a:lnTo>
                    <a:pt x="380358" y="157684"/>
                  </a:lnTo>
                  <a:lnTo>
                    <a:pt x="394498" y="113826"/>
                  </a:lnTo>
                  <a:lnTo>
                    <a:pt x="394512" y="69072"/>
                  </a:lnTo>
                  <a:lnTo>
                    <a:pt x="367225" y="52198"/>
                  </a:lnTo>
                  <a:lnTo>
                    <a:pt x="337756" y="34667"/>
                  </a:lnTo>
                  <a:lnTo>
                    <a:pt x="295939" y="15765"/>
                  </a:lnTo>
                  <a:lnTo>
                    <a:pt x="248610" y="4200"/>
                  </a:lnTo>
                  <a:lnTo>
                    <a:pt x="198485" y="0"/>
                  </a:lnTo>
                  <a:close/>
                </a:path>
              </a:pathLst>
            </a:custGeom>
            <a:solidFill>
              <a:srgbClr val="FBB6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25"/>
            <p:cNvSpPr/>
            <p:nvPr/>
          </p:nvSpPr>
          <p:spPr>
            <a:xfrm>
              <a:off x="1288627" y="1082767"/>
              <a:ext cx="390525" cy="227965"/>
            </a:xfrm>
            <a:custGeom>
              <a:avLst/>
              <a:gdLst/>
              <a:ahLst/>
              <a:cxnLst/>
              <a:rect l="l" t="t" r="r" b="b"/>
              <a:pathLst>
                <a:path w="390525" h="227965">
                  <a:moveTo>
                    <a:pt x="196348" y="0"/>
                  </a:moveTo>
                  <a:lnTo>
                    <a:pt x="146140" y="3193"/>
                  </a:lnTo>
                  <a:lnTo>
                    <a:pt x="98564" y="13808"/>
                  </a:lnTo>
                  <a:lnTo>
                    <a:pt x="56334" y="31873"/>
                  </a:lnTo>
                  <a:lnTo>
                    <a:pt x="19144" y="61046"/>
                  </a:lnTo>
                  <a:lnTo>
                    <a:pt x="357" y="94454"/>
                  </a:lnTo>
                  <a:lnTo>
                    <a:pt x="0" y="129391"/>
                  </a:lnTo>
                  <a:lnTo>
                    <a:pt x="18099" y="163150"/>
                  </a:lnTo>
                  <a:lnTo>
                    <a:pt x="54683" y="193024"/>
                  </a:lnTo>
                  <a:lnTo>
                    <a:pt x="96543" y="211893"/>
                  </a:lnTo>
                  <a:lnTo>
                    <a:pt x="143897" y="223438"/>
                  </a:lnTo>
                  <a:lnTo>
                    <a:pt x="194032" y="227631"/>
                  </a:lnTo>
                  <a:lnTo>
                    <a:pt x="244234" y="224445"/>
                  </a:lnTo>
                  <a:lnTo>
                    <a:pt x="291788" y="213854"/>
                  </a:lnTo>
                  <a:lnTo>
                    <a:pt x="333981" y="195830"/>
                  </a:lnTo>
                  <a:lnTo>
                    <a:pt x="371124" y="166693"/>
                  </a:lnTo>
                  <a:lnTo>
                    <a:pt x="389888" y="133300"/>
                  </a:lnTo>
                  <a:lnTo>
                    <a:pt x="390245" y="98359"/>
                  </a:lnTo>
                  <a:lnTo>
                    <a:pt x="372165" y="64579"/>
                  </a:lnTo>
                  <a:lnTo>
                    <a:pt x="335620" y="34667"/>
                  </a:lnTo>
                  <a:lnTo>
                    <a:pt x="293802" y="15765"/>
                  </a:lnTo>
                  <a:lnTo>
                    <a:pt x="246474" y="4200"/>
                  </a:lnTo>
                  <a:lnTo>
                    <a:pt x="196348" y="0"/>
                  </a:lnTo>
                  <a:close/>
                </a:path>
              </a:pathLst>
            </a:custGeom>
            <a:solidFill>
              <a:srgbClr val="FFD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26"/>
            <p:cNvSpPr/>
            <p:nvPr/>
          </p:nvSpPr>
          <p:spPr>
            <a:xfrm>
              <a:off x="1322293" y="1112830"/>
              <a:ext cx="323215" cy="160020"/>
            </a:xfrm>
            <a:custGeom>
              <a:avLst/>
              <a:gdLst/>
              <a:ahLst/>
              <a:cxnLst/>
              <a:rect l="l" t="t" r="r" b="b"/>
              <a:pathLst>
                <a:path w="323214" h="160019">
                  <a:moveTo>
                    <a:pt x="159219" y="0"/>
                  </a:moveTo>
                  <a:lnTo>
                    <a:pt x="94353" y="7231"/>
                  </a:lnTo>
                  <a:lnTo>
                    <a:pt x="40258" y="28130"/>
                  </a:lnTo>
                  <a:lnTo>
                    <a:pt x="10656" y="52485"/>
                  </a:lnTo>
                  <a:lnTo>
                    <a:pt x="0" y="78879"/>
                  </a:lnTo>
                  <a:lnTo>
                    <a:pt x="2529" y="92133"/>
                  </a:lnTo>
                  <a:lnTo>
                    <a:pt x="39217" y="130098"/>
                  </a:lnTo>
                  <a:lnTo>
                    <a:pt x="95796" y="152293"/>
                  </a:lnTo>
                  <a:lnTo>
                    <a:pt x="163842" y="159829"/>
                  </a:lnTo>
                  <a:lnTo>
                    <a:pt x="197265" y="158136"/>
                  </a:lnTo>
                  <a:lnTo>
                    <a:pt x="257429" y="144549"/>
                  </a:lnTo>
                  <a:lnTo>
                    <a:pt x="299685" y="121048"/>
                  </a:lnTo>
                  <a:lnTo>
                    <a:pt x="322897" y="82702"/>
                  </a:lnTo>
                  <a:lnTo>
                    <a:pt x="320385" y="69345"/>
                  </a:lnTo>
                  <a:lnTo>
                    <a:pt x="283730" y="30848"/>
                  </a:lnTo>
                  <a:lnTo>
                    <a:pt x="227223" y="8085"/>
                  </a:lnTo>
                  <a:lnTo>
                    <a:pt x="159219" y="0"/>
                  </a:lnTo>
                  <a:close/>
                </a:path>
              </a:pathLst>
            </a:custGeom>
            <a:solidFill>
              <a:srgbClr val="000000">
                <a:alpha val="47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27"/>
            <p:cNvSpPr/>
            <p:nvPr/>
          </p:nvSpPr>
          <p:spPr>
            <a:xfrm>
              <a:off x="1322261" y="1112842"/>
              <a:ext cx="323215" cy="89535"/>
            </a:xfrm>
            <a:custGeom>
              <a:avLst/>
              <a:gdLst/>
              <a:ahLst/>
              <a:cxnLst/>
              <a:rect l="l" t="t" r="r" b="b"/>
              <a:pathLst>
                <a:path w="323214" h="89534">
                  <a:moveTo>
                    <a:pt x="243924" y="13423"/>
                  </a:moveTo>
                  <a:lnTo>
                    <a:pt x="159232" y="13423"/>
                  </a:lnTo>
                  <a:lnTo>
                    <a:pt x="194129" y="15491"/>
                  </a:lnTo>
                  <a:lnTo>
                    <a:pt x="227244" y="21507"/>
                  </a:lnTo>
                  <a:lnTo>
                    <a:pt x="283768" y="44259"/>
                  </a:lnTo>
                  <a:lnTo>
                    <a:pt x="317973" y="77406"/>
                  </a:lnTo>
                  <a:lnTo>
                    <a:pt x="322237" y="89065"/>
                  </a:lnTo>
                  <a:lnTo>
                    <a:pt x="322681" y="86944"/>
                  </a:lnTo>
                  <a:lnTo>
                    <a:pt x="322922" y="84823"/>
                  </a:lnTo>
                  <a:lnTo>
                    <a:pt x="322948" y="82689"/>
                  </a:lnTo>
                  <a:lnTo>
                    <a:pt x="320421" y="69333"/>
                  </a:lnTo>
                  <a:lnTo>
                    <a:pt x="312821" y="55933"/>
                  </a:lnTo>
                  <a:lnTo>
                    <a:pt x="300490" y="42949"/>
                  </a:lnTo>
                  <a:lnTo>
                    <a:pt x="283768" y="30835"/>
                  </a:lnTo>
                  <a:lnTo>
                    <a:pt x="257487" y="17766"/>
                  </a:lnTo>
                  <a:lnTo>
                    <a:pt x="243924" y="13423"/>
                  </a:lnTo>
                  <a:close/>
                </a:path>
                <a:path w="323214" h="89534">
                  <a:moveTo>
                    <a:pt x="159232" y="0"/>
                  </a:moveTo>
                  <a:lnTo>
                    <a:pt x="94375" y="7231"/>
                  </a:lnTo>
                  <a:lnTo>
                    <a:pt x="40271" y="28130"/>
                  </a:lnTo>
                  <a:lnTo>
                    <a:pt x="10685" y="52498"/>
                  </a:lnTo>
                  <a:lnTo>
                    <a:pt x="0" y="81229"/>
                  </a:lnTo>
                  <a:lnTo>
                    <a:pt x="254" y="83565"/>
                  </a:lnTo>
                  <a:lnTo>
                    <a:pt x="736" y="85915"/>
                  </a:lnTo>
                  <a:lnTo>
                    <a:pt x="5119" y="74254"/>
                  </a:lnTo>
                  <a:lnTo>
                    <a:pt x="13327" y="62791"/>
                  </a:lnTo>
                  <a:lnTo>
                    <a:pt x="65615" y="29470"/>
                  </a:lnTo>
                  <a:lnTo>
                    <a:pt x="125823" y="15256"/>
                  </a:lnTo>
                  <a:lnTo>
                    <a:pt x="159232" y="13423"/>
                  </a:lnTo>
                  <a:lnTo>
                    <a:pt x="243924" y="13423"/>
                  </a:lnTo>
                  <a:lnTo>
                    <a:pt x="227244" y="8083"/>
                  </a:lnTo>
                  <a:lnTo>
                    <a:pt x="194129" y="2067"/>
                  </a:lnTo>
                  <a:lnTo>
                    <a:pt x="159232" y="0"/>
                  </a:lnTo>
                  <a:close/>
                </a:path>
              </a:pathLst>
            </a:custGeom>
            <a:solidFill>
              <a:srgbClr val="000000">
                <a:alpha val="47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28"/>
            <p:cNvSpPr/>
            <p:nvPr/>
          </p:nvSpPr>
          <p:spPr>
            <a:xfrm>
              <a:off x="1385371" y="1152975"/>
              <a:ext cx="179070" cy="96520"/>
            </a:xfrm>
            <a:custGeom>
              <a:avLst/>
              <a:gdLst/>
              <a:ahLst/>
              <a:cxnLst/>
              <a:rect l="l" t="t" r="r" b="b"/>
              <a:pathLst>
                <a:path w="179069" h="96519">
                  <a:moveTo>
                    <a:pt x="120814" y="82956"/>
                  </a:moveTo>
                  <a:lnTo>
                    <a:pt x="37604" y="82956"/>
                  </a:lnTo>
                  <a:lnTo>
                    <a:pt x="43573" y="86283"/>
                  </a:lnTo>
                  <a:lnTo>
                    <a:pt x="49796" y="89039"/>
                  </a:lnTo>
                  <a:lnTo>
                    <a:pt x="62763" y="93408"/>
                  </a:lnTo>
                  <a:lnTo>
                    <a:pt x="69278" y="94830"/>
                  </a:lnTo>
                  <a:lnTo>
                    <a:pt x="82372" y="96177"/>
                  </a:lnTo>
                  <a:lnTo>
                    <a:pt x="88773" y="95986"/>
                  </a:lnTo>
                  <a:lnTo>
                    <a:pt x="101193" y="93853"/>
                  </a:lnTo>
                  <a:lnTo>
                    <a:pt x="107175" y="91668"/>
                  </a:lnTo>
                  <a:lnTo>
                    <a:pt x="118059" y="85407"/>
                  </a:lnTo>
                  <a:lnTo>
                    <a:pt x="120814" y="82956"/>
                  </a:lnTo>
                  <a:close/>
                </a:path>
                <a:path w="179069" h="96519">
                  <a:moveTo>
                    <a:pt x="24396" y="39509"/>
                  </a:moveTo>
                  <a:lnTo>
                    <a:pt x="0" y="43319"/>
                  </a:lnTo>
                  <a:lnTo>
                    <a:pt x="1638" y="49504"/>
                  </a:lnTo>
                  <a:lnTo>
                    <a:pt x="4927" y="55486"/>
                  </a:lnTo>
                  <a:lnTo>
                    <a:pt x="14833" y="67043"/>
                  </a:lnTo>
                  <a:lnTo>
                    <a:pt x="21183" y="72478"/>
                  </a:lnTo>
                  <a:lnTo>
                    <a:pt x="28917" y="77571"/>
                  </a:lnTo>
                  <a:lnTo>
                    <a:pt x="11582" y="87515"/>
                  </a:lnTo>
                  <a:lnTo>
                    <a:pt x="20586" y="92710"/>
                  </a:lnTo>
                  <a:lnTo>
                    <a:pt x="37604" y="82956"/>
                  </a:lnTo>
                  <a:lnTo>
                    <a:pt x="120814" y="82956"/>
                  </a:lnTo>
                  <a:lnTo>
                    <a:pt x="121513" y="82334"/>
                  </a:lnTo>
                  <a:lnTo>
                    <a:pt x="122109" y="81229"/>
                  </a:lnTo>
                  <a:lnTo>
                    <a:pt x="79946" y="81229"/>
                  </a:lnTo>
                  <a:lnTo>
                    <a:pt x="67017" y="79502"/>
                  </a:lnTo>
                  <a:lnTo>
                    <a:pt x="60058" y="76962"/>
                  </a:lnTo>
                  <a:lnTo>
                    <a:pt x="52578" y="72771"/>
                  </a:lnTo>
                  <a:lnTo>
                    <a:pt x="59167" y="68999"/>
                  </a:lnTo>
                  <a:lnTo>
                    <a:pt x="46355" y="68999"/>
                  </a:lnTo>
                  <a:lnTo>
                    <a:pt x="24358" y="40982"/>
                  </a:lnTo>
                  <a:lnTo>
                    <a:pt x="24396" y="39509"/>
                  </a:lnTo>
                  <a:close/>
                </a:path>
                <a:path w="179069" h="96519">
                  <a:moveTo>
                    <a:pt x="114682" y="54394"/>
                  </a:moveTo>
                  <a:lnTo>
                    <a:pt x="84683" y="54394"/>
                  </a:lnTo>
                  <a:lnTo>
                    <a:pt x="89992" y="59690"/>
                  </a:lnTo>
                  <a:lnTo>
                    <a:pt x="93408" y="64185"/>
                  </a:lnTo>
                  <a:lnTo>
                    <a:pt x="96596" y="71615"/>
                  </a:lnTo>
                  <a:lnTo>
                    <a:pt x="95021" y="74841"/>
                  </a:lnTo>
                  <a:lnTo>
                    <a:pt x="85521" y="80289"/>
                  </a:lnTo>
                  <a:lnTo>
                    <a:pt x="79946" y="81229"/>
                  </a:lnTo>
                  <a:lnTo>
                    <a:pt x="122109" y="81229"/>
                  </a:lnTo>
                  <a:lnTo>
                    <a:pt x="124929" y="75996"/>
                  </a:lnTo>
                  <a:lnTo>
                    <a:pt x="125314" y="72771"/>
                  </a:lnTo>
                  <a:lnTo>
                    <a:pt x="125262" y="72478"/>
                  </a:lnTo>
                  <a:lnTo>
                    <a:pt x="123393" y="65887"/>
                  </a:lnTo>
                  <a:lnTo>
                    <a:pt x="121285" y="62230"/>
                  </a:lnTo>
                  <a:lnTo>
                    <a:pt x="114682" y="54394"/>
                  </a:lnTo>
                  <a:close/>
                </a:path>
                <a:path w="179069" h="96519">
                  <a:moveTo>
                    <a:pt x="100736" y="0"/>
                  </a:moveTo>
                  <a:lnTo>
                    <a:pt x="63639" y="13284"/>
                  </a:lnTo>
                  <a:lnTo>
                    <a:pt x="59842" y="21615"/>
                  </a:lnTo>
                  <a:lnTo>
                    <a:pt x="61010" y="27774"/>
                  </a:lnTo>
                  <a:lnTo>
                    <a:pt x="62750" y="31115"/>
                  </a:lnTo>
                  <a:lnTo>
                    <a:pt x="68453" y="38277"/>
                  </a:lnTo>
                  <a:lnTo>
                    <a:pt x="72174" y="42252"/>
                  </a:lnTo>
                  <a:lnTo>
                    <a:pt x="76771" y="46634"/>
                  </a:lnTo>
                  <a:lnTo>
                    <a:pt x="77241" y="47155"/>
                  </a:lnTo>
                  <a:lnTo>
                    <a:pt x="77762" y="47675"/>
                  </a:lnTo>
                  <a:lnTo>
                    <a:pt x="78917" y="48729"/>
                  </a:lnTo>
                  <a:lnTo>
                    <a:pt x="79946" y="49784"/>
                  </a:lnTo>
                  <a:lnTo>
                    <a:pt x="46355" y="68999"/>
                  </a:lnTo>
                  <a:lnTo>
                    <a:pt x="59167" y="68999"/>
                  </a:lnTo>
                  <a:lnTo>
                    <a:pt x="84683" y="54394"/>
                  </a:lnTo>
                  <a:lnTo>
                    <a:pt x="114682" y="54394"/>
                  </a:lnTo>
                  <a:lnTo>
                    <a:pt x="110718" y="50355"/>
                  </a:lnTo>
                  <a:lnTo>
                    <a:pt x="105930" y="45974"/>
                  </a:lnTo>
                  <a:lnTo>
                    <a:pt x="103301" y="43700"/>
                  </a:lnTo>
                  <a:lnTo>
                    <a:pt x="111335" y="39103"/>
                  </a:lnTo>
                  <a:lnTo>
                    <a:pt x="98564" y="39103"/>
                  </a:lnTo>
                  <a:lnTo>
                    <a:pt x="93421" y="34137"/>
                  </a:lnTo>
                  <a:lnTo>
                    <a:pt x="90297" y="30022"/>
                  </a:lnTo>
                  <a:lnTo>
                    <a:pt x="88074" y="23520"/>
                  </a:lnTo>
                  <a:lnTo>
                    <a:pt x="89789" y="20586"/>
                  </a:lnTo>
                  <a:lnTo>
                    <a:pt x="98996" y="15328"/>
                  </a:lnTo>
                  <a:lnTo>
                    <a:pt x="104343" y="14173"/>
                  </a:lnTo>
                  <a:lnTo>
                    <a:pt x="157652" y="14173"/>
                  </a:lnTo>
                  <a:lnTo>
                    <a:pt x="163467" y="10833"/>
                  </a:lnTo>
                  <a:lnTo>
                    <a:pt x="145554" y="10833"/>
                  </a:lnTo>
                  <a:lnTo>
                    <a:pt x="139382" y="7772"/>
                  </a:lnTo>
                  <a:lnTo>
                    <a:pt x="133108" y="5346"/>
                  </a:lnTo>
                  <a:lnTo>
                    <a:pt x="120243" y="1778"/>
                  </a:lnTo>
                  <a:lnTo>
                    <a:pt x="113804" y="711"/>
                  </a:lnTo>
                  <a:lnTo>
                    <a:pt x="100736" y="0"/>
                  </a:lnTo>
                  <a:close/>
                </a:path>
                <a:path w="179069" h="96519">
                  <a:moveTo>
                    <a:pt x="165944" y="24485"/>
                  </a:moveTo>
                  <a:lnTo>
                    <a:pt x="136880" y="24485"/>
                  </a:lnTo>
                  <a:lnTo>
                    <a:pt x="139979" y="26530"/>
                  </a:lnTo>
                  <a:lnTo>
                    <a:pt x="142697" y="28702"/>
                  </a:lnTo>
                  <a:lnTo>
                    <a:pt x="155244" y="48361"/>
                  </a:lnTo>
                  <a:lnTo>
                    <a:pt x="178892" y="44869"/>
                  </a:lnTo>
                  <a:lnTo>
                    <a:pt x="177393" y="40170"/>
                  </a:lnTo>
                  <a:lnTo>
                    <a:pt x="174713" y="35318"/>
                  </a:lnTo>
                  <a:lnTo>
                    <a:pt x="170827" y="30314"/>
                  </a:lnTo>
                  <a:lnTo>
                    <a:pt x="166903" y="25323"/>
                  </a:lnTo>
                  <a:lnTo>
                    <a:pt x="165944" y="24485"/>
                  </a:lnTo>
                  <a:close/>
                </a:path>
                <a:path w="179069" h="96519">
                  <a:moveTo>
                    <a:pt x="157652" y="14173"/>
                  </a:moveTo>
                  <a:lnTo>
                    <a:pt x="104343" y="14173"/>
                  </a:lnTo>
                  <a:lnTo>
                    <a:pt x="116522" y="14859"/>
                  </a:lnTo>
                  <a:lnTo>
                    <a:pt x="123228" y="16967"/>
                  </a:lnTo>
                  <a:lnTo>
                    <a:pt x="130530" y="20815"/>
                  </a:lnTo>
                  <a:lnTo>
                    <a:pt x="98564" y="39103"/>
                  </a:lnTo>
                  <a:lnTo>
                    <a:pt x="111335" y="39103"/>
                  </a:lnTo>
                  <a:lnTo>
                    <a:pt x="136880" y="24485"/>
                  </a:lnTo>
                  <a:lnTo>
                    <a:pt x="165944" y="24485"/>
                  </a:lnTo>
                  <a:lnTo>
                    <a:pt x="161442" y="20548"/>
                  </a:lnTo>
                  <a:lnTo>
                    <a:pt x="154482" y="16002"/>
                  </a:lnTo>
                  <a:lnTo>
                    <a:pt x="157652" y="14173"/>
                  </a:lnTo>
                  <a:close/>
                </a:path>
                <a:path w="179069" h="96519">
                  <a:moveTo>
                    <a:pt x="161925" y="1460"/>
                  </a:moveTo>
                  <a:lnTo>
                    <a:pt x="145554" y="10833"/>
                  </a:lnTo>
                  <a:lnTo>
                    <a:pt x="163467" y="10833"/>
                  </a:lnTo>
                  <a:lnTo>
                    <a:pt x="170853" y="6616"/>
                  </a:lnTo>
                  <a:lnTo>
                    <a:pt x="161925" y="1460"/>
                  </a:lnTo>
                  <a:close/>
                </a:path>
              </a:pathLst>
            </a:custGeom>
            <a:solidFill>
              <a:srgbClr val="000000">
                <a:alpha val="56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29"/>
            <p:cNvSpPr/>
            <p:nvPr/>
          </p:nvSpPr>
          <p:spPr>
            <a:xfrm>
              <a:off x="1385371" y="1152975"/>
              <a:ext cx="179070" cy="96520"/>
            </a:xfrm>
            <a:custGeom>
              <a:avLst/>
              <a:gdLst/>
              <a:ahLst/>
              <a:cxnLst/>
              <a:rect l="l" t="t" r="r" b="b"/>
              <a:pathLst>
                <a:path w="179069" h="96519">
                  <a:moveTo>
                    <a:pt x="120814" y="82956"/>
                  </a:moveTo>
                  <a:lnTo>
                    <a:pt x="37604" y="82956"/>
                  </a:lnTo>
                  <a:lnTo>
                    <a:pt x="43573" y="86283"/>
                  </a:lnTo>
                  <a:lnTo>
                    <a:pt x="49796" y="89039"/>
                  </a:lnTo>
                  <a:lnTo>
                    <a:pt x="62763" y="93408"/>
                  </a:lnTo>
                  <a:lnTo>
                    <a:pt x="69278" y="94830"/>
                  </a:lnTo>
                  <a:lnTo>
                    <a:pt x="82372" y="96177"/>
                  </a:lnTo>
                  <a:lnTo>
                    <a:pt x="88773" y="95986"/>
                  </a:lnTo>
                  <a:lnTo>
                    <a:pt x="101193" y="93853"/>
                  </a:lnTo>
                  <a:lnTo>
                    <a:pt x="107175" y="91668"/>
                  </a:lnTo>
                  <a:lnTo>
                    <a:pt x="118059" y="85407"/>
                  </a:lnTo>
                  <a:lnTo>
                    <a:pt x="120814" y="82956"/>
                  </a:lnTo>
                  <a:close/>
                </a:path>
                <a:path w="179069" h="96519">
                  <a:moveTo>
                    <a:pt x="24396" y="39509"/>
                  </a:moveTo>
                  <a:lnTo>
                    <a:pt x="0" y="43319"/>
                  </a:lnTo>
                  <a:lnTo>
                    <a:pt x="1638" y="49504"/>
                  </a:lnTo>
                  <a:lnTo>
                    <a:pt x="4927" y="55486"/>
                  </a:lnTo>
                  <a:lnTo>
                    <a:pt x="14833" y="67043"/>
                  </a:lnTo>
                  <a:lnTo>
                    <a:pt x="21183" y="72478"/>
                  </a:lnTo>
                  <a:lnTo>
                    <a:pt x="28917" y="77571"/>
                  </a:lnTo>
                  <a:lnTo>
                    <a:pt x="11582" y="87515"/>
                  </a:lnTo>
                  <a:lnTo>
                    <a:pt x="20586" y="92710"/>
                  </a:lnTo>
                  <a:lnTo>
                    <a:pt x="37604" y="82956"/>
                  </a:lnTo>
                  <a:lnTo>
                    <a:pt x="120814" y="82956"/>
                  </a:lnTo>
                  <a:lnTo>
                    <a:pt x="121513" y="82334"/>
                  </a:lnTo>
                  <a:lnTo>
                    <a:pt x="122109" y="81229"/>
                  </a:lnTo>
                  <a:lnTo>
                    <a:pt x="79946" y="81229"/>
                  </a:lnTo>
                  <a:lnTo>
                    <a:pt x="67017" y="79502"/>
                  </a:lnTo>
                  <a:lnTo>
                    <a:pt x="60058" y="76962"/>
                  </a:lnTo>
                  <a:lnTo>
                    <a:pt x="52578" y="72771"/>
                  </a:lnTo>
                  <a:lnTo>
                    <a:pt x="59167" y="68999"/>
                  </a:lnTo>
                  <a:lnTo>
                    <a:pt x="46355" y="68999"/>
                  </a:lnTo>
                  <a:lnTo>
                    <a:pt x="24358" y="40982"/>
                  </a:lnTo>
                  <a:lnTo>
                    <a:pt x="24396" y="39509"/>
                  </a:lnTo>
                  <a:close/>
                </a:path>
                <a:path w="179069" h="96519">
                  <a:moveTo>
                    <a:pt x="114682" y="54394"/>
                  </a:moveTo>
                  <a:lnTo>
                    <a:pt x="84683" y="54394"/>
                  </a:lnTo>
                  <a:lnTo>
                    <a:pt x="89992" y="59690"/>
                  </a:lnTo>
                  <a:lnTo>
                    <a:pt x="93408" y="64185"/>
                  </a:lnTo>
                  <a:lnTo>
                    <a:pt x="96596" y="71615"/>
                  </a:lnTo>
                  <a:lnTo>
                    <a:pt x="95021" y="74841"/>
                  </a:lnTo>
                  <a:lnTo>
                    <a:pt x="85521" y="80289"/>
                  </a:lnTo>
                  <a:lnTo>
                    <a:pt x="79946" y="81229"/>
                  </a:lnTo>
                  <a:lnTo>
                    <a:pt x="122109" y="81229"/>
                  </a:lnTo>
                  <a:lnTo>
                    <a:pt x="124929" y="75996"/>
                  </a:lnTo>
                  <a:lnTo>
                    <a:pt x="125314" y="72771"/>
                  </a:lnTo>
                  <a:lnTo>
                    <a:pt x="125262" y="72478"/>
                  </a:lnTo>
                  <a:lnTo>
                    <a:pt x="123393" y="65887"/>
                  </a:lnTo>
                  <a:lnTo>
                    <a:pt x="121285" y="62230"/>
                  </a:lnTo>
                  <a:lnTo>
                    <a:pt x="114682" y="54394"/>
                  </a:lnTo>
                  <a:close/>
                </a:path>
                <a:path w="179069" h="96519">
                  <a:moveTo>
                    <a:pt x="100736" y="0"/>
                  </a:moveTo>
                  <a:lnTo>
                    <a:pt x="63639" y="13284"/>
                  </a:lnTo>
                  <a:lnTo>
                    <a:pt x="59842" y="21615"/>
                  </a:lnTo>
                  <a:lnTo>
                    <a:pt x="61010" y="27774"/>
                  </a:lnTo>
                  <a:lnTo>
                    <a:pt x="62750" y="31115"/>
                  </a:lnTo>
                  <a:lnTo>
                    <a:pt x="68453" y="38277"/>
                  </a:lnTo>
                  <a:lnTo>
                    <a:pt x="72174" y="42252"/>
                  </a:lnTo>
                  <a:lnTo>
                    <a:pt x="76771" y="46634"/>
                  </a:lnTo>
                  <a:lnTo>
                    <a:pt x="77241" y="47155"/>
                  </a:lnTo>
                  <a:lnTo>
                    <a:pt x="77762" y="47675"/>
                  </a:lnTo>
                  <a:lnTo>
                    <a:pt x="78917" y="48729"/>
                  </a:lnTo>
                  <a:lnTo>
                    <a:pt x="79946" y="49784"/>
                  </a:lnTo>
                  <a:lnTo>
                    <a:pt x="46355" y="68999"/>
                  </a:lnTo>
                  <a:lnTo>
                    <a:pt x="59167" y="68999"/>
                  </a:lnTo>
                  <a:lnTo>
                    <a:pt x="84683" y="54394"/>
                  </a:lnTo>
                  <a:lnTo>
                    <a:pt x="114682" y="54394"/>
                  </a:lnTo>
                  <a:lnTo>
                    <a:pt x="110718" y="50355"/>
                  </a:lnTo>
                  <a:lnTo>
                    <a:pt x="105930" y="45974"/>
                  </a:lnTo>
                  <a:lnTo>
                    <a:pt x="103301" y="43700"/>
                  </a:lnTo>
                  <a:lnTo>
                    <a:pt x="111335" y="39103"/>
                  </a:lnTo>
                  <a:lnTo>
                    <a:pt x="98564" y="39103"/>
                  </a:lnTo>
                  <a:lnTo>
                    <a:pt x="93421" y="34137"/>
                  </a:lnTo>
                  <a:lnTo>
                    <a:pt x="90297" y="30022"/>
                  </a:lnTo>
                  <a:lnTo>
                    <a:pt x="88074" y="23520"/>
                  </a:lnTo>
                  <a:lnTo>
                    <a:pt x="89789" y="20586"/>
                  </a:lnTo>
                  <a:lnTo>
                    <a:pt x="98996" y="15328"/>
                  </a:lnTo>
                  <a:lnTo>
                    <a:pt x="104343" y="14173"/>
                  </a:lnTo>
                  <a:lnTo>
                    <a:pt x="157652" y="14173"/>
                  </a:lnTo>
                  <a:lnTo>
                    <a:pt x="163467" y="10833"/>
                  </a:lnTo>
                  <a:lnTo>
                    <a:pt x="145554" y="10833"/>
                  </a:lnTo>
                  <a:lnTo>
                    <a:pt x="139382" y="7772"/>
                  </a:lnTo>
                  <a:lnTo>
                    <a:pt x="133108" y="5346"/>
                  </a:lnTo>
                  <a:lnTo>
                    <a:pt x="120243" y="1778"/>
                  </a:lnTo>
                  <a:lnTo>
                    <a:pt x="113804" y="711"/>
                  </a:lnTo>
                  <a:lnTo>
                    <a:pt x="100736" y="0"/>
                  </a:lnTo>
                  <a:close/>
                </a:path>
                <a:path w="179069" h="96519">
                  <a:moveTo>
                    <a:pt x="165944" y="24485"/>
                  </a:moveTo>
                  <a:lnTo>
                    <a:pt x="136880" y="24485"/>
                  </a:lnTo>
                  <a:lnTo>
                    <a:pt x="139979" y="26530"/>
                  </a:lnTo>
                  <a:lnTo>
                    <a:pt x="142697" y="28702"/>
                  </a:lnTo>
                  <a:lnTo>
                    <a:pt x="155244" y="48361"/>
                  </a:lnTo>
                  <a:lnTo>
                    <a:pt x="178892" y="44869"/>
                  </a:lnTo>
                  <a:lnTo>
                    <a:pt x="177393" y="40170"/>
                  </a:lnTo>
                  <a:lnTo>
                    <a:pt x="174713" y="35318"/>
                  </a:lnTo>
                  <a:lnTo>
                    <a:pt x="170827" y="30314"/>
                  </a:lnTo>
                  <a:lnTo>
                    <a:pt x="166903" y="25323"/>
                  </a:lnTo>
                  <a:lnTo>
                    <a:pt x="165944" y="24485"/>
                  </a:lnTo>
                  <a:close/>
                </a:path>
                <a:path w="179069" h="96519">
                  <a:moveTo>
                    <a:pt x="157652" y="14173"/>
                  </a:moveTo>
                  <a:lnTo>
                    <a:pt x="104343" y="14173"/>
                  </a:lnTo>
                  <a:lnTo>
                    <a:pt x="116522" y="14859"/>
                  </a:lnTo>
                  <a:lnTo>
                    <a:pt x="123228" y="16967"/>
                  </a:lnTo>
                  <a:lnTo>
                    <a:pt x="130530" y="20815"/>
                  </a:lnTo>
                  <a:lnTo>
                    <a:pt x="98564" y="39103"/>
                  </a:lnTo>
                  <a:lnTo>
                    <a:pt x="111335" y="39103"/>
                  </a:lnTo>
                  <a:lnTo>
                    <a:pt x="136880" y="24485"/>
                  </a:lnTo>
                  <a:lnTo>
                    <a:pt x="165944" y="24485"/>
                  </a:lnTo>
                  <a:lnTo>
                    <a:pt x="161442" y="20548"/>
                  </a:lnTo>
                  <a:lnTo>
                    <a:pt x="154482" y="16002"/>
                  </a:lnTo>
                  <a:lnTo>
                    <a:pt x="157652" y="14173"/>
                  </a:lnTo>
                  <a:close/>
                </a:path>
                <a:path w="179069" h="96519">
                  <a:moveTo>
                    <a:pt x="161925" y="1460"/>
                  </a:moveTo>
                  <a:lnTo>
                    <a:pt x="145554" y="10833"/>
                  </a:lnTo>
                  <a:lnTo>
                    <a:pt x="163467" y="10833"/>
                  </a:lnTo>
                  <a:lnTo>
                    <a:pt x="170853" y="6616"/>
                  </a:lnTo>
                  <a:lnTo>
                    <a:pt x="161925" y="1460"/>
                  </a:lnTo>
                  <a:close/>
                </a:path>
              </a:pathLst>
            </a:custGeom>
            <a:solidFill>
              <a:srgbClr val="000000">
                <a:alpha val="56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31"/>
            <p:cNvSpPr/>
            <p:nvPr/>
          </p:nvSpPr>
          <p:spPr>
            <a:xfrm>
              <a:off x="1385354" y="1140510"/>
              <a:ext cx="178892" cy="959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32"/>
            <p:cNvSpPr/>
            <p:nvPr/>
          </p:nvSpPr>
          <p:spPr>
            <a:xfrm>
              <a:off x="1286490" y="1020233"/>
              <a:ext cx="394512" cy="2723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33"/>
            <p:cNvSpPr/>
            <p:nvPr/>
          </p:nvSpPr>
          <p:spPr>
            <a:xfrm>
              <a:off x="1385354" y="1077976"/>
              <a:ext cx="178892" cy="959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34"/>
            <p:cNvSpPr/>
            <p:nvPr/>
          </p:nvSpPr>
          <p:spPr>
            <a:xfrm>
              <a:off x="1286490" y="957706"/>
              <a:ext cx="394512" cy="27237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35"/>
            <p:cNvSpPr/>
            <p:nvPr/>
          </p:nvSpPr>
          <p:spPr>
            <a:xfrm>
              <a:off x="1385354" y="1015441"/>
              <a:ext cx="178892" cy="959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36"/>
            <p:cNvSpPr/>
            <p:nvPr/>
          </p:nvSpPr>
          <p:spPr>
            <a:xfrm>
              <a:off x="1286490" y="895175"/>
              <a:ext cx="394512" cy="2723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37"/>
            <p:cNvSpPr/>
            <p:nvPr/>
          </p:nvSpPr>
          <p:spPr>
            <a:xfrm>
              <a:off x="1385354" y="952919"/>
              <a:ext cx="178892" cy="9593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38"/>
            <p:cNvSpPr/>
            <p:nvPr/>
          </p:nvSpPr>
          <p:spPr>
            <a:xfrm>
              <a:off x="1286490" y="832640"/>
              <a:ext cx="394512" cy="27237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39"/>
            <p:cNvSpPr/>
            <p:nvPr/>
          </p:nvSpPr>
          <p:spPr>
            <a:xfrm>
              <a:off x="1385354" y="890384"/>
              <a:ext cx="178892" cy="9593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40"/>
            <p:cNvSpPr/>
            <p:nvPr/>
          </p:nvSpPr>
          <p:spPr>
            <a:xfrm>
              <a:off x="1385371" y="890144"/>
              <a:ext cx="179070" cy="96520"/>
            </a:xfrm>
            <a:custGeom>
              <a:avLst/>
              <a:gdLst/>
              <a:ahLst/>
              <a:cxnLst/>
              <a:rect l="l" t="t" r="r" b="b"/>
              <a:pathLst>
                <a:path w="179069" h="96519">
                  <a:moveTo>
                    <a:pt x="120814" y="82956"/>
                  </a:moveTo>
                  <a:lnTo>
                    <a:pt x="37604" y="82956"/>
                  </a:lnTo>
                  <a:lnTo>
                    <a:pt x="43573" y="86283"/>
                  </a:lnTo>
                  <a:lnTo>
                    <a:pt x="49796" y="89039"/>
                  </a:lnTo>
                  <a:lnTo>
                    <a:pt x="62763" y="93408"/>
                  </a:lnTo>
                  <a:lnTo>
                    <a:pt x="69278" y="94830"/>
                  </a:lnTo>
                  <a:lnTo>
                    <a:pt x="82372" y="96177"/>
                  </a:lnTo>
                  <a:lnTo>
                    <a:pt x="88773" y="95986"/>
                  </a:lnTo>
                  <a:lnTo>
                    <a:pt x="101193" y="93853"/>
                  </a:lnTo>
                  <a:lnTo>
                    <a:pt x="107175" y="91668"/>
                  </a:lnTo>
                  <a:lnTo>
                    <a:pt x="118059" y="85407"/>
                  </a:lnTo>
                  <a:lnTo>
                    <a:pt x="120814" y="82956"/>
                  </a:lnTo>
                  <a:close/>
                </a:path>
                <a:path w="179069" h="96519">
                  <a:moveTo>
                    <a:pt x="24396" y="39509"/>
                  </a:moveTo>
                  <a:lnTo>
                    <a:pt x="0" y="43319"/>
                  </a:lnTo>
                  <a:lnTo>
                    <a:pt x="1638" y="49504"/>
                  </a:lnTo>
                  <a:lnTo>
                    <a:pt x="4927" y="55486"/>
                  </a:lnTo>
                  <a:lnTo>
                    <a:pt x="14833" y="67043"/>
                  </a:lnTo>
                  <a:lnTo>
                    <a:pt x="21183" y="72478"/>
                  </a:lnTo>
                  <a:lnTo>
                    <a:pt x="28917" y="77571"/>
                  </a:lnTo>
                  <a:lnTo>
                    <a:pt x="11582" y="87515"/>
                  </a:lnTo>
                  <a:lnTo>
                    <a:pt x="20586" y="92710"/>
                  </a:lnTo>
                  <a:lnTo>
                    <a:pt x="37604" y="82956"/>
                  </a:lnTo>
                  <a:lnTo>
                    <a:pt x="120814" y="82956"/>
                  </a:lnTo>
                  <a:lnTo>
                    <a:pt x="121513" y="82334"/>
                  </a:lnTo>
                  <a:lnTo>
                    <a:pt x="122109" y="81229"/>
                  </a:lnTo>
                  <a:lnTo>
                    <a:pt x="79946" y="81229"/>
                  </a:lnTo>
                  <a:lnTo>
                    <a:pt x="67017" y="79502"/>
                  </a:lnTo>
                  <a:lnTo>
                    <a:pt x="60058" y="76962"/>
                  </a:lnTo>
                  <a:lnTo>
                    <a:pt x="52578" y="72771"/>
                  </a:lnTo>
                  <a:lnTo>
                    <a:pt x="59167" y="68999"/>
                  </a:lnTo>
                  <a:lnTo>
                    <a:pt x="46355" y="68999"/>
                  </a:lnTo>
                  <a:lnTo>
                    <a:pt x="24358" y="40982"/>
                  </a:lnTo>
                  <a:lnTo>
                    <a:pt x="24396" y="39509"/>
                  </a:lnTo>
                  <a:close/>
                </a:path>
                <a:path w="179069" h="96519">
                  <a:moveTo>
                    <a:pt x="114682" y="54394"/>
                  </a:moveTo>
                  <a:lnTo>
                    <a:pt x="84683" y="54394"/>
                  </a:lnTo>
                  <a:lnTo>
                    <a:pt x="89992" y="59690"/>
                  </a:lnTo>
                  <a:lnTo>
                    <a:pt x="93408" y="64185"/>
                  </a:lnTo>
                  <a:lnTo>
                    <a:pt x="96596" y="71615"/>
                  </a:lnTo>
                  <a:lnTo>
                    <a:pt x="95021" y="74841"/>
                  </a:lnTo>
                  <a:lnTo>
                    <a:pt x="85521" y="80289"/>
                  </a:lnTo>
                  <a:lnTo>
                    <a:pt x="79946" y="81229"/>
                  </a:lnTo>
                  <a:lnTo>
                    <a:pt x="122109" y="81229"/>
                  </a:lnTo>
                  <a:lnTo>
                    <a:pt x="124929" y="75996"/>
                  </a:lnTo>
                  <a:lnTo>
                    <a:pt x="125314" y="72771"/>
                  </a:lnTo>
                  <a:lnTo>
                    <a:pt x="125262" y="72478"/>
                  </a:lnTo>
                  <a:lnTo>
                    <a:pt x="123393" y="65887"/>
                  </a:lnTo>
                  <a:lnTo>
                    <a:pt x="121285" y="62230"/>
                  </a:lnTo>
                  <a:lnTo>
                    <a:pt x="114682" y="54394"/>
                  </a:lnTo>
                  <a:close/>
                </a:path>
                <a:path w="179069" h="96519">
                  <a:moveTo>
                    <a:pt x="100736" y="0"/>
                  </a:moveTo>
                  <a:lnTo>
                    <a:pt x="63639" y="13284"/>
                  </a:lnTo>
                  <a:lnTo>
                    <a:pt x="59842" y="21615"/>
                  </a:lnTo>
                  <a:lnTo>
                    <a:pt x="61010" y="27774"/>
                  </a:lnTo>
                  <a:lnTo>
                    <a:pt x="62750" y="31115"/>
                  </a:lnTo>
                  <a:lnTo>
                    <a:pt x="68453" y="38277"/>
                  </a:lnTo>
                  <a:lnTo>
                    <a:pt x="72174" y="42252"/>
                  </a:lnTo>
                  <a:lnTo>
                    <a:pt x="76771" y="46634"/>
                  </a:lnTo>
                  <a:lnTo>
                    <a:pt x="77241" y="47167"/>
                  </a:lnTo>
                  <a:lnTo>
                    <a:pt x="77762" y="47675"/>
                  </a:lnTo>
                  <a:lnTo>
                    <a:pt x="78917" y="48729"/>
                  </a:lnTo>
                  <a:lnTo>
                    <a:pt x="79946" y="49784"/>
                  </a:lnTo>
                  <a:lnTo>
                    <a:pt x="46355" y="68999"/>
                  </a:lnTo>
                  <a:lnTo>
                    <a:pt x="59167" y="68999"/>
                  </a:lnTo>
                  <a:lnTo>
                    <a:pt x="84683" y="54394"/>
                  </a:lnTo>
                  <a:lnTo>
                    <a:pt x="114682" y="54394"/>
                  </a:lnTo>
                  <a:lnTo>
                    <a:pt x="110718" y="50355"/>
                  </a:lnTo>
                  <a:lnTo>
                    <a:pt x="105930" y="45974"/>
                  </a:lnTo>
                  <a:lnTo>
                    <a:pt x="103301" y="43700"/>
                  </a:lnTo>
                  <a:lnTo>
                    <a:pt x="111335" y="39103"/>
                  </a:lnTo>
                  <a:lnTo>
                    <a:pt x="98564" y="39103"/>
                  </a:lnTo>
                  <a:lnTo>
                    <a:pt x="93421" y="34137"/>
                  </a:lnTo>
                  <a:lnTo>
                    <a:pt x="90297" y="30022"/>
                  </a:lnTo>
                  <a:lnTo>
                    <a:pt x="88074" y="23520"/>
                  </a:lnTo>
                  <a:lnTo>
                    <a:pt x="89789" y="20586"/>
                  </a:lnTo>
                  <a:lnTo>
                    <a:pt x="98996" y="15328"/>
                  </a:lnTo>
                  <a:lnTo>
                    <a:pt x="104343" y="14173"/>
                  </a:lnTo>
                  <a:lnTo>
                    <a:pt x="157652" y="14173"/>
                  </a:lnTo>
                  <a:lnTo>
                    <a:pt x="163467" y="10833"/>
                  </a:lnTo>
                  <a:lnTo>
                    <a:pt x="145554" y="10833"/>
                  </a:lnTo>
                  <a:lnTo>
                    <a:pt x="139382" y="7772"/>
                  </a:lnTo>
                  <a:lnTo>
                    <a:pt x="133108" y="5346"/>
                  </a:lnTo>
                  <a:lnTo>
                    <a:pt x="120243" y="1778"/>
                  </a:lnTo>
                  <a:lnTo>
                    <a:pt x="113804" y="711"/>
                  </a:lnTo>
                  <a:lnTo>
                    <a:pt x="100736" y="0"/>
                  </a:lnTo>
                  <a:close/>
                </a:path>
                <a:path w="179069" h="96519">
                  <a:moveTo>
                    <a:pt x="165944" y="24485"/>
                  </a:moveTo>
                  <a:lnTo>
                    <a:pt x="136880" y="24485"/>
                  </a:lnTo>
                  <a:lnTo>
                    <a:pt x="139979" y="26530"/>
                  </a:lnTo>
                  <a:lnTo>
                    <a:pt x="142697" y="28702"/>
                  </a:lnTo>
                  <a:lnTo>
                    <a:pt x="155244" y="48361"/>
                  </a:lnTo>
                  <a:lnTo>
                    <a:pt x="178892" y="44869"/>
                  </a:lnTo>
                  <a:lnTo>
                    <a:pt x="177393" y="40170"/>
                  </a:lnTo>
                  <a:lnTo>
                    <a:pt x="174713" y="35318"/>
                  </a:lnTo>
                  <a:lnTo>
                    <a:pt x="170827" y="30314"/>
                  </a:lnTo>
                  <a:lnTo>
                    <a:pt x="166903" y="25323"/>
                  </a:lnTo>
                  <a:lnTo>
                    <a:pt x="165944" y="24485"/>
                  </a:lnTo>
                  <a:close/>
                </a:path>
                <a:path w="179069" h="96519">
                  <a:moveTo>
                    <a:pt x="157652" y="14173"/>
                  </a:moveTo>
                  <a:lnTo>
                    <a:pt x="104343" y="14173"/>
                  </a:lnTo>
                  <a:lnTo>
                    <a:pt x="116522" y="14871"/>
                  </a:lnTo>
                  <a:lnTo>
                    <a:pt x="123228" y="16979"/>
                  </a:lnTo>
                  <a:lnTo>
                    <a:pt x="130530" y="20815"/>
                  </a:lnTo>
                  <a:lnTo>
                    <a:pt x="98564" y="39103"/>
                  </a:lnTo>
                  <a:lnTo>
                    <a:pt x="111335" y="39103"/>
                  </a:lnTo>
                  <a:lnTo>
                    <a:pt x="136880" y="24485"/>
                  </a:lnTo>
                  <a:lnTo>
                    <a:pt x="165944" y="24485"/>
                  </a:lnTo>
                  <a:lnTo>
                    <a:pt x="161442" y="20548"/>
                  </a:lnTo>
                  <a:lnTo>
                    <a:pt x="154482" y="16002"/>
                  </a:lnTo>
                  <a:lnTo>
                    <a:pt x="157652" y="14173"/>
                  </a:lnTo>
                  <a:close/>
                </a:path>
                <a:path w="179069" h="96519">
                  <a:moveTo>
                    <a:pt x="161925" y="1460"/>
                  </a:moveTo>
                  <a:lnTo>
                    <a:pt x="145554" y="10833"/>
                  </a:lnTo>
                  <a:lnTo>
                    <a:pt x="163467" y="10833"/>
                  </a:lnTo>
                  <a:lnTo>
                    <a:pt x="170853" y="6616"/>
                  </a:lnTo>
                  <a:lnTo>
                    <a:pt x="161925" y="1460"/>
                  </a:lnTo>
                  <a:close/>
                </a:path>
              </a:pathLst>
            </a:custGeom>
            <a:solidFill>
              <a:srgbClr val="FFD6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41"/>
            <p:cNvSpPr/>
            <p:nvPr/>
          </p:nvSpPr>
          <p:spPr>
            <a:xfrm>
              <a:off x="1682918" y="1114808"/>
              <a:ext cx="394970" cy="227965"/>
            </a:xfrm>
            <a:custGeom>
              <a:avLst/>
              <a:gdLst/>
              <a:ahLst/>
              <a:cxnLst/>
              <a:rect l="l" t="t" r="r" b="b"/>
              <a:pathLst>
                <a:path w="394969" h="227965">
                  <a:moveTo>
                    <a:pt x="198478" y="0"/>
                  </a:moveTo>
                  <a:lnTo>
                    <a:pt x="148267" y="3193"/>
                  </a:lnTo>
                  <a:lnTo>
                    <a:pt x="100689" y="13808"/>
                  </a:lnTo>
                  <a:lnTo>
                    <a:pt x="58458" y="31873"/>
                  </a:lnTo>
                  <a:lnTo>
                    <a:pt x="16270" y="57023"/>
                  </a:lnTo>
                  <a:lnTo>
                    <a:pt x="0" y="67560"/>
                  </a:lnTo>
                  <a:lnTo>
                    <a:pt x="0" y="113826"/>
                  </a:lnTo>
                  <a:lnTo>
                    <a:pt x="14612" y="155873"/>
                  </a:lnTo>
                  <a:lnTo>
                    <a:pt x="56819" y="193024"/>
                  </a:lnTo>
                  <a:lnTo>
                    <a:pt x="98679" y="211893"/>
                  </a:lnTo>
                  <a:lnTo>
                    <a:pt x="146033" y="223438"/>
                  </a:lnTo>
                  <a:lnTo>
                    <a:pt x="196167" y="227631"/>
                  </a:lnTo>
                  <a:lnTo>
                    <a:pt x="246366" y="224445"/>
                  </a:lnTo>
                  <a:lnTo>
                    <a:pt x="293917" y="213854"/>
                  </a:lnTo>
                  <a:lnTo>
                    <a:pt x="336105" y="195830"/>
                  </a:lnTo>
                  <a:lnTo>
                    <a:pt x="380357" y="157684"/>
                  </a:lnTo>
                  <a:lnTo>
                    <a:pt x="394498" y="113826"/>
                  </a:lnTo>
                  <a:lnTo>
                    <a:pt x="394512" y="69072"/>
                  </a:lnTo>
                  <a:lnTo>
                    <a:pt x="367215" y="52198"/>
                  </a:lnTo>
                  <a:lnTo>
                    <a:pt x="337756" y="34667"/>
                  </a:lnTo>
                  <a:lnTo>
                    <a:pt x="295938" y="15765"/>
                  </a:lnTo>
                  <a:lnTo>
                    <a:pt x="248607" y="4200"/>
                  </a:lnTo>
                  <a:lnTo>
                    <a:pt x="198478" y="0"/>
                  </a:lnTo>
                  <a:close/>
                </a:path>
              </a:pathLst>
            </a:custGeom>
            <a:solidFill>
              <a:srgbClr val="FBB6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42"/>
            <p:cNvSpPr/>
            <p:nvPr/>
          </p:nvSpPr>
          <p:spPr>
            <a:xfrm>
              <a:off x="1685043" y="1070067"/>
              <a:ext cx="390525" cy="227965"/>
            </a:xfrm>
            <a:custGeom>
              <a:avLst/>
              <a:gdLst/>
              <a:ahLst/>
              <a:cxnLst/>
              <a:rect l="l" t="t" r="r" b="b"/>
              <a:pathLst>
                <a:path w="390525" h="227965">
                  <a:moveTo>
                    <a:pt x="196354" y="0"/>
                  </a:moveTo>
                  <a:lnTo>
                    <a:pt x="146143" y="3193"/>
                  </a:lnTo>
                  <a:lnTo>
                    <a:pt x="98564" y="13808"/>
                  </a:lnTo>
                  <a:lnTo>
                    <a:pt x="56333" y="31873"/>
                  </a:lnTo>
                  <a:lnTo>
                    <a:pt x="19146" y="61046"/>
                  </a:lnTo>
                  <a:lnTo>
                    <a:pt x="358" y="94454"/>
                  </a:lnTo>
                  <a:lnTo>
                    <a:pt x="0" y="129391"/>
                  </a:lnTo>
                  <a:lnTo>
                    <a:pt x="18101" y="163150"/>
                  </a:lnTo>
                  <a:lnTo>
                    <a:pt x="54695" y="193024"/>
                  </a:lnTo>
                  <a:lnTo>
                    <a:pt x="96554" y="211893"/>
                  </a:lnTo>
                  <a:lnTo>
                    <a:pt x="143908" y="223438"/>
                  </a:lnTo>
                  <a:lnTo>
                    <a:pt x="194042" y="227631"/>
                  </a:lnTo>
                  <a:lnTo>
                    <a:pt x="244242" y="224445"/>
                  </a:lnTo>
                  <a:lnTo>
                    <a:pt x="291792" y="213854"/>
                  </a:lnTo>
                  <a:lnTo>
                    <a:pt x="333980" y="195830"/>
                  </a:lnTo>
                  <a:lnTo>
                    <a:pt x="371128" y="166693"/>
                  </a:lnTo>
                  <a:lnTo>
                    <a:pt x="389894" y="133300"/>
                  </a:lnTo>
                  <a:lnTo>
                    <a:pt x="390251" y="98359"/>
                  </a:lnTo>
                  <a:lnTo>
                    <a:pt x="372172" y="64579"/>
                  </a:lnTo>
                  <a:lnTo>
                    <a:pt x="335631" y="34667"/>
                  </a:lnTo>
                  <a:lnTo>
                    <a:pt x="293813" y="15765"/>
                  </a:lnTo>
                  <a:lnTo>
                    <a:pt x="246482" y="4200"/>
                  </a:lnTo>
                  <a:lnTo>
                    <a:pt x="196354" y="0"/>
                  </a:lnTo>
                  <a:close/>
                </a:path>
              </a:pathLst>
            </a:custGeom>
            <a:solidFill>
              <a:srgbClr val="FFD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43"/>
            <p:cNvSpPr/>
            <p:nvPr/>
          </p:nvSpPr>
          <p:spPr>
            <a:xfrm>
              <a:off x="1718721" y="1100130"/>
              <a:ext cx="323215" cy="160020"/>
            </a:xfrm>
            <a:custGeom>
              <a:avLst/>
              <a:gdLst/>
              <a:ahLst/>
              <a:cxnLst/>
              <a:rect l="l" t="t" r="r" b="b"/>
              <a:pathLst>
                <a:path w="323214" h="160019">
                  <a:moveTo>
                    <a:pt x="159194" y="0"/>
                  </a:moveTo>
                  <a:lnTo>
                    <a:pt x="94349" y="7231"/>
                  </a:lnTo>
                  <a:lnTo>
                    <a:pt x="40259" y="28130"/>
                  </a:lnTo>
                  <a:lnTo>
                    <a:pt x="10647" y="52485"/>
                  </a:lnTo>
                  <a:lnTo>
                    <a:pt x="0" y="78879"/>
                  </a:lnTo>
                  <a:lnTo>
                    <a:pt x="2529" y="92133"/>
                  </a:lnTo>
                  <a:lnTo>
                    <a:pt x="39217" y="130098"/>
                  </a:lnTo>
                  <a:lnTo>
                    <a:pt x="95796" y="152293"/>
                  </a:lnTo>
                  <a:lnTo>
                    <a:pt x="163842" y="159829"/>
                  </a:lnTo>
                  <a:lnTo>
                    <a:pt x="197252" y="158136"/>
                  </a:lnTo>
                  <a:lnTo>
                    <a:pt x="257411" y="144549"/>
                  </a:lnTo>
                  <a:lnTo>
                    <a:pt x="299674" y="121048"/>
                  </a:lnTo>
                  <a:lnTo>
                    <a:pt x="322897" y="82702"/>
                  </a:lnTo>
                  <a:lnTo>
                    <a:pt x="320385" y="69345"/>
                  </a:lnTo>
                  <a:lnTo>
                    <a:pt x="283730" y="30848"/>
                  </a:lnTo>
                  <a:lnTo>
                    <a:pt x="227206" y="8085"/>
                  </a:lnTo>
                  <a:lnTo>
                    <a:pt x="159194" y="0"/>
                  </a:lnTo>
                  <a:close/>
                </a:path>
              </a:pathLst>
            </a:custGeom>
            <a:solidFill>
              <a:srgbClr val="000000">
                <a:alpha val="47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44"/>
            <p:cNvSpPr/>
            <p:nvPr/>
          </p:nvSpPr>
          <p:spPr>
            <a:xfrm>
              <a:off x="1718691" y="1100142"/>
              <a:ext cx="323215" cy="89535"/>
            </a:xfrm>
            <a:custGeom>
              <a:avLst/>
              <a:gdLst/>
              <a:ahLst/>
              <a:cxnLst/>
              <a:rect l="l" t="t" r="r" b="b"/>
              <a:pathLst>
                <a:path w="323214" h="89534">
                  <a:moveTo>
                    <a:pt x="243915" y="13423"/>
                  </a:moveTo>
                  <a:lnTo>
                    <a:pt x="159219" y="13423"/>
                  </a:lnTo>
                  <a:lnTo>
                    <a:pt x="194116" y="15491"/>
                  </a:lnTo>
                  <a:lnTo>
                    <a:pt x="227233" y="21507"/>
                  </a:lnTo>
                  <a:lnTo>
                    <a:pt x="283768" y="44259"/>
                  </a:lnTo>
                  <a:lnTo>
                    <a:pt x="317967" y="77406"/>
                  </a:lnTo>
                  <a:lnTo>
                    <a:pt x="322237" y="89065"/>
                  </a:lnTo>
                  <a:lnTo>
                    <a:pt x="322656" y="86944"/>
                  </a:lnTo>
                  <a:lnTo>
                    <a:pt x="322922" y="84823"/>
                  </a:lnTo>
                  <a:lnTo>
                    <a:pt x="322935" y="82689"/>
                  </a:lnTo>
                  <a:lnTo>
                    <a:pt x="320416" y="69333"/>
                  </a:lnTo>
                  <a:lnTo>
                    <a:pt x="312820" y="55933"/>
                  </a:lnTo>
                  <a:lnTo>
                    <a:pt x="300489" y="42949"/>
                  </a:lnTo>
                  <a:lnTo>
                    <a:pt x="283768" y="30835"/>
                  </a:lnTo>
                  <a:lnTo>
                    <a:pt x="257480" y="17766"/>
                  </a:lnTo>
                  <a:lnTo>
                    <a:pt x="243915" y="13423"/>
                  </a:lnTo>
                  <a:close/>
                </a:path>
                <a:path w="323214" h="89534">
                  <a:moveTo>
                    <a:pt x="159219" y="0"/>
                  </a:moveTo>
                  <a:lnTo>
                    <a:pt x="94368" y="7231"/>
                  </a:lnTo>
                  <a:lnTo>
                    <a:pt x="40271" y="28130"/>
                  </a:lnTo>
                  <a:lnTo>
                    <a:pt x="10685" y="52498"/>
                  </a:lnTo>
                  <a:lnTo>
                    <a:pt x="0" y="81229"/>
                  </a:lnTo>
                  <a:lnTo>
                    <a:pt x="253" y="83565"/>
                  </a:lnTo>
                  <a:lnTo>
                    <a:pt x="723" y="85915"/>
                  </a:lnTo>
                  <a:lnTo>
                    <a:pt x="5111" y="74254"/>
                  </a:lnTo>
                  <a:lnTo>
                    <a:pt x="13320" y="62791"/>
                  </a:lnTo>
                  <a:lnTo>
                    <a:pt x="65609" y="29470"/>
                  </a:lnTo>
                  <a:lnTo>
                    <a:pt x="125816" y="15256"/>
                  </a:lnTo>
                  <a:lnTo>
                    <a:pt x="159219" y="13423"/>
                  </a:lnTo>
                  <a:lnTo>
                    <a:pt x="243915" y="13423"/>
                  </a:lnTo>
                  <a:lnTo>
                    <a:pt x="227233" y="8083"/>
                  </a:lnTo>
                  <a:lnTo>
                    <a:pt x="194116" y="2067"/>
                  </a:lnTo>
                  <a:lnTo>
                    <a:pt x="159219" y="0"/>
                  </a:lnTo>
                  <a:close/>
                </a:path>
              </a:pathLst>
            </a:custGeom>
            <a:solidFill>
              <a:srgbClr val="000000">
                <a:alpha val="47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45"/>
            <p:cNvSpPr/>
            <p:nvPr/>
          </p:nvSpPr>
          <p:spPr>
            <a:xfrm>
              <a:off x="1781799" y="1140275"/>
              <a:ext cx="179070" cy="96520"/>
            </a:xfrm>
            <a:custGeom>
              <a:avLst/>
              <a:gdLst/>
              <a:ahLst/>
              <a:cxnLst/>
              <a:rect l="l" t="t" r="r" b="b"/>
              <a:pathLst>
                <a:path w="179069" h="96519">
                  <a:moveTo>
                    <a:pt x="120801" y="82956"/>
                  </a:moveTo>
                  <a:lnTo>
                    <a:pt x="37604" y="82956"/>
                  </a:lnTo>
                  <a:lnTo>
                    <a:pt x="43548" y="86283"/>
                  </a:lnTo>
                  <a:lnTo>
                    <a:pt x="49796" y="89039"/>
                  </a:lnTo>
                  <a:lnTo>
                    <a:pt x="62750" y="93408"/>
                  </a:lnTo>
                  <a:lnTo>
                    <a:pt x="69278" y="94830"/>
                  </a:lnTo>
                  <a:lnTo>
                    <a:pt x="82372" y="96177"/>
                  </a:lnTo>
                  <a:lnTo>
                    <a:pt x="88760" y="95986"/>
                  </a:lnTo>
                  <a:lnTo>
                    <a:pt x="101193" y="93853"/>
                  </a:lnTo>
                  <a:lnTo>
                    <a:pt x="107175" y="91668"/>
                  </a:lnTo>
                  <a:lnTo>
                    <a:pt x="118046" y="85407"/>
                  </a:lnTo>
                  <a:lnTo>
                    <a:pt x="120801" y="82956"/>
                  </a:lnTo>
                  <a:close/>
                </a:path>
                <a:path w="179069" h="96519">
                  <a:moveTo>
                    <a:pt x="24383" y="39509"/>
                  </a:moveTo>
                  <a:lnTo>
                    <a:pt x="0" y="43319"/>
                  </a:lnTo>
                  <a:lnTo>
                    <a:pt x="1625" y="49504"/>
                  </a:lnTo>
                  <a:lnTo>
                    <a:pt x="4927" y="55486"/>
                  </a:lnTo>
                  <a:lnTo>
                    <a:pt x="14808" y="67043"/>
                  </a:lnTo>
                  <a:lnTo>
                    <a:pt x="21158" y="72478"/>
                  </a:lnTo>
                  <a:lnTo>
                    <a:pt x="28917" y="77571"/>
                  </a:lnTo>
                  <a:lnTo>
                    <a:pt x="11556" y="87515"/>
                  </a:lnTo>
                  <a:lnTo>
                    <a:pt x="20573" y="92710"/>
                  </a:lnTo>
                  <a:lnTo>
                    <a:pt x="37604" y="82956"/>
                  </a:lnTo>
                  <a:lnTo>
                    <a:pt x="120801" y="82956"/>
                  </a:lnTo>
                  <a:lnTo>
                    <a:pt x="121500" y="82334"/>
                  </a:lnTo>
                  <a:lnTo>
                    <a:pt x="122098" y="81229"/>
                  </a:lnTo>
                  <a:lnTo>
                    <a:pt x="79921" y="81229"/>
                  </a:lnTo>
                  <a:lnTo>
                    <a:pt x="67017" y="79502"/>
                  </a:lnTo>
                  <a:lnTo>
                    <a:pt x="60045" y="76962"/>
                  </a:lnTo>
                  <a:lnTo>
                    <a:pt x="52552" y="72771"/>
                  </a:lnTo>
                  <a:lnTo>
                    <a:pt x="59147" y="68999"/>
                  </a:lnTo>
                  <a:lnTo>
                    <a:pt x="46342" y="68999"/>
                  </a:lnTo>
                  <a:lnTo>
                    <a:pt x="24358" y="40982"/>
                  </a:lnTo>
                  <a:lnTo>
                    <a:pt x="24383" y="39509"/>
                  </a:lnTo>
                  <a:close/>
                </a:path>
                <a:path w="179069" h="96519">
                  <a:moveTo>
                    <a:pt x="114670" y="54394"/>
                  </a:moveTo>
                  <a:lnTo>
                    <a:pt x="84683" y="54394"/>
                  </a:lnTo>
                  <a:lnTo>
                    <a:pt x="89966" y="59690"/>
                  </a:lnTo>
                  <a:lnTo>
                    <a:pt x="93408" y="64185"/>
                  </a:lnTo>
                  <a:lnTo>
                    <a:pt x="96583" y="71615"/>
                  </a:lnTo>
                  <a:lnTo>
                    <a:pt x="95008" y="74841"/>
                  </a:lnTo>
                  <a:lnTo>
                    <a:pt x="85521" y="80289"/>
                  </a:lnTo>
                  <a:lnTo>
                    <a:pt x="79921" y="81229"/>
                  </a:lnTo>
                  <a:lnTo>
                    <a:pt x="122098" y="81229"/>
                  </a:lnTo>
                  <a:lnTo>
                    <a:pt x="124929" y="75996"/>
                  </a:lnTo>
                  <a:lnTo>
                    <a:pt x="125302" y="72771"/>
                  </a:lnTo>
                  <a:lnTo>
                    <a:pt x="125251" y="72478"/>
                  </a:lnTo>
                  <a:lnTo>
                    <a:pt x="124284" y="68999"/>
                  </a:lnTo>
                  <a:lnTo>
                    <a:pt x="123367" y="65887"/>
                  </a:lnTo>
                  <a:lnTo>
                    <a:pt x="121259" y="62230"/>
                  </a:lnTo>
                  <a:lnTo>
                    <a:pt x="114670" y="54394"/>
                  </a:lnTo>
                  <a:close/>
                </a:path>
                <a:path w="179069" h="96519">
                  <a:moveTo>
                    <a:pt x="100723" y="0"/>
                  </a:moveTo>
                  <a:lnTo>
                    <a:pt x="63639" y="13284"/>
                  </a:lnTo>
                  <a:lnTo>
                    <a:pt x="59829" y="21615"/>
                  </a:lnTo>
                  <a:lnTo>
                    <a:pt x="61010" y="27774"/>
                  </a:lnTo>
                  <a:lnTo>
                    <a:pt x="62750" y="31115"/>
                  </a:lnTo>
                  <a:lnTo>
                    <a:pt x="68452" y="38277"/>
                  </a:lnTo>
                  <a:lnTo>
                    <a:pt x="72174" y="42252"/>
                  </a:lnTo>
                  <a:lnTo>
                    <a:pt x="76771" y="46634"/>
                  </a:lnTo>
                  <a:lnTo>
                    <a:pt x="77241" y="47155"/>
                  </a:lnTo>
                  <a:lnTo>
                    <a:pt x="77762" y="47675"/>
                  </a:lnTo>
                  <a:lnTo>
                    <a:pt x="79438" y="49263"/>
                  </a:lnTo>
                  <a:lnTo>
                    <a:pt x="79921" y="49784"/>
                  </a:lnTo>
                  <a:lnTo>
                    <a:pt x="46342" y="68999"/>
                  </a:lnTo>
                  <a:lnTo>
                    <a:pt x="59147" y="68999"/>
                  </a:lnTo>
                  <a:lnTo>
                    <a:pt x="84683" y="54394"/>
                  </a:lnTo>
                  <a:lnTo>
                    <a:pt x="114670" y="54394"/>
                  </a:lnTo>
                  <a:lnTo>
                    <a:pt x="110718" y="50355"/>
                  </a:lnTo>
                  <a:lnTo>
                    <a:pt x="105930" y="45974"/>
                  </a:lnTo>
                  <a:lnTo>
                    <a:pt x="103301" y="43700"/>
                  </a:lnTo>
                  <a:lnTo>
                    <a:pt x="111332" y="39103"/>
                  </a:lnTo>
                  <a:lnTo>
                    <a:pt x="98564" y="39103"/>
                  </a:lnTo>
                  <a:lnTo>
                    <a:pt x="93408" y="34137"/>
                  </a:lnTo>
                  <a:lnTo>
                    <a:pt x="90284" y="30022"/>
                  </a:lnTo>
                  <a:lnTo>
                    <a:pt x="88061" y="23520"/>
                  </a:lnTo>
                  <a:lnTo>
                    <a:pt x="89788" y="20586"/>
                  </a:lnTo>
                  <a:lnTo>
                    <a:pt x="98983" y="15328"/>
                  </a:lnTo>
                  <a:lnTo>
                    <a:pt x="104343" y="14173"/>
                  </a:lnTo>
                  <a:lnTo>
                    <a:pt x="157647" y="14173"/>
                  </a:lnTo>
                  <a:lnTo>
                    <a:pt x="163473" y="10833"/>
                  </a:lnTo>
                  <a:lnTo>
                    <a:pt x="145554" y="10833"/>
                  </a:lnTo>
                  <a:lnTo>
                    <a:pt x="139382" y="7772"/>
                  </a:lnTo>
                  <a:lnTo>
                    <a:pt x="133096" y="5346"/>
                  </a:lnTo>
                  <a:lnTo>
                    <a:pt x="120243" y="1778"/>
                  </a:lnTo>
                  <a:lnTo>
                    <a:pt x="113804" y="711"/>
                  </a:lnTo>
                  <a:lnTo>
                    <a:pt x="100723" y="0"/>
                  </a:lnTo>
                  <a:close/>
                </a:path>
                <a:path w="179069" h="96519">
                  <a:moveTo>
                    <a:pt x="165944" y="24485"/>
                  </a:moveTo>
                  <a:lnTo>
                    <a:pt x="136867" y="24485"/>
                  </a:lnTo>
                  <a:lnTo>
                    <a:pt x="139966" y="26530"/>
                  </a:lnTo>
                  <a:lnTo>
                    <a:pt x="142697" y="28702"/>
                  </a:lnTo>
                  <a:lnTo>
                    <a:pt x="145021" y="30988"/>
                  </a:lnTo>
                  <a:lnTo>
                    <a:pt x="147370" y="33261"/>
                  </a:lnTo>
                  <a:lnTo>
                    <a:pt x="149263" y="35496"/>
                  </a:lnTo>
                  <a:lnTo>
                    <a:pt x="152285" y="39839"/>
                  </a:lnTo>
                  <a:lnTo>
                    <a:pt x="153415" y="41859"/>
                  </a:lnTo>
                  <a:lnTo>
                    <a:pt x="154152" y="43726"/>
                  </a:lnTo>
                  <a:lnTo>
                    <a:pt x="154940" y="45605"/>
                  </a:lnTo>
                  <a:lnTo>
                    <a:pt x="155169" y="46634"/>
                  </a:lnTo>
                  <a:lnTo>
                    <a:pt x="155244" y="48361"/>
                  </a:lnTo>
                  <a:lnTo>
                    <a:pt x="178866" y="44869"/>
                  </a:lnTo>
                  <a:lnTo>
                    <a:pt x="177393" y="40170"/>
                  </a:lnTo>
                  <a:lnTo>
                    <a:pt x="174713" y="35318"/>
                  </a:lnTo>
                  <a:lnTo>
                    <a:pt x="166903" y="25323"/>
                  </a:lnTo>
                  <a:lnTo>
                    <a:pt x="165944" y="24485"/>
                  </a:lnTo>
                  <a:close/>
                </a:path>
                <a:path w="179069" h="96519">
                  <a:moveTo>
                    <a:pt x="157647" y="14173"/>
                  </a:moveTo>
                  <a:lnTo>
                    <a:pt x="104343" y="14173"/>
                  </a:lnTo>
                  <a:lnTo>
                    <a:pt x="116497" y="14859"/>
                  </a:lnTo>
                  <a:lnTo>
                    <a:pt x="123215" y="16967"/>
                  </a:lnTo>
                  <a:lnTo>
                    <a:pt x="130517" y="20815"/>
                  </a:lnTo>
                  <a:lnTo>
                    <a:pt x="98564" y="39103"/>
                  </a:lnTo>
                  <a:lnTo>
                    <a:pt x="111332" y="39103"/>
                  </a:lnTo>
                  <a:lnTo>
                    <a:pt x="136867" y="24485"/>
                  </a:lnTo>
                  <a:lnTo>
                    <a:pt x="165944" y="24485"/>
                  </a:lnTo>
                  <a:lnTo>
                    <a:pt x="161442" y="20548"/>
                  </a:lnTo>
                  <a:lnTo>
                    <a:pt x="154457" y="16002"/>
                  </a:lnTo>
                  <a:lnTo>
                    <a:pt x="157647" y="14173"/>
                  </a:lnTo>
                  <a:close/>
                </a:path>
                <a:path w="179069" h="96519">
                  <a:moveTo>
                    <a:pt x="161925" y="1460"/>
                  </a:moveTo>
                  <a:lnTo>
                    <a:pt x="145554" y="10833"/>
                  </a:lnTo>
                  <a:lnTo>
                    <a:pt x="163473" y="10833"/>
                  </a:lnTo>
                  <a:lnTo>
                    <a:pt x="170827" y="6616"/>
                  </a:lnTo>
                  <a:lnTo>
                    <a:pt x="161925" y="1460"/>
                  </a:lnTo>
                  <a:close/>
                </a:path>
              </a:pathLst>
            </a:custGeom>
            <a:solidFill>
              <a:srgbClr val="000000">
                <a:alpha val="56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46"/>
            <p:cNvSpPr/>
            <p:nvPr/>
          </p:nvSpPr>
          <p:spPr>
            <a:xfrm>
              <a:off x="1781799" y="1140275"/>
              <a:ext cx="179070" cy="96520"/>
            </a:xfrm>
            <a:custGeom>
              <a:avLst/>
              <a:gdLst/>
              <a:ahLst/>
              <a:cxnLst/>
              <a:rect l="l" t="t" r="r" b="b"/>
              <a:pathLst>
                <a:path w="179069" h="96519">
                  <a:moveTo>
                    <a:pt x="120801" y="82956"/>
                  </a:moveTo>
                  <a:lnTo>
                    <a:pt x="37604" y="82956"/>
                  </a:lnTo>
                  <a:lnTo>
                    <a:pt x="43548" y="86283"/>
                  </a:lnTo>
                  <a:lnTo>
                    <a:pt x="49796" y="89039"/>
                  </a:lnTo>
                  <a:lnTo>
                    <a:pt x="62750" y="93408"/>
                  </a:lnTo>
                  <a:lnTo>
                    <a:pt x="69278" y="94830"/>
                  </a:lnTo>
                  <a:lnTo>
                    <a:pt x="82372" y="96177"/>
                  </a:lnTo>
                  <a:lnTo>
                    <a:pt x="88760" y="95986"/>
                  </a:lnTo>
                  <a:lnTo>
                    <a:pt x="101193" y="93853"/>
                  </a:lnTo>
                  <a:lnTo>
                    <a:pt x="107175" y="91668"/>
                  </a:lnTo>
                  <a:lnTo>
                    <a:pt x="118046" y="85407"/>
                  </a:lnTo>
                  <a:lnTo>
                    <a:pt x="120801" y="82956"/>
                  </a:lnTo>
                  <a:close/>
                </a:path>
                <a:path w="179069" h="96519">
                  <a:moveTo>
                    <a:pt x="24383" y="39509"/>
                  </a:moveTo>
                  <a:lnTo>
                    <a:pt x="0" y="43319"/>
                  </a:lnTo>
                  <a:lnTo>
                    <a:pt x="1625" y="49504"/>
                  </a:lnTo>
                  <a:lnTo>
                    <a:pt x="4927" y="55486"/>
                  </a:lnTo>
                  <a:lnTo>
                    <a:pt x="14808" y="67043"/>
                  </a:lnTo>
                  <a:lnTo>
                    <a:pt x="21158" y="72478"/>
                  </a:lnTo>
                  <a:lnTo>
                    <a:pt x="28917" y="77571"/>
                  </a:lnTo>
                  <a:lnTo>
                    <a:pt x="11556" y="87515"/>
                  </a:lnTo>
                  <a:lnTo>
                    <a:pt x="20573" y="92710"/>
                  </a:lnTo>
                  <a:lnTo>
                    <a:pt x="37604" y="82956"/>
                  </a:lnTo>
                  <a:lnTo>
                    <a:pt x="120801" y="82956"/>
                  </a:lnTo>
                  <a:lnTo>
                    <a:pt x="121500" y="82334"/>
                  </a:lnTo>
                  <a:lnTo>
                    <a:pt x="122098" y="81229"/>
                  </a:lnTo>
                  <a:lnTo>
                    <a:pt x="79921" y="81229"/>
                  </a:lnTo>
                  <a:lnTo>
                    <a:pt x="67017" y="79502"/>
                  </a:lnTo>
                  <a:lnTo>
                    <a:pt x="60045" y="76962"/>
                  </a:lnTo>
                  <a:lnTo>
                    <a:pt x="52552" y="72771"/>
                  </a:lnTo>
                  <a:lnTo>
                    <a:pt x="59147" y="68999"/>
                  </a:lnTo>
                  <a:lnTo>
                    <a:pt x="46342" y="68999"/>
                  </a:lnTo>
                  <a:lnTo>
                    <a:pt x="24358" y="40982"/>
                  </a:lnTo>
                  <a:lnTo>
                    <a:pt x="24383" y="39509"/>
                  </a:lnTo>
                  <a:close/>
                </a:path>
                <a:path w="179069" h="96519">
                  <a:moveTo>
                    <a:pt x="114670" y="54394"/>
                  </a:moveTo>
                  <a:lnTo>
                    <a:pt x="84683" y="54394"/>
                  </a:lnTo>
                  <a:lnTo>
                    <a:pt x="89966" y="59690"/>
                  </a:lnTo>
                  <a:lnTo>
                    <a:pt x="93408" y="64185"/>
                  </a:lnTo>
                  <a:lnTo>
                    <a:pt x="96583" y="71615"/>
                  </a:lnTo>
                  <a:lnTo>
                    <a:pt x="95008" y="74841"/>
                  </a:lnTo>
                  <a:lnTo>
                    <a:pt x="85521" y="80289"/>
                  </a:lnTo>
                  <a:lnTo>
                    <a:pt x="79921" y="81229"/>
                  </a:lnTo>
                  <a:lnTo>
                    <a:pt x="122098" y="81229"/>
                  </a:lnTo>
                  <a:lnTo>
                    <a:pt x="124929" y="75996"/>
                  </a:lnTo>
                  <a:lnTo>
                    <a:pt x="125302" y="72771"/>
                  </a:lnTo>
                  <a:lnTo>
                    <a:pt x="125251" y="72478"/>
                  </a:lnTo>
                  <a:lnTo>
                    <a:pt x="124284" y="68999"/>
                  </a:lnTo>
                  <a:lnTo>
                    <a:pt x="123367" y="65887"/>
                  </a:lnTo>
                  <a:lnTo>
                    <a:pt x="121259" y="62230"/>
                  </a:lnTo>
                  <a:lnTo>
                    <a:pt x="114670" y="54394"/>
                  </a:lnTo>
                  <a:close/>
                </a:path>
                <a:path w="179069" h="96519">
                  <a:moveTo>
                    <a:pt x="100723" y="0"/>
                  </a:moveTo>
                  <a:lnTo>
                    <a:pt x="63639" y="13284"/>
                  </a:lnTo>
                  <a:lnTo>
                    <a:pt x="59829" y="21615"/>
                  </a:lnTo>
                  <a:lnTo>
                    <a:pt x="61010" y="27774"/>
                  </a:lnTo>
                  <a:lnTo>
                    <a:pt x="62750" y="31115"/>
                  </a:lnTo>
                  <a:lnTo>
                    <a:pt x="68452" y="38277"/>
                  </a:lnTo>
                  <a:lnTo>
                    <a:pt x="72174" y="42252"/>
                  </a:lnTo>
                  <a:lnTo>
                    <a:pt x="76771" y="46634"/>
                  </a:lnTo>
                  <a:lnTo>
                    <a:pt x="77241" y="47155"/>
                  </a:lnTo>
                  <a:lnTo>
                    <a:pt x="77762" y="47675"/>
                  </a:lnTo>
                  <a:lnTo>
                    <a:pt x="79438" y="49263"/>
                  </a:lnTo>
                  <a:lnTo>
                    <a:pt x="79921" y="49784"/>
                  </a:lnTo>
                  <a:lnTo>
                    <a:pt x="46342" y="68999"/>
                  </a:lnTo>
                  <a:lnTo>
                    <a:pt x="59147" y="68999"/>
                  </a:lnTo>
                  <a:lnTo>
                    <a:pt x="84683" y="54394"/>
                  </a:lnTo>
                  <a:lnTo>
                    <a:pt x="114670" y="54394"/>
                  </a:lnTo>
                  <a:lnTo>
                    <a:pt x="110718" y="50355"/>
                  </a:lnTo>
                  <a:lnTo>
                    <a:pt x="105930" y="45974"/>
                  </a:lnTo>
                  <a:lnTo>
                    <a:pt x="103301" y="43700"/>
                  </a:lnTo>
                  <a:lnTo>
                    <a:pt x="111332" y="39103"/>
                  </a:lnTo>
                  <a:lnTo>
                    <a:pt x="98564" y="39103"/>
                  </a:lnTo>
                  <a:lnTo>
                    <a:pt x="93408" y="34137"/>
                  </a:lnTo>
                  <a:lnTo>
                    <a:pt x="90284" y="30022"/>
                  </a:lnTo>
                  <a:lnTo>
                    <a:pt x="88061" y="23520"/>
                  </a:lnTo>
                  <a:lnTo>
                    <a:pt x="89788" y="20586"/>
                  </a:lnTo>
                  <a:lnTo>
                    <a:pt x="98983" y="15328"/>
                  </a:lnTo>
                  <a:lnTo>
                    <a:pt x="104343" y="14173"/>
                  </a:lnTo>
                  <a:lnTo>
                    <a:pt x="157647" y="14173"/>
                  </a:lnTo>
                  <a:lnTo>
                    <a:pt x="163473" y="10833"/>
                  </a:lnTo>
                  <a:lnTo>
                    <a:pt x="145554" y="10833"/>
                  </a:lnTo>
                  <a:lnTo>
                    <a:pt x="139382" y="7772"/>
                  </a:lnTo>
                  <a:lnTo>
                    <a:pt x="133096" y="5346"/>
                  </a:lnTo>
                  <a:lnTo>
                    <a:pt x="120243" y="1778"/>
                  </a:lnTo>
                  <a:lnTo>
                    <a:pt x="113804" y="711"/>
                  </a:lnTo>
                  <a:lnTo>
                    <a:pt x="100723" y="0"/>
                  </a:lnTo>
                  <a:close/>
                </a:path>
                <a:path w="179069" h="96519">
                  <a:moveTo>
                    <a:pt x="165944" y="24485"/>
                  </a:moveTo>
                  <a:lnTo>
                    <a:pt x="136867" y="24485"/>
                  </a:lnTo>
                  <a:lnTo>
                    <a:pt x="139966" y="26530"/>
                  </a:lnTo>
                  <a:lnTo>
                    <a:pt x="142697" y="28702"/>
                  </a:lnTo>
                  <a:lnTo>
                    <a:pt x="145021" y="30988"/>
                  </a:lnTo>
                  <a:lnTo>
                    <a:pt x="147370" y="33261"/>
                  </a:lnTo>
                  <a:lnTo>
                    <a:pt x="149263" y="35496"/>
                  </a:lnTo>
                  <a:lnTo>
                    <a:pt x="152285" y="39839"/>
                  </a:lnTo>
                  <a:lnTo>
                    <a:pt x="153415" y="41859"/>
                  </a:lnTo>
                  <a:lnTo>
                    <a:pt x="154152" y="43726"/>
                  </a:lnTo>
                  <a:lnTo>
                    <a:pt x="154940" y="45605"/>
                  </a:lnTo>
                  <a:lnTo>
                    <a:pt x="155169" y="46634"/>
                  </a:lnTo>
                  <a:lnTo>
                    <a:pt x="155244" y="48361"/>
                  </a:lnTo>
                  <a:lnTo>
                    <a:pt x="178866" y="44869"/>
                  </a:lnTo>
                  <a:lnTo>
                    <a:pt x="177393" y="40170"/>
                  </a:lnTo>
                  <a:lnTo>
                    <a:pt x="174713" y="35318"/>
                  </a:lnTo>
                  <a:lnTo>
                    <a:pt x="166903" y="25323"/>
                  </a:lnTo>
                  <a:lnTo>
                    <a:pt x="165944" y="24485"/>
                  </a:lnTo>
                  <a:close/>
                </a:path>
                <a:path w="179069" h="96519">
                  <a:moveTo>
                    <a:pt x="157647" y="14173"/>
                  </a:moveTo>
                  <a:lnTo>
                    <a:pt x="104343" y="14173"/>
                  </a:lnTo>
                  <a:lnTo>
                    <a:pt x="116497" y="14859"/>
                  </a:lnTo>
                  <a:lnTo>
                    <a:pt x="123215" y="16967"/>
                  </a:lnTo>
                  <a:lnTo>
                    <a:pt x="130517" y="20815"/>
                  </a:lnTo>
                  <a:lnTo>
                    <a:pt x="98564" y="39103"/>
                  </a:lnTo>
                  <a:lnTo>
                    <a:pt x="111332" y="39103"/>
                  </a:lnTo>
                  <a:lnTo>
                    <a:pt x="136867" y="24485"/>
                  </a:lnTo>
                  <a:lnTo>
                    <a:pt x="165944" y="24485"/>
                  </a:lnTo>
                  <a:lnTo>
                    <a:pt x="161442" y="20548"/>
                  </a:lnTo>
                  <a:lnTo>
                    <a:pt x="154457" y="16002"/>
                  </a:lnTo>
                  <a:lnTo>
                    <a:pt x="157647" y="14173"/>
                  </a:lnTo>
                  <a:close/>
                </a:path>
                <a:path w="179069" h="96519">
                  <a:moveTo>
                    <a:pt x="161925" y="1460"/>
                  </a:moveTo>
                  <a:lnTo>
                    <a:pt x="145554" y="10833"/>
                  </a:lnTo>
                  <a:lnTo>
                    <a:pt x="163473" y="10833"/>
                  </a:lnTo>
                  <a:lnTo>
                    <a:pt x="170827" y="6616"/>
                  </a:lnTo>
                  <a:lnTo>
                    <a:pt x="161925" y="1460"/>
                  </a:lnTo>
                  <a:close/>
                </a:path>
              </a:pathLst>
            </a:custGeom>
            <a:solidFill>
              <a:srgbClr val="000000">
                <a:alpha val="56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47"/>
            <p:cNvSpPr/>
            <p:nvPr/>
          </p:nvSpPr>
          <p:spPr>
            <a:xfrm>
              <a:off x="1781759" y="1127810"/>
              <a:ext cx="178892" cy="9593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48"/>
            <p:cNvSpPr/>
            <p:nvPr/>
          </p:nvSpPr>
          <p:spPr>
            <a:xfrm>
              <a:off x="1682918" y="1007533"/>
              <a:ext cx="394512" cy="27237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49"/>
            <p:cNvSpPr/>
            <p:nvPr/>
          </p:nvSpPr>
          <p:spPr>
            <a:xfrm>
              <a:off x="1781759" y="1065276"/>
              <a:ext cx="178892" cy="9594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50"/>
            <p:cNvSpPr/>
            <p:nvPr/>
          </p:nvSpPr>
          <p:spPr>
            <a:xfrm>
              <a:off x="1781799" y="1065042"/>
              <a:ext cx="179070" cy="96520"/>
            </a:xfrm>
            <a:custGeom>
              <a:avLst/>
              <a:gdLst/>
              <a:ahLst/>
              <a:cxnLst/>
              <a:rect l="l" t="t" r="r" b="b"/>
              <a:pathLst>
                <a:path w="179069" h="96519">
                  <a:moveTo>
                    <a:pt x="120801" y="82956"/>
                  </a:moveTo>
                  <a:lnTo>
                    <a:pt x="37604" y="82956"/>
                  </a:lnTo>
                  <a:lnTo>
                    <a:pt x="43548" y="86283"/>
                  </a:lnTo>
                  <a:lnTo>
                    <a:pt x="49796" y="89039"/>
                  </a:lnTo>
                  <a:lnTo>
                    <a:pt x="62750" y="93408"/>
                  </a:lnTo>
                  <a:lnTo>
                    <a:pt x="69278" y="94830"/>
                  </a:lnTo>
                  <a:lnTo>
                    <a:pt x="82372" y="96177"/>
                  </a:lnTo>
                  <a:lnTo>
                    <a:pt x="88760" y="95986"/>
                  </a:lnTo>
                  <a:lnTo>
                    <a:pt x="101193" y="93853"/>
                  </a:lnTo>
                  <a:lnTo>
                    <a:pt x="107175" y="91668"/>
                  </a:lnTo>
                  <a:lnTo>
                    <a:pt x="118046" y="85407"/>
                  </a:lnTo>
                  <a:lnTo>
                    <a:pt x="120801" y="82956"/>
                  </a:lnTo>
                  <a:close/>
                </a:path>
                <a:path w="179069" h="96519">
                  <a:moveTo>
                    <a:pt x="24383" y="39509"/>
                  </a:moveTo>
                  <a:lnTo>
                    <a:pt x="0" y="43319"/>
                  </a:lnTo>
                  <a:lnTo>
                    <a:pt x="1625" y="49504"/>
                  </a:lnTo>
                  <a:lnTo>
                    <a:pt x="4927" y="55486"/>
                  </a:lnTo>
                  <a:lnTo>
                    <a:pt x="14808" y="67043"/>
                  </a:lnTo>
                  <a:lnTo>
                    <a:pt x="21158" y="72478"/>
                  </a:lnTo>
                  <a:lnTo>
                    <a:pt x="28917" y="77571"/>
                  </a:lnTo>
                  <a:lnTo>
                    <a:pt x="11556" y="87515"/>
                  </a:lnTo>
                  <a:lnTo>
                    <a:pt x="20573" y="92710"/>
                  </a:lnTo>
                  <a:lnTo>
                    <a:pt x="37604" y="82956"/>
                  </a:lnTo>
                  <a:lnTo>
                    <a:pt x="120801" y="82956"/>
                  </a:lnTo>
                  <a:lnTo>
                    <a:pt x="121500" y="82334"/>
                  </a:lnTo>
                  <a:lnTo>
                    <a:pt x="122104" y="81229"/>
                  </a:lnTo>
                  <a:lnTo>
                    <a:pt x="79921" y="81229"/>
                  </a:lnTo>
                  <a:lnTo>
                    <a:pt x="67017" y="79502"/>
                  </a:lnTo>
                  <a:lnTo>
                    <a:pt x="60045" y="76974"/>
                  </a:lnTo>
                  <a:lnTo>
                    <a:pt x="52552" y="72783"/>
                  </a:lnTo>
                  <a:lnTo>
                    <a:pt x="59165" y="68999"/>
                  </a:lnTo>
                  <a:lnTo>
                    <a:pt x="46342" y="68999"/>
                  </a:lnTo>
                  <a:lnTo>
                    <a:pt x="24358" y="40982"/>
                  </a:lnTo>
                  <a:lnTo>
                    <a:pt x="24383" y="39509"/>
                  </a:lnTo>
                  <a:close/>
                </a:path>
                <a:path w="179069" h="96519">
                  <a:moveTo>
                    <a:pt x="114658" y="54394"/>
                  </a:moveTo>
                  <a:lnTo>
                    <a:pt x="84683" y="54394"/>
                  </a:lnTo>
                  <a:lnTo>
                    <a:pt x="89966" y="59690"/>
                  </a:lnTo>
                  <a:lnTo>
                    <a:pt x="93408" y="64185"/>
                  </a:lnTo>
                  <a:lnTo>
                    <a:pt x="96583" y="71628"/>
                  </a:lnTo>
                  <a:lnTo>
                    <a:pt x="95008" y="74841"/>
                  </a:lnTo>
                  <a:lnTo>
                    <a:pt x="85521" y="80302"/>
                  </a:lnTo>
                  <a:lnTo>
                    <a:pt x="79921" y="81229"/>
                  </a:lnTo>
                  <a:lnTo>
                    <a:pt x="122104" y="81229"/>
                  </a:lnTo>
                  <a:lnTo>
                    <a:pt x="124929" y="75996"/>
                  </a:lnTo>
                  <a:lnTo>
                    <a:pt x="125300" y="72783"/>
                  </a:lnTo>
                  <a:lnTo>
                    <a:pt x="125251" y="72478"/>
                  </a:lnTo>
                  <a:lnTo>
                    <a:pt x="124284" y="68999"/>
                  </a:lnTo>
                  <a:lnTo>
                    <a:pt x="123367" y="65887"/>
                  </a:lnTo>
                  <a:lnTo>
                    <a:pt x="121259" y="62242"/>
                  </a:lnTo>
                  <a:lnTo>
                    <a:pt x="118021" y="58356"/>
                  </a:lnTo>
                  <a:lnTo>
                    <a:pt x="114658" y="54394"/>
                  </a:lnTo>
                  <a:close/>
                </a:path>
                <a:path w="179069" h="96519">
                  <a:moveTo>
                    <a:pt x="100723" y="0"/>
                  </a:moveTo>
                  <a:lnTo>
                    <a:pt x="63639" y="13284"/>
                  </a:lnTo>
                  <a:lnTo>
                    <a:pt x="59829" y="21615"/>
                  </a:lnTo>
                  <a:lnTo>
                    <a:pt x="61010" y="27774"/>
                  </a:lnTo>
                  <a:lnTo>
                    <a:pt x="62750" y="31115"/>
                  </a:lnTo>
                  <a:lnTo>
                    <a:pt x="68452" y="38277"/>
                  </a:lnTo>
                  <a:lnTo>
                    <a:pt x="72174" y="42252"/>
                  </a:lnTo>
                  <a:lnTo>
                    <a:pt x="76771" y="46634"/>
                  </a:lnTo>
                  <a:lnTo>
                    <a:pt x="77241" y="47167"/>
                  </a:lnTo>
                  <a:lnTo>
                    <a:pt x="77762" y="47688"/>
                  </a:lnTo>
                  <a:lnTo>
                    <a:pt x="79438" y="49263"/>
                  </a:lnTo>
                  <a:lnTo>
                    <a:pt x="79921" y="49784"/>
                  </a:lnTo>
                  <a:lnTo>
                    <a:pt x="46342" y="68999"/>
                  </a:lnTo>
                  <a:lnTo>
                    <a:pt x="59165" y="68999"/>
                  </a:lnTo>
                  <a:lnTo>
                    <a:pt x="84683" y="54394"/>
                  </a:lnTo>
                  <a:lnTo>
                    <a:pt x="114658" y="54394"/>
                  </a:lnTo>
                  <a:lnTo>
                    <a:pt x="110718" y="50355"/>
                  </a:lnTo>
                  <a:lnTo>
                    <a:pt x="105930" y="45974"/>
                  </a:lnTo>
                  <a:lnTo>
                    <a:pt x="103301" y="43713"/>
                  </a:lnTo>
                  <a:lnTo>
                    <a:pt x="111349" y="39103"/>
                  </a:lnTo>
                  <a:lnTo>
                    <a:pt x="98564" y="39103"/>
                  </a:lnTo>
                  <a:lnTo>
                    <a:pt x="93408" y="34137"/>
                  </a:lnTo>
                  <a:lnTo>
                    <a:pt x="90284" y="30022"/>
                  </a:lnTo>
                  <a:lnTo>
                    <a:pt x="88061" y="23520"/>
                  </a:lnTo>
                  <a:lnTo>
                    <a:pt x="89788" y="20586"/>
                  </a:lnTo>
                  <a:lnTo>
                    <a:pt x="98983" y="15341"/>
                  </a:lnTo>
                  <a:lnTo>
                    <a:pt x="104343" y="14173"/>
                  </a:lnTo>
                  <a:lnTo>
                    <a:pt x="157647" y="14173"/>
                  </a:lnTo>
                  <a:lnTo>
                    <a:pt x="163473" y="10833"/>
                  </a:lnTo>
                  <a:lnTo>
                    <a:pt x="145554" y="10833"/>
                  </a:lnTo>
                  <a:lnTo>
                    <a:pt x="139382" y="7772"/>
                  </a:lnTo>
                  <a:lnTo>
                    <a:pt x="133096" y="5346"/>
                  </a:lnTo>
                  <a:lnTo>
                    <a:pt x="120243" y="1778"/>
                  </a:lnTo>
                  <a:lnTo>
                    <a:pt x="113804" y="711"/>
                  </a:lnTo>
                  <a:lnTo>
                    <a:pt x="100723" y="0"/>
                  </a:lnTo>
                  <a:close/>
                </a:path>
                <a:path w="179069" h="96519">
                  <a:moveTo>
                    <a:pt x="165944" y="24485"/>
                  </a:moveTo>
                  <a:lnTo>
                    <a:pt x="136867" y="24485"/>
                  </a:lnTo>
                  <a:lnTo>
                    <a:pt x="139966" y="26530"/>
                  </a:lnTo>
                  <a:lnTo>
                    <a:pt x="142697" y="28702"/>
                  </a:lnTo>
                  <a:lnTo>
                    <a:pt x="145021" y="30988"/>
                  </a:lnTo>
                  <a:lnTo>
                    <a:pt x="147370" y="33261"/>
                  </a:lnTo>
                  <a:lnTo>
                    <a:pt x="149263" y="35496"/>
                  </a:lnTo>
                  <a:lnTo>
                    <a:pt x="152285" y="39839"/>
                  </a:lnTo>
                  <a:lnTo>
                    <a:pt x="153415" y="41859"/>
                  </a:lnTo>
                  <a:lnTo>
                    <a:pt x="154152" y="43738"/>
                  </a:lnTo>
                  <a:lnTo>
                    <a:pt x="154940" y="45605"/>
                  </a:lnTo>
                  <a:lnTo>
                    <a:pt x="155167" y="46634"/>
                  </a:lnTo>
                  <a:lnTo>
                    <a:pt x="155244" y="48361"/>
                  </a:lnTo>
                  <a:lnTo>
                    <a:pt x="178866" y="44869"/>
                  </a:lnTo>
                  <a:lnTo>
                    <a:pt x="177393" y="40170"/>
                  </a:lnTo>
                  <a:lnTo>
                    <a:pt x="174713" y="35318"/>
                  </a:lnTo>
                  <a:lnTo>
                    <a:pt x="166903" y="25323"/>
                  </a:lnTo>
                  <a:lnTo>
                    <a:pt x="165944" y="24485"/>
                  </a:lnTo>
                  <a:close/>
                </a:path>
                <a:path w="179069" h="96519">
                  <a:moveTo>
                    <a:pt x="157647" y="14173"/>
                  </a:moveTo>
                  <a:lnTo>
                    <a:pt x="104343" y="14173"/>
                  </a:lnTo>
                  <a:lnTo>
                    <a:pt x="116497" y="14871"/>
                  </a:lnTo>
                  <a:lnTo>
                    <a:pt x="123215" y="16967"/>
                  </a:lnTo>
                  <a:lnTo>
                    <a:pt x="130517" y="20815"/>
                  </a:lnTo>
                  <a:lnTo>
                    <a:pt x="98564" y="39103"/>
                  </a:lnTo>
                  <a:lnTo>
                    <a:pt x="111349" y="39103"/>
                  </a:lnTo>
                  <a:lnTo>
                    <a:pt x="136867" y="24485"/>
                  </a:lnTo>
                  <a:lnTo>
                    <a:pt x="165944" y="24485"/>
                  </a:lnTo>
                  <a:lnTo>
                    <a:pt x="161442" y="20548"/>
                  </a:lnTo>
                  <a:lnTo>
                    <a:pt x="154457" y="16002"/>
                  </a:lnTo>
                  <a:lnTo>
                    <a:pt x="157647" y="14173"/>
                  </a:lnTo>
                  <a:close/>
                </a:path>
                <a:path w="179069" h="96519">
                  <a:moveTo>
                    <a:pt x="161925" y="1460"/>
                  </a:moveTo>
                  <a:lnTo>
                    <a:pt x="145554" y="10833"/>
                  </a:lnTo>
                  <a:lnTo>
                    <a:pt x="163473" y="10833"/>
                  </a:lnTo>
                  <a:lnTo>
                    <a:pt x="170827" y="6616"/>
                  </a:lnTo>
                  <a:lnTo>
                    <a:pt x="161925" y="1460"/>
                  </a:lnTo>
                  <a:close/>
                </a:path>
              </a:pathLst>
            </a:custGeom>
            <a:solidFill>
              <a:srgbClr val="FFD6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Chart 78"/>
          <p:cNvGraphicFramePr/>
          <p:nvPr>
            <p:extLst>
              <p:ext uri="{D42A27DB-BD31-4B8C-83A1-F6EECF244321}">
                <p14:modId xmlns:p14="http://schemas.microsoft.com/office/powerpoint/2010/main" val="1595636808"/>
              </p:ext>
            </p:extLst>
          </p:nvPr>
        </p:nvGraphicFramePr>
        <p:xfrm>
          <a:off x="65388" y="1019036"/>
          <a:ext cx="5181600" cy="34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6" name="Rectangle 75"/>
          <p:cNvSpPr/>
          <p:nvPr/>
        </p:nvSpPr>
        <p:spPr>
          <a:xfrm rot="16200000">
            <a:off x="44688" y="266462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7" name="object 90"/>
          <p:cNvSpPr txBox="1">
            <a:spLocks/>
          </p:cNvSpPr>
          <p:nvPr/>
        </p:nvSpPr>
        <p:spPr>
          <a:xfrm>
            <a:off x="633155" y="135761"/>
            <a:ext cx="2643446" cy="811376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>
            <a:lvl1pPr>
              <a:defRPr sz="2700" b="1" i="0">
                <a:solidFill>
                  <a:srgbClr val="003C7A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10795">
              <a:lnSpc>
                <a:spcPct val="77700"/>
              </a:lnSpc>
              <a:spcBef>
                <a:spcPts val="1085"/>
              </a:spcBef>
            </a:pPr>
            <a:r>
              <a:rPr lang="en-US" sz="2800" kern="0" spc="-125" dirty="0" smtClean="0">
                <a:solidFill>
                  <a:srgbClr val="6BBA9C"/>
                </a:solidFill>
              </a:rPr>
              <a:t>SOSIAL</a:t>
            </a:r>
            <a:r>
              <a:rPr lang="en-US" sz="2800" kern="0" spc="-145" dirty="0" smtClean="0">
                <a:solidFill>
                  <a:srgbClr val="6BBA9C"/>
                </a:solidFill>
              </a:rPr>
              <a:t>          </a:t>
            </a:r>
            <a:r>
              <a:rPr lang="en-US" sz="2800" kern="0" spc="-145" dirty="0" smtClean="0">
                <a:solidFill>
                  <a:srgbClr val="FEC200"/>
                </a:solidFill>
              </a:rPr>
              <a:t>KEAGAMAAN</a:t>
            </a:r>
            <a:endParaRPr lang="en-US" sz="2800" kern="0" dirty="0">
              <a:solidFill>
                <a:srgbClr val="FEC2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5068" y="311150"/>
            <a:ext cx="4828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pera" pitchFamily="2" charset="0"/>
              </a:rPr>
              <a:t>2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mpera" pitchFamily="2" charset="0"/>
            </a:endParaRPr>
          </a:p>
        </p:txBody>
      </p:sp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1260681458"/>
              </p:ext>
            </p:extLst>
          </p:nvPr>
        </p:nvGraphicFramePr>
        <p:xfrm>
          <a:off x="4114800" y="1588770"/>
          <a:ext cx="5181600" cy="34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10629"/>
              </p:ext>
            </p:extLst>
          </p:nvPr>
        </p:nvGraphicFramePr>
        <p:xfrm>
          <a:off x="2797177" y="1623736"/>
          <a:ext cx="12319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1900"/>
              </a:tblGrid>
              <a:tr h="261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 smtClean="0">
                          <a:effectLst/>
                        </a:rPr>
                        <a:t>78.6 %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 smtClean="0">
                          <a:effectLst/>
                        </a:rPr>
                        <a:t>4.1 %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smtClean="0">
                          <a:effectLst/>
                        </a:rPr>
                        <a:t>7.4 %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smtClean="0">
                          <a:effectLst/>
                        </a:rPr>
                        <a:t>1.8  %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smtClean="0">
                          <a:effectLst/>
                        </a:rPr>
                        <a:t>1.0  %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smtClean="0">
                          <a:effectLst/>
                        </a:rPr>
                        <a:t>1.0  %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 smtClean="0">
                          <a:effectLst/>
                        </a:rPr>
                        <a:t>6.1  %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4267200" y="1835150"/>
            <a:ext cx="2987675" cy="398186"/>
            <a:chOff x="4267200" y="2139950"/>
            <a:chExt cx="2987675" cy="398186"/>
          </a:xfrm>
        </p:grpSpPr>
        <p:sp>
          <p:nvSpPr>
            <p:cNvPr id="81" name="object 67"/>
            <p:cNvSpPr txBox="1"/>
            <p:nvPr/>
          </p:nvSpPr>
          <p:spPr>
            <a:xfrm>
              <a:off x="4267200" y="2139950"/>
              <a:ext cx="2987675" cy="398186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25"/>
                </a:spcBef>
              </a:pPr>
              <a:r>
                <a:rPr lang="en-US" sz="1200" b="1" spc="-25" dirty="0" err="1">
                  <a:solidFill>
                    <a:srgbClr val="6BBA9C"/>
                  </a:solidFill>
                  <a:latin typeface="Arial"/>
                  <a:cs typeface="Arial"/>
                </a:rPr>
                <a:t>Klasifikasi</a:t>
              </a:r>
              <a:r>
                <a:rPr lang="en-US" sz="1200" b="1" spc="-25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1200" b="1" spc="-25" dirty="0" err="1">
                  <a:solidFill>
                    <a:srgbClr val="6BBA9C"/>
                  </a:solidFill>
                  <a:latin typeface="Arial"/>
                  <a:cs typeface="Arial"/>
                </a:rPr>
                <a:t>Responden</a:t>
              </a:r>
              <a:r>
                <a:rPr lang="en-US" sz="1200" b="1" spc="-25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endParaRPr lang="en-US" sz="1200" b="1" spc="-25" dirty="0" smtClean="0">
                <a:solidFill>
                  <a:srgbClr val="6BBA9C"/>
                </a:solidFill>
                <a:latin typeface="Arial"/>
                <a:cs typeface="Arial"/>
              </a:endParaRPr>
            </a:p>
            <a:p>
              <a:pPr marL="12700" algn="r">
                <a:lnSpc>
                  <a:spcPct val="100000"/>
                </a:lnSpc>
                <a:spcBef>
                  <a:spcPts val="125"/>
                </a:spcBef>
              </a:pPr>
              <a:r>
                <a:rPr lang="en-US" sz="1200" b="1" spc="-25" dirty="0" smtClean="0">
                  <a:solidFill>
                    <a:srgbClr val="6BBA9C"/>
                  </a:solidFill>
                  <a:latin typeface="Arial"/>
                  <a:cs typeface="Arial"/>
                </a:rPr>
                <a:t>yang </a:t>
              </a:r>
              <a:r>
                <a:rPr lang="en-US" sz="1200" b="1" spc="-25" dirty="0" err="1">
                  <a:solidFill>
                    <a:srgbClr val="6BBA9C"/>
                  </a:solidFill>
                  <a:latin typeface="Arial"/>
                  <a:cs typeface="Arial"/>
                </a:rPr>
                <a:t>Mengaku</a:t>
              </a:r>
              <a:r>
                <a:rPr lang="en-US" sz="1200" b="1" spc="-25" dirty="0">
                  <a:solidFill>
                    <a:srgbClr val="6BBA9C"/>
                  </a:solidFill>
                  <a:latin typeface="Arial"/>
                  <a:cs typeface="Arial"/>
                </a:rPr>
                <a:t> NU</a:t>
              </a:r>
            </a:p>
          </p:txBody>
        </p:sp>
        <p:sp>
          <p:nvSpPr>
            <p:cNvPr id="82" name="object 79"/>
            <p:cNvSpPr/>
            <p:nvPr/>
          </p:nvSpPr>
          <p:spPr>
            <a:xfrm>
              <a:off x="4800601" y="2444750"/>
              <a:ext cx="1066800" cy="93386"/>
            </a:xfrm>
            <a:custGeom>
              <a:avLst/>
              <a:gdLst/>
              <a:ahLst/>
              <a:cxnLst/>
              <a:rect l="l" t="t" r="r" b="b"/>
              <a:pathLst>
                <a:path w="1332865">
                  <a:moveTo>
                    <a:pt x="0" y="0"/>
                  </a:moveTo>
                  <a:lnTo>
                    <a:pt x="1332445" y="0"/>
                  </a:lnTo>
                </a:path>
              </a:pathLst>
            </a:custGeom>
            <a:ln w="28575">
              <a:solidFill>
                <a:srgbClr val="FEC2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08486" y="1149350"/>
            <a:ext cx="2987675" cy="398186"/>
            <a:chOff x="994286" y="2761821"/>
            <a:chExt cx="2987675" cy="398186"/>
          </a:xfrm>
        </p:grpSpPr>
        <p:sp>
          <p:nvSpPr>
            <p:cNvPr id="84" name="object 67"/>
            <p:cNvSpPr txBox="1"/>
            <p:nvPr/>
          </p:nvSpPr>
          <p:spPr>
            <a:xfrm>
              <a:off x="994286" y="2761821"/>
              <a:ext cx="2987675" cy="398186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25"/>
                </a:spcBef>
              </a:pPr>
              <a:r>
                <a:rPr lang="en-US" sz="1200" b="1" spc="-25" dirty="0" err="1">
                  <a:solidFill>
                    <a:srgbClr val="6BBA9C"/>
                  </a:solidFill>
                  <a:latin typeface="Arial"/>
                  <a:cs typeface="Arial"/>
                </a:rPr>
                <a:t>Afiliasi</a:t>
              </a:r>
              <a:r>
                <a:rPr lang="en-US" sz="1200" b="1" spc="-25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1200" b="1" spc="-25" dirty="0" err="1">
                  <a:solidFill>
                    <a:srgbClr val="6BBA9C"/>
                  </a:solidFill>
                  <a:latin typeface="Arial"/>
                  <a:cs typeface="Arial"/>
                </a:rPr>
                <a:t>Kultur</a:t>
              </a:r>
              <a:r>
                <a:rPr lang="en-US" sz="1200" b="1" spc="-25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1200" b="1" spc="-25" dirty="0" err="1">
                  <a:solidFill>
                    <a:srgbClr val="6BBA9C"/>
                  </a:solidFill>
                  <a:latin typeface="Arial"/>
                  <a:cs typeface="Arial"/>
                </a:rPr>
                <a:t>Sosial</a:t>
              </a:r>
              <a:r>
                <a:rPr lang="en-US" sz="1200" b="1" spc="-25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endParaRPr lang="en-US" sz="1200" b="1" spc="-25" dirty="0" smtClean="0">
                <a:solidFill>
                  <a:srgbClr val="6BBA9C"/>
                </a:solidFill>
                <a:latin typeface="Arial"/>
                <a:cs typeface="Arial"/>
              </a:endParaRPr>
            </a:p>
            <a:p>
              <a:pPr marL="12700" algn="r">
                <a:lnSpc>
                  <a:spcPct val="100000"/>
                </a:lnSpc>
                <a:spcBef>
                  <a:spcPts val="125"/>
                </a:spcBef>
              </a:pPr>
              <a:r>
                <a:rPr lang="en-US" sz="1200" b="1" spc="-25" dirty="0" smtClean="0">
                  <a:solidFill>
                    <a:srgbClr val="6BBA9C"/>
                  </a:solidFill>
                  <a:latin typeface="Arial"/>
                  <a:cs typeface="Arial"/>
                </a:rPr>
                <a:t>/ </a:t>
              </a:r>
              <a:r>
                <a:rPr lang="en-US" sz="1200" b="1" spc="-25" dirty="0" err="1" smtClean="0">
                  <a:solidFill>
                    <a:srgbClr val="6BBA9C"/>
                  </a:solidFill>
                  <a:latin typeface="Arial"/>
                  <a:cs typeface="Arial"/>
                </a:rPr>
                <a:t>Keagamaan</a:t>
              </a:r>
              <a:endParaRPr lang="en-US" sz="1200" b="1" spc="-25" dirty="0">
                <a:solidFill>
                  <a:srgbClr val="6BBA9C"/>
                </a:solidFill>
                <a:latin typeface="Arial"/>
                <a:cs typeface="Arial"/>
              </a:endParaRPr>
            </a:p>
          </p:txBody>
        </p:sp>
        <p:sp>
          <p:nvSpPr>
            <p:cNvPr id="85" name="object 79"/>
            <p:cNvSpPr/>
            <p:nvPr/>
          </p:nvSpPr>
          <p:spPr>
            <a:xfrm>
              <a:off x="1954723" y="3066621"/>
              <a:ext cx="1066800" cy="93386"/>
            </a:xfrm>
            <a:custGeom>
              <a:avLst/>
              <a:gdLst/>
              <a:ahLst/>
              <a:cxnLst/>
              <a:rect l="l" t="t" r="r" b="b"/>
              <a:pathLst>
                <a:path w="1332865">
                  <a:moveTo>
                    <a:pt x="0" y="0"/>
                  </a:moveTo>
                  <a:lnTo>
                    <a:pt x="1332445" y="0"/>
                  </a:lnTo>
                </a:path>
              </a:pathLst>
            </a:custGeom>
            <a:ln w="28575">
              <a:solidFill>
                <a:srgbClr val="FEC2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86" name="Rectangle 85"/>
          <p:cNvSpPr/>
          <p:nvPr/>
        </p:nvSpPr>
        <p:spPr>
          <a:xfrm rot="16200000">
            <a:off x="7209062" y="263561"/>
            <a:ext cx="533400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object 46"/>
          <p:cNvSpPr txBox="1"/>
          <p:nvPr/>
        </p:nvSpPr>
        <p:spPr>
          <a:xfrm>
            <a:off x="7086600" y="2368550"/>
            <a:ext cx="61404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100" b="1" spc="-75" dirty="0" smtClean="0">
                <a:latin typeface="Arial"/>
                <a:cs typeface="Arial"/>
              </a:rPr>
              <a:t>5</a:t>
            </a:r>
            <a:r>
              <a:rPr lang="en-US" sz="1100" b="1" spc="-70" dirty="0" smtClean="0">
                <a:latin typeface="Arial"/>
                <a:cs typeface="Arial"/>
              </a:rPr>
              <a:t>7,8 </a:t>
            </a:r>
            <a:r>
              <a:rPr sz="1100" b="1" spc="-70" dirty="0" smtClean="0">
                <a:latin typeface="Arial"/>
                <a:cs typeface="Arial"/>
              </a:rPr>
              <a:t>%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7" name="object 46"/>
          <p:cNvSpPr txBox="1"/>
          <p:nvPr/>
        </p:nvSpPr>
        <p:spPr>
          <a:xfrm>
            <a:off x="7086600" y="2595135"/>
            <a:ext cx="61404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100" b="1" spc="-75" dirty="0" smtClean="0">
                <a:latin typeface="Arial"/>
                <a:cs typeface="Arial"/>
              </a:rPr>
              <a:t>9,9</a:t>
            </a:r>
            <a:r>
              <a:rPr lang="en-US" sz="1100" b="1" spc="-70" dirty="0" smtClean="0">
                <a:latin typeface="Arial"/>
                <a:cs typeface="Arial"/>
              </a:rPr>
              <a:t> </a:t>
            </a:r>
            <a:r>
              <a:rPr sz="1100" b="1" spc="-70" dirty="0" smtClean="0">
                <a:latin typeface="Arial"/>
                <a:cs typeface="Arial"/>
              </a:rPr>
              <a:t>%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8" name="object 46"/>
          <p:cNvSpPr txBox="1"/>
          <p:nvPr/>
        </p:nvSpPr>
        <p:spPr>
          <a:xfrm>
            <a:off x="7086600" y="2978150"/>
            <a:ext cx="61404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100" b="1" spc="-75" dirty="0" smtClean="0">
                <a:latin typeface="Arial"/>
                <a:cs typeface="Arial"/>
              </a:rPr>
              <a:t>9,9</a:t>
            </a:r>
            <a:r>
              <a:rPr lang="en-US" sz="1100" b="1" spc="-70" dirty="0" smtClean="0">
                <a:latin typeface="Arial"/>
                <a:cs typeface="Arial"/>
              </a:rPr>
              <a:t> </a:t>
            </a:r>
            <a:r>
              <a:rPr sz="1100" b="1" spc="-70" dirty="0" smtClean="0">
                <a:latin typeface="Arial"/>
                <a:cs typeface="Arial"/>
              </a:rPr>
              <a:t>%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9" name="object 46"/>
          <p:cNvSpPr txBox="1"/>
          <p:nvPr/>
        </p:nvSpPr>
        <p:spPr>
          <a:xfrm>
            <a:off x="7086599" y="3288903"/>
            <a:ext cx="61404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100" b="1" spc="-75" dirty="0" smtClean="0">
                <a:latin typeface="Arial"/>
                <a:cs typeface="Arial"/>
              </a:rPr>
              <a:t>2,0</a:t>
            </a:r>
            <a:r>
              <a:rPr lang="en-US" sz="1100" b="1" spc="-70" dirty="0" smtClean="0">
                <a:latin typeface="Arial"/>
                <a:cs typeface="Arial"/>
              </a:rPr>
              <a:t> </a:t>
            </a:r>
            <a:r>
              <a:rPr sz="1100" b="1" spc="-70" dirty="0" smtClean="0">
                <a:latin typeface="Arial"/>
                <a:cs typeface="Arial"/>
              </a:rPr>
              <a:t>%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0" name="object 46"/>
          <p:cNvSpPr txBox="1"/>
          <p:nvPr/>
        </p:nvSpPr>
        <p:spPr>
          <a:xfrm>
            <a:off x="7086598" y="3606859"/>
            <a:ext cx="61404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100" b="1" spc="-75" dirty="0" smtClean="0">
                <a:latin typeface="Arial"/>
                <a:cs typeface="Arial"/>
              </a:rPr>
              <a:t>1,7</a:t>
            </a:r>
            <a:r>
              <a:rPr lang="en-US" sz="1100" b="1" spc="-70" dirty="0" smtClean="0">
                <a:latin typeface="Arial"/>
                <a:cs typeface="Arial"/>
              </a:rPr>
              <a:t> </a:t>
            </a:r>
            <a:r>
              <a:rPr sz="1100" b="1" spc="-70" dirty="0" smtClean="0">
                <a:latin typeface="Arial"/>
                <a:cs typeface="Arial"/>
              </a:rPr>
              <a:t>%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1" name="object 46"/>
          <p:cNvSpPr txBox="1"/>
          <p:nvPr/>
        </p:nvSpPr>
        <p:spPr>
          <a:xfrm>
            <a:off x="7086597" y="3944052"/>
            <a:ext cx="61404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100" b="1" spc="-75" dirty="0">
                <a:latin typeface="Arial"/>
                <a:cs typeface="Arial"/>
              </a:rPr>
              <a:t>0</a:t>
            </a:r>
            <a:r>
              <a:rPr lang="en-US" sz="1100" b="1" spc="-75" dirty="0" smtClean="0">
                <a:latin typeface="Arial"/>
                <a:cs typeface="Arial"/>
              </a:rPr>
              <a:t>,7</a:t>
            </a:r>
            <a:r>
              <a:rPr lang="en-US" sz="1100" b="1" spc="-70" dirty="0" smtClean="0">
                <a:latin typeface="Arial"/>
                <a:cs typeface="Arial"/>
              </a:rPr>
              <a:t> </a:t>
            </a:r>
            <a:r>
              <a:rPr sz="1100" b="1" spc="-70" dirty="0" smtClean="0">
                <a:latin typeface="Arial"/>
                <a:cs typeface="Arial"/>
              </a:rPr>
              <a:t>%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2" name="object 46"/>
          <p:cNvSpPr txBox="1"/>
          <p:nvPr/>
        </p:nvSpPr>
        <p:spPr>
          <a:xfrm>
            <a:off x="7087232" y="4293318"/>
            <a:ext cx="61404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100" b="1" spc="-75" dirty="0" smtClean="0">
                <a:latin typeface="Arial"/>
                <a:cs typeface="Arial"/>
              </a:rPr>
              <a:t>0,3</a:t>
            </a:r>
            <a:r>
              <a:rPr lang="en-US" sz="1100" b="1" spc="-70" dirty="0" smtClean="0">
                <a:latin typeface="Arial"/>
                <a:cs typeface="Arial"/>
              </a:rPr>
              <a:t> </a:t>
            </a:r>
            <a:r>
              <a:rPr sz="1100" b="1" spc="-70" dirty="0" smtClean="0">
                <a:latin typeface="Arial"/>
                <a:cs typeface="Arial"/>
              </a:rPr>
              <a:t>%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3" name="object 46"/>
          <p:cNvSpPr txBox="1"/>
          <p:nvPr/>
        </p:nvSpPr>
        <p:spPr>
          <a:xfrm>
            <a:off x="7086596" y="4584962"/>
            <a:ext cx="61404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100" b="1" spc="-75" dirty="0" smtClean="0">
                <a:latin typeface="Arial"/>
                <a:cs typeface="Arial"/>
              </a:rPr>
              <a:t>17,7</a:t>
            </a:r>
            <a:r>
              <a:rPr lang="en-US" sz="1100" b="1" spc="-70" dirty="0" smtClean="0">
                <a:latin typeface="Arial"/>
                <a:cs typeface="Arial"/>
              </a:rPr>
              <a:t> </a:t>
            </a:r>
            <a:r>
              <a:rPr sz="1100" b="1" spc="-70" dirty="0" smtClean="0">
                <a:latin typeface="Arial"/>
                <a:cs typeface="Arial"/>
              </a:rPr>
              <a:t>%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90"/>
          <p:cNvSpPr txBox="1">
            <a:spLocks/>
          </p:cNvSpPr>
          <p:nvPr/>
        </p:nvSpPr>
        <p:spPr>
          <a:xfrm>
            <a:off x="2973702" y="35592"/>
            <a:ext cx="4124325" cy="822148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10795" algn="r">
              <a:lnSpc>
                <a:spcPct val="77700"/>
              </a:lnSpc>
              <a:spcBef>
                <a:spcPts val="1085"/>
              </a:spcBef>
            </a:pPr>
            <a:r>
              <a:rPr lang="en-US" sz="2800" kern="0" spc="-125" dirty="0" smtClean="0">
                <a:solidFill>
                  <a:srgbClr val="6BBA9C"/>
                </a:solidFill>
              </a:rPr>
              <a:t>SOSIAL                        </a:t>
            </a:r>
            <a:r>
              <a:rPr lang="en-US" sz="2800" kern="0" spc="-145" dirty="0" smtClean="0">
                <a:solidFill>
                  <a:srgbClr val="FEC200"/>
                </a:solidFill>
              </a:rPr>
              <a:t>KEAGAMAAN</a:t>
            </a:r>
            <a:endParaRPr lang="en-US" sz="2800" kern="0" dirty="0">
              <a:solidFill>
                <a:srgbClr val="FEC2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7200114" y="168176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object 12"/>
          <p:cNvSpPr/>
          <p:nvPr/>
        </p:nvSpPr>
        <p:spPr>
          <a:xfrm>
            <a:off x="832482" y="2292350"/>
            <a:ext cx="6265545" cy="1881715"/>
          </a:xfrm>
          <a:custGeom>
            <a:avLst/>
            <a:gdLst/>
            <a:ahLst/>
            <a:cxnLst/>
            <a:rect l="l" t="t" r="r" b="b"/>
            <a:pathLst>
              <a:path w="6265545" h="2633345">
                <a:moveTo>
                  <a:pt x="6157341" y="0"/>
                </a:moveTo>
                <a:lnTo>
                  <a:pt x="108000" y="0"/>
                </a:lnTo>
                <a:lnTo>
                  <a:pt x="65965" y="8488"/>
                </a:lnTo>
                <a:lnTo>
                  <a:pt x="31635" y="31635"/>
                </a:lnTo>
                <a:lnTo>
                  <a:pt x="8488" y="65965"/>
                </a:lnTo>
                <a:lnTo>
                  <a:pt x="0" y="108000"/>
                </a:lnTo>
                <a:lnTo>
                  <a:pt x="0" y="2525141"/>
                </a:lnTo>
                <a:lnTo>
                  <a:pt x="8488" y="2567179"/>
                </a:lnTo>
                <a:lnTo>
                  <a:pt x="31635" y="2601504"/>
                </a:lnTo>
                <a:lnTo>
                  <a:pt x="65965" y="2624644"/>
                </a:lnTo>
                <a:lnTo>
                  <a:pt x="108000" y="2633129"/>
                </a:lnTo>
                <a:lnTo>
                  <a:pt x="6157341" y="2633129"/>
                </a:lnTo>
                <a:lnTo>
                  <a:pt x="6199376" y="2624644"/>
                </a:lnTo>
                <a:lnTo>
                  <a:pt x="6233706" y="2601504"/>
                </a:lnTo>
                <a:lnTo>
                  <a:pt x="6245326" y="2584272"/>
                </a:lnTo>
                <a:lnTo>
                  <a:pt x="146710" y="2584272"/>
                </a:lnTo>
                <a:lnTo>
                  <a:pt x="104437" y="2568396"/>
                </a:lnTo>
                <a:lnTo>
                  <a:pt x="69918" y="2541354"/>
                </a:lnTo>
                <a:lnTo>
                  <a:pt x="46646" y="2505446"/>
                </a:lnTo>
                <a:lnTo>
                  <a:pt x="38112" y="2462974"/>
                </a:lnTo>
                <a:lnTo>
                  <a:pt x="38112" y="424154"/>
                </a:lnTo>
                <a:lnTo>
                  <a:pt x="46646" y="381881"/>
                </a:lnTo>
                <a:lnTo>
                  <a:pt x="69918" y="347362"/>
                </a:lnTo>
                <a:lnTo>
                  <a:pt x="104437" y="324090"/>
                </a:lnTo>
                <a:lnTo>
                  <a:pt x="146710" y="315556"/>
                </a:lnTo>
                <a:lnTo>
                  <a:pt x="6265341" y="315556"/>
                </a:lnTo>
                <a:lnTo>
                  <a:pt x="6265341" y="108000"/>
                </a:lnTo>
                <a:lnTo>
                  <a:pt x="6256853" y="65965"/>
                </a:lnTo>
                <a:lnTo>
                  <a:pt x="6233706" y="31635"/>
                </a:lnTo>
                <a:lnTo>
                  <a:pt x="6199376" y="8488"/>
                </a:lnTo>
                <a:lnTo>
                  <a:pt x="6157341" y="0"/>
                </a:lnTo>
                <a:close/>
              </a:path>
              <a:path w="6265545" h="2633345">
                <a:moveTo>
                  <a:pt x="6265341" y="315556"/>
                </a:moveTo>
                <a:lnTo>
                  <a:pt x="6118631" y="315556"/>
                </a:lnTo>
                <a:lnTo>
                  <a:pt x="6160904" y="324090"/>
                </a:lnTo>
                <a:lnTo>
                  <a:pt x="6195423" y="347362"/>
                </a:lnTo>
                <a:lnTo>
                  <a:pt x="6218695" y="381881"/>
                </a:lnTo>
                <a:lnTo>
                  <a:pt x="6227229" y="424154"/>
                </a:lnTo>
                <a:lnTo>
                  <a:pt x="6227229" y="2462974"/>
                </a:lnTo>
                <a:lnTo>
                  <a:pt x="6218695" y="2505446"/>
                </a:lnTo>
                <a:lnTo>
                  <a:pt x="6195423" y="2541354"/>
                </a:lnTo>
                <a:lnTo>
                  <a:pt x="6160904" y="2568396"/>
                </a:lnTo>
                <a:lnTo>
                  <a:pt x="6118631" y="2584272"/>
                </a:lnTo>
                <a:lnTo>
                  <a:pt x="6245326" y="2584272"/>
                </a:lnTo>
                <a:lnTo>
                  <a:pt x="6256853" y="2567179"/>
                </a:lnTo>
                <a:lnTo>
                  <a:pt x="6265341" y="2525141"/>
                </a:lnTo>
                <a:lnTo>
                  <a:pt x="6265341" y="315556"/>
                </a:lnTo>
                <a:close/>
              </a:path>
            </a:pathLst>
          </a:custGeom>
          <a:solidFill>
            <a:srgbClr val="A1D3C0"/>
          </a:solidFill>
          <a:ln>
            <a:solidFill>
              <a:srgbClr val="A1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44143"/>
              </p:ext>
            </p:extLst>
          </p:nvPr>
        </p:nvGraphicFramePr>
        <p:xfrm>
          <a:off x="1002631" y="2712137"/>
          <a:ext cx="5795645" cy="2000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1550"/>
                <a:gridCol w="424180"/>
                <a:gridCol w="284480"/>
                <a:gridCol w="2339975"/>
                <a:gridCol w="317500"/>
                <a:gridCol w="187960"/>
              </a:tblGrid>
              <a:tr h="1618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Abdul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Somad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Buya Syafi'i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  <a:endParaRPr sz="1100" b="1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Yusuf Mansur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Din Syamsudin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  <a:endParaRPr sz="1100" b="1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Anwar Zahid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  <a:endParaRPr sz="1100" b="1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Adi Hidayat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  <a:endParaRPr sz="1100" b="1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Gym (Abdullah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Gymnastiar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  <a:endParaRPr sz="1100" b="1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Hidayat Nur Wahid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  <a:endParaRPr sz="1100" b="1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Mustofa Bisri (Gus Mus)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  <a:endParaRPr sz="1100" b="1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Marzuki Mustamar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  <a:endParaRPr sz="1100" b="1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Said Aqil Siradj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Lainnya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Habib Riziq Shihab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TT/TJ/RHS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Habib Bahar Bin Smith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endParaRPr sz="11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7639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endParaRPr sz="110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endParaRPr sz="11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endParaRPr sz="11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1220"/>
                        </a:lnSpc>
                      </a:pPr>
                      <a:endParaRPr sz="11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endParaRPr sz="11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endParaRPr sz="110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1220"/>
                        </a:lnSpc>
                      </a:pPr>
                      <a:endParaRPr sz="11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endParaRPr sz="1100" b="1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1855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endParaRPr sz="11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4" name="object 13"/>
          <p:cNvSpPr txBox="1"/>
          <p:nvPr/>
        </p:nvSpPr>
        <p:spPr>
          <a:xfrm>
            <a:off x="2372358" y="2292350"/>
            <a:ext cx="31857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1200" b="1" spc="-25" dirty="0" err="1">
                <a:solidFill>
                  <a:schemeClr val="bg1"/>
                </a:solidFill>
                <a:latin typeface="Arial"/>
                <a:cs typeface="Arial"/>
              </a:rPr>
              <a:t>Tokoh</a:t>
            </a:r>
            <a:r>
              <a:rPr lang="en-US" sz="1200" b="1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b="1" spc="-25" dirty="0" err="1" smtClean="0">
                <a:solidFill>
                  <a:schemeClr val="bg1"/>
                </a:solidFill>
                <a:latin typeface="Arial"/>
                <a:cs typeface="Arial"/>
              </a:rPr>
              <a:t>Ulama</a:t>
            </a:r>
            <a:r>
              <a:rPr lang="en-US" sz="1200" b="1" spc="-25" dirty="0" smtClean="0">
                <a:solidFill>
                  <a:schemeClr val="bg1"/>
                </a:solidFill>
                <a:latin typeface="Arial"/>
                <a:cs typeface="Arial"/>
              </a:rPr>
              <a:t> yang </a:t>
            </a:r>
            <a:r>
              <a:rPr lang="en-US" sz="1200" b="1" spc="-25" dirty="0" err="1">
                <a:solidFill>
                  <a:schemeClr val="bg1"/>
                </a:solidFill>
                <a:latin typeface="Arial"/>
                <a:cs typeface="Arial"/>
              </a:rPr>
              <a:t>dianut</a:t>
            </a:r>
            <a:endParaRPr lang="en-US" sz="1200" b="1" spc="-25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8450"/>
            <a:ext cx="3295990" cy="3295990"/>
          </a:xfrm>
          <a:prstGeom prst="rect">
            <a:avLst/>
          </a:prstGeom>
        </p:spPr>
      </p:pic>
      <p:sp>
        <p:nvSpPr>
          <p:cNvPr id="28" name="Bent Arrow 27"/>
          <p:cNvSpPr/>
          <p:nvPr/>
        </p:nvSpPr>
        <p:spPr>
          <a:xfrm rot="16200000" flipH="1" flipV="1">
            <a:off x="2647053" y="755950"/>
            <a:ext cx="985109" cy="2057400"/>
          </a:xfrm>
          <a:prstGeom prst="bentArrow">
            <a:avLst>
              <a:gd name="adj1" fmla="val 7995"/>
              <a:gd name="adj2" fmla="val 11396"/>
              <a:gd name="adj3" fmla="val 25000"/>
              <a:gd name="adj4" fmla="val 41483"/>
            </a:avLst>
          </a:prstGeom>
          <a:solidFill>
            <a:srgbClr val="7FB8B2"/>
          </a:solidFill>
          <a:ln>
            <a:solidFill>
              <a:srgbClr val="7FB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522199" y="1164305"/>
            <a:ext cx="1514031" cy="1152635"/>
            <a:chOff x="5430481" y="125415"/>
            <a:chExt cx="1514031" cy="1152635"/>
          </a:xfrm>
        </p:grpSpPr>
        <p:sp>
          <p:nvSpPr>
            <p:cNvPr id="32" name="object 39"/>
            <p:cNvSpPr/>
            <p:nvPr/>
          </p:nvSpPr>
          <p:spPr>
            <a:xfrm>
              <a:off x="6737286" y="492683"/>
              <a:ext cx="118745" cy="668655"/>
            </a:xfrm>
            <a:custGeom>
              <a:avLst/>
              <a:gdLst/>
              <a:ahLst/>
              <a:cxnLst/>
              <a:rect l="l" t="t" r="r" b="b"/>
              <a:pathLst>
                <a:path w="118745" h="668655">
                  <a:moveTo>
                    <a:pt x="0" y="668527"/>
                  </a:moveTo>
                  <a:lnTo>
                    <a:pt x="118491" y="668527"/>
                  </a:lnTo>
                  <a:lnTo>
                    <a:pt x="118491" y="0"/>
                  </a:lnTo>
                  <a:lnTo>
                    <a:pt x="0" y="0"/>
                  </a:lnTo>
                  <a:lnTo>
                    <a:pt x="0" y="668527"/>
                  </a:lnTo>
                  <a:close/>
                </a:path>
              </a:pathLst>
            </a:custGeom>
            <a:solidFill>
              <a:srgbClr val="FFB52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40"/>
            <p:cNvSpPr/>
            <p:nvPr/>
          </p:nvSpPr>
          <p:spPr>
            <a:xfrm>
              <a:off x="6672225" y="315713"/>
              <a:ext cx="248649" cy="2220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41"/>
            <p:cNvSpPr/>
            <p:nvPr/>
          </p:nvSpPr>
          <p:spPr>
            <a:xfrm>
              <a:off x="6717233" y="852640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514" y="0"/>
                  </a:lnTo>
                </a:path>
              </a:pathLst>
            </a:custGeom>
            <a:ln w="45034">
              <a:solidFill>
                <a:srgbClr val="5B27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42"/>
            <p:cNvSpPr/>
            <p:nvPr/>
          </p:nvSpPr>
          <p:spPr>
            <a:xfrm>
              <a:off x="6774239" y="591350"/>
              <a:ext cx="45085" cy="123189"/>
            </a:xfrm>
            <a:custGeom>
              <a:avLst/>
              <a:gdLst/>
              <a:ahLst/>
              <a:cxnLst/>
              <a:rect l="l" t="t" r="r" b="b"/>
              <a:pathLst>
                <a:path w="45084" h="123190">
                  <a:moveTo>
                    <a:pt x="44602" y="19519"/>
                  </a:moveTo>
                  <a:lnTo>
                    <a:pt x="0" y="19519"/>
                  </a:lnTo>
                  <a:lnTo>
                    <a:pt x="0" y="122643"/>
                  </a:lnTo>
                  <a:lnTo>
                    <a:pt x="44602" y="122643"/>
                  </a:lnTo>
                  <a:lnTo>
                    <a:pt x="44602" y="19519"/>
                  </a:lnTo>
                  <a:close/>
                </a:path>
                <a:path w="45084" h="123190">
                  <a:moveTo>
                    <a:pt x="22288" y="0"/>
                  </a:moveTo>
                  <a:lnTo>
                    <a:pt x="14265" y="1503"/>
                  </a:lnTo>
                  <a:lnTo>
                    <a:pt x="7556" y="5635"/>
                  </a:lnTo>
                  <a:lnTo>
                    <a:pt x="2714" y="11830"/>
                  </a:lnTo>
                  <a:lnTo>
                    <a:pt x="292" y="19519"/>
                  </a:lnTo>
                  <a:lnTo>
                    <a:pt x="44323" y="19519"/>
                  </a:lnTo>
                  <a:lnTo>
                    <a:pt x="41894" y="11830"/>
                  </a:lnTo>
                  <a:lnTo>
                    <a:pt x="37049" y="5635"/>
                  </a:lnTo>
                  <a:lnTo>
                    <a:pt x="30331" y="1503"/>
                  </a:lnTo>
                  <a:lnTo>
                    <a:pt x="22288" y="0"/>
                  </a:lnTo>
                  <a:close/>
                </a:path>
              </a:pathLst>
            </a:custGeom>
            <a:solidFill>
              <a:srgbClr val="5B271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43"/>
            <p:cNvSpPr/>
            <p:nvPr/>
          </p:nvSpPr>
          <p:spPr>
            <a:xfrm>
              <a:off x="6774239" y="949107"/>
              <a:ext cx="45085" cy="123189"/>
            </a:xfrm>
            <a:custGeom>
              <a:avLst/>
              <a:gdLst/>
              <a:ahLst/>
              <a:cxnLst/>
              <a:rect l="l" t="t" r="r" b="b"/>
              <a:pathLst>
                <a:path w="45084" h="123190">
                  <a:moveTo>
                    <a:pt x="44602" y="19507"/>
                  </a:moveTo>
                  <a:lnTo>
                    <a:pt x="0" y="19507"/>
                  </a:lnTo>
                  <a:lnTo>
                    <a:pt x="0" y="122656"/>
                  </a:lnTo>
                  <a:lnTo>
                    <a:pt x="44602" y="122656"/>
                  </a:lnTo>
                  <a:lnTo>
                    <a:pt x="44602" y="19507"/>
                  </a:lnTo>
                  <a:close/>
                </a:path>
                <a:path w="45084" h="123190">
                  <a:moveTo>
                    <a:pt x="22288" y="0"/>
                  </a:moveTo>
                  <a:lnTo>
                    <a:pt x="14265" y="1504"/>
                  </a:lnTo>
                  <a:lnTo>
                    <a:pt x="7556" y="5638"/>
                  </a:lnTo>
                  <a:lnTo>
                    <a:pt x="2714" y="11830"/>
                  </a:lnTo>
                  <a:lnTo>
                    <a:pt x="292" y="19507"/>
                  </a:lnTo>
                  <a:lnTo>
                    <a:pt x="44323" y="19507"/>
                  </a:lnTo>
                  <a:lnTo>
                    <a:pt x="41894" y="11830"/>
                  </a:lnTo>
                  <a:lnTo>
                    <a:pt x="37049" y="5638"/>
                  </a:lnTo>
                  <a:lnTo>
                    <a:pt x="30331" y="1504"/>
                  </a:lnTo>
                  <a:lnTo>
                    <a:pt x="22288" y="0"/>
                  </a:lnTo>
                  <a:close/>
                </a:path>
              </a:pathLst>
            </a:custGeom>
            <a:solidFill>
              <a:srgbClr val="5B271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44"/>
            <p:cNvSpPr/>
            <p:nvPr/>
          </p:nvSpPr>
          <p:spPr>
            <a:xfrm>
              <a:off x="5518949" y="492683"/>
              <a:ext cx="118745" cy="668655"/>
            </a:xfrm>
            <a:custGeom>
              <a:avLst/>
              <a:gdLst/>
              <a:ahLst/>
              <a:cxnLst/>
              <a:rect l="l" t="t" r="r" b="b"/>
              <a:pathLst>
                <a:path w="118745" h="668655">
                  <a:moveTo>
                    <a:pt x="0" y="668527"/>
                  </a:moveTo>
                  <a:lnTo>
                    <a:pt x="118452" y="668527"/>
                  </a:lnTo>
                  <a:lnTo>
                    <a:pt x="118452" y="0"/>
                  </a:lnTo>
                  <a:lnTo>
                    <a:pt x="0" y="0"/>
                  </a:lnTo>
                  <a:lnTo>
                    <a:pt x="0" y="668527"/>
                  </a:lnTo>
                  <a:close/>
                </a:path>
              </a:pathLst>
            </a:custGeom>
            <a:solidFill>
              <a:srgbClr val="F58A1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45"/>
            <p:cNvSpPr/>
            <p:nvPr/>
          </p:nvSpPr>
          <p:spPr>
            <a:xfrm>
              <a:off x="5453840" y="315713"/>
              <a:ext cx="248649" cy="1769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46"/>
            <p:cNvSpPr/>
            <p:nvPr/>
          </p:nvSpPr>
          <p:spPr>
            <a:xfrm>
              <a:off x="5789548" y="125415"/>
              <a:ext cx="396240" cy="558165"/>
            </a:xfrm>
            <a:custGeom>
              <a:avLst/>
              <a:gdLst/>
              <a:ahLst/>
              <a:cxnLst/>
              <a:rect l="l" t="t" r="r" b="b"/>
              <a:pathLst>
                <a:path w="396239" h="558165">
                  <a:moveTo>
                    <a:pt x="395897" y="0"/>
                  </a:moveTo>
                  <a:lnTo>
                    <a:pt x="351247" y="79905"/>
                  </a:lnTo>
                  <a:lnTo>
                    <a:pt x="279589" y="158623"/>
                  </a:lnTo>
                  <a:lnTo>
                    <a:pt x="160959" y="244373"/>
                  </a:lnTo>
                  <a:lnTo>
                    <a:pt x="43506" y="317061"/>
                  </a:lnTo>
                  <a:lnTo>
                    <a:pt x="0" y="373918"/>
                  </a:lnTo>
                  <a:lnTo>
                    <a:pt x="26521" y="444307"/>
                  </a:lnTo>
                  <a:lnTo>
                    <a:pt x="119151" y="557593"/>
                  </a:lnTo>
                  <a:lnTo>
                    <a:pt x="395897" y="557593"/>
                  </a:lnTo>
                  <a:lnTo>
                    <a:pt x="395897" y="0"/>
                  </a:lnTo>
                  <a:close/>
                </a:path>
              </a:pathLst>
            </a:custGeom>
            <a:solidFill>
              <a:srgbClr val="208FD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7"/>
            <p:cNvSpPr/>
            <p:nvPr/>
          </p:nvSpPr>
          <p:spPr>
            <a:xfrm>
              <a:off x="6185443" y="125415"/>
              <a:ext cx="397510" cy="558165"/>
            </a:xfrm>
            <a:custGeom>
              <a:avLst/>
              <a:gdLst/>
              <a:ahLst/>
              <a:cxnLst/>
              <a:rect l="l" t="t" r="r" b="b"/>
              <a:pathLst>
                <a:path w="397509" h="558165">
                  <a:moveTo>
                    <a:pt x="0" y="0"/>
                  </a:moveTo>
                  <a:lnTo>
                    <a:pt x="0" y="557593"/>
                  </a:lnTo>
                  <a:lnTo>
                    <a:pt x="287934" y="557593"/>
                  </a:lnTo>
                  <a:lnTo>
                    <a:pt x="374095" y="444307"/>
                  </a:lnTo>
                  <a:lnTo>
                    <a:pt x="397297" y="373918"/>
                  </a:lnTo>
                  <a:lnTo>
                    <a:pt x="352571" y="317061"/>
                  </a:lnTo>
                  <a:lnTo>
                    <a:pt x="234950" y="244373"/>
                  </a:lnTo>
                  <a:lnTo>
                    <a:pt x="116323" y="158623"/>
                  </a:lnTo>
                  <a:lnTo>
                    <a:pt x="44661" y="79905"/>
                  </a:lnTo>
                  <a:lnTo>
                    <a:pt x="9405" y="22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B6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8"/>
            <p:cNvSpPr/>
            <p:nvPr/>
          </p:nvSpPr>
          <p:spPr>
            <a:xfrm>
              <a:off x="5500992" y="515213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502" y="0"/>
                  </a:lnTo>
                </a:path>
              </a:pathLst>
            </a:custGeom>
            <a:ln w="45034">
              <a:solidFill>
                <a:srgbClr val="7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9"/>
            <p:cNvSpPr/>
            <p:nvPr/>
          </p:nvSpPr>
          <p:spPr>
            <a:xfrm>
              <a:off x="5500992" y="852640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502" y="0"/>
                  </a:lnTo>
                </a:path>
              </a:pathLst>
            </a:custGeom>
            <a:ln w="45034">
              <a:solidFill>
                <a:srgbClr val="3C1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50"/>
            <p:cNvSpPr/>
            <p:nvPr/>
          </p:nvSpPr>
          <p:spPr>
            <a:xfrm>
              <a:off x="6639712" y="1161211"/>
              <a:ext cx="304800" cy="116839"/>
            </a:xfrm>
            <a:custGeom>
              <a:avLst/>
              <a:gdLst/>
              <a:ahLst/>
              <a:cxnLst/>
              <a:rect l="l" t="t" r="r" b="b"/>
              <a:pathLst>
                <a:path w="304800" h="116840">
                  <a:moveTo>
                    <a:pt x="0" y="116332"/>
                  </a:moveTo>
                  <a:lnTo>
                    <a:pt x="304533" y="116332"/>
                  </a:lnTo>
                  <a:lnTo>
                    <a:pt x="304533" y="0"/>
                  </a:lnTo>
                  <a:lnTo>
                    <a:pt x="0" y="0"/>
                  </a:lnTo>
                  <a:lnTo>
                    <a:pt x="0" y="116332"/>
                  </a:lnTo>
                  <a:close/>
                </a:path>
              </a:pathLst>
            </a:custGeom>
            <a:solidFill>
              <a:srgbClr val="FFB52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51"/>
            <p:cNvSpPr/>
            <p:nvPr/>
          </p:nvSpPr>
          <p:spPr>
            <a:xfrm>
              <a:off x="5430494" y="1161211"/>
              <a:ext cx="304800" cy="116839"/>
            </a:xfrm>
            <a:custGeom>
              <a:avLst/>
              <a:gdLst/>
              <a:ahLst/>
              <a:cxnLst/>
              <a:rect l="l" t="t" r="r" b="b"/>
              <a:pathLst>
                <a:path w="304800" h="116840">
                  <a:moveTo>
                    <a:pt x="0" y="116332"/>
                  </a:moveTo>
                  <a:lnTo>
                    <a:pt x="304482" y="116332"/>
                  </a:lnTo>
                  <a:lnTo>
                    <a:pt x="304482" y="0"/>
                  </a:lnTo>
                  <a:lnTo>
                    <a:pt x="0" y="0"/>
                  </a:lnTo>
                  <a:lnTo>
                    <a:pt x="0" y="116332"/>
                  </a:lnTo>
                  <a:close/>
                </a:path>
              </a:pathLst>
            </a:custGeom>
            <a:solidFill>
              <a:srgbClr val="F58A1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2"/>
            <p:cNvSpPr/>
            <p:nvPr/>
          </p:nvSpPr>
          <p:spPr>
            <a:xfrm>
              <a:off x="5430481" y="1161211"/>
              <a:ext cx="304800" cy="44450"/>
            </a:xfrm>
            <a:custGeom>
              <a:avLst/>
              <a:gdLst/>
              <a:ahLst/>
              <a:cxnLst/>
              <a:rect l="l" t="t" r="r" b="b"/>
              <a:pathLst>
                <a:path w="304800" h="44450">
                  <a:moveTo>
                    <a:pt x="0" y="44221"/>
                  </a:moveTo>
                  <a:lnTo>
                    <a:pt x="304495" y="44221"/>
                  </a:lnTo>
                  <a:lnTo>
                    <a:pt x="304495" y="0"/>
                  </a:lnTo>
                  <a:lnTo>
                    <a:pt x="0" y="0"/>
                  </a:lnTo>
                  <a:lnTo>
                    <a:pt x="0" y="44221"/>
                  </a:lnTo>
                  <a:close/>
                </a:path>
              </a:pathLst>
            </a:custGeom>
            <a:solidFill>
              <a:srgbClr val="7C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53"/>
            <p:cNvSpPr/>
            <p:nvPr/>
          </p:nvSpPr>
          <p:spPr>
            <a:xfrm>
              <a:off x="6639712" y="1161211"/>
              <a:ext cx="304800" cy="44450"/>
            </a:xfrm>
            <a:custGeom>
              <a:avLst/>
              <a:gdLst/>
              <a:ahLst/>
              <a:cxnLst/>
              <a:rect l="l" t="t" r="r" b="b"/>
              <a:pathLst>
                <a:path w="304800" h="44450">
                  <a:moveTo>
                    <a:pt x="0" y="44221"/>
                  </a:moveTo>
                  <a:lnTo>
                    <a:pt x="304533" y="44221"/>
                  </a:lnTo>
                  <a:lnTo>
                    <a:pt x="304533" y="0"/>
                  </a:lnTo>
                  <a:lnTo>
                    <a:pt x="0" y="0"/>
                  </a:lnTo>
                  <a:lnTo>
                    <a:pt x="0" y="44221"/>
                  </a:lnTo>
                  <a:close/>
                </a:path>
              </a:pathLst>
            </a:custGeom>
            <a:solidFill>
              <a:srgbClr val="BC0D0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54"/>
            <p:cNvSpPr/>
            <p:nvPr/>
          </p:nvSpPr>
          <p:spPr>
            <a:xfrm>
              <a:off x="6187363" y="650341"/>
              <a:ext cx="304800" cy="349250"/>
            </a:xfrm>
            <a:custGeom>
              <a:avLst/>
              <a:gdLst/>
              <a:ahLst/>
              <a:cxnLst/>
              <a:rect l="l" t="t" r="r" b="b"/>
              <a:pathLst>
                <a:path w="304800" h="349250">
                  <a:moveTo>
                    <a:pt x="0" y="348894"/>
                  </a:moveTo>
                  <a:lnTo>
                    <a:pt x="304380" y="348894"/>
                  </a:lnTo>
                  <a:lnTo>
                    <a:pt x="304380" y="0"/>
                  </a:lnTo>
                  <a:lnTo>
                    <a:pt x="0" y="0"/>
                  </a:lnTo>
                  <a:lnTo>
                    <a:pt x="0" y="348894"/>
                  </a:lnTo>
                  <a:close/>
                </a:path>
              </a:pathLst>
            </a:custGeom>
            <a:solidFill>
              <a:srgbClr val="FFB52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/>
            <p:cNvSpPr/>
            <p:nvPr/>
          </p:nvSpPr>
          <p:spPr>
            <a:xfrm>
              <a:off x="6187363" y="650341"/>
              <a:ext cx="304800" cy="48895"/>
            </a:xfrm>
            <a:custGeom>
              <a:avLst/>
              <a:gdLst/>
              <a:ahLst/>
              <a:cxnLst/>
              <a:rect l="l" t="t" r="r" b="b"/>
              <a:pathLst>
                <a:path w="304800" h="48895">
                  <a:moveTo>
                    <a:pt x="0" y="48844"/>
                  </a:moveTo>
                  <a:lnTo>
                    <a:pt x="304380" y="48844"/>
                  </a:lnTo>
                  <a:lnTo>
                    <a:pt x="304380" y="0"/>
                  </a:lnTo>
                  <a:lnTo>
                    <a:pt x="0" y="0"/>
                  </a:lnTo>
                  <a:lnTo>
                    <a:pt x="0" y="48844"/>
                  </a:lnTo>
                  <a:close/>
                </a:path>
              </a:pathLst>
            </a:custGeom>
            <a:solidFill>
              <a:srgbClr val="BC0D0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56"/>
            <p:cNvSpPr/>
            <p:nvPr/>
          </p:nvSpPr>
          <p:spPr>
            <a:xfrm>
              <a:off x="5555881" y="591350"/>
              <a:ext cx="45085" cy="123189"/>
            </a:xfrm>
            <a:custGeom>
              <a:avLst/>
              <a:gdLst/>
              <a:ahLst/>
              <a:cxnLst/>
              <a:rect l="l" t="t" r="r" b="b"/>
              <a:pathLst>
                <a:path w="45085" h="123190">
                  <a:moveTo>
                    <a:pt x="44615" y="19519"/>
                  </a:moveTo>
                  <a:lnTo>
                    <a:pt x="0" y="19519"/>
                  </a:lnTo>
                  <a:lnTo>
                    <a:pt x="0" y="122643"/>
                  </a:lnTo>
                  <a:lnTo>
                    <a:pt x="44615" y="122643"/>
                  </a:lnTo>
                  <a:lnTo>
                    <a:pt x="44615" y="19519"/>
                  </a:lnTo>
                  <a:close/>
                </a:path>
                <a:path w="45085" h="123190">
                  <a:moveTo>
                    <a:pt x="22326" y="0"/>
                  </a:moveTo>
                  <a:lnTo>
                    <a:pt x="14268" y="1503"/>
                  </a:lnTo>
                  <a:lnTo>
                    <a:pt x="7543" y="5635"/>
                  </a:lnTo>
                  <a:lnTo>
                    <a:pt x="2695" y="11830"/>
                  </a:lnTo>
                  <a:lnTo>
                    <a:pt x="266" y="19519"/>
                  </a:lnTo>
                  <a:lnTo>
                    <a:pt x="44297" y="19519"/>
                  </a:lnTo>
                  <a:lnTo>
                    <a:pt x="41877" y="11830"/>
                  </a:lnTo>
                  <a:lnTo>
                    <a:pt x="37041" y="5635"/>
                  </a:lnTo>
                  <a:lnTo>
                    <a:pt x="30340" y="1503"/>
                  </a:lnTo>
                  <a:lnTo>
                    <a:pt x="22326" y="0"/>
                  </a:lnTo>
                  <a:close/>
                </a:path>
              </a:pathLst>
            </a:custGeom>
            <a:solidFill>
              <a:srgbClr val="3C150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7"/>
            <p:cNvSpPr/>
            <p:nvPr/>
          </p:nvSpPr>
          <p:spPr>
            <a:xfrm>
              <a:off x="5555881" y="949107"/>
              <a:ext cx="45085" cy="123189"/>
            </a:xfrm>
            <a:custGeom>
              <a:avLst/>
              <a:gdLst/>
              <a:ahLst/>
              <a:cxnLst/>
              <a:rect l="l" t="t" r="r" b="b"/>
              <a:pathLst>
                <a:path w="45085" h="123190">
                  <a:moveTo>
                    <a:pt x="44615" y="19507"/>
                  </a:moveTo>
                  <a:lnTo>
                    <a:pt x="0" y="19507"/>
                  </a:lnTo>
                  <a:lnTo>
                    <a:pt x="0" y="122656"/>
                  </a:lnTo>
                  <a:lnTo>
                    <a:pt x="44615" y="122656"/>
                  </a:lnTo>
                  <a:lnTo>
                    <a:pt x="44615" y="19507"/>
                  </a:lnTo>
                  <a:close/>
                </a:path>
                <a:path w="45085" h="123190">
                  <a:moveTo>
                    <a:pt x="22326" y="0"/>
                  </a:moveTo>
                  <a:lnTo>
                    <a:pt x="14268" y="1504"/>
                  </a:lnTo>
                  <a:lnTo>
                    <a:pt x="7543" y="5638"/>
                  </a:lnTo>
                  <a:lnTo>
                    <a:pt x="2695" y="11830"/>
                  </a:lnTo>
                  <a:lnTo>
                    <a:pt x="266" y="19507"/>
                  </a:lnTo>
                  <a:lnTo>
                    <a:pt x="44297" y="19507"/>
                  </a:lnTo>
                  <a:lnTo>
                    <a:pt x="41877" y="11830"/>
                  </a:lnTo>
                  <a:lnTo>
                    <a:pt x="37041" y="5638"/>
                  </a:lnTo>
                  <a:lnTo>
                    <a:pt x="30340" y="1504"/>
                  </a:lnTo>
                  <a:lnTo>
                    <a:pt x="22326" y="0"/>
                  </a:lnTo>
                  <a:close/>
                </a:path>
              </a:pathLst>
            </a:custGeom>
            <a:solidFill>
              <a:srgbClr val="3C150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8"/>
            <p:cNvSpPr/>
            <p:nvPr/>
          </p:nvSpPr>
          <p:spPr>
            <a:xfrm>
              <a:off x="5882931" y="650341"/>
              <a:ext cx="304800" cy="349250"/>
            </a:xfrm>
            <a:custGeom>
              <a:avLst/>
              <a:gdLst/>
              <a:ahLst/>
              <a:cxnLst/>
              <a:rect l="l" t="t" r="r" b="b"/>
              <a:pathLst>
                <a:path w="304800" h="349250">
                  <a:moveTo>
                    <a:pt x="0" y="348894"/>
                  </a:moveTo>
                  <a:lnTo>
                    <a:pt x="304431" y="348894"/>
                  </a:lnTo>
                  <a:lnTo>
                    <a:pt x="304431" y="0"/>
                  </a:lnTo>
                  <a:lnTo>
                    <a:pt x="0" y="0"/>
                  </a:lnTo>
                  <a:lnTo>
                    <a:pt x="0" y="348894"/>
                  </a:lnTo>
                  <a:close/>
                </a:path>
              </a:pathLst>
            </a:custGeom>
            <a:solidFill>
              <a:srgbClr val="F58A1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9"/>
            <p:cNvSpPr/>
            <p:nvPr/>
          </p:nvSpPr>
          <p:spPr>
            <a:xfrm>
              <a:off x="5882931" y="650341"/>
              <a:ext cx="304800" cy="48895"/>
            </a:xfrm>
            <a:custGeom>
              <a:avLst/>
              <a:gdLst/>
              <a:ahLst/>
              <a:cxnLst/>
              <a:rect l="l" t="t" r="r" b="b"/>
              <a:pathLst>
                <a:path w="304800" h="48895">
                  <a:moveTo>
                    <a:pt x="0" y="48844"/>
                  </a:moveTo>
                  <a:lnTo>
                    <a:pt x="304431" y="48844"/>
                  </a:lnTo>
                  <a:lnTo>
                    <a:pt x="304431" y="0"/>
                  </a:lnTo>
                  <a:lnTo>
                    <a:pt x="0" y="0"/>
                  </a:lnTo>
                  <a:lnTo>
                    <a:pt x="0" y="48844"/>
                  </a:lnTo>
                  <a:close/>
                </a:path>
              </a:pathLst>
            </a:custGeom>
            <a:solidFill>
              <a:srgbClr val="7C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60"/>
            <p:cNvSpPr/>
            <p:nvPr/>
          </p:nvSpPr>
          <p:spPr>
            <a:xfrm>
              <a:off x="6346445" y="814971"/>
              <a:ext cx="80213" cy="2204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61"/>
            <p:cNvSpPr/>
            <p:nvPr/>
          </p:nvSpPr>
          <p:spPr>
            <a:xfrm>
              <a:off x="6213679" y="814971"/>
              <a:ext cx="80162" cy="22049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62"/>
            <p:cNvSpPr/>
            <p:nvPr/>
          </p:nvSpPr>
          <p:spPr>
            <a:xfrm>
              <a:off x="6080886" y="814971"/>
              <a:ext cx="80149" cy="22049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63"/>
            <p:cNvSpPr/>
            <p:nvPr/>
          </p:nvSpPr>
          <p:spPr>
            <a:xfrm>
              <a:off x="5948083" y="814971"/>
              <a:ext cx="80187" cy="22049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64"/>
            <p:cNvSpPr/>
            <p:nvPr/>
          </p:nvSpPr>
          <p:spPr>
            <a:xfrm>
              <a:off x="6187363" y="1071842"/>
              <a:ext cx="452755" cy="205740"/>
            </a:xfrm>
            <a:custGeom>
              <a:avLst/>
              <a:gdLst/>
              <a:ahLst/>
              <a:cxnLst/>
              <a:rect l="l" t="t" r="r" b="b"/>
              <a:pathLst>
                <a:path w="452754" h="205740">
                  <a:moveTo>
                    <a:pt x="0" y="205701"/>
                  </a:moveTo>
                  <a:lnTo>
                    <a:pt x="452348" y="205701"/>
                  </a:lnTo>
                  <a:lnTo>
                    <a:pt x="452348" y="0"/>
                  </a:lnTo>
                  <a:lnTo>
                    <a:pt x="0" y="0"/>
                  </a:lnTo>
                  <a:lnTo>
                    <a:pt x="0" y="205701"/>
                  </a:lnTo>
                  <a:close/>
                </a:path>
              </a:pathLst>
            </a:custGeom>
            <a:solidFill>
              <a:srgbClr val="FFCC3A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65"/>
            <p:cNvSpPr/>
            <p:nvPr/>
          </p:nvSpPr>
          <p:spPr>
            <a:xfrm>
              <a:off x="6187363" y="999236"/>
              <a:ext cx="452755" cy="73025"/>
            </a:xfrm>
            <a:custGeom>
              <a:avLst/>
              <a:gdLst/>
              <a:ahLst/>
              <a:cxnLst/>
              <a:rect l="l" t="t" r="r" b="b"/>
              <a:pathLst>
                <a:path w="452754" h="73025">
                  <a:moveTo>
                    <a:pt x="0" y="72605"/>
                  </a:moveTo>
                  <a:lnTo>
                    <a:pt x="452348" y="72605"/>
                  </a:lnTo>
                  <a:lnTo>
                    <a:pt x="452348" y="0"/>
                  </a:lnTo>
                  <a:lnTo>
                    <a:pt x="0" y="0"/>
                  </a:lnTo>
                  <a:lnTo>
                    <a:pt x="0" y="72605"/>
                  </a:lnTo>
                  <a:close/>
                </a:path>
              </a:pathLst>
            </a:custGeom>
            <a:solidFill>
              <a:srgbClr val="BC0D0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66"/>
            <p:cNvSpPr/>
            <p:nvPr/>
          </p:nvSpPr>
          <p:spPr>
            <a:xfrm>
              <a:off x="5734977" y="1071842"/>
              <a:ext cx="452755" cy="205740"/>
            </a:xfrm>
            <a:custGeom>
              <a:avLst/>
              <a:gdLst/>
              <a:ahLst/>
              <a:cxnLst/>
              <a:rect l="l" t="t" r="r" b="b"/>
              <a:pathLst>
                <a:path w="452754" h="205740">
                  <a:moveTo>
                    <a:pt x="0" y="205701"/>
                  </a:moveTo>
                  <a:lnTo>
                    <a:pt x="452386" y="205701"/>
                  </a:lnTo>
                  <a:lnTo>
                    <a:pt x="452386" y="0"/>
                  </a:lnTo>
                  <a:lnTo>
                    <a:pt x="0" y="0"/>
                  </a:lnTo>
                  <a:lnTo>
                    <a:pt x="0" y="205701"/>
                  </a:lnTo>
                  <a:close/>
                </a:path>
              </a:pathLst>
            </a:custGeom>
            <a:solidFill>
              <a:srgbClr val="FFB52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7"/>
            <p:cNvSpPr/>
            <p:nvPr/>
          </p:nvSpPr>
          <p:spPr>
            <a:xfrm>
              <a:off x="5734977" y="999236"/>
              <a:ext cx="452755" cy="73025"/>
            </a:xfrm>
            <a:custGeom>
              <a:avLst/>
              <a:gdLst/>
              <a:ahLst/>
              <a:cxnLst/>
              <a:rect l="l" t="t" r="r" b="b"/>
              <a:pathLst>
                <a:path w="452754" h="73025">
                  <a:moveTo>
                    <a:pt x="0" y="72605"/>
                  </a:moveTo>
                  <a:lnTo>
                    <a:pt x="452386" y="72605"/>
                  </a:lnTo>
                  <a:lnTo>
                    <a:pt x="452386" y="0"/>
                  </a:lnTo>
                  <a:lnTo>
                    <a:pt x="0" y="0"/>
                  </a:lnTo>
                  <a:lnTo>
                    <a:pt x="0" y="72605"/>
                  </a:lnTo>
                  <a:close/>
                </a:path>
              </a:pathLst>
            </a:custGeom>
            <a:solidFill>
              <a:srgbClr val="7C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8"/>
            <p:cNvSpPr/>
            <p:nvPr/>
          </p:nvSpPr>
          <p:spPr>
            <a:xfrm>
              <a:off x="6423795" y="1185434"/>
              <a:ext cx="119164" cy="9210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9"/>
            <p:cNvSpPr/>
            <p:nvPr/>
          </p:nvSpPr>
          <p:spPr>
            <a:xfrm>
              <a:off x="6226450" y="1185434"/>
              <a:ext cx="119138" cy="9210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70"/>
            <p:cNvSpPr/>
            <p:nvPr/>
          </p:nvSpPr>
          <p:spPr>
            <a:xfrm>
              <a:off x="6029118" y="1185434"/>
              <a:ext cx="119164" cy="9210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71"/>
            <p:cNvSpPr/>
            <p:nvPr/>
          </p:nvSpPr>
          <p:spPr>
            <a:xfrm>
              <a:off x="5831733" y="1185434"/>
              <a:ext cx="119164" cy="9210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38632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5185455" y="4381072"/>
            <a:ext cx="1808162" cy="228600"/>
          </a:xfrm>
          <a:prstGeom prst="round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733090" y="4367306"/>
            <a:ext cx="1808162" cy="228600"/>
          </a:xfrm>
          <a:prstGeom prst="round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5455" y="3601160"/>
            <a:ext cx="1808162" cy="228600"/>
          </a:xfrm>
          <a:prstGeom prst="round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185455" y="3861082"/>
            <a:ext cx="1808162" cy="228600"/>
          </a:xfrm>
          <a:prstGeom prst="round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202238" y="4121150"/>
            <a:ext cx="1808162" cy="228600"/>
          </a:xfrm>
          <a:prstGeom prst="round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202238" y="3341092"/>
            <a:ext cx="1808162" cy="228600"/>
          </a:xfrm>
          <a:prstGeom prst="round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721223" y="3601682"/>
            <a:ext cx="1808162" cy="228600"/>
          </a:xfrm>
          <a:prstGeom prst="round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721223" y="3861604"/>
            <a:ext cx="1808162" cy="228600"/>
          </a:xfrm>
          <a:prstGeom prst="round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738006" y="4121672"/>
            <a:ext cx="1808162" cy="228600"/>
          </a:xfrm>
          <a:prstGeom prst="round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738006" y="3341614"/>
            <a:ext cx="1808162" cy="228600"/>
          </a:xfrm>
          <a:prstGeom prst="round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-5080" y="945627"/>
            <a:ext cx="6323484" cy="78359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715">
              <a:lnSpc>
                <a:spcPts val="2710"/>
              </a:lnSpc>
              <a:spcBef>
                <a:spcPts val="645"/>
              </a:spcBef>
            </a:pPr>
            <a:r>
              <a:rPr sz="2400" spc="-95" dirty="0">
                <a:solidFill>
                  <a:srgbClr val="6BBA9C"/>
                </a:solidFill>
              </a:rPr>
              <a:t>Elektabilitas </a:t>
            </a:r>
            <a:r>
              <a:rPr sz="2400" spc="-105" dirty="0" err="1">
                <a:solidFill>
                  <a:srgbClr val="6BBA9C"/>
                </a:solidFill>
              </a:rPr>
              <a:t>Capres-Cawapres</a:t>
            </a:r>
            <a:r>
              <a:rPr sz="2400" spc="-105" dirty="0">
                <a:solidFill>
                  <a:srgbClr val="6BBA9C"/>
                </a:solidFill>
              </a:rPr>
              <a:t>  </a:t>
            </a:r>
            <a:r>
              <a:rPr lang="en-US" sz="2400" spc="-105" dirty="0" smtClean="0"/>
              <a:t/>
            </a:r>
            <a:br>
              <a:rPr lang="en-US" sz="2400" spc="-105" dirty="0" smtClean="0"/>
            </a:br>
            <a:r>
              <a:rPr sz="2400" spc="-95" dirty="0" err="1" smtClean="0">
                <a:solidFill>
                  <a:srgbClr val="FEC200"/>
                </a:solidFill>
              </a:rPr>
              <a:t>berdasarkan</a:t>
            </a:r>
            <a:r>
              <a:rPr sz="2400" spc="-95" dirty="0" smtClean="0">
                <a:solidFill>
                  <a:srgbClr val="FEC200"/>
                </a:solidFill>
              </a:rPr>
              <a:t> </a:t>
            </a:r>
            <a:r>
              <a:rPr sz="2400" spc="-90" dirty="0">
                <a:solidFill>
                  <a:srgbClr val="FEC200"/>
                </a:solidFill>
              </a:rPr>
              <a:t>Aﬁliasi</a:t>
            </a:r>
            <a:r>
              <a:rPr sz="2400" spc="-430" dirty="0">
                <a:solidFill>
                  <a:srgbClr val="FEC200"/>
                </a:solidFill>
              </a:rPr>
              <a:t> </a:t>
            </a:r>
            <a:r>
              <a:rPr sz="2400" spc="-105" dirty="0">
                <a:solidFill>
                  <a:srgbClr val="FEC200"/>
                </a:solidFill>
              </a:rPr>
              <a:t>Keagamaan</a:t>
            </a:r>
          </a:p>
        </p:txBody>
      </p:sp>
      <p:sp>
        <p:nvSpPr>
          <p:cNvPr id="11" name="object 11"/>
          <p:cNvSpPr/>
          <p:nvPr/>
        </p:nvSpPr>
        <p:spPr>
          <a:xfrm>
            <a:off x="2738006" y="2019668"/>
            <a:ext cx="1808162" cy="1127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43818" y="2025129"/>
            <a:ext cx="1803006" cy="1121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00" y="3130550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836" y="0"/>
                </a:lnTo>
              </a:path>
            </a:pathLst>
          </a:custGeom>
          <a:ln w="33045">
            <a:solidFill>
              <a:srgbClr val="6BBA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90"/>
          <p:cNvSpPr txBox="1">
            <a:spLocks/>
          </p:cNvSpPr>
          <p:nvPr/>
        </p:nvSpPr>
        <p:spPr>
          <a:xfrm>
            <a:off x="2973702" y="35592"/>
            <a:ext cx="4124325" cy="822148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10795" algn="r">
              <a:lnSpc>
                <a:spcPct val="77700"/>
              </a:lnSpc>
              <a:spcBef>
                <a:spcPts val="1085"/>
              </a:spcBef>
            </a:pPr>
            <a:r>
              <a:rPr lang="en-US" sz="2800" kern="0" spc="-125" dirty="0" smtClean="0">
                <a:solidFill>
                  <a:srgbClr val="6BBA9C"/>
                </a:solidFill>
              </a:rPr>
              <a:t>SOSIAL                        </a:t>
            </a:r>
            <a:r>
              <a:rPr lang="en-US" sz="2800" kern="0" spc="-145" dirty="0" smtClean="0">
                <a:solidFill>
                  <a:srgbClr val="FEC200"/>
                </a:solidFill>
              </a:rPr>
              <a:t>KEAGAMAAN</a:t>
            </a:r>
            <a:endParaRPr lang="en-US" sz="2800" kern="0" dirty="0">
              <a:solidFill>
                <a:srgbClr val="FEC2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7200114" y="168176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4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99468"/>
              </p:ext>
            </p:extLst>
          </p:nvPr>
        </p:nvGraphicFramePr>
        <p:xfrm>
          <a:off x="340515" y="3372419"/>
          <a:ext cx="5947409" cy="1343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2245"/>
                <a:gridCol w="1143634"/>
                <a:gridCol w="1324610"/>
                <a:gridCol w="756920"/>
              </a:tblGrid>
              <a:tr h="210540">
                <a:tc>
                  <a:txBody>
                    <a:bodyPr/>
                    <a:lstStyle/>
                    <a:p>
                      <a:pPr marL="31750">
                        <a:lnSpc>
                          <a:spcPts val="1215"/>
                        </a:lnSpc>
                      </a:pPr>
                      <a:r>
                        <a:rPr sz="1100" b="1" spc="-35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NU </a:t>
                      </a:r>
                      <a:r>
                        <a:rPr sz="11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100" spc="-235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7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Nahdliyin</a:t>
                      </a:r>
                      <a:endParaRPr sz="11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50.5 </a:t>
                      </a:r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Calibri" panose="020F0502020204030204" pitchFamily="34" charset="0"/>
                        </a:rPr>
                        <a:t>33.2 </a:t>
                      </a:r>
                      <a:r>
                        <a:rPr lang="en-US" sz="11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US" sz="1100" b="1" i="0" u="none" strike="noStrike" dirty="0">
                        <a:solidFill>
                          <a:srgbClr val="6BBA9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16.3 </a:t>
                      </a:r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50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100" b="1" spc="-65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Muhammadiyah</a:t>
                      </a:r>
                      <a:r>
                        <a:rPr lang="en-US" sz="1100" b="1" spc="-65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100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/ </a:t>
                      </a:r>
                      <a:r>
                        <a:rPr lang="en-US" sz="1100" i="1" spc="-35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di</a:t>
                      </a:r>
                      <a:r>
                        <a:rPr lang="en-US" sz="1100" i="1" spc="-185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100" i="1" spc="-60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bawah</a:t>
                      </a:r>
                      <a:r>
                        <a:rPr lang="en-US" sz="1100" i="1" spc="-6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100" i="1" spc="-70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naungannya</a:t>
                      </a:r>
                      <a:endParaRPr sz="11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56.3 </a:t>
                      </a:r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Calibri" panose="020F0502020204030204" pitchFamily="34" charset="0"/>
                        </a:rPr>
                        <a:t>31.3 </a:t>
                      </a:r>
                      <a:r>
                        <a:rPr lang="en-US" sz="11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US" sz="1100" b="1" i="0" u="none" strike="noStrike" dirty="0">
                        <a:solidFill>
                          <a:srgbClr val="6BBA9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12.5 </a:t>
                      </a:r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5010">
                <a:tc>
                  <a:txBody>
                    <a:bodyPr/>
                    <a:lstStyle/>
                    <a:p>
                      <a:pPr marL="3175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Muslim (non NU/</a:t>
                      </a:r>
                      <a:r>
                        <a:rPr lang="en-US" sz="1100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Muhammadiyah</a:t>
                      </a:r>
                      <a:r>
                        <a:rPr lang="en-US" sz="11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/FPI)</a:t>
                      </a:r>
                      <a:endParaRPr lang="en-US" sz="110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41.4 </a:t>
                      </a:r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Calibri" panose="020F0502020204030204" pitchFamily="34" charset="0"/>
                        </a:rPr>
                        <a:t>44.8 </a:t>
                      </a:r>
                      <a:r>
                        <a:rPr lang="en-US" sz="11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US" sz="1100" b="1" i="0" u="none" strike="noStrike" dirty="0">
                        <a:solidFill>
                          <a:srgbClr val="6BBA9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13.8 </a:t>
                      </a:r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8201">
                <a:tc>
                  <a:txBody>
                    <a:bodyPr/>
                    <a:lstStyle/>
                    <a:p>
                      <a:pPr marL="3175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Non</a:t>
                      </a:r>
                      <a:r>
                        <a:rPr lang="en-US" sz="11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 Muslim</a:t>
                      </a:r>
                      <a:endParaRPr lang="en-US" sz="110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33.3 %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Calibri" panose="020F0502020204030204" pitchFamily="34" charset="0"/>
                        </a:rPr>
                        <a:t>50.0 </a:t>
                      </a:r>
                      <a:r>
                        <a:rPr lang="en-US" sz="11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US" sz="1100" b="1" i="0" u="none" strike="noStrike" dirty="0">
                        <a:solidFill>
                          <a:srgbClr val="6BBA9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16.7 </a:t>
                      </a:r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820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100" b="1" spc="-65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Nasionalis</a:t>
                      </a:r>
                      <a:r>
                        <a:rPr lang="en-US" sz="1100" b="1" spc="-65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lang="en-US" sz="1100" spc="-275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100" spc="-70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Abangan</a:t>
                      </a:r>
                      <a:endParaRPr sz="11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50.0 </a:t>
                      </a:r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  <a:p>
                      <a:pPr algn="ctr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Calibri" panose="020F0502020204030204" pitchFamily="34" charset="0"/>
                        </a:rPr>
                        <a:t>25.0 </a:t>
                      </a:r>
                      <a:r>
                        <a:rPr lang="en-US" sz="11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US" sz="1100" b="1" i="0" u="none" strike="noStrike" dirty="0">
                        <a:solidFill>
                          <a:srgbClr val="6BBA9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25.0 </a:t>
                      </a:r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  <a:p>
                      <a:pPr algn="r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9" name="object 8"/>
          <p:cNvSpPr/>
          <p:nvPr/>
        </p:nvSpPr>
        <p:spPr>
          <a:xfrm>
            <a:off x="4328505" y="783933"/>
            <a:ext cx="3443896" cy="1479975"/>
          </a:xfrm>
          <a:prstGeom prst="rect">
            <a:avLst/>
          </a:prstGeom>
          <a:blipFill dpi="0" rotWithShape="1">
            <a:blip r:embed="rId4" cstate="print">
              <a:alphaModFix amt="15000"/>
            </a:blip>
            <a:srcRect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Rectangle 39"/>
          <p:cNvSpPr/>
          <p:nvPr/>
        </p:nvSpPr>
        <p:spPr>
          <a:xfrm rot="16200000">
            <a:off x="39608" y="211647"/>
            <a:ext cx="527598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41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</TotalTime>
  <Words>1288</Words>
  <Application>Microsoft Office PowerPoint</Application>
  <PresentationFormat>Custom</PresentationFormat>
  <Paragraphs>500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Ampera</vt:lpstr>
      <vt:lpstr>Arial</vt:lpstr>
      <vt:lpstr>Arial Black</vt:lpstr>
      <vt:lpstr>Calibri</vt:lpstr>
      <vt:lpstr>Times New Roman</vt:lpstr>
      <vt:lpstr>Office Theme</vt:lpstr>
      <vt:lpstr>PowerPoint Presentation</vt:lpstr>
      <vt:lpstr>METODOLOGI SURVEI</vt:lpstr>
      <vt:lpstr>Stratiﬁed Multistage</vt:lpstr>
      <vt:lpstr>PowerPoint Presentation</vt:lpstr>
      <vt:lpstr>GAMBARAN UMUM  RESPONDEN</vt:lpstr>
      <vt:lpstr>PowerPoint Presentation</vt:lpstr>
      <vt:lpstr>PowerPoint Presentation</vt:lpstr>
      <vt:lpstr>PowerPoint Presentation</vt:lpstr>
      <vt:lpstr>Elektabilitas Capres-Cawapres   berdasarkan Aﬁliasi Keagamaan</vt:lpstr>
      <vt:lpstr>Sebaran Suara NU  untuk Partai Politik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Grafis_ready</dc:title>
  <cp:lastModifiedBy>nyo</cp:lastModifiedBy>
  <cp:revision>174</cp:revision>
  <dcterms:created xsi:type="dcterms:W3CDTF">2019-01-31T15:37:06Z</dcterms:created>
  <dcterms:modified xsi:type="dcterms:W3CDTF">2019-02-10T14:06:47Z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2019-01-31T00:00:00Z</vt:filetime>
  </property>
  <property fmtid="{D5CDD505-2E9C-101B-9397-08002B2CF9AE}" pid="3" name="Creator">
    <vt:lpwstr>Adobe Illustrator CS6 (Windows)</vt:lpwstr>
  </property>
  <property fmtid="{D5CDD505-2E9C-101B-9397-08002B2CF9AE}" pid="4" name="LastSaved">
    <vt:filetime>2019-01-31T00:00:00Z</vt:filetime>
  </property>
</Properties>
</file>