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7B1"/>
    <a:srgbClr val="FEC200"/>
    <a:srgbClr val="E9A289"/>
    <a:srgbClr val="FFEDDA"/>
    <a:srgbClr val="6CCEF5"/>
    <a:srgbClr val="D5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FBDF-4118-9EB6-A62B0FB8E83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FBDF-4118-9EB6-A62B0FB8E83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FBDF-4118-9EB6-A62B0FB8E83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FBDF-4118-9EB6-A62B0FB8E83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shade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FBDF-4118-9EB6-A62B0FB8E83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FBDF-4118-9EB6-A62B0FB8E83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FBDF-4118-9EB6-A62B0FB8E83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1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A-FBDF-4118-9EB6-A62B0FB8E83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1">
                      <a:tint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C-FBDF-4118-9EB6-A62B0FB8E83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E-FBDF-4118-9EB6-A62B0FB8E83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0-FBDF-4118-9EB6-A62B0FB8E83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2-FBDF-4118-9EB6-A62B0FB8E83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tint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FBDF-4118-9EB6-A62B0FB8E8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5-FBDF-4118-9EB6-A62B0FB8E83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FBDF-4118-9EB6-A62B0FB8E83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FBDF-4118-9EB6-A62B0FB8E83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FBDF-4118-9EB6-A62B0FB8E83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FBDF-4118-9EB6-A62B0FB8E83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shade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FBDF-4118-9EB6-A62B0FB8E83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1-FBDF-4118-9EB6-A62B0FB8E834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3-FBDF-4118-9EB6-A62B0FB8E834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1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FBDF-4118-9EB6-A62B0FB8E834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1">
                      <a:tint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FBDF-4118-9EB6-A62B0FB8E834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FBDF-4118-9EB6-A62B0FB8E834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FBDF-4118-9EB6-A62B0FB8E834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FBDF-4118-9EB6-A62B0FB8E834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tint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FBDF-4118-9EB6-A62B0FB8E8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Ibu Rumah Tangga (17,9 %)</c:v>
                </c:pt>
                <c:pt idx="1">
                  <c:v>Petani/Peternak (17,3 %)</c:v>
                </c:pt>
                <c:pt idx="2">
                  <c:v>Pengusaha/Wirausaha (17,3%)   </c:v>
                </c:pt>
                <c:pt idx="3">
                  <c:v>Karyawan swasta (14,8%)</c:v>
                </c:pt>
                <c:pt idx="4">
                  <c:v>Pedagang (11,2 %)</c:v>
                </c:pt>
                <c:pt idx="5">
                  <c:v>Pelajar/Mahasiswa (6,1 %)</c:v>
                </c:pt>
                <c:pt idx="6">
                  <c:v>Sektor Jasa (5,6 %)</c:v>
                </c:pt>
                <c:pt idx="7">
                  <c:v>Belum atau Tidak Bekerja (2.6 %)</c:v>
                </c:pt>
                <c:pt idx="8">
                  <c:v>PNS/ASN (1,3 %)</c:v>
                </c:pt>
                <c:pt idx="9">
                  <c:v>Nelayan (1,0 %)</c:v>
                </c:pt>
                <c:pt idx="10">
                  <c:v>Pegawai BUMN/BUMD (0,5 %)</c:v>
                </c:pt>
                <c:pt idx="11">
                  <c:v>Lainya (3,8 %)</c:v>
                </c:pt>
                <c:pt idx="12">
                  <c:v>TT/TJ/RHS (0,5 %)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0-FBDF-4118-9EB6-A62B0FB8E83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Sheet1!$A$2:$A$15</c:f>
              <c:strCache>
                <c:ptCount val="14"/>
                <c:pt idx="0">
                  <c:v>Petani / Peternak</c:v>
                </c:pt>
                <c:pt idx="1">
                  <c:v>Ibu Rumah Tangga</c:v>
                </c:pt>
                <c:pt idx="2">
                  <c:v>Pedagang</c:v>
                </c:pt>
                <c:pt idx="3">
                  <c:v>Pengusaha / wiraswasta</c:v>
                </c:pt>
                <c:pt idx="4">
                  <c:v>Sektor jasa (tukang, salon, ojek, dll)</c:v>
                </c:pt>
                <c:pt idx="5">
                  <c:v>Pelajar / mahasiswa</c:v>
                </c:pt>
                <c:pt idx="6">
                  <c:v>Belum atau tidak bekerja</c:v>
                </c:pt>
                <c:pt idx="7">
                  <c:v>Pegawai/guru honorer</c:v>
                </c:pt>
                <c:pt idx="8">
                  <c:v>Karyawan swasta</c:v>
                </c:pt>
                <c:pt idx="9">
                  <c:v>Pensiunan (PNS/TNI/Polri/BUMN dll)</c:v>
                </c:pt>
                <c:pt idx="10">
                  <c:v>PNS/ASN</c:v>
                </c:pt>
                <c:pt idx="11">
                  <c:v>Pegawai BUMN/ BUMD</c:v>
                </c:pt>
                <c:pt idx="12">
                  <c:v>Lainnya</c:v>
                </c:pt>
                <c:pt idx="13">
                  <c:v>TT/TJ/RHS</c:v>
                </c:pt>
              </c:strCache>
            </c:strRef>
          </c:cat>
          <c:val>
            <c:numRef>
              <c:f>Sheet1!$B$2:$B$15</c:f>
              <c:numCache>
                <c:formatCode>0.0</c:formatCode>
                <c:ptCount val="14"/>
                <c:pt idx="0">
                  <c:v>33.072916666666671</c:v>
                </c:pt>
                <c:pt idx="1">
                  <c:v>14.322916666666666</c:v>
                </c:pt>
                <c:pt idx="2">
                  <c:v>10.15625</c:v>
                </c:pt>
                <c:pt idx="3">
                  <c:v>9.8958333333333321</c:v>
                </c:pt>
                <c:pt idx="4">
                  <c:v>9.1145833333333321</c:v>
                </c:pt>
                <c:pt idx="5">
                  <c:v>4.9479166666666661</c:v>
                </c:pt>
                <c:pt idx="6">
                  <c:v>4.1666666666666661</c:v>
                </c:pt>
                <c:pt idx="7">
                  <c:v>2.864583333333333</c:v>
                </c:pt>
                <c:pt idx="8">
                  <c:v>2.604166666666667</c:v>
                </c:pt>
                <c:pt idx="9">
                  <c:v>0.78125</c:v>
                </c:pt>
                <c:pt idx="10">
                  <c:v>0.26041666666666663</c:v>
                </c:pt>
                <c:pt idx="11">
                  <c:v>0.26041666666666663</c:v>
                </c:pt>
                <c:pt idx="12">
                  <c:v>6.770833333333333</c:v>
                </c:pt>
                <c:pt idx="13">
                  <c:v>0.78125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B4-450A-872A-ABB1E1A1EE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5760876389071589E-3"/>
          <c:y val="7.5638758853586105E-2"/>
          <c:w val="0.46012779220262895"/>
          <c:h val="0.87381842139252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9392E-A99A-4FB2-BBE6-644D2104DAC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FD773-2CDA-4C95-8971-EA2D11E14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549DE-DF3F-490C-9F7C-49A3AD327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C846D-031F-49E3-9A29-5674BD0B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57713A-85B5-4373-A3E8-CE58AD30A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7E28A5-0706-4167-8691-03F46ED2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6ADF6F-2C1D-4F80-A759-CB5D3997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39A7F4-D79A-4CB5-993F-59444F37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22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179AD-51C7-42A8-BFFA-DB41E596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56BC88-D3F9-4FB5-ADBF-6843963D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A942CA-17B6-40CF-A644-BEE0FD90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A0097E-ED0A-46A9-8D66-1C95D98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09637C-9379-467D-8BC9-469246EB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35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A24D72-1C86-4980-A032-0DF5DD1A2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E8D15A-2373-4199-88C4-A9B4830F4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F5E2AA-EB2B-4A29-9956-3E815181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7799F5-48A4-472D-BE7A-30223BE2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4619F1-40C5-4F6A-B561-8F9BC7CF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79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EEEAC1-3B1C-44F9-BBD7-C534B921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9714A-0573-4806-AB11-AF47DACE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FF87E7-D284-47E6-8CD0-4B64689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B0FBA-1A16-40BF-86D8-84084E5B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0F259C-CD1B-4EE3-BDF5-1DBF2F7C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109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CCB2F-083A-4D04-B004-5D7927A2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44F495-EE44-479A-A929-DBBA72C9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6486F1-EF75-459D-8BB3-DA26385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82F385-2FED-4745-B3F1-E582429C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2FF64-2E34-4541-923B-B9A8738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9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8C737-BBC2-4F76-A703-2D62195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6DA61-D1A9-43CA-8185-9D2E93344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70DB5C-6F22-4609-9A3C-C727F047F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41BF25-4F9E-49AE-8A70-322CB588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6C8C45-7B84-43ED-8AC4-8557E112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A03ECE-1D04-4443-9B70-108CBC9B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46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EFA93-426E-447B-A09D-171F0EEA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3E5AA1-11E6-444F-93B2-9306C4EE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A0D023-469D-4533-92EB-827586CA7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3E96B4-1831-4FB7-B432-29908144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5825DC2-E611-4D99-B988-4D52F0846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28D69A9-C116-49ED-90B8-7E0426F3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A22FD13-5074-47E2-9CE1-CDF580DD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58ECE0-3A6A-481B-8811-5D62BF34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0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97345-83DA-4DF6-BAA1-DA34F221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3F81CF-E0E3-4306-AD22-9138CF5A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2C5D5D-C4F1-4B59-B642-7AC51D9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634DEB-DAC0-461D-8D84-D69F95CF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03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AA7656-8663-4120-B024-D6D3131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17D84C-5BC8-46DC-AD66-AA123A4C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E26D6E-83E5-4889-9609-C109ED67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4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93FCC-BEDF-4296-963A-5A73E0E6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AD126-AEEB-4423-9A98-32AE2668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AE1C3D-1790-40FD-ABC6-2BE98AE8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9E1954-13C9-478E-AFA6-A7645180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00B24B-DED3-4C5B-8643-E4D87CFD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46DD6C-3C91-4B31-AC2C-9A2BEA1D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2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8DB8-8B5B-4AC7-9C81-E249E161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C7D448-E557-48D9-ABA5-2E6CD46D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4ECDEB-FDCA-4EEE-BD63-04BA857C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11CEBE-E89F-4119-A92F-5D3EC6D8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52A318-6FF7-4B63-A9BC-87AE7C69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ADC7CC-D64D-407A-BECA-FA09A5EE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32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EA5A12D-A41D-4972-9044-17D36E91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477830-3502-48E3-934D-4BAF949B2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63C42-2ABD-4C35-A6F9-D842BD2D0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BA57-FBCF-4A30-819B-F8F726A0B39B}" type="datetimeFigureOut">
              <a:rPr lang="id-ID" smtClean="0"/>
              <a:t>11/02/2019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AEF310-A3D3-402C-B585-78040EF44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F9FDBD-585F-4A4E-BA7D-93F940AD1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F673-2192-4D16-A037-BC1AB9185D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28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jpeg"/><Relationship Id="rId5" Type="http://schemas.openxmlformats.org/officeDocument/2006/relationships/image" Target="../media/image57.jpe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8.png"/><Relationship Id="rId3" Type="http://schemas.openxmlformats.org/officeDocument/2006/relationships/image" Target="../media/image55.png"/><Relationship Id="rId7" Type="http://schemas.openxmlformats.org/officeDocument/2006/relationships/image" Target="../media/image63.jpeg"/><Relationship Id="rId12" Type="http://schemas.openxmlformats.org/officeDocument/2006/relationships/image" Target="../media/image67.png"/><Relationship Id="rId2" Type="http://schemas.openxmlformats.org/officeDocument/2006/relationships/image" Target="../media/image3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57.jpeg"/><Relationship Id="rId5" Type="http://schemas.openxmlformats.org/officeDocument/2006/relationships/image" Target="../media/image58.png"/><Relationship Id="rId15" Type="http://schemas.openxmlformats.org/officeDocument/2006/relationships/image" Target="../media/image70.png"/><Relationship Id="rId10" Type="http://schemas.openxmlformats.org/officeDocument/2006/relationships/image" Target="../media/image59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84.png"/><Relationship Id="rId7" Type="http://schemas.openxmlformats.org/officeDocument/2006/relationships/image" Target="../media/image79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9.png"/><Relationship Id="rId10" Type="http://schemas.openxmlformats.org/officeDocument/2006/relationships/image" Target="../media/image82.png"/><Relationship Id="rId4" Type="http://schemas.openxmlformats.org/officeDocument/2006/relationships/image" Target="../media/image85.png"/><Relationship Id="rId9" Type="http://schemas.openxmlformats.org/officeDocument/2006/relationships/image" Target="../media/image81.png"/><Relationship Id="rId1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4.png"/><Relationship Id="rId2" Type="http://schemas.openxmlformats.org/officeDocument/2006/relationships/image" Target="../media/image10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5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chart" Target="../charts/chart2.xml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xmlns="" id="{CE9499D8-F28E-40CB-BA5A-C18A8E565C14}"/>
              </a:ext>
            </a:extLst>
          </p:cNvPr>
          <p:cNvSpPr/>
          <p:nvPr/>
        </p:nvSpPr>
        <p:spPr>
          <a:xfrm>
            <a:off x="1258956" y="4022727"/>
            <a:ext cx="2816087" cy="535726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xmlns="" id="{CCAB481B-D952-45AB-936C-513FEE6B12E8}"/>
              </a:ext>
            </a:extLst>
          </p:cNvPr>
          <p:cNvSpPr/>
          <p:nvPr/>
        </p:nvSpPr>
        <p:spPr>
          <a:xfrm>
            <a:off x="1371600" y="4095615"/>
            <a:ext cx="2816087" cy="535726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latin typeface="Franklin Gothic Book" panose="020B0503020102020204" pitchFamily="34" charset="0"/>
              </a:rPr>
              <a:t>SUMMARY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B319BE-6B7F-4E02-970B-6B45CE9DB7D8}"/>
              </a:ext>
            </a:extLst>
          </p:cNvPr>
          <p:cNvSpPr txBox="1"/>
          <p:nvPr/>
        </p:nvSpPr>
        <p:spPr>
          <a:xfrm>
            <a:off x="1371600" y="4748051"/>
            <a:ext cx="7030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solidFill>
                  <a:srgbClr val="7EB7B1"/>
                </a:solidFill>
                <a:latin typeface="Franklin Gothic Book" panose="020B0503020102020204" pitchFamily="34" charset="0"/>
              </a:rPr>
              <a:t>JAJAK PENDAPAT TENTANG</a:t>
            </a:r>
          </a:p>
          <a:p>
            <a:r>
              <a:rPr lang="id-ID" sz="24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PEMBANGUNAN EKONOMI DAN POLITIK JAWA TIMUR</a:t>
            </a:r>
          </a:p>
          <a:p>
            <a:r>
              <a:rPr lang="id-ID" sz="24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KABUPATEN BONDOWOSO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D9D4E1-2DC7-4934-B0D4-F96011A29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8" y="44690"/>
            <a:ext cx="2600685" cy="16939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726D667-8002-4FDD-A77A-6F090B52232C}"/>
              </a:ext>
            </a:extLst>
          </p:cNvPr>
          <p:cNvSpPr txBox="1"/>
          <p:nvPr/>
        </p:nvSpPr>
        <p:spPr>
          <a:xfrm>
            <a:off x="661297" y="317134"/>
            <a:ext cx="119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latin typeface="Franklin Gothic Book" panose="020B0503020102020204" pitchFamily="34" charset="0"/>
              </a:rPr>
              <a:t>Edisi</a:t>
            </a:r>
          </a:p>
          <a:p>
            <a:r>
              <a:rPr lang="id-ID" sz="1400" dirty="0">
                <a:latin typeface="Franklin Gothic Book" panose="020B0503020102020204" pitchFamily="34" charset="0"/>
              </a:rPr>
              <a:t>Januari 2019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131E45A-1155-4A91-94DE-362DAB21D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90" y="732287"/>
            <a:ext cx="5216093" cy="521609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F274F81-DF26-4F1E-8C99-B61414AAF472}"/>
              </a:ext>
            </a:extLst>
          </p:cNvPr>
          <p:cNvSpPr/>
          <p:nvPr/>
        </p:nvSpPr>
        <p:spPr>
          <a:xfrm rot="16200000">
            <a:off x="36953" y="255715"/>
            <a:ext cx="533400" cy="616974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E2D5BED-135E-414E-AED0-8B87ABFA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6154"/>
            <a:ext cx="12192000" cy="6877538"/>
          </a:xfrm>
          <a:prstGeom prst="rect">
            <a:avLst/>
          </a:prstGeom>
        </p:spPr>
      </p:pic>
      <p:sp>
        <p:nvSpPr>
          <p:cNvPr id="22" name="object 8">
            <a:extLst>
              <a:ext uri="{FF2B5EF4-FFF2-40B4-BE49-F238E27FC236}">
                <a16:creationId xmlns:a16="http://schemas.microsoft.com/office/drawing/2014/main" xmlns="" id="{CB3E4F8D-DAA1-4B5F-B31F-5E6EBAC5AC72}"/>
              </a:ext>
            </a:extLst>
          </p:cNvPr>
          <p:cNvSpPr/>
          <p:nvPr/>
        </p:nvSpPr>
        <p:spPr>
          <a:xfrm>
            <a:off x="6196263" y="759869"/>
            <a:ext cx="6008990" cy="2582295"/>
          </a:xfrm>
          <a:prstGeom prst="rect">
            <a:avLst/>
          </a:prstGeom>
          <a:blipFill dpi="0" rotWithShape="1">
            <a:blip r:embed="rId3" cstate="print">
              <a:alphaModFix amt="15000"/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xmlns="" id="{6E4005CA-8072-4418-8E7D-DAB6A747804F}"/>
              </a:ext>
            </a:extLst>
          </p:cNvPr>
          <p:cNvSpPr/>
          <p:nvPr/>
        </p:nvSpPr>
        <p:spPr>
          <a:xfrm>
            <a:off x="8285254" y="210267"/>
            <a:ext cx="4017558" cy="764291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xmlns="" id="{76D61BAA-3582-4EA6-ACC5-0F8E5FF53D16}"/>
              </a:ext>
            </a:extLst>
          </p:cNvPr>
          <p:cNvSpPr/>
          <p:nvPr/>
        </p:nvSpPr>
        <p:spPr>
          <a:xfrm>
            <a:off x="8397898" y="323995"/>
            <a:ext cx="4017558" cy="764291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SOSIAL KEAGAMAAN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E1781C2-F4D1-4B44-99A2-0B5EA9C7221C}"/>
              </a:ext>
            </a:extLst>
          </p:cNvPr>
          <p:cNvSpPr/>
          <p:nvPr/>
        </p:nvSpPr>
        <p:spPr>
          <a:xfrm>
            <a:off x="1097344" y="11140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2800" b="1" spc="-95" dirty="0">
                <a:solidFill>
                  <a:srgbClr val="6BBA9C"/>
                </a:solidFill>
                <a:latin typeface="Franklin Gothic Book" panose="020B0503020102020204" pitchFamily="34" charset="0"/>
              </a:rPr>
              <a:t>Elektabilitas </a:t>
            </a:r>
            <a:r>
              <a:rPr lang="id-ID" sz="2800" b="1" spc="-105" dirty="0">
                <a:solidFill>
                  <a:srgbClr val="6BBA9C"/>
                </a:solidFill>
                <a:latin typeface="Franklin Gothic Book" panose="020B0503020102020204" pitchFamily="34" charset="0"/>
              </a:rPr>
              <a:t>Capres-Cawapres  </a:t>
            </a:r>
            <a:r>
              <a:rPr lang="id-ID" sz="2800" b="1" spc="-105" dirty="0">
                <a:latin typeface="Franklin Gothic Book" panose="020B0503020102020204" pitchFamily="34" charset="0"/>
              </a:rPr>
              <a:t/>
            </a:r>
            <a:br>
              <a:rPr lang="id-ID" sz="2800" b="1" spc="-105" dirty="0">
                <a:latin typeface="Franklin Gothic Book" panose="020B0503020102020204" pitchFamily="34" charset="0"/>
              </a:rPr>
            </a:br>
            <a:r>
              <a:rPr lang="id-ID" sz="2800" b="1" spc="-95" dirty="0">
                <a:solidFill>
                  <a:srgbClr val="FEC200"/>
                </a:solidFill>
                <a:latin typeface="Franklin Gothic Book" panose="020B0503020102020204" pitchFamily="34" charset="0"/>
              </a:rPr>
              <a:t>berdasarkan </a:t>
            </a:r>
            <a:r>
              <a:rPr lang="id-ID" sz="2800" b="1" spc="-90" dirty="0">
                <a:solidFill>
                  <a:srgbClr val="FEC200"/>
                </a:solidFill>
                <a:latin typeface="Franklin Gothic Book" panose="020B0503020102020204" pitchFamily="34" charset="0"/>
              </a:rPr>
              <a:t>Aﬁliasi</a:t>
            </a:r>
            <a:r>
              <a:rPr lang="id-ID" sz="2800" b="1" spc="-430" dirty="0">
                <a:solidFill>
                  <a:srgbClr val="FEC200"/>
                </a:solidFill>
                <a:latin typeface="Franklin Gothic Book" panose="020B0503020102020204" pitchFamily="34" charset="0"/>
              </a:rPr>
              <a:t> </a:t>
            </a:r>
            <a:r>
              <a:rPr lang="id-ID" sz="2800" b="1" spc="-105" dirty="0">
                <a:solidFill>
                  <a:srgbClr val="FEC200"/>
                </a:solidFill>
                <a:latin typeface="Franklin Gothic Book" panose="020B0503020102020204" pitchFamily="34" charset="0"/>
              </a:rPr>
              <a:t>Keagamaan</a:t>
            </a:r>
            <a:endParaRPr lang="id-ID" sz="2800" b="1" dirty="0">
              <a:latin typeface="Franklin Gothic Book" panose="020B0503020102020204" pitchFamily="34" charset="0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xmlns="" id="{7795F2AD-EE92-401B-8486-701196F6AC85}"/>
              </a:ext>
            </a:extLst>
          </p:cNvPr>
          <p:cNvSpPr/>
          <p:nvPr/>
        </p:nvSpPr>
        <p:spPr>
          <a:xfrm>
            <a:off x="1953134" y="2464837"/>
            <a:ext cx="2345328" cy="1507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xmlns="" id="{5FD9DD0D-1C88-4201-B996-E4E1D9810759}"/>
              </a:ext>
            </a:extLst>
          </p:cNvPr>
          <p:cNvSpPr/>
          <p:nvPr/>
        </p:nvSpPr>
        <p:spPr>
          <a:xfrm>
            <a:off x="4854704" y="2468485"/>
            <a:ext cx="2338640" cy="1500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xmlns="" id="{88CDC104-C576-46DC-9A28-003AF4E8840A}"/>
              </a:ext>
            </a:extLst>
          </p:cNvPr>
          <p:cNvSpPr/>
          <p:nvPr/>
        </p:nvSpPr>
        <p:spPr>
          <a:xfrm flipV="1">
            <a:off x="469232" y="3920479"/>
            <a:ext cx="6922839" cy="45719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836" y="0"/>
                </a:lnTo>
              </a:path>
            </a:pathLst>
          </a:custGeom>
          <a:ln w="3304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97799A72-2E6B-4BA7-B6E6-CD3EEF19D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17659"/>
              </p:ext>
            </p:extLst>
          </p:nvPr>
        </p:nvGraphicFramePr>
        <p:xfrm>
          <a:off x="7640053" y="4142519"/>
          <a:ext cx="4373654" cy="17010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73654">
                  <a:extLst>
                    <a:ext uri="{9D8B030D-6E8A-4147-A177-3AD203B41FA5}">
                      <a16:colId xmlns:a16="http://schemas.microsoft.com/office/drawing/2014/main" xmlns="" val="3377480827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b="1" u="none" strike="noStrike" dirty="0">
                          <a:effectLst/>
                          <a:latin typeface="Franklin Gothic Book" panose="020B0503020102020204" pitchFamily="34" charset="0"/>
                        </a:rPr>
                        <a:t>NU/Nahdliyin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661984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b="1" u="none" strike="noStrike">
                          <a:effectLst/>
                          <a:latin typeface="Franklin Gothic Book" panose="020B0503020102020204" pitchFamily="34" charset="0"/>
                        </a:rPr>
                        <a:t>Muhammadiyah/di bawah naunganya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0762294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b="1" u="none" strike="noStrike" dirty="0">
                          <a:effectLst/>
                          <a:latin typeface="Franklin Gothic Book" panose="020B0503020102020204" pitchFamily="34" charset="0"/>
                        </a:rPr>
                        <a:t>Muslim (non NU/Muhammadiyah/FPI)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10436651"/>
                  </a:ext>
                </a:extLst>
              </a:tr>
            </a:tbl>
          </a:graphicData>
        </a:graphic>
      </p:graphicFrame>
      <p:sp>
        <p:nvSpPr>
          <p:cNvPr id="30" name="Rounded Rectangle 25">
            <a:extLst>
              <a:ext uri="{FF2B5EF4-FFF2-40B4-BE49-F238E27FC236}">
                <a16:creationId xmlns:a16="http://schemas.microsoft.com/office/drawing/2014/main" xmlns="" id="{1C241647-13CA-44FC-A1AB-6744D38AB071}"/>
              </a:ext>
            </a:extLst>
          </p:cNvPr>
          <p:cNvSpPr/>
          <p:nvPr/>
        </p:nvSpPr>
        <p:spPr>
          <a:xfrm>
            <a:off x="4661903" y="4243060"/>
            <a:ext cx="2767947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44,2%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xmlns="" id="{09A2D366-1324-4784-9298-FAEC8CD65D06}"/>
              </a:ext>
            </a:extLst>
          </p:cNvPr>
          <p:cNvSpPr/>
          <p:nvPr/>
        </p:nvSpPr>
        <p:spPr>
          <a:xfrm>
            <a:off x="4661902" y="4792935"/>
            <a:ext cx="2767947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60,0%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xmlns="" id="{988D4754-9BD3-44CD-B8D5-B18510F88418}"/>
              </a:ext>
            </a:extLst>
          </p:cNvPr>
          <p:cNvSpPr/>
          <p:nvPr/>
        </p:nvSpPr>
        <p:spPr>
          <a:xfrm>
            <a:off x="4661902" y="5342811"/>
            <a:ext cx="2767947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100,0%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6" name="Rounded Rectangle 25">
            <a:extLst>
              <a:ext uri="{FF2B5EF4-FFF2-40B4-BE49-F238E27FC236}">
                <a16:creationId xmlns:a16="http://schemas.microsoft.com/office/drawing/2014/main" xmlns="" id="{D4035161-AF66-4290-95EE-71098FF10F61}"/>
              </a:ext>
            </a:extLst>
          </p:cNvPr>
          <p:cNvSpPr/>
          <p:nvPr/>
        </p:nvSpPr>
        <p:spPr>
          <a:xfrm>
            <a:off x="1702410" y="4243060"/>
            <a:ext cx="2767947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35,0%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xmlns="" id="{701FF556-3E67-430E-B757-F62EE91662DC}"/>
              </a:ext>
            </a:extLst>
          </p:cNvPr>
          <p:cNvSpPr/>
          <p:nvPr/>
        </p:nvSpPr>
        <p:spPr>
          <a:xfrm>
            <a:off x="1702409" y="4792935"/>
            <a:ext cx="2767947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10,0%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8" name="Rounded Rectangle 25">
            <a:extLst>
              <a:ext uri="{FF2B5EF4-FFF2-40B4-BE49-F238E27FC236}">
                <a16:creationId xmlns:a16="http://schemas.microsoft.com/office/drawing/2014/main" xmlns="" id="{D056EC3D-CCFE-420D-B8DD-B22279BA2BB9}"/>
              </a:ext>
            </a:extLst>
          </p:cNvPr>
          <p:cNvSpPr/>
          <p:nvPr/>
        </p:nvSpPr>
        <p:spPr>
          <a:xfrm>
            <a:off x="1702409" y="5342811"/>
            <a:ext cx="2767947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0,0%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5C37673-53AD-46E5-A1D0-5A413D6123C4}"/>
              </a:ext>
            </a:extLst>
          </p:cNvPr>
          <p:cNvSpPr/>
          <p:nvPr/>
        </p:nvSpPr>
        <p:spPr>
          <a:xfrm>
            <a:off x="231261" y="3221598"/>
            <a:ext cx="1743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27660" indent="-133350" algn="ctr"/>
            <a:r>
              <a:rPr lang="id-ID" sz="2000" b="1" spc="-45" dirty="0">
                <a:solidFill>
                  <a:srgbClr val="FFC000"/>
                </a:solidFill>
                <a:latin typeface="Franklin Gothic Book" panose="020B0503020102020204" pitchFamily="34" charset="0"/>
                <a:cs typeface="Arial"/>
              </a:rPr>
              <a:t>Undecided  </a:t>
            </a:r>
            <a:r>
              <a:rPr lang="id-ID" sz="2000" b="1" spc="-50" dirty="0">
                <a:solidFill>
                  <a:srgbClr val="FFC000"/>
                </a:solidFill>
                <a:latin typeface="Franklin Gothic Book" panose="020B0503020102020204" pitchFamily="34" charset="0"/>
                <a:cs typeface="Arial"/>
              </a:rPr>
              <a:t>Voters</a:t>
            </a:r>
            <a:endParaRPr lang="id-ID" sz="2000" dirty="0">
              <a:solidFill>
                <a:srgbClr val="FFC000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xmlns="" id="{77C1E258-6BE9-48F5-90CF-13797F470DF6}"/>
              </a:ext>
            </a:extLst>
          </p:cNvPr>
          <p:cNvSpPr/>
          <p:nvPr/>
        </p:nvSpPr>
        <p:spPr>
          <a:xfrm>
            <a:off x="413239" y="4239017"/>
            <a:ext cx="1121690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20,9%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xmlns="" id="{E6EB6E55-B952-4166-A088-52E5AD042695}"/>
              </a:ext>
            </a:extLst>
          </p:cNvPr>
          <p:cNvSpPr/>
          <p:nvPr/>
        </p:nvSpPr>
        <p:spPr>
          <a:xfrm>
            <a:off x="405218" y="4778301"/>
            <a:ext cx="1121690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30,0%</a:t>
            </a:r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2" name="Rounded Rectangle 25">
            <a:extLst>
              <a:ext uri="{FF2B5EF4-FFF2-40B4-BE49-F238E27FC236}">
                <a16:creationId xmlns:a16="http://schemas.microsoft.com/office/drawing/2014/main" xmlns="" id="{E5D9CC87-A26D-4034-91A2-75D2C5691729}"/>
              </a:ext>
            </a:extLst>
          </p:cNvPr>
          <p:cNvSpPr/>
          <p:nvPr/>
        </p:nvSpPr>
        <p:spPr>
          <a:xfrm>
            <a:off x="405218" y="5342811"/>
            <a:ext cx="1121690" cy="429490"/>
          </a:xfrm>
          <a:prstGeom prst="round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latin typeface="Franklin Gothic Book" panose="020B0503020102020204" pitchFamily="34" charset="0"/>
              </a:rPr>
              <a:t>0,0%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3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C8EF2E89-5FA4-4D71-9BF2-827799AB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6154"/>
            <a:ext cx="12192000" cy="68775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EB2A012-848D-41E1-8E55-24FC9AF11BAC}"/>
              </a:ext>
            </a:extLst>
          </p:cNvPr>
          <p:cNvSpPr/>
          <p:nvPr/>
        </p:nvSpPr>
        <p:spPr>
          <a:xfrm>
            <a:off x="6619369" y="664549"/>
            <a:ext cx="34766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Sebaran Suara NU</a:t>
            </a:r>
          </a:p>
          <a:p>
            <a:r>
              <a:rPr lang="id-ID" sz="32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untuk Partai Politik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xmlns="" id="{9CA79483-0E1D-4072-B33E-9575B0311553}"/>
              </a:ext>
            </a:extLst>
          </p:cNvPr>
          <p:cNvSpPr/>
          <p:nvPr/>
        </p:nvSpPr>
        <p:spPr>
          <a:xfrm>
            <a:off x="419266" y="438867"/>
            <a:ext cx="4017558" cy="764291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xmlns="" id="{0E26D63B-4A3E-42C1-A088-A0F2D9D686F2}"/>
              </a:ext>
            </a:extLst>
          </p:cNvPr>
          <p:cNvSpPr/>
          <p:nvPr/>
        </p:nvSpPr>
        <p:spPr>
          <a:xfrm>
            <a:off x="531910" y="552595"/>
            <a:ext cx="4017558" cy="764291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SOSIAL KEAGAMAAN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0739B934-7915-4EBF-8667-F51A43245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67111"/>
              </p:ext>
            </p:extLst>
          </p:nvPr>
        </p:nvGraphicFramePr>
        <p:xfrm>
          <a:off x="3122532" y="2405312"/>
          <a:ext cx="3362492" cy="37307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19869">
                  <a:extLst>
                    <a:ext uri="{9D8B030D-6E8A-4147-A177-3AD203B41FA5}">
                      <a16:colId xmlns:a16="http://schemas.microsoft.com/office/drawing/2014/main" xmlns="" val="1178844179"/>
                    </a:ext>
                  </a:extLst>
                </a:gridCol>
                <a:gridCol w="942623">
                  <a:extLst>
                    <a:ext uri="{9D8B030D-6E8A-4147-A177-3AD203B41FA5}">
                      <a16:colId xmlns:a16="http://schemas.microsoft.com/office/drawing/2014/main" xmlns="" val="1996679264"/>
                    </a:ext>
                  </a:extLst>
                </a:gridCol>
              </a:tblGrid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PKB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58,5%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17558557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PDIP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7,1%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16122117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Nasdem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6,0%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00391237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PPP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4,9%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7453291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Gerindra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3,8%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21348233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Golkar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2,2%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63279421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Perindo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1,1%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87206749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PSI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1,1%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03963427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Demokrat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1,1%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37154855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u="none" strike="noStrike">
                          <a:effectLst/>
                          <a:latin typeface="Franklin Gothic Book" panose="020B0503020102020204" pitchFamily="34" charset="0"/>
                        </a:rPr>
                        <a:t>PKS</a:t>
                      </a:r>
                      <a:endParaRPr lang="id-ID" sz="20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1621917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l" fontAlgn="ctr"/>
                      <a:r>
                        <a:rPr lang="id-ID" sz="2000" i="1" u="none" strike="noStrike" dirty="0">
                          <a:effectLst/>
                          <a:latin typeface="Franklin Gothic Book" panose="020B0503020102020204" pitchFamily="34" charset="0"/>
                        </a:rPr>
                        <a:t>Undecided Voters</a:t>
                      </a:r>
                      <a:endParaRPr lang="id-ID" sz="2000" b="1" i="1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2000" u="none" strike="noStrike" dirty="0">
                          <a:effectLst/>
                          <a:latin typeface="Franklin Gothic Book" panose="020B0503020102020204" pitchFamily="34" charset="0"/>
                        </a:rPr>
                        <a:t>13,5%</a:t>
                      </a:r>
                      <a:endParaRPr lang="id-ID" sz="20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3980473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938D6C5-D58B-4A64-8E8E-6049E50D2C8E}"/>
              </a:ext>
            </a:extLst>
          </p:cNvPr>
          <p:cNvSpPr/>
          <p:nvPr/>
        </p:nvSpPr>
        <p:spPr>
          <a:xfrm>
            <a:off x="6521120" y="2453440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7D8B524-D3DA-49AB-96AE-85602D9F069D}"/>
              </a:ext>
            </a:extLst>
          </p:cNvPr>
          <p:cNvSpPr/>
          <p:nvPr/>
        </p:nvSpPr>
        <p:spPr>
          <a:xfrm>
            <a:off x="6521118" y="2453440"/>
            <a:ext cx="21060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718689-E0D2-4C11-9CBA-59239062399A}"/>
              </a:ext>
            </a:extLst>
          </p:cNvPr>
          <p:cNvSpPr/>
          <p:nvPr/>
        </p:nvSpPr>
        <p:spPr>
          <a:xfrm>
            <a:off x="6521119" y="2774280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1041834-3657-4959-8208-FAEEA090875A}"/>
              </a:ext>
            </a:extLst>
          </p:cNvPr>
          <p:cNvSpPr/>
          <p:nvPr/>
        </p:nvSpPr>
        <p:spPr>
          <a:xfrm>
            <a:off x="6521118" y="2774280"/>
            <a:ext cx="2556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7620AD2-CA0D-46B0-A393-B6F8298F1446}"/>
              </a:ext>
            </a:extLst>
          </p:cNvPr>
          <p:cNvSpPr/>
          <p:nvPr/>
        </p:nvSpPr>
        <p:spPr>
          <a:xfrm>
            <a:off x="6521119" y="3111453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0C65270-91EB-4D60-9D7B-0DB8E42CC170}"/>
              </a:ext>
            </a:extLst>
          </p:cNvPr>
          <p:cNvSpPr/>
          <p:nvPr/>
        </p:nvSpPr>
        <p:spPr>
          <a:xfrm>
            <a:off x="6521118" y="3111453"/>
            <a:ext cx="2160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EAD3863-CBAF-46A3-9E36-D0EDEEF16761}"/>
              </a:ext>
            </a:extLst>
          </p:cNvPr>
          <p:cNvSpPr/>
          <p:nvPr/>
        </p:nvSpPr>
        <p:spPr>
          <a:xfrm>
            <a:off x="6521119" y="3451780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19141EA-FE15-4AF3-8C0A-3F9E20913A57}"/>
              </a:ext>
            </a:extLst>
          </p:cNvPr>
          <p:cNvSpPr/>
          <p:nvPr/>
        </p:nvSpPr>
        <p:spPr>
          <a:xfrm>
            <a:off x="6521118" y="3451780"/>
            <a:ext cx="1764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DCDE68D-F0A7-4A90-AA5F-DE2711A60B46}"/>
              </a:ext>
            </a:extLst>
          </p:cNvPr>
          <p:cNvSpPr/>
          <p:nvPr/>
        </p:nvSpPr>
        <p:spPr>
          <a:xfrm>
            <a:off x="6521119" y="3792107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4771FF0-DD61-4E8E-8B02-A1FA9AA823F6}"/>
              </a:ext>
            </a:extLst>
          </p:cNvPr>
          <p:cNvSpPr/>
          <p:nvPr/>
        </p:nvSpPr>
        <p:spPr>
          <a:xfrm>
            <a:off x="6521118" y="3792107"/>
            <a:ext cx="1368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BF5FE71-4D3A-4698-87C0-18C6C1907EF0}"/>
              </a:ext>
            </a:extLst>
          </p:cNvPr>
          <p:cNvSpPr/>
          <p:nvPr/>
        </p:nvSpPr>
        <p:spPr>
          <a:xfrm>
            <a:off x="6521119" y="4136158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D15ACC1-3362-4ED1-8E5B-475A23D0F959}"/>
              </a:ext>
            </a:extLst>
          </p:cNvPr>
          <p:cNvSpPr/>
          <p:nvPr/>
        </p:nvSpPr>
        <p:spPr>
          <a:xfrm>
            <a:off x="6521118" y="4136158"/>
            <a:ext cx="792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F07399E-E5A2-4508-B43A-89BE2569B10A}"/>
              </a:ext>
            </a:extLst>
          </p:cNvPr>
          <p:cNvSpPr/>
          <p:nvPr/>
        </p:nvSpPr>
        <p:spPr>
          <a:xfrm>
            <a:off x="6521119" y="4480209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CEB3030-B083-4210-BFF1-73AF5186F5FB}"/>
              </a:ext>
            </a:extLst>
          </p:cNvPr>
          <p:cNvSpPr/>
          <p:nvPr/>
        </p:nvSpPr>
        <p:spPr>
          <a:xfrm>
            <a:off x="6521118" y="4480209"/>
            <a:ext cx="396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461363B-25D9-4165-8002-5AE23354FC0B}"/>
              </a:ext>
            </a:extLst>
          </p:cNvPr>
          <p:cNvSpPr/>
          <p:nvPr/>
        </p:nvSpPr>
        <p:spPr>
          <a:xfrm>
            <a:off x="6521118" y="4824260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34CDF41-C7D5-49B5-BAEB-04B7A8E62AC3}"/>
              </a:ext>
            </a:extLst>
          </p:cNvPr>
          <p:cNvSpPr/>
          <p:nvPr/>
        </p:nvSpPr>
        <p:spPr>
          <a:xfrm>
            <a:off x="6521117" y="4824260"/>
            <a:ext cx="396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DE7B214-34AD-4AEA-900A-CB7AFB3D9922}"/>
              </a:ext>
            </a:extLst>
          </p:cNvPr>
          <p:cNvSpPr/>
          <p:nvPr/>
        </p:nvSpPr>
        <p:spPr>
          <a:xfrm>
            <a:off x="6521118" y="5168311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653C84F-FB4A-4D9C-9459-08CFCEE5DA82}"/>
              </a:ext>
            </a:extLst>
          </p:cNvPr>
          <p:cNvSpPr/>
          <p:nvPr/>
        </p:nvSpPr>
        <p:spPr>
          <a:xfrm>
            <a:off x="6521117" y="5168311"/>
            <a:ext cx="396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E41FDC2-BC58-4B24-95F7-2BA00C53F556}"/>
              </a:ext>
            </a:extLst>
          </p:cNvPr>
          <p:cNvSpPr/>
          <p:nvPr/>
        </p:nvSpPr>
        <p:spPr>
          <a:xfrm>
            <a:off x="6521117" y="5508638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32CE1BA-2814-4980-BD51-53996A53915D}"/>
              </a:ext>
            </a:extLst>
          </p:cNvPr>
          <p:cNvSpPr/>
          <p:nvPr/>
        </p:nvSpPr>
        <p:spPr>
          <a:xfrm>
            <a:off x="6521116" y="5508638"/>
            <a:ext cx="180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904C90E-B5CC-42BA-AA36-C01BD91887C2}"/>
              </a:ext>
            </a:extLst>
          </p:cNvPr>
          <p:cNvSpPr/>
          <p:nvPr/>
        </p:nvSpPr>
        <p:spPr>
          <a:xfrm>
            <a:off x="6521116" y="5856413"/>
            <a:ext cx="3600000" cy="2573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CD57152-2875-4E6F-89B3-E03E59FE75EF}"/>
              </a:ext>
            </a:extLst>
          </p:cNvPr>
          <p:cNvSpPr/>
          <p:nvPr/>
        </p:nvSpPr>
        <p:spPr>
          <a:xfrm>
            <a:off x="6521114" y="5856413"/>
            <a:ext cx="486000" cy="2573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5" name="object 44">
            <a:extLst>
              <a:ext uri="{FF2B5EF4-FFF2-40B4-BE49-F238E27FC236}">
                <a16:creationId xmlns:a16="http://schemas.microsoft.com/office/drawing/2014/main" xmlns="" id="{94887461-A127-4BEB-8566-990EAA6E813B}"/>
              </a:ext>
            </a:extLst>
          </p:cNvPr>
          <p:cNvSpPr/>
          <p:nvPr/>
        </p:nvSpPr>
        <p:spPr>
          <a:xfrm>
            <a:off x="2803358" y="2452244"/>
            <a:ext cx="174319" cy="258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3">
            <a:extLst>
              <a:ext uri="{FF2B5EF4-FFF2-40B4-BE49-F238E27FC236}">
                <a16:creationId xmlns:a16="http://schemas.microsoft.com/office/drawing/2014/main" xmlns="" id="{5CEA8B3C-DC64-4851-99A6-0B1ECE6E0FBC}"/>
              </a:ext>
            </a:extLst>
          </p:cNvPr>
          <p:cNvSpPr/>
          <p:nvPr/>
        </p:nvSpPr>
        <p:spPr>
          <a:xfrm>
            <a:off x="2758209" y="2774280"/>
            <a:ext cx="264615" cy="258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6">
            <a:extLst>
              <a:ext uri="{FF2B5EF4-FFF2-40B4-BE49-F238E27FC236}">
                <a16:creationId xmlns:a16="http://schemas.microsoft.com/office/drawing/2014/main" xmlns="" id="{B9558CC0-0126-4EBB-8990-070D914CD06C}"/>
              </a:ext>
            </a:extLst>
          </p:cNvPr>
          <p:cNvSpPr/>
          <p:nvPr/>
        </p:nvSpPr>
        <p:spPr>
          <a:xfrm>
            <a:off x="2758209" y="3098475"/>
            <a:ext cx="264615" cy="327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57">
            <a:extLst>
              <a:ext uri="{FF2B5EF4-FFF2-40B4-BE49-F238E27FC236}">
                <a16:creationId xmlns:a16="http://schemas.microsoft.com/office/drawing/2014/main" xmlns="" id="{47AF3542-E2A2-460C-A6EA-39E5FC6F5081}"/>
              </a:ext>
            </a:extLst>
          </p:cNvPr>
          <p:cNvSpPr/>
          <p:nvPr/>
        </p:nvSpPr>
        <p:spPr>
          <a:xfrm>
            <a:off x="2788166" y="3491052"/>
            <a:ext cx="222118" cy="256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7">
            <a:extLst>
              <a:ext uri="{FF2B5EF4-FFF2-40B4-BE49-F238E27FC236}">
                <a16:creationId xmlns:a16="http://schemas.microsoft.com/office/drawing/2014/main" xmlns="" id="{9D6868BD-89AD-412F-ABB4-556B188C6A94}"/>
              </a:ext>
            </a:extLst>
          </p:cNvPr>
          <p:cNvSpPr/>
          <p:nvPr/>
        </p:nvSpPr>
        <p:spPr>
          <a:xfrm>
            <a:off x="2788166" y="3795457"/>
            <a:ext cx="246343" cy="293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8">
            <a:extLst>
              <a:ext uri="{FF2B5EF4-FFF2-40B4-BE49-F238E27FC236}">
                <a16:creationId xmlns:a16="http://schemas.microsoft.com/office/drawing/2014/main" xmlns="" id="{EDDB6262-B87E-486A-8B32-D5C1C91412FF}"/>
              </a:ext>
            </a:extLst>
          </p:cNvPr>
          <p:cNvSpPr/>
          <p:nvPr/>
        </p:nvSpPr>
        <p:spPr>
          <a:xfrm>
            <a:off x="2772194" y="4118334"/>
            <a:ext cx="254076" cy="2930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00">
            <a:extLst>
              <a:ext uri="{FF2B5EF4-FFF2-40B4-BE49-F238E27FC236}">
                <a16:creationId xmlns:a16="http://schemas.microsoft.com/office/drawing/2014/main" xmlns="" id="{28E50D73-4D0A-4C91-BD54-4737E135A95A}"/>
              </a:ext>
            </a:extLst>
          </p:cNvPr>
          <p:cNvSpPr/>
          <p:nvPr/>
        </p:nvSpPr>
        <p:spPr>
          <a:xfrm>
            <a:off x="2780903" y="4478253"/>
            <a:ext cx="246343" cy="2961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xmlns="" id="{636AE605-A2DB-427B-A283-C54A5D86F9CD}"/>
              </a:ext>
            </a:extLst>
          </p:cNvPr>
          <p:cNvSpPr/>
          <p:nvPr/>
        </p:nvSpPr>
        <p:spPr>
          <a:xfrm>
            <a:off x="2767672" y="5193196"/>
            <a:ext cx="296503" cy="1976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6">
            <a:extLst>
              <a:ext uri="{FF2B5EF4-FFF2-40B4-BE49-F238E27FC236}">
                <a16:creationId xmlns:a16="http://schemas.microsoft.com/office/drawing/2014/main" xmlns="" id="{447B1F77-B4C4-4432-BC6A-6A47380EB951}"/>
              </a:ext>
            </a:extLst>
          </p:cNvPr>
          <p:cNvSpPr/>
          <p:nvPr/>
        </p:nvSpPr>
        <p:spPr>
          <a:xfrm>
            <a:off x="2849014" y="5507442"/>
            <a:ext cx="182345" cy="2585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Rounded Rectangle 124">
            <a:extLst>
              <a:ext uri="{FF2B5EF4-FFF2-40B4-BE49-F238E27FC236}">
                <a16:creationId xmlns:a16="http://schemas.microsoft.com/office/drawing/2014/main" xmlns="" id="{AE71C51C-9412-4D81-A6EC-9B7EF1D03703}"/>
              </a:ext>
            </a:extLst>
          </p:cNvPr>
          <p:cNvSpPr/>
          <p:nvPr/>
        </p:nvSpPr>
        <p:spPr>
          <a:xfrm>
            <a:off x="1762843" y="2195511"/>
            <a:ext cx="9005241" cy="4223622"/>
          </a:xfrm>
          <a:prstGeom prst="roundRect">
            <a:avLst/>
          </a:prstGeom>
          <a:noFill/>
          <a:ln w="57150"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6F3665C-DE9C-4CAD-ACC1-6A9164B9B9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0" y="4798017"/>
            <a:ext cx="2724922" cy="27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0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704790-BB9A-405C-8C34-15168990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6154"/>
            <a:ext cx="12192000" cy="6877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931539-5F9A-4BAA-B8A5-762816898F40}"/>
              </a:ext>
            </a:extLst>
          </p:cNvPr>
          <p:cNvSpPr/>
          <p:nvPr/>
        </p:nvSpPr>
        <p:spPr>
          <a:xfrm>
            <a:off x="0" y="493494"/>
            <a:ext cx="704362" cy="876703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574262-7F25-47A9-814D-91C9DB036A2B}"/>
              </a:ext>
            </a:extLst>
          </p:cNvPr>
          <p:cNvSpPr txBox="1"/>
          <p:nvPr/>
        </p:nvSpPr>
        <p:spPr>
          <a:xfrm>
            <a:off x="838477" y="424001"/>
            <a:ext cx="4712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PARTAI POLITIK</a:t>
            </a:r>
          </a:p>
          <a:p>
            <a:r>
              <a:rPr lang="id-ID" sz="32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DAN PEMILU</a:t>
            </a: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xmlns="" id="{405E8E20-F627-40D3-9250-6F6B7C950C73}"/>
              </a:ext>
            </a:extLst>
          </p:cNvPr>
          <p:cNvSpPr/>
          <p:nvPr/>
        </p:nvSpPr>
        <p:spPr>
          <a:xfrm>
            <a:off x="1462016" y="1916590"/>
            <a:ext cx="9267968" cy="3883709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84EE914-C318-495D-AD0C-27F20FB43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04193"/>
              </p:ext>
            </p:extLst>
          </p:nvPr>
        </p:nvGraphicFramePr>
        <p:xfrm>
          <a:off x="1895996" y="2735807"/>
          <a:ext cx="4063526" cy="25336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27301">
                  <a:extLst>
                    <a:ext uri="{9D8B030D-6E8A-4147-A177-3AD203B41FA5}">
                      <a16:colId xmlns:a16="http://schemas.microsoft.com/office/drawing/2014/main" xmlns="" val="3591219849"/>
                    </a:ext>
                  </a:extLst>
                </a:gridCol>
                <a:gridCol w="836225">
                  <a:extLst>
                    <a:ext uri="{9D8B030D-6E8A-4147-A177-3AD203B41FA5}">
                      <a16:colId xmlns:a16="http://schemas.microsoft.com/office/drawing/2014/main" xmlns="" val="24736849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Kerusakan jalan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27,1%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0039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Pengangguran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12,5%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22751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Air bersih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11,7%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6603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Kebutuhan pokok mahal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9,6%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43431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Pemerataan kesejahteraan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8,9%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16852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Biaya pendidikan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7,3%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6506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Permodalan Usaha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3,4%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20854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Kenakalan remaja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10788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Pelayanan pemerintah desa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1,8%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59472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Kerusakann jembatan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98804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D5B1C5A-0CBC-4774-B0A8-797CCB00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37930"/>
              </p:ext>
            </p:extLst>
          </p:nvPr>
        </p:nvGraphicFramePr>
        <p:xfrm>
          <a:off x="6393502" y="2718301"/>
          <a:ext cx="3967991" cy="22802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51426">
                  <a:extLst>
                    <a:ext uri="{9D8B030D-6E8A-4147-A177-3AD203B41FA5}">
                      <a16:colId xmlns:a16="http://schemas.microsoft.com/office/drawing/2014/main" xmlns="" val="2456928617"/>
                    </a:ext>
                  </a:extLst>
                </a:gridCol>
                <a:gridCol w="816565">
                  <a:extLst>
                    <a:ext uri="{9D8B030D-6E8A-4147-A177-3AD203B41FA5}">
                      <a16:colId xmlns:a16="http://schemas.microsoft.com/office/drawing/2014/main" xmlns="" val="39190004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Kerusakan/perlunya irigasi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4882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Korupsi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68728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Keamanan dan kriminalitas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1,0%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0042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Listrik mahal/tidak merata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1,0%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02582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Narkoba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339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Pelayanan pemerintah kabupaten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86938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Sengketa Lahan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2718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Lainnya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3,4%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2084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TT/TJ/RHS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4,9^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11972429"/>
                  </a:ext>
                </a:extLst>
              </a:tr>
            </a:tbl>
          </a:graphicData>
        </a:graphic>
      </p:graphicFrame>
      <p:sp>
        <p:nvSpPr>
          <p:cNvPr id="9" name="object 13">
            <a:extLst>
              <a:ext uri="{FF2B5EF4-FFF2-40B4-BE49-F238E27FC236}">
                <a16:creationId xmlns:a16="http://schemas.microsoft.com/office/drawing/2014/main" xmlns="" id="{DCB1B4F5-89FC-45C2-A7DE-167DF71D7316}"/>
              </a:ext>
            </a:extLst>
          </p:cNvPr>
          <p:cNvSpPr txBox="1"/>
          <p:nvPr/>
        </p:nvSpPr>
        <p:spPr>
          <a:xfrm>
            <a:off x="3194651" y="1935290"/>
            <a:ext cx="60875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Prioritas</a:t>
            </a:r>
            <a:r>
              <a:rPr sz="2400" b="1" spc="-11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Masalah</a:t>
            </a:r>
            <a:r>
              <a:rPr sz="2400" b="1" spc="-10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menurut</a:t>
            </a:r>
            <a:r>
              <a:rPr sz="2400" b="1" spc="-10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Aspirasi</a:t>
            </a:r>
            <a:r>
              <a:rPr sz="2400" b="1" spc="-11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Masyarakat</a:t>
            </a:r>
            <a:endParaRPr sz="2400" dirty="0"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F1DB98A-EB69-4B36-ACE4-A1CCFF5AB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515" y="-411704"/>
            <a:ext cx="3967991" cy="39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352">
            <a:extLst>
              <a:ext uri="{FF2B5EF4-FFF2-40B4-BE49-F238E27FC236}">
                <a16:creationId xmlns:a16="http://schemas.microsoft.com/office/drawing/2014/main" xmlns="" id="{B5FEC31E-D6A0-41F0-93FB-463FFC65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6154"/>
            <a:ext cx="12192000" cy="687753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B0974B-55EE-42FA-948A-C5FF1545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14333"/>
              </p:ext>
            </p:extLst>
          </p:nvPr>
        </p:nvGraphicFramePr>
        <p:xfrm>
          <a:off x="1027090" y="1059125"/>
          <a:ext cx="2275669" cy="25336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2906">
                  <a:extLst>
                    <a:ext uri="{9D8B030D-6E8A-4147-A177-3AD203B41FA5}">
                      <a16:colId xmlns:a16="http://schemas.microsoft.com/office/drawing/2014/main" xmlns="" val="1877690782"/>
                    </a:ext>
                  </a:extLst>
                </a:gridCol>
                <a:gridCol w="1312763">
                  <a:extLst>
                    <a:ext uri="{9D8B030D-6E8A-4147-A177-3AD203B41FA5}">
                      <a16:colId xmlns:a16="http://schemas.microsoft.com/office/drawing/2014/main" xmlns="" val="6411280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PKB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46,7%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66633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PDIP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19,3%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07583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PPP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11,4%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69819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Gerinda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7,1%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5363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Golkar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5,4%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45280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Nasdem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3,0%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56700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PKS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2,4%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82893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Demokrat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2,2%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49563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PAN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3805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Perindo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81245744"/>
                  </a:ext>
                </a:extLst>
              </a:tr>
            </a:tbl>
          </a:graphicData>
        </a:graphic>
      </p:graphicFrame>
      <p:sp>
        <p:nvSpPr>
          <p:cNvPr id="5" name="Rounded Rectangle 124">
            <a:extLst>
              <a:ext uri="{FF2B5EF4-FFF2-40B4-BE49-F238E27FC236}">
                <a16:creationId xmlns:a16="http://schemas.microsoft.com/office/drawing/2014/main" xmlns="" id="{9F76A10D-F8EA-42D2-B2FC-9455CCBDAE72}"/>
              </a:ext>
            </a:extLst>
          </p:cNvPr>
          <p:cNvSpPr/>
          <p:nvPr/>
        </p:nvSpPr>
        <p:spPr>
          <a:xfrm>
            <a:off x="630080" y="830736"/>
            <a:ext cx="2275670" cy="2990639"/>
          </a:xfrm>
          <a:prstGeom prst="roundRect">
            <a:avLst/>
          </a:prstGeom>
          <a:noFill/>
          <a:ln w="57150"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F84047-77BA-46BE-BA59-49E1EE74DC82}"/>
              </a:ext>
            </a:extLst>
          </p:cNvPr>
          <p:cNvSpPr/>
          <p:nvPr/>
        </p:nvSpPr>
        <p:spPr>
          <a:xfrm>
            <a:off x="466915" y="390933"/>
            <a:ext cx="2486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b="1" spc="-20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Top</a:t>
            </a:r>
            <a:r>
              <a:rPr lang="en-US" b="1" spc="-100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b="1" spc="-1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of</a:t>
            </a:r>
            <a:r>
              <a:rPr lang="en-US" b="1" spc="-100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b="1" spc="-2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Mind</a:t>
            </a:r>
            <a:r>
              <a:rPr lang="en-US" b="1" spc="-9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b="1" spc="-30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Partai</a:t>
            </a:r>
            <a:r>
              <a:rPr lang="en-US" b="1" spc="-100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b="1" spc="-40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Politik</a:t>
            </a:r>
            <a:endParaRPr lang="en-US" dirty="0">
              <a:solidFill>
                <a:srgbClr val="6BBA9C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1705AB-C9CE-4B84-A8A3-5CCC72337430}"/>
              </a:ext>
            </a:extLst>
          </p:cNvPr>
          <p:cNvSpPr/>
          <p:nvPr/>
        </p:nvSpPr>
        <p:spPr>
          <a:xfrm>
            <a:off x="11487638" y="390933"/>
            <a:ext cx="704362" cy="876703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5BF0D-880E-45A9-A900-B4E68E0FEF33}"/>
              </a:ext>
            </a:extLst>
          </p:cNvPr>
          <p:cNvSpPr txBox="1"/>
          <p:nvPr/>
        </p:nvSpPr>
        <p:spPr>
          <a:xfrm>
            <a:off x="6669717" y="287983"/>
            <a:ext cx="4712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2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PARTAI POLITIK</a:t>
            </a:r>
          </a:p>
          <a:p>
            <a:pPr algn="r"/>
            <a:r>
              <a:rPr lang="id-ID" sz="32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DAN PEMILU</a:t>
            </a:r>
          </a:p>
        </p:txBody>
      </p:sp>
      <p:sp>
        <p:nvSpPr>
          <p:cNvPr id="112" name="Rounded Rectangle 172">
            <a:extLst>
              <a:ext uri="{FF2B5EF4-FFF2-40B4-BE49-F238E27FC236}">
                <a16:creationId xmlns:a16="http://schemas.microsoft.com/office/drawing/2014/main" xmlns="" id="{67249DF4-3D3C-44A1-94BF-1119848E37EF}"/>
              </a:ext>
            </a:extLst>
          </p:cNvPr>
          <p:cNvSpPr/>
          <p:nvPr/>
        </p:nvSpPr>
        <p:spPr>
          <a:xfrm>
            <a:off x="3433026" y="1487606"/>
            <a:ext cx="8372287" cy="5122896"/>
          </a:xfrm>
          <a:prstGeom prst="roundRect">
            <a:avLst>
              <a:gd name="adj" fmla="val 9295"/>
            </a:avLst>
          </a:prstGeom>
          <a:noFill/>
          <a:ln w="19050"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xmlns="" id="{2E7CF432-EC14-4655-A579-F93AE67E5319}"/>
              </a:ext>
            </a:extLst>
          </p:cNvPr>
          <p:cNvSpPr/>
          <p:nvPr/>
        </p:nvSpPr>
        <p:spPr>
          <a:xfrm>
            <a:off x="4636433" y="2082176"/>
            <a:ext cx="533045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7E62CEF5-EB8F-4358-86BF-55CA9449173E}"/>
              </a:ext>
            </a:extLst>
          </p:cNvPr>
          <p:cNvSpPr/>
          <p:nvPr/>
        </p:nvSpPr>
        <p:spPr>
          <a:xfrm>
            <a:off x="5571410" y="1982206"/>
            <a:ext cx="533045" cy="4784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0497F304-EF49-42E9-9CEC-5D0E3A08AA41}"/>
              </a:ext>
            </a:extLst>
          </p:cNvPr>
          <p:cNvSpPr/>
          <p:nvPr/>
        </p:nvSpPr>
        <p:spPr>
          <a:xfrm>
            <a:off x="6500765" y="1982206"/>
            <a:ext cx="533045" cy="4825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xmlns="" id="{C59CE6B6-C3F7-456E-98FE-F9F67916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99218"/>
              </p:ext>
            </p:extLst>
          </p:nvPr>
        </p:nvGraphicFramePr>
        <p:xfrm>
          <a:off x="4430675" y="1547860"/>
          <a:ext cx="2777916" cy="381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5972">
                  <a:extLst>
                    <a:ext uri="{9D8B030D-6E8A-4147-A177-3AD203B41FA5}">
                      <a16:colId xmlns:a16="http://schemas.microsoft.com/office/drawing/2014/main" xmlns="" val="43249115"/>
                    </a:ext>
                  </a:extLst>
                </a:gridCol>
                <a:gridCol w="925972">
                  <a:extLst>
                    <a:ext uri="{9D8B030D-6E8A-4147-A177-3AD203B41FA5}">
                      <a16:colId xmlns:a16="http://schemas.microsoft.com/office/drawing/2014/main" xmlns="" val="3418317414"/>
                    </a:ext>
                  </a:extLst>
                </a:gridCol>
                <a:gridCol w="925972">
                  <a:extLst>
                    <a:ext uri="{9D8B030D-6E8A-4147-A177-3AD203B41FA5}">
                      <a16:colId xmlns:a16="http://schemas.microsoft.com/office/drawing/2014/main" xmlns="" val="328704307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  <a:latin typeface="Franklin Gothic Book" panose="020B0503020102020204" pitchFamily="34" charset="0"/>
                        </a:rPr>
                        <a:t>Intensitas Turba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>
                          <a:effectLst/>
                          <a:latin typeface="Franklin Gothic Book" panose="020B0503020102020204" pitchFamily="34" charset="0"/>
                        </a:rPr>
                        <a:t>Kinerja Partai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7563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>
                          <a:effectLst/>
                          <a:latin typeface="Franklin Gothic Book" panose="020B0503020102020204" pitchFamily="34" charset="0"/>
                        </a:rPr>
                        <a:t>Bagus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  <a:latin typeface="Franklin Gothic Book" panose="020B0503020102020204" pitchFamily="34" charset="0"/>
                        </a:rPr>
                        <a:t>Buruk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65306471"/>
                  </a:ext>
                </a:extLst>
              </a:tr>
            </a:tbl>
          </a:graphicData>
        </a:graphic>
      </p:graphicFrame>
      <p:sp>
        <p:nvSpPr>
          <p:cNvPr id="222" name="object 15">
            <a:extLst>
              <a:ext uri="{FF2B5EF4-FFF2-40B4-BE49-F238E27FC236}">
                <a16:creationId xmlns:a16="http://schemas.microsoft.com/office/drawing/2014/main" xmlns="" id="{CE3CC0FD-D29C-4C9F-96C3-AA835D742F0C}"/>
              </a:ext>
            </a:extLst>
          </p:cNvPr>
          <p:cNvSpPr/>
          <p:nvPr/>
        </p:nvSpPr>
        <p:spPr>
          <a:xfrm flipV="1">
            <a:off x="4504477" y="2420742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3F07A4D0-4DF9-462F-8518-3350EDBEA2BA}"/>
              </a:ext>
            </a:extLst>
          </p:cNvPr>
          <p:cNvSpPr txBox="1"/>
          <p:nvPr/>
        </p:nvSpPr>
        <p:spPr>
          <a:xfrm>
            <a:off x="4654075" y="2449985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36,3%	41,5%	41,5%	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25377EC2-64A3-47F4-A526-17FF35CC2E6F}"/>
              </a:ext>
            </a:extLst>
          </p:cNvPr>
          <p:cNvSpPr/>
          <p:nvPr/>
        </p:nvSpPr>
        <p:spPr>
          <a:xfrm>
            <a:off x="4627978" y="2955058"/>
            <a:ext cx="533045" cy="2807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53B72286-6DE2-4BE0-9F08-57AB264A92F5}"/>
              </a:ext>
            </a:extLst>
          </p:cNvPr>
          <p:cNvSpPr/>
          <p:nvPr/>
        </p:nvSpPr>
        <p:spPr>
          <a:xfrm>
            <a:off x="5562955" y="2955058"/>
            <a:ext cx="533045" cy="286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xmlns="" id="{07F811FC-1220-490B-8CF5-23EE8C8D9022}"/>
              </a:ext>
            </a:extLst>
          </p:cNvPr>
          <p:cNvSpPr/>
          <p:nvPr/>
        </p:nvSpPr>
        <p:spPr>
          <a:xfrm>
            <a:off x="6492310" y="2946954"/>
            <a:ext cx="533045" cy="290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object 15">
            <a:extLst>
              <a:ext uri="{FF2B5EF4-FFF2-40B4-BE49-F238E27FC236}">
                <a16:creationId xmlns:a16="http://schemas.microsoft.com/office/drawing/2014/main" xmlns="" id="{D4AB37AC-DB2B-4FB8-9F80-46B30B751F76}"/>
              </a:ext>
            </a:extLst>
          </p:cNvPr>
          <p:cNvSpPr/>
          <p:nvPr/>
        </p:nvSpPr>
        <p:spPr>
          <a:xfrm flipV="1">
            <a:off x="4496022" y="3193364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97B4218C-B22A-4466-8DE4-0B7A70BC0FE7}"/>
              </a:ext>
            </a:extLst>
          </p:cNvPr>
          <p:cNvSpPr txBox="1"/>
          <p:nvPr/>
        </p:nvSpPr>
        <p:spPr>
          <a:xfrm>
            <a:off x="4644646" y="3239682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31,8%	31,,8%	31,8%	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4D184DAA-9D28-419B-A223-CF5F20E9EDD3}"/>
              </a:ext>
            </a:extLst>
          </p:cNvPr>
          <p:cNvSpPr/>
          <p:nvPr/>
        </p:nvSpPr>
        <p:spPr>
          <a:xfrm>
            <a:off x="4636433" y="3854647"/>
            <a:ext cx="533045" cy="1747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488F852B-E92D-498A-AA8F-7EF38D8F13DB}"/>
              </a:ext>
            </a:extLst>
          </p:cNvPr>
          <p:cNvSpPr/>
          <p:nvPr/>
        </p:nvSpPr>
        <p:spPr>
          <a:xfrm>
            <a:off x="5571410" y="3810426"/>
            <a:ext cx="533045" cy="225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xmlns="" id="{E45A4034-3C4D-4DF1-BB56-D864A7730D26}"/>
              </a:ext>
            </a:extLst>
          </p:cNvPr>
          <p:cNvSpPr/>
          <p:nvPr/>
        </p:nvSpPr>
        <p:spPr>
          <a:xfrm>
            <a:off x="6500765" y="3819383"/>
            <a:ext cx="533045" cy="211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object 15">
            <a:extLst>
              <a:ext uri="{FF2B5EF4-FFF2-40B4-BE49-F238E27FC236}">
                <a16:creationId xmlns:a16="http://schemas.microsoft.com/office/drawing/2014/main" xmlns="" id="{D1AF21FE-D304-4939-88BB-08110254A7B4}"/>
              </a:ext>
            </a:extLst>
          </p:cNvPr>
          <p:cNvSpPr/>
          <p:nvPr/>
        </p:nvSpPr>
        <p:spPr>
          <a:xfrm flipV="1">
            <a:off x="4504477" y="3986975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B8C2B11A-0ED1-47D0-BE56-E53670693E14}"/>
              </a:ext>
            </a:extLst>
          </p:cNvPr>
          <p:cNvSpPr txBox="1"/>
          <p:nvPr/>
        </p:nvSpPr>
        <p:spPr>
          <a:xfrm>
            <a:off x="4644646" y="4005650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22,1%	26,6%	26,6%	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xmlns="" id="{6CB5E7C9-BD43-4610-9FCC-E106902B082B}"/>
              </a:ext>
            </a:extLst>
          </p:cNvPr>
          <p:cNvSpPr/>
          <p:nvPr/>
        </p:nvSpPr>
        <p:spPr>
          <a:xfrm>
            <a:off x="4636433" y="4689740"/>
            <a:ext cx="533045" cy="106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xmlns="" id="{65B55B83-8268-4C10-8877-62E76732D718}"/>
              </a:ext>
            </a:extLst>
          </p:cNvPr>
          <p:cNvSpPr/>
          <p:nvPr/>
        </p:nvSpPr>
        <p:spPr>
          <a:xfrm>
            <a:off x="5571410" y="4648317"/>
            <a:ext cx="533045" cy="1571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F6A8EE53-2F0E-4F9B-A76C-FB7680A72311}"/>
              </a:ext>
            </a:extLst>
          </p:cNvPr>
          <p:cNvSpPr/>
          <p:nvPr/>
        </p:nvSpPr>
        <p:spPr>
          <a:xfrm>
            <a:off x="6500765" y="4648316"/>
            <a:ext cx="533045" cy="1492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object 15">
            <a:extLst>
              <a:ext uri="{FF2B5EF4-FFF2-40B4-BE49-F238E27FC236}">
                <a16:creationId xmlns:a16="http://schemas.microsoft.com/office/drawing/2014/main" xmlns="" id="{4F177E75-8E7B-48AC-900D-C93CA271A56B}"/>
              </a:ext>
            </a:extLst>
          </p:cNvPr>
          <p:cNvSpPr/>
          <p:nvPr/>
        </p:nvSpPr>
        <p:spPr>
          <a:xfrm flipV="1">
            <a:off x="4504477" y="4753542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xmlns="" id="{D54057A9-54A4-4A66-A288-6DA3A0CB2319}"/>
              </a:ext>
            </a:extLst>
          </p:cNvPr>
          <p:cNvSpPr txBox="1"/>
          <p:nvPr/>
        </p:nvSpPr>
        <p:spPr>
          <a:xfrm>
            <a:off x="4620531" y="4771618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17,4%	20,6%	20,6%	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xmlns="" id="{EA2864E1-90C4-4518-93F7-630F3B8EBE67}"/>
              </a:ext>
            </a:extLst>
          </p:cNvPr>
          <p:cNvSpPr/>
          <p:nvPr/>
        </p:nvSpPr>
        <p:spPr>
          <a:xfrm>
            <a:off x="4627978" y="5501711"/>
            <a:ext cx="533045" cy="75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xmlns="" id="{4FB02F88-911D-404B-8DC8-467981FD4DE9}"/>
              </a:ext>
            </a:extLst>
          </p:cNvPr>
          <p:cNvSpPr/>
          <p:nvPr/>
        </p:nvSpPr>
        <p:spPr>
          <a:xfrm>
            <a:off x="5562955" y="5472537"/>
            <a:ext cx="533045" cy="102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BD05150C-022C-47F4-9C12-CE3AD57169F0}"/>
              </a:ext>
            </a:extLst>
          </p:cNvPr>
          <p:cNvSpPr/>
          <p:nvPr/>
        </p:nvSpPr>
        <p:spPr>
          <a:xfrm>
            <a:off x="6492310" y="5472536"/>
            <a:ext cx="533045" cy="976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object 15">
            <a:extLst>
              <a:ext uri="{FF2B5EF4-FFF2-40B4-BE49-F238E27FC236}">
                <a16:creationId xmlns:a16="http://schemas.microsoft.com/office/drawing/2014/main" xmlns="" id="{33B9033B-5B04-4A48-8E24-D89BFD92DA6F}"/>
              </a:ext>
            </a:extLst>
          </p:cNvPr>
          <p:cNvSpPr/>
          <p:nvPr/>
        </p:nvSpPr>
        <p:spPr>
          <a:xfrm flipV="1">
            <a:off x="4496022" y="5526164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xmlns="" id="{56C009C1-3A47-4C54-A094-E0DA4C266D05}"/>
              </a:ext>
            </a:extLst>
          </p:cNvPr>
          <p:cNvSpPr txBox="1"/>
          <p:nvPr/>
        </p:nvSpPr>
        <p:spPr>
          <a:xfrm>
            <a:off x="4612025" y="5565514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14,4%	15,4%	15,4%	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18DC0398-ACC9-4C6A-9018-367C08361CC1}"/>
              </a:ext>
            </a:extLst>
          </p:cNvPr>
          <p:cNvSpPr/>
          <p:nvPr/>
        </p:nvSpPr>
        <p:spPr>
          <a:xfrm>
            <a:off x="4636433" y="6316489"/>
            <a:ext cx="53304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xmlns="" id="{F88222AF-9019-4D0D-8C65-BCF1C5425C2A}"/>
              </a:ext>
            </a:extLst>
          </p:cNvPr>
          <p:cNvSpPr/>
          <p:nvPr/>
        </p:nvSpPr>
        <p:spPr>
          <a:xfrm>
            <a:off x="5571410" y="6246221"/>
            <a:ext cx="533045" cy="1221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2C77030C-FF83-4E4C-80DF-6EA40F3BA154}"/>
              </a:ext>
            </a:extLst>
          </p:cNvPr>
          <p:cNvSpPr/>
          <p:nvPr/>
        </p:nvSpPr>
        <p:spPr>
          <a:xfrm>
            <a:off x="6500765" y="6241559"/>
            <a:ext cx="533045" cy="122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6" name="object 15">
            <a:extLst>
              <a:ext uri="{FF2B5EF4-FFF2-40B4-BE49-F238E27FC236}">
                <a16:creationId xmlns:a16="http://schemas.microsoft.com/office/drawing/2014/main" xmlns="" id="{462C7B4C-21B6-41A5-A11B-685C42EB042B}"/>
              </a:ext>
            </a:extLst>
          </p:cNvPr>
          <p:cNvSpPr/>
          <p:nvPr/>
        </p:nvSpPr>
        <p:spPr>
          <a:xfrm flipV="1">
            <a:off x="4504477" y="6319775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EFD30448-957B-416B-AD88-AB45E8E01758}"/>
              </a:ext>
            </a:extLst>
          </p:cNvPr>
          <p:cNvSpPr txBox="1"/>
          <p:nvPr/>
        </p:nvSpPr>
        <p:spPr>
          <a:xfrm>
            <a:off x="4620531" y="6348605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12,4%	17,2%	17,2%	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xmlns="" id="{76F78230-D05D-499C-9D60-E35D00DF6AA8}"/>
              </a:ext>
            </a:extLst>
          </p:cNvPr>
          <p:cNvSpPr/>
          <p:nvPr/>
        </p:nvSpPr>
        <p:spPr>
          <a:xfrm>
            <a:off x="8856779" y="2453305"/>
            <a:ext cx="533045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xmlns="" id="{55F31605-9F0B-4767-90DA-CC4ADC5F8F01}"/>
              </a:ext>
            </a:extLst>
          </p:cNvPr>
          <p:cNvSpPr/>
          <p:nvPr/>
        </p:nvSpPr>
        <p:spPr>
          <a:xfrm>
            <a:off x="9791756" y="2361002"/>
            <a:ext cx="533045" cy="1311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xmlns="" id="{06121B45-10D1-4DF5-9525-01EDBFED24A0}"/>
              </a:ext>
            </a:extLst>
          </p:cNvPr>
          <p:cNvSpPr/>
          <p:nvPr/>
        </p:nvSpPr>
        <p:spPr>
          <a:xfrm>
            <a:off x="10721111" y="2347270"/>
            <a:ext cx="533045" cy="1408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1" name="object 15">
            <a:extLst>
              <a:ext uri="{FF2B5EF4-FFF2-40B4-BE49-F238E27FC236}">
                <a16:creationId xmlns:a16="http://schemas.microsoft.com/office/drawing/2014/main" xmlns="" id="{03C62363-B008-4ECE-BCA4-078B0179379D}"/>
              </a:ext>
            </a:extLst>
          </p:cNvPr>
          <p:cNvSpPr/>
          <p:nvPr/>
        </p:nvSpPr>
        <p:spPr>
          <a:xfrm flipV="1">
            <a:off x="8724823" y="2443527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xmlns="" id="{F524B040-AAE7-4203-B9F3-8370EB1FBAA1}"/>
              </a:ext>
            </a:extLst>
          </p:cNvPr>
          <p:cNvSpPr txBox="1"/>
          <p:nvPr/>
        </p:nvSpPr>
        <p:spPr>
          <a:xfrm>
            <a:off x="8831766" y="2471537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10,9%	12,9%	12,9%	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xmlns="" id="{C25B4A5D-2E22-4607-905D-E0A86764A253}"/>
              </a:ext>
            </a:extLst>
          </p:cNvPr>
          <p:cNvSpPr/>
          <p:nvPr/>
        </p:nvSpPr>
        <p:spPr>
          <a:xfrm>
            <a:off x="8848324" y="3221572"/>
            <a:ext cx="53304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xmlns="" id="{6D2A709A-B92E-4B8D-9AD1-FA55C2754F32}"/>
              </a:ext>
            </a:extLst>
          </p:cNvPr>
          <p:cNvSpPr/>
          <p:nvPr/>
        </p:nvSpPr>
        <p:spPr>
          <a:xfrm>
            <a:off x="9783301" y="3075601"/>
            <a:ext cx="533045" cy="1891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xmlns="" id="{A9BE2451-0304-40C8-81A0-08196CF36762}"/>
              </a:ext>
            </a:extLst>
          </p:cNvPr>
          <p:cNvSpPr/>
          <p:nvPr/>
        </p:nvSpPr>
        <p:spPr>
          <a:xfrm>
            <a:off x="10697502" y="3086815"/>
            <a:ext cx="533045" cy="189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6" name="object 15">
            <a:extLst>
              <a:ext uri="{FF2B5EF4-FFF2-40B4-BE49-F238E27FC236}">
                <a16:creationId xmlns:a16="http://schemas.microsoft.com/office/drawing/2014/main" xmlns="" id="{0E6D093C-F4CD-40EC-96CB-5D7DED154653}"/>
              </a:ext>
            </a:extLst>
          </p:cNvPr>
          <p:cNvSpPr/>
          <p:nvPr/>
        </p:nvSpPr>
        <p:spPr>
          <a:xfrm flipV="1">
            <a:off x="8716368" y="3216149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xmlns="" id="{6955E3D0-86A2-41FB-87D7-BC00E0CEC99A}"/>
              </a:ext>
            </a:extLst>
          </p:cNvPr>
          <p:cNvSpPr txBox="1"/>
          <p:nvPr/>
        </p:nvSpPr>
        <p:spPr>
          <a:xfrm>
            <a:off x="8831766" y="3261868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10,4%	19,4%	19,4%	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xmlns="" id="{83DAE827-57E0-4BD8-80C4-C9B771839143}"/>
              </a:ext>
            </a:extLst>
          </p:cNvPr>
          <p:cNvSpPr/>
          <p:nvPr/>
        </p:nvSpPr>
        <p:spPr>
          <a:xfrm>
            <a:off x="8856779" y="4015183"/>
            <a:ext cx="53304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xmlns="" id="{E0A7E92E-BDED-408A-8134-11D700703190}"/>
              </a:ext>
            </a:extLst>
          </p:cNvPr>
          <p:cNvSpPr/>
          <p:nvPr/>
        </p:nvSpPr>
        <p:spPr>
          <a:xfrm>
            <a:off x="9791756" y="3896913"/>
            <a:ext cx="533045" cy="1614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E3F781E5-0A8C-4FA4-A9D0-3B6E682D386A}"/>
              </a:ext>
            </a:extLst>
          </p:cNvPr>
          <p:cNvSpPr/>
          <p:nvPr/>
        </p:nvSpPr>
        <p:spPr>
          <a:xfrm>
            <a:off x="10721111" y="3896913"/>
            <a:ext cx="533045" cy="1673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1" name="object 15">
            <a:extLst>
              <a:ext uri="{FF2B5EF4-FFF2-40B4-BE49-F238E27FC236}">
                <a16:creationId xmlns:a16="http://schemas.microsoft.com/office/drawing/2014/main" xmlns="" id="{DD59D998-8F63-4678-8F08-364202A41A9E}"/>
              </a:ext>
            </a:extLst>
          </p:cNvPr>
          <p:cNvSpPr/>
          <p:nvPr/>
        </p:nvSpPr>
        <p:spPr>
          <a:xfrm flipV="1">
            <a:off x="8724823" y="4009760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xmlns="" id="{B818AE66-7D0A-41B3-9446-AD1EE12ED8FF}"/>
              </a:ext>
            </a:extLst>
          </p:cNvPr>
          <p:cNvSpPr txBox="1"/>
          <p:nvPr/>
        </p:nvSpPr>
        <p:spPr>
          <a:xfrm>
            <a:off x="8884860" y="4037461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9,7%	12,4%	12,4%	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xmlns="" id="{714FFC10-5F86-4AD5-8810-551AFA17D12A}"/>
              </a:ext>
            </a:extLst>
          </p:cNvPr>
          <p:cNvSpPr/>
          <p:nvPr/>
        </p:nvSpPr>
        <p:spPr>
          <a:xfrm>
            <a:off x="8884860" y="4806981"/>
            <a:ext cx="533045" cy="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xmlns="" id="{45290069-9A76-403E-AF91-BA1E48706C44}"/>
              </a:ext>
            </a:extLst>
          </p:cNvPr>
          <p:cNvSpPr/>
          <p:nvPr/>
        </p:nvSpPr>
        <p:spPr>
          <a:xfrm>
            <a:off x="9791756" y="4769738"/>
            <a:ext cx="533045" cy="552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xmlns="" id="{64831C84-1305-4621-81F0-C26B07D1F8BE}"/>
              </a:ext>
            </a:extLst>
          </p:cNvPr>
          <p:cNvSpPr/>
          <p:nvPr/>
        </p:nvSpPr>
        <p:spPr>
          <a:xfrm>
            <a:off x="10721111" y="4769471"/>
            <a:ext cx="533045" cy="508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6" name="object 15">
            <a:extLst>
              <a:ext uri="{FF2B5EF4-FFF2-40B4-BE49-F238E27FC236}">
                <a16:creationId xmlns:a16="http://schemas.microsoft.com/office/drawing/2014/main" xmlns="" id="{CB6DAC91-3817-42E1-A0EE-41C5E6EC8788}"/>
              </a:ext>
            </a:extLst>
          </p:cNvPr>
          <p:cNvSpPr/>
          <p:nvPr/>
        </p:nvSpPr>
        <p:spPr>
          <a:xfrm flipV="1">
            <a:off x="8724823" y="4776327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xmlns="" id="{6FC8DAAD-08B9-4A60-95D6-322EAA95427C}"/>
              </a:ext>
            </a:extLst>
          </p:cNvPr>
          <p:cNvSpPr txBox="1"/>
          <p:nvPr/>
        </p:nvSpPr>
        <p:spPr>
          <a:xfrm>
            <a:off x="8896772" y="4811746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4,0%	9,2%	9,2%	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xmlns="" id="{0D6DD5FD-B30E-441F-9CD5-52799F668ED2}"/>
              </a:ext>
            </a:extLst>
          </p:cNvPr>
          <p:cNvSpPr/>
          <p:nvPr/>
        </p:nvSpPr>
        <p:spPr>
          <a:xfrm>
            <a:off x="8848324" y="5576145"/>
            <a:ext cx="533045" cy="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xmlns="" id="{85AB45E1-8790-4BC8-9C0B-3567FA88CBBD}"/>
              </a:ext>
            </a:extLst>
          </p:cNvPr>
          <p:cNvSpPr/>
          <p:nvPr/>
        </p:nvSpPr>
        <p:spPr>
          <a:xfrm>
            <a:off x="9783301" y="5543159"/>
            <a:ext cx="53304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xmlns="" id="{5FEC869B-0210-4831-B0FE-3F60C3FC273A}"/>
              </a:ext>
            </a:extLst>
          </p:cNvPr>
          <p:cNvSpPr/>
          <p:nvPr/>
        </p:nvSpPr>
        <p:spPr>
          <a:xfrm>
            <a:off x="10712656" y="5547205"/>
            <a:ext cx="53304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1" name="object 15">
            <a:extLst>
              <a:ext uri="{FF2B5EF4-FFF2-40B4-BE49-F238E27FC236}">
                <a16:creationId xmlns:a16="http://schemas.microsoft.com/office/drawing/2014/main" xmlns="" id="{B5405CA1-5FCF-4AF3-9605-F9ADCDB023AA}"/>
              </a:ext>
            </a:extLst>
          </p:cNvPr>
          <p:cNvSpPr/>
          <p:nvPr/>
        </p:nvSpPr>
        <p:spPr>
          <a:xfrm flipV="1">
            <a:off x="8716368" y="5548949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xmlns="" id="{424E96D5-3977-40BC-BE7D-B5FC98BF8660}"/>
              </a:ext>
            </a:extLst>
          </p:cNvPr>
          <p:cNvSpPr txBox="1"/>
          <p:nvPr/>
        </p:nvSpPr>
        <p:spPr>
          <a:xfrm>
            <a:off x="8884859" y="5561155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2,,7%	7,5%	7,5%	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xmlns="" id="{750D2512-AEF0-4F66-A05D-BA61BE60A438}"/>
              </a:ext>
            </a:extLst>
          </p:cNvPr>
          <p:cNvSpPr/>
          <p:nvPr/>
        </p:nvSpPr>
        <p:spPr>
          <a:xfrm>
            <a:off x="8856779" y="6378467"/>
            <a:ext cx="533045" cy="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xmlns="" id="{85309A66-8DAA-4CDD-BEAB-2A8F9A5DCA14}"/>
              </a:ext>
            </a:extLst>
          </p:cNvPr>
          <p:cNvSpPr/>
          <p:nvPr/>
        </p:nvSpPr>
        <p:spPr>
          <a:xfrm>
            <a:off x="9791756" y="6342560"/>
            <a:ext cx="533045" cy="486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xmlns="" id="{BFC3B2A0-399B-4116-AF75-5DCE20BD7808}"/>
              </a:ext>
            </a:extLst>
          </p:cNvPr>
          <p:cNvSpPr/>
          <p:nvPr/>
        </p:nvSpPr>
        <p:spPr>
          <a:xfrm>
            <a:off x="10721111" y="6342559"/>
            <a:ext cx="533045" cy="526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6" name="object 15">
            <a:extLst>
              <a:ext uri="{FF2B5EF4-FFF2-40B4-BE49-F238E27FC236}">
                <a16:creationId xmlns:a16="http://schemas.microsoft.com/office/drawing/2014/main" xmlns="" id="{4672D128-1068-42BF-8EA7-82C501736083}"/>
              </a:ext>
            </a:extLst>
          </p:cNvPr>
          <p:cNvSpPr/>
          <p:nvPr/>
        </p:nvSpPr>
        <p:spPr>
          <a:xfrm flipV="1">
            <a:off x="8724823" y="6342560"/>
            <a:ext cx="2621562" cy="45719"/>
          </a:xfrm>
          <a:custGeom>
            <a:avLst/>
            <a:gdLst/>
            <a:ahLst/>
            <a:cxnLst/>
            <a:rect l="l" t="t" r="r" b="b"/>
            <a:pathLst>
              <a:path w="1626870">
                <a:moveTo>
                  <a:pt x="0" y="0"/>
                </a:moveTo>
                <a:lnTo>
                  <a:pt x="1626654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xmlns="" id="{CE450B69-1297-457D-BDD2-50CB87AB1926}"/>
              </a:ext>
            </a:extLst>
          </p:cNvPr>
          <p:cNvSpPr txBox="1"/>
          <p:nvPr/>
        </p:nvSpPr>
        <p:spPr>
          <a:xfrm>
            <a:off x="8866560" y="6362208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latin typeface="Franklin Gothic Book" panose="020B0503020102020204" pitchFamily="34" charset="0"/>
              </a:rPr>
              <a:t>2,,5%	7,2%	7,2%	</a:t>
            </a:r>
          </a:p>
        </p:txBody>
      </p:sp>
      <p:graphicFrame>
        <p:nvGraphicFramePr>
          <p:cNvPr id="298" name="Table 297">
            <a:extLst>
              <a:ext uri="{FF2B5EF4-FFF2-40B4-BE49-F238E27FC236}">
                <a16:creationId xmlns:a16="http://schemas.microsoft.com/office/drawing/2014/main" xmlns="" id="{E873DC5A-92E4-4CA5-9EEB-5362F3CB6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99668"/>
              </p:ext>
            </p:extLst>
          </p:nvPr>
        </p:nvGraphicFramePr>
        <p:xfrm>
          <a:off x="8635722" y="1545179"/>
          <a:ext cx="2777916" cy="381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5972">
                  <a:extLst>
                    <a:ext uri="{9D8B030D-6E8A-4147-A177-3AD203B41FA5}">
                      <a16:colId xmlns:a16="http://schemas.microsoft.com/office/drawing/2014/main" xmlns="" val="43249115"/>
                    </a:ext>
                  </a:extLst>
                </a:gridCol>
                <a:gridCol w="925972">
                  <a:extLst>
                    <a:ext uri="{9D8B030D-6E8A-4147-A177-3AD203B41FA5}">
                      <a16:colId xmlns:a16="http://schemas.microsoft.com/office/drawing/2014/main" xmlns="" val="3418317414"/>
                    </a:ext>
                  </a:extLst>
                </a:gridCol>
                <a:gridCol w="925972">
                  <a:extLst>
                    <a:ext uri="{9D8B030D-6E8A-4147-A177-3AD203B41FA5}">
                      <a16:colId xmlns:a16="http://schemas.microsoft.com/office/drawing/2014/main" xmlns="" val="328704307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  <a:latin typeface="Franklin Gothic Book" panose="020B0503020102020204" pitchFamily="34" charset="0"/>
                        </a:rPr>
                        <a:t>Intensitas Turba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>
                          <a:effectLst/>
                          <a:latin typeface="Franklin Gothic Book" panose="020B0503020102020204" pitchFamily="34" charset="0"/>
                        </a:rPr>
                        <a:t>Kinerja Partai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87563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>
                          <a:effectLst/>
                          <a:latin typeface="Franklin Gothic Book" panose="020B0503020102020204" pitchFamily="34" charset="0"/>
                        </a:rPr>
                        <a:t>Bagus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u="none" strike="noStrike" dirty="0">
                          <a:effectLst/>
                          <a:latin typeface="Franklin Gothic Book" panose="020B0503020102020204" pitchFamily="34" charset="0"/>
                        </a:rPr>
                        <a:t>Buruk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65306471"/>
                  </a:ext>
                </a:extLst>
              </a:tr>
            </a:tbl>
          </a:graphicData>
        </a:graphic>
      </p:graphicFrame>
      <p:sp>
        <p:nvSpPr>
          <p:cNvPr id="299" name="Oval 298">
            <a:extLst>
              <a:ext uri="{FF2B5EF4-FFF2-40B4-BE49-F238E27FC236}">
                <a16:creationId xmlns:a16="http://schemas.microsoft.com/office/drawing/2014/main" xmlns="" id="{B13AFC20-9E56-453F-AC1B-85136FB4353A}"/>
              </a:ext>
            </a:extLst>
          </p:cNvPr>
          <p:cNvSpPr/>
          <p:nvPr/>
        </p:nvSpPr>
        <p:spPr>
          <a:xfrm>
            <a:off x="3644176" y="1907117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xmlns="" id="{E207D466-FB11-4E97-94BB-5C26AAA98E04}"/>
              </a:ext>
            </a:extLst>
          </p:cNvPr>
          <p:cNvSpPr/>
          <p:nvPr/>
        </p:nvSpPr>
        <p:spPr>
          <a:xfrm>
            <a:off x="3662437" y="2686450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xmlns="" id="{DB015BD2-4ACC-4C4B-94F6-45BFE19EC799}"/>
              </a:ext>
            </a:extLst>
          </p:cNvPr>
          <p:cNvSpPr/>
          <p:nvPr/>
        </p:nvSpPr>
        <p:spPr>
          <a:xfrm>
            <a:off x="3688774" y="3489847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xmlns="" id="{429508B2-3449-4A8F-8A48-64FBFA633F7A}"/>
              </a:ext>
            </a:extLst>
          </p:cNvPr>
          <p:cNvSpPr/>
          <p:nvPr/>
        </p:nvSpPr>
        <p:spPr>
          <a:xfrm>
            <a:off x="3699588" y="4287066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xmlns="" id="{46666EF3-5451-4AC7-A5CD-46A77A4AA6A4}"/>
              </a:ext>
            </a:extLst>
          </p:cNvPr>
          <p:cNvSpPr/>
          <p:nvPr/>
        </p:nvSpPr>
        <p:spPr>
          <a:xfrm>
            <a:off x="3698025" y="5058456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xmlns="" id="{2CC848F7-5E0B-4F56-B163-A2E402417A76}"/>
              </a:ext>
            </a:extLst>
          </p:cNvPr>
          <p:cNvSpPr/>
          <p:nvPr/>
        </p:nvSpPr>
        <p:spPr>
          <a:xfrm>
            <a:off x="3726768" y="5827054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xmlns="" id="{06C6647B-5BC3-42CC-ACC6-1ED5B3C2E511}"/>
              </a:ext>
            </a:extLst>
          </p:cNvPr>
          <p:cNvSpPr/>
          <p:nvPr/>
        </p:nvSpPr>
        <p:spPr>
          <a:xfrm>
            <a:off x="7790357" y="1919419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xmlns="" id="{3FA75FD4-C3BC-4A0D-A646-DCB455A6E613}"/>
              </a:ext>
            </a:extLst>
          </p:cNvPr>
          <p:cNvSpPr/>
          <p:nvPr/>
        </p:nvSpPr>
        <p:spPr>
          <a:xfrm>
            <a:off x="7801165" y="2674418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xmlns="" id="{3073A305-A479-4647-AF46-97A278843B7C}"/>
              </a:ext>
            </a:extLst>
          </p:cNvPr>
          <p:cNvSpPr/>
          <p:nvPr/>
        </p:nvSpPr>
        <p:spPr>
          <a:xfrm>
            <a:off x="7811327" y="3489847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xmlns="" id="{1F717577-484B-464A-B222-9405524FC8A6}"/>
              </a:ext>
            </a:extLst>
          </p:cNvPr>
          <p:cNvSpPr/>
          <p:nvPr/>
        </p:nvSpPr>
        <p:spPr>
          <a:xfrm>
            <a:off x="7822141" y="4247647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xmlns="" id="{16F25A59-AF53-4144-B69F-3088ED6CB287}"/>
              </a:ext>
            </a:extLst>
          </p:cNvPr>
          <p:cNvSpPr/>
          <p:nvPr/>
        </p:nvSpPr>
        <p:spPr>
          <a:xfrm>
            <a:off x="7811899" y="5046382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xmlns="" id="{AD773EDD-F3E4-4726-BEE5-3DD636DEB81F}"/>
              </a:ext>
            </a:extLst>
          </p:cNvPr>
          <p:cNvSpPr/>
          <p:nvPr/>
        </p:nvSpPr>
        <p:spPr>
          <a:xfrm>
            <a:off x="7803872" y="5810046"/>
            <a:ext cx="639283" cy="639283"/>
          </a:xfrm>
          <a:prstGeom prst="ellipse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2" name="object 81">
            <a:extLst>
              <a:ext uri="{FF2B5EF4-FFF2-40B4-BE49-F238E27FC236}">
                <a16:creationId xmlns:a16="http://schemas.microsoft.com/office/drawing/2014/main" xmlns="" id="{903AC0CB-8EBB-41D5-BAA8-C2EC9E4E3D93}"/>
              </a:ext>
            </a:extLst>
          </p:cNvPr>
          <p:cNvSpPr/>
          <p:nvPr/>
        </p:nvSpPr>
        <p:spPr>
          <a:xfrm>
            <a:off x="3774702" y="1966829"/>
            <a:ext cx="376128" cy="502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80">
            <a:extLst>
              <a:ext uri="{FF2B5EF4-FFF2-40B4-BE49-F238E27FC236}">
                <a16:creationId xmlns:a16="http://schemas.microsoft.com/office/drawing/2014/main" xmlns="" id="{3DDBD5C1-EBD9-4EA5-A1E4-D2B0FFF8DEFA}"/>
              </a:ext>
            </a:extLst>
          </p:cNvPr>
          <p:cNvSpPr/>
          <p:nvPr/>
        </p:nvSpPr>
        <p:spPr>
          <a:xfrm>
            <a:off x="3714128" y="2725066"/>
            <a:ext cx="562010" cy="562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88">
            <a:extLst>
              <a:ext uri="{FF2B5EF4-FFF2-40B4-BE49-F238E27FC236}">
                <a16:creationId xmlns:a16="http://schemas.microsoft.com/office/drawing/2014/main" xmlns="" id="{89EB1607-4AA9-4EAC-AAFB-2172786F6F07}"/>
              </a:ext>
            </a:extLst>
          </p:cNvPr>
          <p:cNvSpPr/>
          <p:nvPr/>
        </p:nvSpPr>
        <p:spPr>
          <a:xfrm>
            <a:off x="3784774" y="3586739"/>
            <a:ext cx="445490" cy="445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96">
            <a:extLst>
              <a:ext uri="{FF2B5EF4-FFF2-40B4-BE49-F238E27FC236}">
                <a16:creationId xmlns:a16="http://schemas.microsoft.com/office/drawing/2014/main" xmlns="" id="{96D0B8E3-EF49-44E6-B227-6EEBE0822DD2}"/>
              </a:ext>
            </a:extLst>
          </p:cNvPr>
          <p:cNvSpPr/>
          <p:nvPr/>
        </p:nvSpPr>
        <p:spPr>
          <a:xfrm>
            <a:off x="3805032" y="4339364"/>
            <a:ext cx="430264" cy="4962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86">
            <a:extLst>
              <a:ext uri="{FF2B5EF4-FFF2-40B4-BE49-F238E27FC236}">
                <a16:creationId xmlns:a16="http://schemas.microsoft.com/office/drawing/2014/main" xmlns="" id="{29B18A61-6723-42A7-9301-33C4F7612DA2}"/>
              </a:ext>
            </a:extLst>
          </p:cNvPr>
          <p:cNvSpPr/>
          <p:nvPr/>
        </p:nvSpPr>
        <p:spPr>
          <a:xfrm>
            <a:off x="3815805" y="5073235"/>
            <a:ext cx="412932" cy="585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8" name="object 84">
            <a:extLst>
              <a:ext uri="{FF2B5EF4-FFF2-40B4-BE49-F238E27FC236}">
                <a16:creationId xmlns:a16="http://schemas.microsoft.com/office/drawing/2014/main" xmlns="" id="{1C0DE05F-2A0C-4913-8D5A-42D25EA825A4}"/>
              </a:ext>
            </a:extLst>
          </p:cNvPr>
          <p:cNvSpPr/>
          <p:nvPr/>
        </p:nvSpPr>
        <p:spPr>
          <a:xfrm>
            <a:off x="3778036" y="5976311"/>
            <a:ext cx="533435" cy="3556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98">
            <a:extLst>
              <a:ext uri="{FF2B5EF4-FFF2-40B4-BE49-F238E27FC236}">
                <a16:creationId xmlns:a16="http://schemas.microsoft.com/office/drawing/2014/main" xmlns="" id="{11F5AE65-2943-48A4-921A-F64ADAEA4A97}"/>
              </a:ext>
            </a:extLst>
          </p:cNvPr>
          <p:cNvSpPr/>
          <p:nvPr/>
        </p:nvSpPr>
        <p:spPr>
          <a:xfrm>
            <a:off x="7924320" y="1973283"/>
            <a:ext cx="381993" cy="5374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82">
            <a:extLst>
              <a:ext uri="{FF2B5EF4-FFF2-40B4-BE49-F238E27FC236}">
                <a16:creationId xmlns:a16="http://schemas.microsoft.com/office/drawing/2014/main" xmlns="" id="{3C29C9D8-B6CC-4FB6-A93E-0F03C11A8B9B}"/>
              </a:ext>
            </a:extLst>
          </p:cNvPr>
          <p:cNvSpPr/>
          <p:nvPr/>
        </p:nvSpPr>
        <p:spPr>
          <a:xfrm>
            <a:off x="7901835" y="2719374"/>
            <a:ext cx="440407" cy="523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101">
            <a:extLst>
              <a:ext uri="{FF2B5EF4-FFF2-40B4-BE49-F238E27FC236}">
                <a16:creationId xmlns:a16="http://schemas.microsoft.com/office/drawing/2014/main" xmlns="" id="{24A1CAE7-5B81-4C75-B191-AFB12E5ADEE6}"/>
              </a:ext>
            </a:extLst>
          </p:cNvPr>
          <p:cNvSpPr/>
          <p:nvPr/>
        </p:nvSpPr>
        <p:spPr>
          <a:xfrm>
            <a:off x="7933173" y="3565329"/>
            <a:ext cx="389717" cy="464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109">
            <a:extLst>
              <a:ext uri="{FF2B5EF4-FFF2-40B4-BE49-F238E27FC236}">
                <a16:creationId xmlns:a16="http://schemas.microsoft.com/office/drawing/2014/main" xmlns="" id="{08AAE3B6-128F-44E0-9C3D-200DF6F4D7F7}"/>
              </a:ext>
            </a:extLst>
          </p:cNvPr>
          <p:cNvSpPr/>
          <p:nvPr/>
        </p:nvSpPr>
        <p:spPr>
          <a:xfrm>
            <a:off x="7890431" y="4421606"/>
            <a:ext cx="546445" cy="3148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111">
            <a:extLst>
              <a:ext uri="{FF2B5EF4-FFF2-40B4-BE49-F238E27FC236}">
                <a16:creationId xmlns:a16="http://schemas.microsoft.com/office/drawing/2014/main" xmlns="" id="{BC46A340-D439-4CE5-B5E4-1523CBBA2987}"/>
              </a:ext>
            </a:extLst>
          </p:cNvPr>
          <p:cNvSpPr/>
          <p:nvPr/>
        </p:nvSpPr>
        <p:spPr>
          <a:xfrm>
            <a:off x="7920745" y="5087930"/>
            <a:ext cx="430866" cy="5348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10">
            <a:extLst>
              <a:ext uri="{FF2B5EF4-FFF2-40B4-BE49-F238E27FC236}">
                <a16:creationId xmlns:a16="http://schemas.microsoft.com/office/drawing/2014/main" xmlns="" id="{A71CB196-4980-4C2C-986E-018878374A91}"/>
              </a:ext>
            </a:extLst>
          </p:cNvPr>
          <p:cNvSpPr/>
          <p:nvPr/>
        </p:nvSpPr>
        <p:spPr>
          <a:xfrm>
            <a:off x="7865828" y="5864632"/>
            <a:ext cx="528531" cy="5475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112">
            <a:extLst>
              <a:ext uri="{FF2B5EF4-FFF2-40B4-BE49-F238E27FC236}">
                <a16:creationId xmlns:a16="http://schemas.microsoft.com/office/drawing/2014/main" xmlns="" id="{9EE76E5F-2670-46F9-BFDD-08378676BFE0}"/>
              </a:ext>
            </a:extLst>
          </p:cNvPr>
          <p:cNvSpPr txBox="1"/>
          <p:nvPr/>
        </p:nvSpPr>
        <p:spPr>
          <a:xfrm>
            <a:off x="493297" y="5893296"/>
            <a:ext cx="2442353" cy="42319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40"/>
              </a:spcBef>
              <a:tabLst>
                <a:tab pos="826135" algn="l"/>
              </a:tabLst>
            </a:pPr>
            <a:r>
              <a:rPr lang="id-ID" sz="1150" spc="-40" dirty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lang="en-US" sz="1150" spc="-40" dirty="0">
                <a:solidFill>
                  <a:srgbClr val="003C7A"/>
                </a:solidFill>
                <a:latin typeface="Arial"/>
                <a:cs typeface="Arial"/>
              </a:rPr>
              <a:t>74</a:t>
            </a:r>
            <a:r>
              <a:rPr sz="1150" spc="-40" dirty="0">
                <a:solidFill>
                  <a:srgbClr val="003C7A"/>
                </a:solidFill>
                <a:latin typeface="Arial"/>
                <a:cs typeface="Arial"/>
              </a:rPr>
              <a:t>,3</a:t>
            </a:r>
            <a:r>
              <a:rPr sz="1150" spc="-95" dirty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3C7A"/>
                </a:solidFill>
                <a:latin typeface="Arial"/>
                <a:cs typeface="Arial"/>
              </a:rPr>
              <a:t>%	</a:t>
            </a:r>
            <a:r>
              <a:rPr lang="id-ID" sz="1150" spc="-10" dirty="0">
                <a:solidFill>
                  <a:srgbClr val="003C7A"/>
                </a:solidFill>
                <a:latin typeface="Arial"/>
                <a:cs typeface="Arial"/>
              </a:rPr>
              <a:t>	 </a:t>
            </a:r>
            <a:r>
              <a:rPr lang="en-US" sz="1150" spc="-40" dirty="0">
                <a:solidFill>
                  <a:srgbClr val="003C7A"/>
                </a:solidFill>
                <a:latin typeface="Arial"/>
                <a:cs typeface="Arial"/>
              </a:rPr>
              <a:t>25</a:t>
            </a:r>
            <a:r>
              <a:rPr sz="1150" spc="-40" dirty="0">
                <a:solidFill>
                  <a:srgbClr val="003C7A"/>
                </a:solidFill>
                <a:latin typeface="Arial"/>
                <a:cs typeface="Arial"/>
              </a:rPr>
              <a:t>,7</a:t>
            </a:r>
            <a:r>
              <a:rPr sz="1150" spc="-105" dirty="0">
                <a:solidFill>
                  <a:srgbClr val="003C7A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003C7A"/>
                </a:solidFill>
                <a:latin typeface="Arial"/>
                <a:cs typeface="Arial"/>
              </a:rPr>
              <a:t>%</a:t>
            </a:r>
            <a:r>
              <a:rPr lang="id-ID" sz="1150" spc="-10" dirty="0">
                <a:solidFill>
                  <a:srgbClr val="003C7A"/>
                </a:solidFill>
                <a:latin typeface="Arial"/>
                <a:cs typeface="Arial"/>
              </a:rPr>
              <a:t>            2,1%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b="1" spc="-45" dirty="0">
                <a:solidFill>
                  <a:srgbClr val="6BBA9C"/>
                </a:solidFill>
                <a:latin typeface="Arial"/>
                <a:cs typeface="Arial"/>
              </a:rPr>
              <a:t>Gambar</a:t>
            </a:r>
            <a:r>
              <a:rPr lang="id-ID" sz="1150" b="1" spc="225" dirty="0">
                <a:solidFill>
                  <a:srgbClr val="6BBA9C"/>
                </a:solidFill>
                <a:latin typeface="Arial"/>
                <a:cs typeface="Arial"/>
              </a:rPr>
              <a:t>   </a:t>
            </a:r>
            <a:r>
              <a:rPr sz="1150" b="1" spc="-40" dirty="0">
                <a:solidFill>
                  <a:srgbClr val="6BBA9C"/>
                </a:solidFill>
                <a:latin typeface="Arial"/>
                <a:cs typeface="Arial"/>
              </a:rPr>
              <a:t>Nama</a:t>
            </a:r>
            <a:r>
              <a:rPr sz="1150" b="1" spc="-70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150" b="1" spc="-50" dirty="0" err="1">
                <a:solidFill>
                  <a:srgbClr val="6BBA9C"/>
                </a:solidFill>
                <a:latin typeface="Arial"/>
                <a:cs typeface="Arial"/>
              </a:rPr>
              <a:t>Caleg</a:t>
            </a:r>
            <a:r>
              <a:rPr lang="id-ID" sz="1150" b="1" spc="-50" dirty="0">
                <a:solidFill>
                  <a:srgbClr val="6BBA9C"/>
                </a:solidFill>
                <a:latin typeface="Arial"/>
                <a:cs typeface="Arial"/>
              </a:rPr>
              <a:t>   	TT/TJ</a:t>
            </a:r>
            <a:endParaRPr sz="1150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327" name="object 113">
            <a:extLst>
              <a:ext uri="{FF2B5EF4-FFF2-40B4-BE49-F238E27FC236}">
                <a16:creationId xmlns:a16="http://schemas.microsoft.com/office/drawing/2014/main" xmlns="" id="{2DEBFACB-1B7C-41DF-AE01-AB1B5B6F0B37}"/>
              </a:ext>
            </a:extLst>
          </p:cNvPr>
          <p:cNvSpPr/>
          <p:nvPr/>
        </p:nvSpPr>
        <p:spPr>
          <a:xfrm>
            <a:off x="519421" y="5297169"/>
            <a:ext cx="507670" cy="612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115">
            <a:extLst>
              <a:ext uri="{FF2B5EF4-FFF2-40B4-BE49-F238E27FC236}">
                <a16:creationId xmlns:a16="http://schemas.microsoft.com/office/drawing/2014/main" xmlns="" id="{4889C52D-92C4-456C-B0C8-2F36FE9C53D9}"/>
              </a:ext>
            </a:extLst>
          </p:cNvPr>
          <p:cNvSpPr/>
          <p:nvPr/>
        </p:nvSpPr>
        <p:spPr>
          <a:xfrm>
            <a:off x="488447" y="5903151"/>
            <a:ext cx="2345440" cy="0"/>
          </a:xfrm>
          <a:custGeom>
            <a:avLst/>
            <a:gdLst/>
            <a:ahLst/>
            <a:cxnLst/>
            <a:rect l="l" t="t" r="r" b="b"/>
            <a:pathLst>
              <a:path w="1418589">
                <a:moveTo>
                  <a:pt x="0" y="0"/>
                </a:moveTo>
                <a:lnTo>
                  <a:pt x="1418539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116">
            <a:extLst>
              <a:ext uri="{FF2B5EF4-FFF2-40B4-BE49-F238E27FC236}">
                <a16:creationId xmlns:a16="http://schemas.microsoft.com/office/drawing/2014/main" xmlns="" id="{DA471A49-D244-443F-AEF7-B8F28FF36D7C}"/>
              </a:ext>
            </a:extLst>
          </p:cNvPr>
          <p:cNvSpPr/>
          <p:nvPr/>
        </p:nvSpPr>
        <p:spPr>
          <a:xfrm>
            <a:off x="317126" y="4266292"/>
            <a:ext cx="2761194" cy="2200045"/>
          </a:xfrm>
          <a:custGeom>
            <a:avLst/>
            <a:gdLst/>
            <a:ahLst/>
            <a:cxnLst/>
            <a:rect l="l" t="t" r="r" b="b"/>
            <a:pathLst>
              <a:path w="1670050" h="1399539">
                <a:moveTo>
                  <a:pt x="1573949" y="0"/>
                </a:moveTo>
                <a:lnTo>
                  <a:pt x="95719" y="0"/>
                </a:lnTo>
                <a:lnTo>
                  <a:pt x="58459" y="7523"/>
                </a:lnTo>
                <a:lnTo>
                  <a:pt x="28033" y="28040"/>
                </a:lnTo>
                <a:lnTo>
                  <a:pt x="7521" y="58469"/>
                </a:lnTo>
                <a:lnTo>
                  <a:pt x="0" y="95732"/>
                </a:lnTo>
                <a:lnTo>
                  <a:pt x="0" y="1303820"/>
                </a:lnTo>
                <a:lnTo>
                  <a:pt x="7521" y="1341075"/>
                </a:lnTo>
                <a:lnTo>
                  <a:pt x="28033" y="1371501"/>
                </a:lnTo>
                <a:lnTo>
                  <a:pt x="58459" y="1392016"/>
                </a:lnTo>
                <a:lnTo>
                  <a:pt x="95719" y="1399540"/>
                </a:lnTo>
                <a:lnTo>
                  <a:pt x="1573949" y="1399540"/>
                </a:lnTo>
                <a:lnTo>
                  <a:pt x="1611217" y="1392016"/>
                </a:lnTo>
                <a:lnTo>
                  <a:pt x="1628917" y="1380083"/>
                </a:lnTo>
                <a:lnTo>
                  <a:pt x="113499" y="1380083"/>
                </a:lnTo>
                <a:lnTo>
                  <a:pt x="77134" y="1372743"/>
                </a:lnTo>
                <a:lnTo>
                  <a:pt x="47439" y="1352724"/>
                </a:lnTo>
                <a:lnTo>
                  <a:pt x="27419" y="1323033"/>
                </a:lnTo>
                <a:lnTo>
                  <a:pt x="20078" y="1286675"/>
                </a:lnTo>
                <a:lnTo>
                  <a:pt x="20078" y="486003"/>
                </a:lnTo>
                <a:lnTo>
                  <a:pt x="27419" y="449639"/>
                </a:lnTo>
                <a:lnTo>
                  <a:pt x="47439" y="419949"/>
                </a:lnTo>
                <a:lnTo>
                  <a:pt x="77134" y="399933"/>
                </a:lnTo>
                <a:lnTo>
                  <a:pt x="113499" y="392595"/>
                </a:lnTo>
                <a:lnTo>
                  <a:pt x="1669681" y="392595"/>
                </a:lnTo>
                <a:lnTo>
                  <a:pt x="1669681" y="95732"/>
                </a:lnTo>
                <a:lnTo>
                  <a:pt x="1662160" y="58469"/>
                </a:lnTo>
                <a:lnTo>
                  <a:pt x="1641646" y="28040"/>
                </a:lnTo>
                <a:lnTo>
                  <a:pt x="1611217" y="7523"/>
                </a:lnTo>
                <a:lnTo>
                  <a:pt x="1573949" y="0"/>
                </a:lnTo>
                <a:close/>
              </a:path>
              <a:path w="1670050" h="1399539">
                <a:moveTo>
                  <a:pt x="1669681" y="392595"/>
                </a:moveTo>
                <a:lnTo>
                  <a:pt x="1556181" y="392595"/>
                </a:lnTo>
                <a:lnTo>
                  <a:pt x="1592547" y="399933"/>
                </a:lnTo>
                <a:lnTo>
                  <a:pt x="1622242" y="419949"/>
                </a:lnTo>
                <a:lnTo>
                  <a:pt x="1642262" y="449639"/>
                </a:lnTo>
                <a:lnTo>
                  <a:pt x="1649602" y="486003"/>
                </a:lnTo>
                <a:lnTo>
                  <a:pt x="1649602" y="1286675"/>
                </a:lnTo>
                <a:lnTo>
                  <a:pt x="1642262" y="1323033"/>
                </a:lnTo>
                <a:lnTo>
                  <a:pt x="1622242" y="1352724"/>
                </a:lnTo>
                <a:lnTo>
                  <a:pt x="1592547" y="1372743"/>
                </a:lnTo>
                <a:lnTo>
                  <a:pt x="1556181" y="1380083"/>
                </a:lnTo>
                <a:lnTo>
                  <a:pt x="1628917" y="1380083"/>
                </a:lnTo>
                <a:lnTo>
                  <a:pt x="1641646" y="1371501"/>
                </a:lnTo>
                <a:lnTo>
                  <a:pt x="1662160" y="1341075"/>
                </a:lnTo>
                <a:lnTo>
                  <a:pt x="1669681" y="1303820"/>
                </a:lnTo>
                <a:lnTo>
                  <a:pt x="1669681" y="392595"/>
                </a:lnTo>
                <a:close/>
              </a:path>
            </a:pathLst>
          </a:custGeom>
          <a:solidFill>
            <a:srgbClr val="7FB8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117">
            <a:extLst>
              <a:ext uri="{FF2B5EF4-FFF2-40B4-BE49-F238E27FC236}">
                <a16:creationId xmlns:a16="http://schemas.microsoft.com/office/drawing/2014/main" xmlns="" id="{D847F8F7-2404-4B70-9612-B6BF562A6C39}"/>
              </a:ext>
            </a:extLst>
          </p:cNvPr>
          <p:cNvSpPr txBox="1"/>
          <p:nvPr/>
        </p:nvSpPr>
        <p:spPr>
          <a:xfrm>
            <a:off x="481640" y="4293579"/>
            <a:ext cx="1872992" cy="5225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Preferensi</a:t>
            </a:r>
            <a:r>
              <a:rPr sz="1600" b="1" spc="-10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Responden</a:t>
            </a:r>
            <a:endParaRPr sz="1600" dirty="0">
              <a:latin typeface="Franklin Gothic Book" panose="020B0503020102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600" b="1" spc="-3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dalam</a:t>
            </a:r>
            <a:r>
              <a:rPr sz="1600" b="1" spc="-10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Mencoblos</a:t>
            </a:r>
            <a:endParaRPr sz="16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332" name="object 118">
            <a:extLst>
              <a:ext uri="{FF2B5EF4-FFF2-40B4-BE49-F238E27FC236}">
                <a16:creationId xmlns:a16="http://schemas.microsoft.com/office/drawing/2014/main" xmlns="" id="{A67F6FE6-9E9A-45E1-8AA4-A3909CC138FA}"/>
              </a:ext>
            </a:extLst>
          </p:cNvPr>
          <p:cNvSpPr/>
          <p:nvPr/>
        </p:nvSpPr>
        <p:spPr>
          <a:xfrm>
            <a:off x="2878991" y="4273866"/>
            <a:ext cx="165797" cy="2390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119">
            <a:extLst>
              <a:ext uri="{FF2B5EF4-FFF2-40B4-BE49-F238E27FC236}">
                <a16:creationId xmlns:a16="http://schemas.microsoft.com/office/drawing/2014/main" xmlns="" id="{D849A6F5-811A-469B-91B4-0833876E0F58}"/>
              </a:ext>
            </a:extLst>
          </p:cNvPr>
          <p:cNvSpPr/>
          <p:nvPr/>
        </p:nvSpPr>
        <p:spPr>
          <a:xfrm>
            <a:off x="2386480" y="4411395"/>
            <a:ext cx="817859" cy="468158"/>
          </a:xfrm>
          <a:custGeom>
            <a:avLst/>
            <a:gdLst/>
            <a:ahLst/>
            <a:cxnLst/>
            <a:rect l="l" t="t" r="r" b="b"/>
            <a:pathLst>
              <a:path w="494664" h="297814">
                <a:moveTo>
                  <a:pt x="177175" y="0"/>
                </a:moveTo>
                <a:lnTo>
                  <a:pt x="118233" y="21807"/>
                </a:lnTo>
                <a:lnTo>
                  <a:pt x="104386" y="27319"/>
                </a:lnTo>
                <a:lnTo>
                  <a:pt x="90066" y="33413"/>
                </a:lnTo>
                <a:lnTo>
                  <a:pt x="80394" y="36084"/>
                </a:lnTo>
                <a:lnTo>
                  <a:pt x="39497" y="65073"/>
                </a:lnTo>
                <a:lnTo>
                  <a:pt x="26395" y="120844"/>
                </a:lnTo>
                <a:lnTo>
                  <a:pt x="10813" y="217611"/>
                </a:lnTo>
                <a:lnTo>
                  <a:pt x="3542" y="266287"/>
                </a:lnTo>
                <a:lnTo>
                  <a:pt x="0" y="297753"/>
                </a:lnTo>
                <a:lnTo>
                  <a:pt x="360417" y="297753"/>
                </a:lnTo>
                <a:lnTo>
                  <a:pt x="357134" y="242379"/>
                </a:lnTo>
                <a:lnTo>
                  <a:pt x="481501" y="242379"/>
                </a:lnTo>
                <a:lnTo>
                  <a:pt x="494580" y="197908"/>
                </a:lnTo>
                <a:lnTo>
                  <a:pt x="493681" y="182684"/>
                </a:lnTo>
                <a:lnTo>
                  <a:pt x="491399" y="170357"/>
                </a:lnTo>
                <a:lnTo>
                  <a:pt x="480289" y="147650"/>
                </a:lnTo>
                <a:lnTo>
                  <a:pt x="266126" y="147650"/>
                </a:lnTo>
                <a:lnTo>
                  <a:pt x="177175" y="0"/>
                </a:lnTo>
                <a:close/>
              </a:path>
              <a:path w="494664" h="297814">
                <a:moveTo>
                  <a:pt x="481501" y="242379"/>
                </a:moveTo>
                <a:lnTo>
                  <a:pt x="357134" y="242379"/>
                </a:lnTo>
                <a:lnTo>
                  <a:pt x="457324" y="266928"/>
                </a:lnTo>
                <a:lnTo>
                  <a:pt x="474473" y="249961"/>
                </a:lnTo>
                <a:lnTo>
                  <a:pt x="481501" y="242379"/>
                </a:lnTo>
                <a:close/>
              </a:path>
              <a:path w="494664" h="297814">
                <a:moveTo>
                  <a:pt x="273708" y="17043"/>
                </a:moveTo>
                <a:lnTo>
                  <a:pt x="266126" y="147650"/>
                </a:lnTo>
                <a:lnTo>
                  <a:pt x="480289" y="147650"/>
                </a:lnTo>
                <a:lnTo>
                  <a:pt x="474336" y="135483"/>
                </a:lnTo>
                <a:lnTo>
                  <a:pt x="379893" y="135483"/>
                </a:lnTo>
                <a:lnTo>
                  <a:pt x="339951" y="60566"/>
                </a:lnTo>
                <a:lnTo>
                  <a:pt x="273708" y="17043"/>
                </a:lnTo>
                <a:close/>
              </a:path>
              <a:path w="494664" h="297814">
                <a:moveTo>
                  <a:pt x="400517" y="28397"/>
                </a:moveTo>
                <a:lnTo>
                  <a:pt x="360601" y="65595"/>
                </a:lnTo>
                <a:lnTo>
                  <a:pt x="379893" y="135483"/>
                </a:lnTo>
                <a:lnTo>
                  <a:pt x="474336" y="135483"/>
                </a:lnTo>
                <a:lnTo>
                  <a:pt x="472200" y="131117"/>
                </a:lnTo>
                <a:lnTo>
                  <a:pt x="441515" y="84213"/>
                </a:lnTo>
                <a:lnTo>
                  <a:pt x="413051" y="44892"/>
                </a:lnTo>
                <a:lnTo>
                  <a:pt x="400517" y="28397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120">
            <a:extLst>
              <a:ext uri="{FF2B5EF4-FFF2-40B4-BE49-F238E27FC236}">
                <a16:creationId xmlns:a16="http://schemas.microsoft.com/office/drawing/2014/main" xmlns="" id="{CFCCB165-236B-4EB6-B78D-3934A8D557F3}"/>
              </a:ext>
            </a:extLst>
          </p:cNvPr>
          <p:cNvSpPr/>
          <p:nvPr/>
        </p:nvSpPr>
        <p:spPr>
          <a:xfrm>
            <a:off x="2849621" y="4243708"/>
            <a:ext cx="148034" cy="178677"/>
          </a:xfrm>
          <a:custGeom>
            <a:avLst/>
            <a:gdLst/>
            <a:ahLst/>
            <a:cxnLst/>
            <a:rect l="l" t="t" r="r" b="b"/>
            <a:pathLst>
              <a:path w="89535" h="113664">
                <a:moveTo>
                  <a:pt x="32854" y="0"/>
                </a:moveTo>
                <a:lnTo>
                  <a:pt x="2692" y="16332"/>
                </a:lnTo>
                <a:lnTo>
                  <a:pt x="0" y="25234"/>
                </a:lnTo>
                <a:lnTo>
                  <a:pt x="3898" y="32385"/>
                </a:lnTo>
                <a:lnTo>
                  <a:pt x="43370" y="103492"/>
                </a:lnTo>
                <a:lnTo>
                  <a:pt x="47218" y="110642"/>
                </a:lnTo>
                <a:lnTo>
                  <a:pt x="56146" y="113309"/>
                </a:lnTo>
                <a:lnTo>
                  <a:pt x="86309" y="96964"/>
                </a:lnTo>
                <a:lnTo>
                  <a:pt x="88976" y="88049"/>
                </a:lnTo>
                <a:lnTo>
                  <a:pt x="85128" y="80899"/>
                </a:lnTo>
                <a:lnTo>
                  <a:pt x="45618" y="9779"/>
                </a:lnTo>
                <a:lnTo>
                  <a:pt x="41757" y="2654"/>
                </a:lnTo>
                <a:lnTo>
                  <a:pt x="32854" y="0"/>
                </a:lnTo>
                <a:close/>
              </a:path>
            </a:pathLst>
          </a:custGeom>
          <a:solidFill>
            <a:srgbClr val="1F3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121">
            <a:extLst>
              <a:ext uri="{FF2B5EF4-FFF2-40B4-BE49-F238E27FC236}">
                <a16:creationId xmlns:a16="http://schemas.microsoft.com/office/drawing/2014/main" xmlns="" id="{3F900562-BAE7-48C0-A0EA-44FC9C82CCA2}"/>
              </a:ext>
            </a:extLst>
          </p:cNvPr>
          <p:cNvSpPr/>
          <p:nvPr/>
        </p:nvSpPr>
        <p:spPr>
          <a:xfrm>
            <a:off x="2831711" y="4252618"/>
            <a:ext cx="148034" cy="178677"/>
          </a:xfrm>
          <a:custGeom>
            <a:avLst/>
            <a:gdLst/>
            <a:ahLst/>
            <a:cxnLst/>
            <a:rect l="l" t="t" r="r" b="b"/>
            <a:pathLst>
              <a:path w="89535" h="113664">
                <a:moveTo>
                  <a:pt x="32829" y="0"/>
                </a:moveTo>
                <a:lnTo>
                  <a:pt x="2654" y="16344"/>
                </a:lnTo>
                <a:lnTo>
                  <a:pt x="0" y="25260"/>
                </a:lnTo>
                <a:lnTo>
                  <a:pt x="3860" y="32397"/>
                </a:lnTo>
                <a:lnTo>
                  <a:pt x="43357" y="103492"/>
                </a:lnTo>
                <a:lnTo>
                  <a:pt x="47218" y="110629"/>
                </a:lnTo>
                <a:lnTo>
                  <a:pt x="56133" y="113309"/>
                </a:lnTo>
                <a:lnTo>
                  <a:pt x="86309" y="96964"/>
                </a:lnTo>
                <a:lnTo>
                  <a:pt x="88976" y="88049"/>
                </a:lnTo>
                <a:lnTo>
                  <a:pt x="85089" y="80911"/>
                </a:lnTo>
                <a:lnTo>
                  <a:pt x="45618" y="9779"/>
                </a:lnTo>
                <a:lnTo>
                  <a:pt x="41719" y="2654"/>
                </a:lnTo>
                <a:lnTo>
                  <a:pt x="32829" y="0"/>
                </a:lnTo>
                <a:close/>
              </a:path>
            </a:pathLst>
          </a:custGeom>
          <a:solidFill>
            <a:srgbClr val="102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122">
            <a:extLst>
              <a:ext uri="{FF2B5EF4-FFF2-40B4-BE49-F238E27FC236}">
                <a16:creationId xmlns:a16="http://schemas.microsoft.com/office/drawing/2014/main" xmlns="" id="{60C3C92F-50C0-416A-8329-9C289D6C9CB2}"/>
              </a:ext>
            </a:extLst>
          </p:cNvPr>
          <p:cNvSpPr/>
          <p:nvPr/>
        </p:nvSpPr>
        <p:spPr>
          <a:xfrm>
            <a:off x="2716763" y="4254363"/>
            <a:ext cx="131235" cy="174686"/>
          </a:xfrm>
          <a:custGeom>
            <a:avLst/>
            <a:gdLst/>
            <a:ahLst/>
            <a:cxnLst/>
            <a:rect l="l" t="t" r="r" b="b"/>
            <a:pathLst>
              <a:path w="79375" h="111125">
                <a:moveTo>
                  <a:pt x="0" y="0"/>
                </a:moveTo>
                <a:lnTo>
                  <a:pt x="0" y="79603"/>
                </a:lnTo>
                <a:lnTo>
                  <a:pt x="45516" y="111086"/>
                </a:lnTo>
                <a:lnTo>
                  <a:pt x="65862" y="95351"/>
                </a:lnTo>
                <a:lnTo>
                  <a:pt x="64681" y="49860"/>
                </a:lnTo>
                <a:lnTo>
                  <a:pt x="79171" y="24142"/>
                </a:lnTo>
                <a:lnTo>
                  <a:pt x="0" y="0"/>
                </a:lnTo>
                <a:close/>
              </a:path>
            </a:pathLst>
          </a:custGeom>
          <a:solidFill>
            <a:srgbClr val="F58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123">
            <a:extLst>
              <a:ext uri="{FF2B5EF4-FFF2-40B4-BE49-F238E27FC236}">
                <a16:creationId xmlns:a16="http://schemas.microsoft.com/office/drawing/2014/main" xmlns="" id="{34F9C40E-0636-4208-93EA-440AACC4BAF7}"/>
              </a:ext>
            </a:extLst>
          </p:cNvPr>
          <p:cNvSpPr/>
          <p:nvPr/>
        </p:nvSpPr>
        <p:spPr>
          <a:xfrm>
            <a:off x="2667579" y="4095623"/>
            <a:ext cx="242523" cy="303454"/>
          </a:xfrm>
          <a:custGeom>
            <a:avLst/>
            <a:gdLst/>
            <a:ahLst/>
            <a:cxnLst/>
            <a:rect l="l" t="t" r="r" b="b"/>
            <a:pathLst>
              <a:path w="146685" h="193039">
                <a:moveTo>
                  <a:pt x="140302" y="128409"/>
                </a:moveTo>
                <a:lnTo>
                  <a:pt x="31943" y="128409"/>
                </a:lnTo>
                <a:lnTo>
                  <a:pt x="39487" y="132943"/>
                </a:lnTo>
                <a:lnTo>
                  <a:pt x="41062" y="136004"/>
                </a:lnTo>
                <a:lnTo>
                  <a:pt x="43764" y="144950"/>
                </a:lnTo>
                <a:lnTo>
                  <a:pt x="45680" y="155911"/>
                </a:lnTo>
                <a:lnTo>
                  <a:pt x="49036" y="167472"/>
                </a:lnTo>
                <a:lnTo>
                  <a:pt x="85197" y="191882"/>
                </a:lnTo>
                <a:lnTo>
                  <a:pt x="93168" y="192555"/>
                </a:lnTo>
                <a:lnTo>
                  <a:pt x="101061" y="192150"/>
                </a:lnTo>
                <a:lnTo>
                  <a:pt x="107191" y="190398"/>
                </a:lnTo>
                <a:lnTo>
                  <a:pt x="117737" y="179093"/>
                </a:lnTo>
                <a:lnTo>
                  <a:pt x="127877" y="160300"/>
                </a:lnTo>
                <a:lnTo>
                  <a:pt x="136282" y="140101"/>
                </a:lnTo>
                <a:lnTo>
                  <a:pt x="140302" y="128409"/>
                </a:lnTo>
                <a:close/>
              </a:path>
              <a:path w="146685" h="193039">
                <a:moveTo>
                  <a:pt x="10658" y="0"/>
                </a:moveTo>
                <a:lnTo>
                  <a:pt x="2664" y="60297"/>
                </a:lnTo>
                <a:lnTo>
                  <a:pt x="0" y="94329"/>
                </a:lnTo>
                <a:lnTo>
                  <a:pt x="2664" y="114635"/>
                </a:lnTo>
                <a:lnTo>
                  <a:pt x="10658" y="133756"/>
                </a:lnTo>
                <a:lnTo>
                  <a:pt x="13122" y="139014"/>
                </a:lnTo>
                <a:lnTo>
                  <a:pt x="17620" y="144950"/>
                </a:lnTo>
                <a:lnTo>
                  <a:pt x="23155" y="150825"/>
                </a:lnTo>
                <a:lnTo>
                  <a:pt x="23828" y="132041"/>
                </a:lnTo>
                <a:lnTo>
                  <a:pt x="31943" y="128409"/>
                </a:lnTo>
                <a:lnTo>
                  <a:pt x="140302" y="128409"/>
                </a:lnTo>
                <a:lnTo>
                  <a:pt x="141620" y="124574"/>
                </a:lnTo>
                <a:lnTo>
                  <a:pt x="142648" y="116264"/>
                </a:lnTo>
                <a:lnTo>
                  <a:pt x="141943" y="106892"/>
                </a:lnTo>
                <a:lnTo>
                  <a:pt x="140740" y="96677"/>
                </a:lnTo>
                <a:lnTo>
                  <a:pt x="140274" y="85839"/>
                </a:lnTo>
                <a:lnTo>
                  <a:pt x="140452" y="79501"/>
                </a:lnTo>
                <a:lnTo>
                  <a:pt x="146688" y="72593"/>
                </a:lnTo>
                <a:lnTo>
                  <a:pt x="146573" y="66268"/>
                </a:lnTo>
                <a:lnTo>
                  <a:pt x="145793" y="45562"/>
                </a:lnTo>
                <a:lnTo>
                  <a:pt x="144595" y="28041"/>
                </a:lnTo>
                <a:lnTo>
                  <a:pt x="143498" y="15912"/>
                </a:lnTo>
                <a:lnTo>
                  <a:pt x="143017" y="11379"/>
                </a:lnTo>
                <a:lnTo>
                  <a:pt x="10658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124">
            <a:extLst>
              <a:ext uri="{FF2B5EF4-FFF2-40B4-BE49-F238E27FC236}">
                <a16:creationId xmlns:a16="http://schemas.microsoft.com/office/drawing/2014/main" xmlns="" id="{41173A66-215D-416E-999D-D0ADB576EEC9}"/>
              </a:ext>
            </a:extLst>
          </p:cNvPr>
          <p:cNvSpPr/>
          <p:nvPr/>
        </p:nvSpPr>
        <p:spPr>
          <a:xfrm>
            <a:off x="2531803" y="4624370"/>
            <a:ext cx="82941" cy="255541"/>
          </a:xfrm>
          <a:custGeom>
            <a:avLst/>
            <a:gdLst/>
            <a:ahLst/>
            <a:cxnLst/>
            <a:rect l="l" t="t" r="r" b="b"/>
            <a:pathLst>
              <a:path w="50164" h="162560">
                <a:moveTo>
                  <a:pt x="32066" y="0"/>
                </a:moveTo>
                <a:lnTo>
                  <a:pt x="16601" y="16458"/>
                </a:lnTo>
                <a:lnTo>
                  <a:pt x="8409" y="52703"/>
                </a:lnTo>
                <a:lnTo>
                  <a:pt x="5184" y="88955"/>
                </a:lnTo>
                <a:lnTo>
                  <a:pt x="4621" y="105435"/>
                </a:lnTo>
                <a:lnTo>
                  <a:pt x="0" y="162271"/>
                </a:lnTo>
                <a:lnTo>
                  <a:pt x="38648" y="162271"/>
                </a:lnTo>
                <a:lnTo>
                  <a:pt x="38975" y="149491"/>
                </a:lnTo>
                <a:lnTo>
                  <a:pt x="43364" y="110329"/>
                </a:lnTo>
                <a:lnTo>
                  <a:pt x="49751" y="60710"/>
                </a:lnTo>
                <a:lnTo>
                  <a:pt x="49022" y="18109"/>
                </a:lnTo>
                <a:lnTo>
                  <a:pt x="32066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125">
            <a:extLst>
              <a:ext uri="{FF2B5EF4-FFF2-40B4-BE49-F238E27FC236}">
                <a16:creationId xmlns:a16="http://schemas.microsoft.com/office/drawing/2014/main" xmlns="" id="{F220D6D5-F3D5-4297-B674-0220C0587A8D}"/>
              </a:ext>
            </a:extLst>
          </p:cNvPr>
          <p:cNvSpPr/>
          <p:nvPr/>
        </p:nvSpPr>
        <p:spPr>
          <a:xfrm>
            <a:off x="2948544" y="4506605"/>
            <a:ext cx="194228" cy="334399"/>
          </a:xfrm>
          <a:custGeom>
            <a:avLst/>
            <a:gdLst/>
            <a:ahLst/>
            <a:cxnLst/>
            <a:rect l="l" t="t" r="r" b="b"/>
            <a:pathLst>
              <a:path w="117475" h="212725">
                <a:moveTo>
                  <a:pt x="0" y="0"/>
                </a:moveTo>
                <a:lnTo>
                  <a:pt x="17183" y="181825"/>
                </a:lnTo>
                <a:lnTo>
                  <a:pt x="29237" y="188954"/>
                </a:lnTo>
                <a:lnTo>
                  <a:pt x="57677" y="202879"/>
                </a:lnTo>
                <a:lnTo>
                  <a:pt x="90917" y="212408"/>
                </a:lnTo>
                <a:lnTo>
                  <a:pt x="117373" y="206349"/>
                </a:lnTo>
                <a:lnTo>
                  <a:pt x="113214" y="200520"/>
                </a:lnTo>
                <a:lnTo>
                  <a:pt x="97086" y="189174"/>
                </a:lnTo>
                <a:lnTo>
                  <a:pt x="76312" y="169753"/>
                </a:lnTo>
                <a:lnTo>
                  <a:pt x="50859" y="120750"/>
                </a:lnTo>
                <a:lnTo>
                  <a:pt x="38150" y="65811"/>
                </a:lnTo>
                <a:lnTo>
                  <a:pt x="0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126">
            <a:extLst>
              <a:ext uri="{FF2B5EF4-FFF2-40B4-BE49-F238E27FC236}">
                <a16:creationId xmlns:a16="http://schemas.microsoft.com/office/drawing/2014/main" xmlns="" id="{52DA537A-20E7-448E-8A0B-3D28471A15EF}"/>
              </a:ext>
            </a:extLst>
          </p:cNvPr>
          <p:cNvSpPr/>
          <p:nvPr/>
        </p:nvSpPr>
        <p:spPr>
          <a:xfrm>
            <a:off x="2679412" y="4379490"/>
            <a:ext cx="160632" cy="264524"/>
          </a:xfrm>
          <a:custGeom>
            <a:avLst/>
            <a:gdLst/>
            <a:ahLst/>
            <a:cxnLst/>
            <a:rect l="l" t="t" r="r" b="b"/>
            <a:pathLst>
              <a:path w="97155" h="168275">
                <a:moveTo>
                  <a:pt x="22580" y="0"/>
                </a:moveTo>
                <a:lnTo>
                  <a:pt x="0" y="20294"/>
                </a:lnTo>
                <a:lnTo>
                  <a:pt x="88938" y="167957"/>
                </a:lnTo>
                <a:lnTo>
                  <a:pt x="96545" y="37325"/>
                </a:lnTo>
                <a:lnTo>
                  <a:pt x="94346" y="31483"/>
                </a:lnTo>
                <a:lnTo>
                  <a:pt x="68110" y="31483"/>
                </a:lnTo>
                <a:lnTo>
                  <a:pt x="22580" y="0"/>
                </a:lnTo>
                <a:close/>
              </a:path>
              <a:path w="97155" h="168275">
                <a:moveTo>
                  <a:pt x="88430" y="15760"/>
                </a:moveTo>
                <a:lnTo>
                  <a:pt x="68110" y="31483"/>
                </a:lnTo>
                <a:lnTo>
                  <a:pt x="94346" y="31483"/>
                </a:lnTo>
                <a:lnTo>
                  <a:pt x="88430" y="1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127">
            <a:extLst>
              <a:ext uri="{FF2B5EF4-FFF2-40B4-BE49-F238E27FC236}">
                <a16:creationId xmlns:a16="http://schemas.microsoft.com/office/drawing/2014/main" xmlns="" id="{9C10B243-3E8E-45C9-A171-7139D50DA5D5}"/>
              </a:ext>
            </a:extLst>
          </p:cNvPr>
          <p:cNvSpPr/>
          <p:nvPr/>
        </p:nvSpPr>
        <p:spPr>
          <a:xfrm>
            <a:off x="2759190" y="4462779"/>
            <a:ext cx="76642" cy="181673"/>
          </a:xfrm>
          <a:custGeom>
            <a:avLst/>
            <a:gdLst/>
            <a:ahLst/>
            <a:cxnLst/>
            <a:rect l="l" t="t" r="r" b="b"/>
            <a:pathLst>
              <a:path w="46355" h="115570">
                <a:moveTo>
                  <a:pt x="18745" y="0"/>
                </a:moveTo>
                <a:lnTo>
                  <a:pt x="16303" y="2501"/>
                </a:lnTo>
                <a:lnTo>
                  <a:pt x="10675" y="10953"/>
                </a:lnTo>
                <a:lnTo>
                  <a:pt x="0" y="27883"/>
                </a:lnTo>
                <a:lnTo>
                  <a:pt x="13284" y="42768"/>
                </a:lnTo>
                <a:lnTo>
                  <a:pt x="6299" y="57868"/>
                </a:lnTo>
                <a:lnTo>
                  <a:pt x="40690" y="114967"/>
                </a:lnTo>
                <a:lnTo>
                  <a:pt x="44056" y="57347"/>
                </a:lnTo>
                <a:lnTo>
                  <a:pt x="31788" y="45168"/>
                </a:lnTo>
                <a:lnTo>
                  <a:pt x="45961" y="24200"/>
                </a:lnTo>
                <a:lnTo>
                  <a:pt x="42088" y="20904"/>
                </a:lnTo>
                <a:lnTo>
                  <a:pt x="33459" y="13470"/>
                </a:lnTo>
                <a:lnTo>
                  <a:pt x="24556" y="5582"/>
                </a:lnTo>
                <a:lnTo>
                  <a:pt x="19862" y="921"/>
                </a:lnTo>
                <a:lnTo>
                  <a:pt x="18745" y="0"/>
                </a:lnTo>
                <a:close/>
              </a:path>
            </a:pathLst>
          </a:custGeom>
          <a:solidFill>
            <a:srgbClr val="DD61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128">
            <a:extLst>
              <a:ext uri="{FF2B5EF4-FFF2-40B4-BE49-F238E27FC236}">
                <a16:creationId xmlns:a16="http://schemas.microsoft.com/office/drawing/2014/main" xmlns="" id="{5EA7C784-B0B3-4C8E-83E7-96E3D2CAC078}"/>
              </a:ext>
            </a:extLst>
          </p:cNvPr>
          <p:cNvSpPr/>
          <p:nvPr/>
        </p:nvSpPr>
        <p:spPr>
          <a:xfrm>
            <a:off x="2641195" y="4049619"/>
            <a:ext cx="270870" cy="287483"/>
          </a:xfrm>
          <a:custGeom>
            <a:avLst/>
            <a:gdLst/>
            <a:ahLst/>
            <a:cxnLst/>
            <a:rect l="l" t="t" r="r" b="b"/>
            <a:pathLst>
              <a:path w="163830" h="182880">
                <a:moveTo>
                  <a:pt x="94200" y="0"/>
                </a:moveTo>
                <a:lnTo>
                  <a:pt x="56752" y="2783"/>
                </a:lnTo>
                <a:lnTo>
                  <a:pt x="28765" y="15846"/>
                </a:lnTo>
                <a:lnTo>
                  <a:pt x="3076" y="53206"/>
                </a:lnTo>
                <a:lnTo>
                  <a:pt x="0" y="89114"/>
                </a:lnTo>
                <a:lnTo>
                  <a:pt x="9191" y="121329"/>
                </a:lnTo>
                <a:lnTo>
                  <a:pt x="20307" y="147608"/>
                </a:lnTo>
                <a:lnTo>
                  <a:pt x="24929" y="160009"/>
                </a:lnTo>
                <a:lnTo>
                  <a:pt x="30165" y="172569"/>
                </a:lnTo>
                <a:lnTo>
                  <a:pt x="35702" y="181325"/>
                </a:lnTo>
                <a:lnTo>
                  <a:pt x="41224" y="182318"/>
                </a:lnTo>
                <a:lnTo>
                  <a:pt x="45249" y="177251"/>
                </a:lnTo>
                <a:lnTo>
                  <a:pt x="47759" y="170018"/>
                </a:lnTo>
                <a:lnTo>
                  <a:pt x="49062" y="161108"/>
                </a:lnTo>
                <a:lnTo>
                  <a:pt x="49466" y="151012"/>
                </a:lnTo>
                <a:lnTo>
                  <a:pt x="42505" y="149793"/>
                </a:lnTo>
                <a:lnTo>
                  <a:pt x="36091" y="145575"/>
                </a:lnTo>
                <a:lnTo>
                  <a:pt x="30837" y="138859"/>
                </a:lnTo>
                <a:lnTo>
                  <a:pt x="27355" y="130146"/>
                </a:lnTo>
                <a:lnTo>
                  <a:pt x="26349" y="119985"/>
                </a:lnTo>
                <a:lnTo>
                  <a:pt x="28287" y="110999"/>
                </a:lnTo>
                <a:lnTo>
                  <a:pt x="32776" y="104144"/>
                </a:lnTo>
                <a:lnTo>
                  <a:pt x="39420" y="100377"/>
                </a:lnTo>
                <a:lnTo>
                  <a:pt x="42595" y="99590"/>
                </a:lnTo>
                <a:lnTo>
                  <a:pt x="53528" y="99590"/>
                </a:lnTo>
                <a:lnTo>
                  <a:pt x="52831" y="93938"/>
                </a:lnTo>
                <a:lnTo>
                  <a:pt x="57412" y="82659"/>
                </a:lnTo>
                <a:lnTo>
                  <a:pt x="61682" y="74212"/>
                </a:lnTo>
                <a:lnTo>
                  <a:pt x="67321" y="67351"/>
                </a:lnTo>
                <a:lnTo>
                  <a:pt x="74980" y="63331"/>
                </a:lnTo>
                <a:lnTo>
                  <a:pt x="163632" y="63331"/>
                </a:lnTo>
                <a:lnTo>
                  <a:pt x="163699" y="50034"/>
                </a:lnTo>
                <a:lnTo>
                  <a:pt x="161610" y="33921"/>
                </a:lnTo>
                <a:lnTo>
                  <a:pt x="157530" y="22996"/>
                </a:lnTo>
                <a:lnTo>
                  <a:pt x="131122" y="6927"/>
                </a:lnTo>
                <a:lnTo>
                  <a:pt x="94200" y="0"/>
                </a:lnTo>
                <a:close/>
              </a:path>
              <a:path w="163830" h="182880">
                <a:moveTo>
                  <a:pt x="53528" y="99590"/>
                </a:moveTo>
                <a:lnTo>
                  <a:pt x="42595" y="99590"/>
                </a:lnTo>
                <a:lnTo>
                  <a:pt x="48247" y="109039"/>
                </a:lnTo>
                <a:lnTo>
                  <a:pt x="51130" y="107362"/>
                </a:lnTo>
                <a:lnTo>
                  <a:pt x="54254" y="105483"/>
                </a:lnTo>
                <a:lnTo>
                  <a:pt x="53528" y="99590"/>
                </a:lnTo>
                <a:close/>
              </a:path>
              <a:path w="163830" h="182880">
                <a:moveTo>
                  <a:pt x="163632" y="63331"/>
                </a:moveTo>
                <a:lnTo>
                  <a:pt x="74980" y="63331"/>
                </a:lnTo>
                <a:lnTo>
                  <a:pt x="86920" y="63829"/>
                </a:lnTo>
                <a:lnTo>
                  <a:pt x="101680" y="67973"/>
                </a:lnTo>
                <a:lnTo>
                  <a:pt x="116505" y="72593"/>
                </a:lnTo>
                <a:lnTo>
                  <a:pt x="128638" y="74520"/>
                </a:lnTo>
                <a:lnTo>
                  <a:pt x="137021" y="71659"/>
                </a:lnTo>
                <a:lnTo>
                  <a:pt x="146053" y="66590"/>
                </a:lnTo>
                <a:lnTo>
                  <a:pt x="154527" y="63467"/>
                </a:lnTo>
                <a:lnTo>
                  <a:pt x="163631" y="63467"/>
                </a:lnTo>
                <a:lnTo>
                  <a:pt x="163632" y="63331"/>
                </a:lnTo>
                <a:close/>
              </a:path>
              <a:path w="163830" h="182880">
                <a:moveTo>
                  <a:pt x="163631" y="63467"/>
                </a:moveTo>
                <a:lnTo>
                  <a:pt x="154527" y="63467"/>
                </a:lnTo>
                <a:lnTo>
                  <a:pt x="161239" y="66443"/>
                </a:lnTo>
                <a:lnTo>
                  <a:pt x="163631" y="63490"/>
                </a:lnTo>
                <a:close/>
              </a:path>
            </a:pathLst>
          </a:custGeom>
          <a:solidFill>
            <a:srgbClr val="922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129">
            <a:extLst>
              <a:ext uri="{FF2B5EF4-FFF2-40B4-BE49-F238E27FC236}">
                <a16:creationId xmlns:a16="http://schemas.microsoft.com/office/drawing/2014/main" xmlns="" id="{40A3151C-5166-47C6-9B61-BACE5BAD4D6E}"/>
              </a:ext>
            </a:extLst>
          </p:cNvPr>
          <p:cNvSpPr/>
          <p:nvPr/>
        </p:nvSpPr>
        <p:spPr>
          <a:xfrm>
            <a:off x="2972460" y="4443020"/>
            <a:ext cx="74542" cy="69874"/>
          </a:xfrm>
          <a:custGeom>
            <a:avLst/>
            <a:gdLst/>
            <a:ahLst/>
            <a:cxnLst/>
            <a:rect l="l" t="t" r="r" b="b"/>
            <a:pathLst>
              <a:path w="45085" h="44450">
                <a:moveTo>
                  <a:pt x="37414" y="0"/>
                </a:moveTo>
                <a:lnTo>
                  <a:pt x="0" y="30607"/>
                </a:lnTo>
                <a:lnTo>
                  <a:pt x="8432" y="43840"/>
                </a:lnTo>
                <a:lnTo>
                  <a:pt x="44627" y="9931"/>
                </a:lnTo>
                <a:lnTo>
                  <a:pt x="3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130">
            <a:extLst>
              <a:ext uri="{FF2B5EF4-FFF2-40B4-BE49-F238E27FC236}">
                <a16:creationId xmlns:a16="http://schemas.microsoft.com/office/drawing/2014/main" xmlns="" id="{C738F993-52CB-40FF-9870-4465E82EC42C}"/>
              </a:ext>
            </a:extLst>
          </p:cNvPr>
          <p:cNvSpPr/>
          <p:nvPr/>
        </p:nvSpPr>
        <p:spPr>
          <a:xfrm>
            <a:off x="2615872" y="4402308"/>
            <a:ext cx="295017" cy="334399"/>
          </a:xfrm>
          <a:custGeom>
            <a:avLst/>
            <a:gdLst/>
            <a:ahLst/>
            <a:cxnLst/>
            <a:rect l="l" t="t" r="r" b="b"/>
            <a:pathLst>
              <a:path w="178435" h="212725">
                <a:moveTo>
                  <a:pt x="42405" y="0"/>
                </a:moveTo>
                <a:lnTo>
                  <a:pt x="0" y="20091"/>
                </a:lnTo>
                <a:lnTo>
                  <a:pt x="14439" y="87884"/>
                </a:lnTo>
                <a:lnTo>
                  <a:pt x="50393" y="91986"/>
                </a:lnTo>
                <a:lnTo>
                  <a:pt x="38430" y="120256"/>
                </a:lnTo>
                <a:lnTo>
                  <a:pt x="132638" y="212204"/>
                </a:lnTo>
                <a:lnTo>
                  <a:pt x="156585" y="153441"/>
                </a:lnTo>
                <a:lnTo>
                  <a:pt x="127368" y="153441"/>
                </a:lnTo>
                <a:lnTo>
                  <a:pt x="42405" y="0"/>
                </a:lnTo>
                <a:close/>
              </a:path>
              <a:path w="178435" h="212725">
                <a:moveTo>
                  <a:pt x="134975" y="22809"/>
                </a:moveTo>
                <a:lnTo>
                  <a:pt x="127368" y="153441"/>
                </a:lnTo>
                <a:lnTo>
                  <a:pt x="156585" y="153441"/>
                </a:lnTo>
                <a:lnTo>
                  <a:pt x="177850" y="101257"/>
                </a:lnTo>
                <a:lnTo>
                  <a:pt x="159092" y="75006"/>
                </a:lnTo>
                <a:lnTo>
                  <a:pt x="175006" y="49136"/>
                </a:lnTo>
                <a:lnTo>
                  <a:pt x="134975" y="22809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131">
            <a:extLst>
              <a:ext uri="{FF2B5EF4-FFF2-40B4-BE49-F238E27FC236}">
                <a16:creationId xmlns:a16="http://schemas.microsoft.com/office/drawing/2014/main" xmlns="" id="{44AD3302-596A-4CCB-B6FF-27A0FD0126CF}"/>
              </a:ext>
            </a:extLst>
          </p:cNvPr>
          <p:cNvSpPr/>
          <p:nvPr/>
        </p:nvSpPr>
        <p:spPr>
          <a:xfrm>
            <a:off x="2823577" y="4792858"/>
            <a:ext cx="24146" cy="38930"/>
          </a:xfrm>
          <a:custGeom>
            <a:avLst/>
            <a:gdLst/>
            <a:ahLst/>
            <a:cxnLst/>
            <a:rect l="l" t="t" r="r" b="b"/>
            <a:pathLst>
              <a:path w="14605" h="24764">
                <a:moveTo>
                  <a:pt x="11302" y="0"/>
                </a:moveTo>
                <a:lnTo>
                  <a:pt x="3263" y="0"/>
                </a:lnTo>
                <a:lnTo>
                  <a:pt x="0" y="5448"/>
                </a:lnTo>
                <a:lnTo>
                  <a:pt x="0" y="18821"/>
                </a:lnTo>
                <a:lnTo>
                  <a:pt x="3263" y="24256"/>
                </a:lnTo>
                <a:lnTo>
                  <a:pt x="11302" y="24256"/>
                </a:lnTo>
                <a:lnTo>
                  <a:pt x="14566" y="18821"/>
                </a:lnTo>
                <a:lnTo>
                  <a:pt x="14566" y="5448"/>
                </a:lnTo>
                <a:lnTo>
                  <a:pt x="11302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132">
            <a:extLst>
              <a:ext uri="{FF2B5EF4-FFF2-40B4-BE49-F238E27FC236}">
                <a16:creationId xmlns:a16="http://schemas.microsoft.com/office/drawing/2014/main" xmlns="" id="{1F465E0F-E31B-4A9C-AE8A-EC3A5564589D}"/>
              </a:ext>
            </a:extLst>
          </p:cNvPr>
          <p:cNvSpPr/>
          <p:nvPr/>
        </p:nvSpPr>
        <p:spPr>
          <a:xfrm>
            <a:off x="2917491" y="4274599"/>
            <a:ext cx="41995" cy="31943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82" y="0"/>
                </a:moveTo>
                <a:lnTo>
                  <a:pt x="4432" y="126"/>
                </a:lnTo>
                <a:lnTo>
                  <a:pt x="0" y="7327"/>
                </a:lnTo>
                <a:lnTo>
                  <a:pt x="2781" y="13055"/>
                </a:lnTo>
                <a:lnTo>
                  <a:pt x="14058" y="19964"/>
                </a:lnTo>
                <a:lnTo>
                  <a:pt x="20421" y="19824"/>
                </a:lnTo>
                <a:lnTo>
                  <a:pt x="22631" y="16230"/>
                </a:lnTo>
                <a:lnTo>
                  <a:pt x="24803" y="12623"/>
                </a:lnTo>
                <a:lnTo>
                  <a:pt x="22047" y="6896"/>
                </a:lnTo>
                <a:lnTo>
                  <a:pt x="10782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133">
            <a:extLst>
              <a:ext uri="{FF2B5EF4-FFF2-40B4-BE49-F238E27FC236}">
                <a16:creationId xmlns:a16="http://schemas.microsoft.com/office/drawing/2014/main" xmlns="" id="{F9DDD4B6-3F8A-4A01-B5DA-785A7BBA8A41}"/>
              </a:ext>
            </a:extLst>
          </p:cNvPr>
          <p:cNvSpPr/>
          <p:nvPr/>
        </p:nvSpPr>
        <p:spPr>
          <a:xfrm>
            <a:off x="2935650" y="4296140"/>
            <a:ext cx="41995" cy="31943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44" y="0"/>
                </a:moveTo>
                <a:lnTo>
                  <a:pt x="4406" y="114"/>
                </a:lnTo>
                <a:lnTo>
                  <a:pt x="2184" y="3721"/>
                </a:lnTo>
                <a:lnTo>
                  <a:pt x="0" y="7340"/>
                </a:lnTo>
                <a:lnTo>
                  <a:pt x="2755" y="13042"/>
                </a:lnTo>
                <a:lnTo>
                  <a:pt x="14033" y="19964"/>
                </a:lnTo>
                <a:lnTo>
                  <a:pt x="20383" y="19824"/>
                </a:lnTo>
                <a:lnTo>
                  <a:pt x="24828" y="12623"/>
                </a:lnTo>
                <a:lnTo>
                  <a:pt x="22021" y="6896"/>
                </a:lnTo>
                <a:lnTo>
                  <a:pt x="10744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134">
            <a:extLst>
              <a:ext uri="{FF2B5EF4-FFF2-40B4-BE49-F238E27FC236}">
                <a16:creationId xmlns:a16="http://schemas.microsoft.com/office/drawing/2014/main" xmlns="" id="{4BA0EB8D-E0C9-41C1-B4F9-AC9FB6DA1702}"/>
              </a:ext>
            </a:extLst>
          </p:cNvPr>
          <p:cNvSpPr/>
          <p:nvPr/>
        </p:nvSpPr>
        <p:spPr>
          <a:xfrm>
            <a:off x="2951962" y="4319303"/>
            <a:ext cx="41995" cy="31943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44" y="0"/>
                </a:moveTo>
                <a:lnTo>
                  <a:pt x="4406" y="114"/>
                </a:lnTo>
                <a:lnTo>
                  <a:pt x="2222" y="3721"/>
                </a:lnTo>
                <a:lnTo>
                  <a:pt x="0" y="7315"/>
                </a:lnTo>
                <a:lnTo>
                  <a:pt x="2781" y="13042"/>
                </a:lnTo>
                <a:lnTo>
                  <a:pt x="14046" y="19938"/>
                </a:lnTo>
                <a:lnTo>
                  <a:pt x="20408" y="19811"/>
                </a:lnTo>
                <a:lnTo>
                  <a:pt x="22593" y="16217"/>
                </a:lnTo>
                <a:lnTo>
                  <a:pt x="24828" y="12598"/>
                </a:lnTo>
                <a:lnTo>
                  <a:pt x="22047" y="6883"/>
                </a:lnTo>
                <a:lnTo>
                  <a:pt x="10744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135">
            <a:extLst>
              <a:ext uri="{FF2B5EF4-FFF2-40B4-BE49-F238E27FC236}">
                <a16:creationId xmlns:a16="http://schemas.microsoft.com/office/drawing/2014/main" xmlns="" id="{95F7D3F1-9413-4051-A501-0F31ED7E70B3}"/>
              </a:ext>
            </a:extLst>
          </p:cNvPr>
          <p:cNvSpPr/>
          <p:nvPr/>
        </p:nvSpPr>
        <p:spPr>
          <a:xfrm>
            <a:off x="2964716" y="4340202"/>
            <a:ext cx="41995" cy="31943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10769" y="0"/>
                </a:moveTo>
                <a:lnTo>
                  <a:pt x="4419" y="114"/>
                </a:lnTo>
                <a:lnTo>
                  <a:pt x="0" y="7327"/>
                </a:lnTo>
                <a:lnTo>
                  <a:pt x="2794" y="13042"/>
                </a:lnTo>
                <a:lnTo>
                  <a:pt x="14046" y="19938"/>
                </a:lnTo>
                <a:lnTo>
                  <a:pt x="20421" y="19811"/>
                </a:lnTo>
                <a:lnTo>
                  <a:pt x="24828" y="12623"/>
                </a:lnTo>
                <a:lnTo>
                  <a:pt x="22047" y="6883"/>
                </a:lnTo>
                <a:lnTo>
                  <a:pt x="10769" y="0"/>
                </a:lnTo>
                <a:close/>
              </a:path>
            </a:pathLst>
          </a:custGeom>
          <a:solidFill>
            <a:srgbClr val="F8A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113">
            <a:extLst>
              <a:ext uri="{FF2B5EF4-FFF2-40B4-BE49-F238E27FC236}">
                <a16:creationId xmlns:a16="http://schemas.microsoft.com/office/drawing/2014/main" xmlns="" id="{2B2ABCB8-EFF8-499B-8AA5-647DBC0CCDC2}"/>
              </a:ext>
            </a:extLst>
          </p:cNvPr>
          <p:cNvSpPr/>
          <p:nvPr/>
        </p:nvSpPr>
        <p:spPr>
          <a:xfrm>
            <a:off x="1356437" y="5472536"/>
            <a:ext cx="507670" cy="432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113">
            <a:extLst>
              <a:ext uri="{FF2B5EF4-FFF2-40B4-BE49-F238E27FC236}">
                <a16:creationId xmlns:a16="http://schemas.microsoft.com/office/drawing/2014/main" xmlns="" id="{8C5CA616-B9D3-442D-B93A-2FAEB9585E99}"/>
              </a:ext>
            </a:extLst>
          </p:cNvPr>
          <p:cNvSpPr/>
          <p:nvPr/>
        </p:nvSpPr>
        <p:spPr>
          <a:xfrm>
            <a:off x="2205787" y="5853468"/>
            <a:ext cx="507670" cy="72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26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13" y="4586863"/>
            <a:ext cx="3032086" cy="227113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559230" y="3670597"/>
            <a:ext cx="1727" cy="411135"/>
          </a:xfrm>
          <a:custGeom>
            <a:avLst/>
            <a:gdLst/>
            <a:ahLst/>
            <a:cxnLst/>
            <a:rect l="l" t="t" r="r" b="b"/>
            <a:pathLst>
              <a:path w="1269" h="302260">
                <a:moveTo>
                  <a:pt x="406" y="-19050"/>
                </a:moveTo>
                <a:lnTo>
                  <a:pt x="406" y="320814"/>
                </a:lnTo>
              </a:path>
            </a:pathLst>
          </a:custGeom>
          <a:ln w="3891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7" name="object 37"/>
          <p:cNvSpPr/>
          <p:nvPr/>
        </p:nvSpPr>
        <p:spPr>
          <a:xfrm>
            <a:off x="8251331" y="3548239"/>
            <a:ext cx="62187" cy="568995"/>
          </a:xfrm>
          <a:custGeom>
            <a:avLst/>
            <a:gdLst/>
            <a:ahLst/>
            <a:cxnLst/>
            <a:rect l="l" t="t" r="r" b="b"/>
            <a:pathLst>
              <a:path w="1270" h="106680">
                <a:moveTo>
                  <a:pt x="400" y="-19050"/>
                </a:moveTo>
                <a:lnTo>
                  <a:pt x="400" y="125577"/>
                </a:lnTo>
              </a:path>
            </a:pathLst>
          </a:custGeom>
          <a:ln w="389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1" name="object 11"/>
          <p:cNvSpPr/>
          <p:nvPr/>
        </p:nvSpPr>
        <p:spPr>
          <a:xfrm>
            <a:off x="2712969" y="1984658"/>
            <a:ext cx="15547" cy="8637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0" y="0"/>
                </a:moveTo>
                <a:lnTo>
                  <a:pt x="11010" y="6324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2" name="object 12"/>
          <p:cNvSpPr/>
          <p:nvPr/>
        </p:nvSpPr>
        <p:spPr>
          <a:xfrm>
            <a:off x="2757895" y="2010453"/>
            <a:ext cx="1781871" cy="1023518"/>
          </a:xfrm>
          <a:custGeom>
            <a:avLst/>
            <a:gdLst/>
            <a:ahLst/>
            <a:cxnLst/>
            <a:rect l="l" t="t" r="r" b="b"/>
            <a:pathLst>
              <a:path w="1310005" h="752475">
                <a:moveTo>
                  <a:pt x="0" y="0"/>
                </a:moveTo>
                <a:lnTo>
                  <a:pt x="1309725" y="751903"/>
                </a:lnTo>
              </a:path>
            </a:pathLst>
          </a:custGeom>
          <a:ln w="12700">
            <a:solidFill>
              <a:srgbClr val="6BBA9C"/>
            </a:solidFill>
            <a:prstDash val="sysDot"/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3" name="object 13"/>
          <p:cNvSpPr/>
          <p:nvPr/>
        </p:nvSpPr>
        <p:spPr>
          <a:xfrm>
            <a:off x="4554364" y="3041782"/>
            <a:ext cx="31094" cy="8637"/>
          </a:xfrm>
          <a:custGeom>
            <a:avLst/>
            <a:gdLst/>
            <a:ahLst/>
            <a:cxnLst/>
            <a:rect l="l" t="t" r="r" b="b"/>
            <a:pathLst>
              <a:path w="22860" h="6350">
                <a:moveTo>
                  <a:pt x="0" y="0"/>
                </a:moveTo>
                <a:lnTo>
                  <a:pt x="11010" y="6324"/>
                </a:lnTo>
                <a:lnTo>
                  <a:pt x="22631" y="1193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4" name="object 14"/>
          <p:cNvSpPr/>
          <p:nvPr/>
        </p:nvSpPr>
        <p:spPr>
          <a:xfrm>
            <a:off x="4617220" y="2214580"/>
            <a:ext cx="1844923" cy="815359"/>
          </a:xfrm>
          <a:custGeom>
            <a:avLst/>
            <a:gdLst/>
            <a:ahLst/>
            <a:cxnLst/>
            <a:rect l="l" t="t" r="r" b="b"/>
            <a:pathLst>
              <a:path w="1356360" h="599439">
                <a:moveTo>
                  <a:pt x="0" y="598931"/>
                </a:moveTo>
                <a:lnTo>
                  <a:pt x="1355775" y="0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5" name="object 15"/>
          <p:cNvSpPr/>
          <p:nvPr/>
        </p:nvSpPr>
        <p:spPr>
          <a:xfrm>
            <a:off x="6477391" y="2200512"/>
            <a:ext cx="30230" cy="10365"/>
          </a:xfrm>
          <a:custGeom>
            <a:avLst/>
            <a:gdLst/>
            <a:ahLst/>
            <a:cxnLst/>
            <a:rect l="l" t="t" r="r" b="b"/>
            <a:pathLst>
              <a:path w="22225" h="7619">
                <a:moveTo>
                  <a:pt x="0" y="5130"/>
                </a:moveTo>
                <a:lnTo>
                  <a:pt x="11607" y="0"/>
                </a:lnTo>
                <a:lnTo>
                  <a:pt x="22098" y="715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6" name="object 16"/>
          <p:cNvSpPr/>
          <p:nvPr/>
        </p:nvSpPr>
        <p:spPr>
          <a:xfrm>
            <a:off x="6536316" y="2229928"/>
            <a:ext cx="1717955" cy="1172077"/>
          </a:xfrm>
          <a:custGeom>
            <a:avLst/>
            <a:gdLst/>
            <a:ahLst/>
            <a:cxnLst/>
            <a:rect l="l" t="t" r="r" b="b"/>
            <a:pathLst>
              <a:path w="1263014" h="861694">
                <a:moveTo>
                  <a:pt x="0" y="0"/>
                </a:moveTo>
                <a:lnTo>
                  <a:pt x="1262392" y="861542"/>
                </a:lnTo>
              </a:path>
            </a:pathLst>
          </a:custGeom>
          <a:ln w="12700">
            <a:solidFill>
              <a:srgbClr val="6BBA9C"/>
            </a:solidFill>
            <a:prstDash val="dash"/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7" name="object 17"/>
          <p:cNvSpPr/>
          <p:nvPr/>
        </p:nvSpPr>
        <p:spPr>
          <a:xfrm>
            <a:off x="8294393" y="3023726"/>
            <a:ext cx="14683" cy="10365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0" y="0"/>
                </a:moveTo>
                <a:lnTo>
                  <a:pt x="10490" y="715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8" name="object 18"/>
          <p:cNvSpPr/>
          <p:nvPr/>
        </p:nvSpPr>
        <p:spPr>
          <a:xfrm>
            <a:off x="2042479" y="1360132"/>
            <a:ext cx="1392328" cy="1392328"/>
          </a:xfrm>
          <a:custGeom>
            <a:avLst/>
            <a:gdLst/>
            <a:ahLst/>
            <a:cxnLst/>
            <a:rect l="l" t="t" r="r" b="b"/>
            <a:pathLst>
              <a:path w="1023619" h="1023619">
                <a:moveTo>
                  <a:pt x="511543" y="0"/>
                </a:moveTo>
                <a:lnTo>
                  <a:pt x="462279" y="2341"/>
                </a:lnTo>
                <a:lnTo>
                  <a:pt x="414339" y="9223"/>
                </a:lnTo>
                <a:lnTo>
                  <a:pt x="367939" y="20431"/>
                </a:lnTo>
                <a:lnTo>
                  <a:pt x="323292" y="35751"/>
                </a:lnTo>
                <a:lnTo>
                  <a:pt x="280613" y="54968"/>
                </a:lnTo>
                <a:lnTo>
                  <a:pt x="240117" y="77868"/>
                </a:lnTo>
                <a:lnTo>
                  <a:pt x="202017" y="104237"/>
                </a:lnTo>
                <a:lnTo>
                  <a:pt x="166528" y="133860"/>
                </a:lnTo>
                <a:lnTo>
                  <a:pt x="133864" y="166523"/>
                </a:lnTo>
                <a:lnTo>
                  <a:pt x="104241" y="202011"/>
                </a:lnTo>
                <a:lnTo>
                  <a:pt x="77871" y="240111"/>
                </a:lnTo>
                <a:lnTo>
                  <a:pt x="54970" y="280608"/>
                </a:lnTo>
                <a:lnTo>
                  <a:pt x="35753" y="323287"/>
                </a:lnTo>
                <a:lnTo>
                  <a:pt x="20432" y="367934"/>
                </a:lnTo>
                <a:lnTo>
                  <a:pt x="9224" y="414336"/>
                </a:lnTo>
                <a:lnTo>
                  <a:pt x="2341" y="462277"/>
                </a:lnTo>
                <a:lnTo>
                  <a:pt x="0" y="511543"/>
                </a:lnTo>
                <a:lnTo>
                  <a:pt x="2341" y="560805"/>
                </a:lnTo>
                <a:lnTo>
                  <a:pt x="9224" y="608742"/>
                </a:lnTo>
                <a:lnTo>
                  <a:pt x="20432" y="655140"/>
                </a:lnTo>
                <a:lnTo>
                  <a:pt x="35753" y="699785"/>
                </a:lnTo>
                <a:lnTo>
                  <a:pt x="54970" y="742461"/>
                </a:lnTo>
                <a:lnTo>
                  <a:pt x="77871" y="782956"/>
                </a:lnTo>
                <a:lnTo>
                  <a:pt x="104241" y="821054"/>
                </a:lnTo>
                <a:lnTo>
                  <a:pt x="133864" y="856541"/>
                </a:lnTo>
                <a:lnTo>
                  <a:pt x="166528" y="889203"/>
                </a:lnTo>
                <a:lnTo>
                  <a:pt x="202017" y="918825"/>
                </a:lnTo>
                <a:lnTo>
                  <a:pt x="240117" y="945193"/>
                </a:lnTo>
                <a:lnTo>
                  <a:pt x="280613" y="968093"/>
                </a:lnTo>
                <a:lnTo>
                  <a:pt x="323292" y="987310"/>
                </a:lnTo>
                <a:lnTo>
                  <a:pt x="367939" y="1002629"/>
                </a:lnTo>
                <a:lnTo>
                  <a:pt x="414339" y="1013837"/>
                </a:lnTo>
                <a:lnTo>
                  <a:pt x="462279" y="1020719"/>
                </a:lnTo>
                <a:lnTo>
                  <a:pt x="511543" y="1023061"/>
                </a:lnTo>
                <a:lnTo>
                  <a:pt x="560805" y="1020719"/>
                </a:lnTo>
                <a:lnTo>
                  <a:pt x="608742" y="1013837"/>
                </a:lnTo>
                <a:lnTo>
                  <a:pt x="655141" y="1002629"/>
                </a:lnTo>
                <a:lnTo>
                  <a:pt x="699786" y="987310"/>
                </a:lnTo>
                <a:lnTo>
                  <a:pt x="742464" y="968093"/>
                </a:lnTo>
                <a:lnTo>
                  <a:pt x="782960" y="945193"/>
                </a:lnTo>
                <a:lnTo>
                  <a:pt x="821059" y="918825"/>
                </a:lnTo>
                <a:lnTo>
                  <a:pt x="856547" y="889203"/>
                </a:lnTo>
                <a:lnTo>
                  <a:pt x="889210" y="856541"/>
                </a:lnTo>
                <a:lnTo>
                  <a:pt x="918833" y="821054"/>
                </a:lnTo>
                <a:lnTo>
                  <a:pt x="945202" y="782956"/>
                </a:lnTo>
                <a:lnTo>
                  <a:pt x="968103" y="742461"/>
                </a:lnTo>
                <a:lnTo>
                  <a:pt x="987321" y="699785"/>
                </a:lnTo>
                <a:lnTo>
                  <a:pt x="1002641" y="655140"/>
                </a:lnTo>
                <a:lnTo>
                  <a:pt x="1013849" y="608742"/>
                </a:lnTo>
                <a:lnTo>
                  <a:pt x="1020732" y="560805"/>
                </a:lnTo>
                <a:lnTo>
                  <a:pt x="1023073" y="511543"/>
                </a:lnTo>
                <a:lnTo>
                  <a:pt x="1020732" y="462277"/>
                </a:lnTo>
                <a:lnTo>
                  <a:pt x="1013849" y="414336"/>
                </a:lnTo>
                <a:lnTo>
                  <a:pt x="1002641" y="367934"/>
                </a:lnTo>
                <a:lnTo>
                  <a:pt x="987321" y="323287"/>
                </a:lnTo>
                <a:lnTo>
                  <a:pt x="968103" y="280608"/>
                </a:lnTo>
                <a:lnTo>
                  <a:pt x="945202" y="240111"/>
                </a:lnTo>
                <a:lnTo>
                  <a:pt x="918833" y="202011"/>
                </a:lnTo>
                <a:lnTo>
                  <a:pt x="889210" y="166523"/>
                </a:lnTo>
                <a:lnTo>
                  <a:pt x="856547" y="133860"/>
                </a:lnTo>
                <a:lnTo>
                  <a:pt x="821059" y="104237"/>
                </a:lnTo>
                <a:lnTo>
                  <a:pt x="782960" y="77868"/>
                </a:lnTo>
                <a:lnTo>
                  <a:pt x="742464" y="54968"/>
                </a:lnTo>
                <a:lnTo>
                  <a:pt x="699786" y="35751"/>
                </a:lnTo>
                <a:lnTo>
                  <a:pt x="655141" y="20431"/>
                </a:lnTo>
                <a:lnTo>
                  <a:pt x="608742" y="9223"/>
                </a:lnTo>
                <a:lnTo>
                  <a:pt x="560805" y="2341"/>
                </a:lnTo>
                <a:lnTo>
                  <a:pt x="511543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9" name="object 19"/>
          <p:cNvSpPr/>
          <p:nvPr/>
        </p:nvSpPr>
        <p:spPr>
          <a:xfrm>
            <a:off x="2105806" y="1423478"/>
            <a:ext cx="1265361" cy="1265361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85" y="0"/>
                </a:moveTo>
                <a:lnTo>
                  <a:pt x="417442" y="2400"/>
                </a:lnTo>
                <a:lnTo>
                  <a:pt x="371273" y="9446"/>
                </a:lnTo>
                <a:lnTo>
                  <a:pt x="326711" y="20903"/>
                </a:lnTo>
                <a:lnTo>
                  <a:pt x="283990" y="36538"/>
                </a:lnTo>
                <a:lnTo>
                  <a:pt x="243344" y="56117"/>
                </a:lnTo>
                <a:lnTo>
                  <a:pt x="205006" y="79407"/>
                </a:lnTo>
                <a:lnTo>
                  <a:pt x="169210" y="106174"/>
                </a:lnTo>
                <a:lnTo>
                  <a:pt x="136190" y="136183"/>
                </a:lnTo>
                <a:lnTo>
                  <a:pt x="106179" y="169202"/>
                </a:lnTo>
                <a:lnTo>
                  <a:pt x="79411" y="204997"/>
                </a:lnTo>
                <a:lnTo>
                  <a:pt x="56120" y="243334"/>
                </a:lnTo>
                <a:lnTo>
                  <a:pt x="36540" y="283980"/>
                </a:lnTo>
                <a:lnTo>
                  <a:pt x="20904" y="326700"/>
                </a:lnTo>
                <a:lnTo>
                  <a:pt x="9446" y="371261"/>
                </a:lnTo>
                <a:lnTo>
                  <a:pt x="2400" y="417430"/>
                </a:lnTo>
                <a:lnTo>
                  <a:pt x="0" y="464972"/>
                </a:lnTo>
                <a:lnTo>
                  <a:pt x="2400" y="512512"/>
                </a:lnTo>
                <a:lnTo>
                  <a:pt x="9446" y="558680"/>
                </a:lnTo>
                <a:lnTo>
                  <a:pt x="20904" y="603240"/>
                </a:lnTo>
                <a:lnTo>
                  <a:pt x="36540" y="645961"/>
                </a:lnTo>
                <a:lnTo>
                  <a:pt x="56120" y="686607"/>
                </a:lnTo>
                <a:lnTo>
                  <a:pt x="79411" y="724945"/>
                </a:lnTo>
                <a:lnTo>
                  <a:pt x="106179" y="760741"/>
                </a:lnTo>
                <a:lnTo>
                  <a:pt x="136190" y="793762"/>
                </a:lnTo>
                <a:lnTo>
                  <a:pt x="169210" y="823774"/>
                </a:lnTo>
                <a:lnTo>
                  <a:pt x="205006" y="850542"/>
                </a:lnTo>
                <a:lnTo>
                  <a:pt x="243344" y="873834"/>
                </a:lnTo>
                <a:lnTo>
                  <a:pt x="283990" y="893415"/>
                </a:lnTo>
                <a:lnTo>
                  <a:pt x="326711" y="909051"/>
                </a:lnTo>
                <a:lnTo>
                  <a:pt x="371273" y="920510"/>
                </a:lnTo>
                <a:lnTo>
                  <a:pt x="417442" y="927556"/>
                </a:lnTo>
                <a:lnTo>
                  <a:pt x="464985" y="929957"/>
                </a:lnTo>
                <a:lnTo>
                  <a:pt x="512525" y="927556"/>
                </a:lnTo>
                <a:lnTo>
                  <a:pt x="558692" y="920510"/>
                </a:lnTo>
                <a:lnTo>
                  <a:pt x="603253" y="909051"/>
                </a:lnTo>
                <a:lnTo>
                  <a:pt x="645973" y="893415"/>
                </a:lnTo>
                <a:lnTo>
                  <a:pt x="686620" y="873834"/>
                </a:lnTo>
                <a:lnTo>
                  <a:pt x="724958" y="850542"/>
                </a:lnTo>
                <a:lnTo>
                  <a:pt x="760754" y="823774"/>
                </a:lnTo>
                <a:lnTo>
                  <a:pt x="793775" y="793762"/>
                </a:lnTo>
                <a:lnTo>
                  <a:pt x="823786" y="760741"/>
                </a:lnTo>
                <a:lnTo>
                  <a:pt x="850555" y="724945"/>
                </a:lnTo>
                <a:lnTo>
                  <a:pt x="873846" y="686607"/>
                </a:lnTo>
                <a:lnTo>
                  <a:pt x="893427" y="645961"/>
                </a:lnTo>
                <a:lnTo>
                  <a:pt x="909064" y="603240"/>
                </a:lnTo>
                <a:lnTo>
                  <a:pt x="920522" y="558680"/>
                </a:lnTo>
                <a:lnTo>
                  <a:pt x="927569" y="512512"/>
                </a:lnTo>
                <a:lnTo>
                  <a:pt x="929970" y="464972"/>
                </a:lnTo>
                <a:lnTo>
                  <a:pt x="927569" y="417430"/>
                </a:lnTo>
                <a:lnTo>
                  <a:pt x="920522" y="371261"/>
                </a:lnTo>
                <a:lnTo>
                  <a:pt x="909064" y="326700"/>
                </a:lnTo>
                <a:lnTo>
                  <a:pt x="893427" y="283980"/>
                </a:lnTo>
                <a:lnTo>
                  <a:pt x="873846" y="243334"/>
                </a:lnTo>
                <a:lnTo>
                  <a:pt x="850555" y="204997"/>
                </a:lnTo>
                <a:lnTo>
                  <a:pt x="823786" y="169202"/>
                </a:lnTo>
                <a:lnTo>
                  <a:pt x="793775" y="136183"/>
                </a:lnTo>
                <a:lnTo>
                  <a:pt x="760754" y="106174"/>
                </a:lnTo>
                <a:lnTo>
                  <a:pt x="724958" y="79407"/>
                </a:lnTo>
                <a:lnTo>
                  <a:pt x="686620" y="56117"/>
                </a:lnTo>
                <a:lnTo>
                  <a:pt x="645973" y="36538"/>
                </a:lnTo>
                <a:lnTo>
                  <a:pt x="603253" y="20903"/>
                </a:lnTo>
                <a:lnTo>
                  <a:pt x="558692" y="9446"/>
                </a:lnTo>
                <a:lnTo>
                  <a:pt x="512525" y="2400"/>
                </a:lnTo>
                <a:lnTo>
                  <a:pt x="4649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0" name="object 20"/>
          <p:cNvSpPr/>
          <p:nvPr/>
        </p:nvSpPr>
        <p:spPr>
          <a:xfrm>
            <a:off x="3864538" y="2290968"/>
            <a:ext cx="1392328" cy="1392328"/>
          </a:xfrm>
          <a:custGeom>
            <a:avLst/>
            <a:gdLst/>
            <a:ahLst/>
            <a:cxnLst/>
            <a:rect l="l" t="t" r="r" b="b"/>
            <a:pathLst>
              <a:path w="1023619" h="1023619">
                <a:moveTo>
                  <a:pt x="511543" y="0"/>
                </a:moveTo>
                <a:lnTo>
                  <a:pt x="462281" y="2341"/>
                </a:lnTo>
                <a:lnTo>
                  <a:pt x="414343" y="9223"/>
                </a:lnTo>
                <a:lnTo>
                  <a:pt x="367944" y="20431"/>
                </a:lnTo>
                <a:lnTo>
                  <a:pt x="323297" y="35751"/>
                </a:lnTo>
                <a:lnTo>
                  <a:pt x="280619" y="54967"/>
                </a:lnTo>
                <a:lnTo>
                  <a:pt x="240122" y="77867"/>
                </a:lnTo>
                <a:lnTo>
                  <a:pt x="202022" y="104235"/>
                </a:lnTo>
                <a:lnTo>
                  <a:pt x="166533" y="133857"/>
                </a:lnTo>
                <a:lnTo>
                  <a:pt x="133869" y="166519"/>
                </a:lnTo>
                <a:lnTo>
                  <a:pt x="104244" y="202006"/>
                </a:lnTo>
                <a:lnTo>
                  <a:pt x="77874" y="240104"/>
                </a:lnTo>
                <a:lnTo>
                  <a:pt x="54973" y="280599"/>
                </a:lnTo>
                <a:lnTo>
                  <a:pt x="35754" y="323276"/>
                </a:lnTo>
                <a:lnTo>
                  <a:pt x="20433" y="367920"/>
                </a:lnTo>
                <a:lnTo>
                  <a:pt x="9224" y="414318"/>
                </a:lnTo>
                <a:lnTo>
                  <a:pt x="2341" y="462256"/>
                </a:lnTo>
                <a:lnTo>
                  <a:pt x="0" y="511517"/>
                </a:lnTo>
                <a:lnTo>
                  <a:pt x="2341" y="560783"/>
                </a:lnTo>
                <a:lnTo>
                  <a:pt x="9224" y="608724"/>
                </a:lnTo>
                <a:lnTo>
                  <a:pt x="20433" y="655125"/>
                </a:lnTo>
                <a:lnTo>
                  <a:pt x="35754" y="699771"/>
                </a:lnTo>
                <a:lnTo>
                  <a:pt x="54973" y="742450"/>
                </a:lnTo>
                <a:lnTo>
                  <a:pt x="77874" y="782946"/>
                </a:lnTo>
                <a:lnTo>
                  <a:pt x="104244" y="821044"/>
                </a:lnTo>
                <a:lnTo>
                  <a:pt x="133869" y="856532"/>
                </a:lnTo>
                <a:lnTo>
                  <a:pt x="166533" y="889194"/>
                </a:lnTo>
                <a:lnTo>
                  <a:pt x="202022" y="918815"/>
                </a:lnTo>
                <a:lnTo>
                  <a:pt x="240122" y="945183"/>
                </a:lnTo>
                <a:lnTo>
                  <a:pt x="280619" y="968082"/>
                </a:lnTo>
                <a:lnTo>
                  <a:pt x="323297" y="987298"/>
                </a:lnTo>
                <a:lnTo>
                  <a:pt x="367944" y="1002617"/>
                </a:lnTo>
                <a:lnTo>
                  <a:pt x="414343" y="1013825"/>
                </a:lnTo>
                <a:lnTo>
                  <a:pt x="462281" y="1020706"/>
                </a:lnTo>
                <a:lnTo>
                  <a:pt x="511543" y="1023048"/>
                </a:lnTo>
                <a:lnTo>
                  <a:pt x="560807" y="1020706"/>
                </a:lnTo>
                <a:lnTo>
                  <a:pt x="608746" y="1013825"/>
                </a:lnTo>
                <a:lnTo>
                  <a:pt x="655146" y="1002617"/>
                </a:lnTo>
                <a:lnTo>
                  <a:pt x="699792" y="987298"/>
                </a:lnTo>
                <a:lnTo>
                  <a:pt x="742470" y="968082"/>
                </a:lnTo>
                <a:lnTo>
                  <a:pt x="782965" y="945183"/>
                </a:lnTo>
                <a:lnTo>
                  <a:pt x="821064" y="918815"/>
                </a:lnTo>
                <a:lnTo>
                  <a:pt x="856552" y="889194"/>
                </a:lnTo>
                <a:lnTo>
                  <a:pt x="889215" y="856532"/>
                </a:lnTo>
                <a:lnTo>
                  <a:pt x="918837" y="821044"/>
                </a:lnTo>
                <a:lnTo>
                  <a:pt x="945205" y="782946"/>
                </a:lnTo>
                <a:lnTo>
                  <a:pt x="968105" y="742450"/>
                </a:lnTo>
                <a:lnTo>
                  <a:pt x="987322" y="699771"/>
                </a:lnTo>
                <a:lnTo>
                  <a:pt x="1002642" y="655125"/>
                </a:lnTo>
                <a:lnTo>
                  <a:pt x="1013850" y="608724"/>
                </a:lnTo>
                <a:lnTo>
                  <a:pt x="1020732" y="560783"/>
                </a:lnTo>
                <a:lnTo>
                  <a:pt x="1023073" y="511517"/>
                </a:lnTo>
                <a:lnTo>
                  <a:pt x="1020732" y="462256"/>
                </a:lnTo>
                <a:lnTo>
                  <a:pt x="1013850" y="414318"/>
                </a:lnTo>
                <a:lnTo>
                  <a:pt x="1002642" y="367920"/>
                </a:lnTo>
                <a:lnTo>
                  <a:pt x="987322" y="323276"/>
                </a:lnTo>
                <a:lnTo>
                  <a:pt x="968105" y="280599"/>
                </a:lnTo>
                <a:lnTo>
                  <a:pt x="945205" y="240104"/>
                </a:lnTo>
                <a:lnTo>
                  <a:pt x="918837" y="202006"/>
                </a:lnTo>
                <a:lnTo>
                  <a:pt x="889215" y="166519"/>
                </a:lnTo>
                <a:lnTo>
                  <a:pt x="856552" y="133857"/>
                </a:lnTo>
                <a:lnTo>
                  <a:pt x="821064" y="104235"/>
                </a:lnTo>
                <a:lnTo>
                  <a:pt x="782965" y="77867"/>
                </a:lnTo>
                <a:lnTo>
                  <a:pt x="742470" y="54967"/>
                </a:lnTo>
                <a:lnTo>
                  <a:pt x="699792" y="35751"/>
                </a:lnTo>
                <a:lnTo>
                  <a:pt x="655146" y="20431"/>
                </a:lnTo>
                <a:lnTo>
                  <a:pt x="608746" y="9223"/>
                </a:lnTo>
                <a:lnTo>
                  <a:pt x="560807" y="2341"/>
                </a:lnTo>
                <a:lnTo>
                  <a:pt x="511543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1" name="object 21"/>
          <p:cNvSpPr/>
          <p:nvPr/>
        </p:nvSpPr>
        <p:spPr>
          <a:xfrm>
            <a:off x="3927851" y="2354262"/>
            <a:ext cx="1265361" cy="1265361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7" y="2400"/>
                </a:lnTo>
                <a:lnTo>
                  <a:pt x="371289" y="9447"/>
                </a:lnTo>
                <a:lnTo>
                  <a:pt x="326728" y="20906"/>
                </a:lnTo>
                <a:lnTo>
                  <a:pt x="284006" y="36544"/>
                </a:lnTo>
                <a:lnTo>
                  <a:pt x="243359" y="56125"/>
                </a:lnTo>
                <a:lnTo>
                  <a:pt x="205020" y="79418"/>
                </a:lnTo>
                <a:lnTo>
                  <a:pt x="169223" y="106187"/>
                </a:lnTo>
                <a:lnTo>
                  <a:pt x="136201" y="136199"/>
                </a:lnTo>
                <a:lnTo>
                  <a:pt x="106188" y="169220"/>
                </a:lnTo>
                <a:lnTo>
                  <a:pt x="79418" y="205017"/>
                </a:lnTo>
                <a:lnTo>
                  <a:pt x="56126" y="243355"/>
                </a:lnTo>
                <a:lnTo>
                  <a:pt x="36544" y="284001"/>
                </a:lnTo>
                <a:lnTo>
                  <a:pt x="20906" y="326721"/>
                </a:lnTo>
                <a:lnTo>
                  <a:pt x="9447" y="371280"/>
                </a:lnTo>
                <a:lnTo>
                  <a:pt x="2400" y="417446"/>
                </a:lnTo>
                <a:lnTo>
                  <a:pt x="0" y="464985"/>
                </a:lnTo>
                <a:lnTo>
                  <a:pt x="2400" y="512527"/>
                </a:lnTo>
                <a:lnTo>
                  <a:pt x="9447" y="558696"/>
                </a:lnTo>
                <a:lnTo>
                  <a:pt x="20906" y="603258"/>
                </a:lnTo>
                <a:lnTo>
                  <a:pt x="36544" y="645979"/>
                </a:lnTo>
                <a:lnTo>
                  <a:pt x="56126" y="686625"/>
                </a:lnTo>
                <a:lnTo>
                  <a:pt x="79418" y="724963"/>
                </a:lnTo>
                <a:lnTo>
                  <a:pt x="106188" y="760759"/>
                </a:lnTo>
                <a:lnTo>
                  <a:pt x="136201" y="793780"/>
                </a:lnTo>
                <a:lnTo>
                  <a:pt x="169223" y="823791"/>
                </a:lnTo>
                <a:lnTo>
                  <a:pt x="205020" y="850558"/>
                </a:lnTo>
                <a:lnTo>
                  <a:pt x="243359" y="873849"/>
                </a:lnTo>
                <a:lnTo>
                  <a:pt x="284006" y="893429"/>
                </a:lnTo>
                <a:lnTo>
                  <a:pt x="326728" y="909065"/>
                </a:lnTo>
                <a:lnTo>
                  <a:pt x="371289" y="920523"/>
                </a:lnTo>
                <a:lnTo>
                  <a:pt x="417457" y="927569"/>
                </a:lnTo>
                <a:lnTo>
                  <a:pt x="464997" y="929970"/>
                </a:lnTo>
                <a:lnTo>
                  <a:pt x="512538" y="927569"/>
                </a:lnTo>
                <a:lnTo>
                  <a:pt x="558705" y="920523"/>
                </a:lnTo>
                <a:lnTo>
                  <a:pt x="603265" y="909065"/>
                </a:lnTo>
                <a:lnTo>
                  <a:pt x="645984" y="893429"/>
                </a:lnTo>
                <a:lnTo>
                  <a:pt x="686629" y="873849"/>
                </a:lnTo>
                <a:lnTo>
                  <a:pt x="724966" y="850558"/>
                </a:lnTo>
                <a:lnTo>
                  <a:pt x="760762" y="823791"/>
                </a:lnTo>
                <a:lnTo>
                  <a:pt x="793781" y="793780"/>
                </a:lnTo>
                <a:lnTo>
                  <a:pt x="823792" y="760759"/>
                </a:lnTo>
                <a:lnTo>
                  <a:pt x="850559" y="724963"/>
                </a:lnTo>
                <a:lnTo>
                  <a:pt x="873849" y="686625"/>
                </a:lnTo>
                <a:lnTo>
                  <a:pt x="893429" y="645979"/>
                </a:lnTo>
                <a:lnTo>
                  <a:pt x="909065" y="603258"/>
                </a:lnTo>
                <a:lnTo>
                  <a:pt x="920523" y="558696"/>
                </a:lnTo>
                <a:lnTo>
                  <a:pt x="927569" y="512527"/>
                </a:lnTo>
                <a:lnTo>
                  <a:pt x="929970" y="464985"/>
                </a:lnTo>
                <a:lnTo>
                  <a:pt x="927569" y="417446"/>
                </a:lnTo>
                <a:lnTo>
                  <a:pt x="920523" y="371280"/>
                </a:lnTo>
                <a:lnTo>
                  <a:pt x="909065" y="326721"/>
                </a:lnTo>
                <a:lnTo>
                  <a:pt x="893429" y="284001"/>
                </a:lnTo>
                <a:lnTo>
                  <a:pt x="873849" y="243355"/>
                </a:lnTo>
                <a:lnTo>
                  <a:pt x="850559" y="205017"/>
                </a:lnTo>
                <a:lnTo>
                  <a:pt x="823792" y="169220"/>
                </a:lnTo>
                <a:lnTo>
                  <a:pt x="793781" y="136199"/>
                </a:lnTo>
                <a:lnTo>
                  <a:pt x="760762" y="106187"/>
                </a:lnTo>
                <a:lnTo>
                  <a:pt x="724966" y="79418"/>
                </a:lnTo>
                <a:lnTo>
                  <a:pt x="686629" y="56125"/>
                </a:lnTo>
                <a:lnTo>
                  <a:pt x="645984" y="36544"/>
                </a:lnTo>
                <a:lnTo>
                  <a:pt x="603265" y="20906"/>
                </a:lnTo>
                <a:lnTo>
                  <a:pt x="558705" y="9447"/>
                </a:lnTo>
                <a:lnTo>
                  <a:pt x="512538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2" name="object 22"/>
          <p:cNvSpPr/>
          <p:nvPr/>
        </p:nvSpPr>
        <p:spPr>
          <a:xfrm>
            <a:off x="5750553" y="1582745"/>
            <a:ext cx="1392328" cy="1392328"/>
          </a:xfrm>
          <a:custGeom>
            <a:avLst/>
            <a:gdLst/>
            <a:ahLst/>
            <a:cxnLst/>
            <a:rect l="l" t="t" r="r" b="b"/>
            <a:pathLst>
              <a:path w="1023620" h="1023619">
                <a:moveTo>
                  <a:pt x="511568" y="0"/>
                </a:moveTo>
                <a:lnTo>
                  <a:pt x="462302" y="2341"/>
                </a:lnTo>
                <a:lnTo>
                  <a:pt x="414360" y="9223"/>
                </a:lnTo>
                <a:lnTo>
                  <a:pt x="367958" y="20430"/>
                </a:lnTo>
                <a:lnTo>
                  <a:pt x="323309" y="35749"/>
                </a:lnTo>
                <a:lnTo>
                  <a:pt x="280628" y="54965"/>
                </a:lnTo>
                <a:lnTo>
                  <a:pt x="240129" y="77864"/>
                </a:lnTo>
                <a:lnTo>
                  <a:pt x="202027" y="104232"/>
                </a:lnTo>
                <a:lnTo>
                  <a:pt x="166536" y="133854"/>
                </a:lnTo>
                <a:lnTo>
                  <a:pt x="133871" y="166516"/>
                </a:lnTo>
                <a:lnTo>
                  <a:pt x="104246" y="202003"/>
                </a:lnTo>
                <a:lnTo>
                  <a:pt x="77875" y="240102"/>
                </a:lnTo>
                <a:lnTo>
                  <a:pt x="54973" y="280598"/>
                </a:lnTo>
                <a:lnTo>
                  <a:pt x="35754" y="323276"/>
                </a:lnTo>
                <a:lnTo>
                  <a:pt x="20433" y="367923"/>
                </a:lnTo>
                <a:lnTo>
                  <a:pt x="9224" y="414324"/>
                </a:lnTo>
                <a:lnTo>
                  <a:pt x="2341" y="462264"/>
                </a:lnTo>
                <a:lnTo>
                  <a:pt x="0" y="511530"/>
                </a:lnTo>
                <a:lnTo>
                  <a:pt x="2341" y="560790"/>
                </a:lnTo>
                <a:lnTo>
                  <a:pt x="9224" y="608726"/>
                </a:lnTo>
                <a:lnTo>
                  <a:pt x="20433" y="655123"/>
                </a:lnTo>
                <a:lnTo>
                  <a:pt x="35754" y="699767"/>
                </a:lnTo>
                <a:lnTo>
                  <a:pt x="54973" y="742443"/>
                </a:lnTo>
                <a:lnTo>
                  <a:pt x="77875" y="782938"/>
                </a:lnTo>
                <a:lnTo>
                  <a:pt x="104246" y="821036"/>
                </a:lnTo>
                <a:lnTo>
                  <a:pt x="133871" y="856524"/>
                </a:lnTo>
                <a:lnTo>
                  <a:pt x="166536" y="889186"/>
                </a:lnTo>
                <a:lnTo>
                  <a:pt x="202027" y="918809"/>
                </a:lnTo>
                <a:lnTo>
                  <a:pt x="240129" y="945178"/>
                </a:lnTo>
                <a:lnTo>
                  <a:pt x="280628" y="968078"/>
                </a:lnTo>
                <a:lnTo>
                  <a:pt x="323309" y="987295"/>
                </a:lnTo>
                <a:lnTo>
                  <a:pt x="367958" y="1002615"/>
                </a:lnTo>
                <a:lnTo>
                  <a:pt x="414360" y="1013824"/>
                </a:lnTo>
                <a:lnTo>
                  <a:pt x="462302" y="1020706"/>
                </a:lnTo>
                <a:lnTo>
                  <a:pt x="511568" y="1023048"/>
                </a:lnTo>
                <a:lnTo>
                  <a:pt x="560828" y="1020706"/>
                </a:lnTo>
                <a:lnTo>
                  <a:pt x="608764" y="1013824"/>
                </a:lnTo>
                <a:lnTo>
                  <a:pt x="655161" y="1002615"/>
                </a:lnTo>
                <a:lnTo>
                  <a:pt x="699805" y="987295"/>
                </a:lnTo>
                <a:lnTo>
                  <a:pt x="742481" y="968078"/>
                </a:lnTo>
                <a:lnTo>
                  <a:pt x="782976" y="945178"/>
                </a:lnTo>
                <a:lnTo>
                  <a:pt x="821074" y="918809"/>
                </a:lnTo>
                <a:lnTo>
                  <a:pt x="856562" y="889186"/>
                </a:lnTo>
                <a:lnTo>
                  <a:pt x="889224" y="856524"/>
                </a:lnTo>
                <a:lnTo>
                  <a:pt x="918847" y="821036"/>
                </a:lnTo>
                <a:lnTo>
                  <a:pt x="945216" y="782938"/>
                </a:lnTo>
                <a:lnTo>
                  <a:pt x="968116" y="742443"/>
                </a:lnTo>
                <a:lnTo>
                  <a:pt x="987333" y="699767"/>
                </a:lnTo>
                <a:lnTo>
                  <a:pt x="1002654" y="655123"/>
                </a:lnTo>
                <a:lnTo>
                  <a:pt x="1013862" y="608726"/>
                </a:lnTo>
                <a:lnTo>
                  <a:pt x="1020744" y="560790"/>
                </a:lnTo>
                <a:lnTo>
                  <a:pt x="1023086" y="511530"/>
                </a:lnTo>
                <a:lnTo>
                  <a:pt x="1020744" y="462264"/>
                </a:lnTo>
                <a:lnTo>
                  <a:pt x="1013862" y="414324"/>
                </a:lnTo>
                <a:lnTo>
                  <a:pt x="1002654" y="367923"/>
                </a:lnTo>
                <a:lnTo>
                  <a:pt x="987333" y="323276"/>
                </a:lnTo>
                <a:lnTo>
                  <a:pt x="968116" y="280598"/>
                </a:lnTo>
                <a:lnTo>
                  <a:pt x="945216" y="240102"/>
                </a:lnTo>
                <a:lnTo>
                  <a:pt x="918847" y="202003"/>
                </a:lnTo>
                <a:lnTo>
                  <a:pt x="889224" y="166516"/>
                </a:lnTo>
                <a:lnTo>
                  <a:pt x="856562" y="133854"/>
                </a:lnTo>
                <a:lnTo>
                  <a:pt x="821074" y="104232"/>
                </a:lnTo>
                <a:lnTo>
                  <a:pt x="782976" y="77864"/>
                </a:lnTo>
                <a:lnTo>
                  <a:pt x="742481" y="54965"/>
                </a:lnTo>
                <a:lnTo>
                  <a:pt x="699805" y="35749"/>
                </a:lnTo>
                <a:lnTo>
                  <a:pt x="655161" y="20430"/>
                </a:lnTo>
                <a:lnTo>
                  <a:pt x="608764" y="9223"/>
                </a:lnTo>
                <a:lnTo>
                  <a:pt x="560828" y="2341"/>
                </a:lnTo>
                <a:lnTo>
                  <a:pt x="511568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 sz="2448">
              <a:solidFill>
                <a:srgbClr val="6BBA9C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13899" y="1646039"/>
            <a:ext cx="1265361" cy="1265361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3" y="2400"/>
                </a:lnTo>
                <a:lnTo>
                  <a:pt x="371282" y="9446"/>
                </a:lnTo>
                <a:lnTo>
                  <a:pt x="326718" y="20904"/>
                </a:lnTo>
                <a:lnTo>
                  <a:pt x="283996" y="36540"/>
                </a:lnTo>
                <a:lnTo>
                  <a:pt x="243348" y="56121"/>
                </a:lnTo>
                <a:lnTo>
                  <a:pt x="205009" y="79412"/>
                </a:lnTo>
                <a:lnTo>
                  <a:pt x="169212" y="106180"/>
                </a:lnTo>
                <a:lnTo>
                  <a:pt x="136191" y="136191"/>
                </a:lnTo>
                <a:lnTo>
                  <a:pt x="106180" y="169212"/>
                </a:lnTo>
                <a:lnTo>
                  <a:pt x="79412" y="205009"/>
                </a:lnTo>
                <a:lnTo>
                  <a:pt x="56121" y="243348"/>
                </a:lnTo>
                <a:lnTo>
                  <a:pt x="36540" y="283996"/>
                </a:lnTo>
                <a:lnTo>
                  <a:pt x="20904" y="326718"/>
                </a:lnTo>
                <a:lnTo>
                  <a:pt x="9446" y="371282"/>
                </a:lnTo>
                <a:lnTo>
                  <a:pt x="2400" y="417453"/>
                </a:lnTo>
                <a:lnTo>
                  <a:pt x="0" y="464997"/>
                </a:lnTo>
                <a:lnTo>
                  <a:pt x="2400" y="512538"/>
                </a:lnTo>
                <a:lnTo>
                  <a:pt x="9446" y="558705"/>
                </a:lnTo>
                <a:lnTo>
                  <a:pt x="20904" y="603265"/>
                </a:lnTo>
                <a:lnTo>
                  <a:pt x="36540" y="645984"/>
                </a:lnTo>
                <a:lnTo>
                  <a:pt x="56121" y="686629"/>
                </a:lnTo>
                <a:lnTo>
                  <a:pt x="79412" y="724966"/>
                </a:lnTo>
                <a:lnTo>
                  <a:pt x="106180" y="760762"/>
                </a:lnTo>
                <a:lnTo>
                  <a:pt x="136191" y="793781"/>
                </a:lnTo>
                <a:lnTo>
                  <a:pt x="169212" y="823792"/>
                </a:lnTo>
                <a:lnTo>
                  <a:pt x="205009" y="850559"/>
                </a:lnTo>
                <a:lnTo>
                  <a:pt x="243348" y="873849"/>
                </a:lnTo>
                <a:lnTo>
                  <a:pt x="283996" y="893429"/>
                </a:lnTo>
                <a:lnTo>
                  <a:pt x="326718" y="909065"/>
                </a:lnTo>
                <a:lnTo>
                  <a:pt x="371282" y="920523"/>
                </a:lnTo>
                <a:lnTo>
                  <a:pt x="417453" y="927569"/>
                </a:lnTo>
                <a:lnTo>
                  <a:pt x="464997" y="929970"/>
                </a:lnTo>
                <a:lnTo>
                  <a:pt x="512535" y="927569"/>
                </a:lnTo>
                <a:lnTo>
                  <a:pt x="558700" y="920523"/>
                </a:lnTo>
                <a:lnTo>
                  <a:pt x="603259" y="909065"/>
                </a:lnTo>
                <a:lnTo>
                  <a:pt x="645977" y="893429"/>
                </a:lnTo>
                <a:lnTo>
                  <a:pt x="686621" y="873849"/>
                </a:lnTo>
                <a:lnTo>
                  <a:pt x="724957" y="850559"/>
                </a:lnTo>
                <a:lnTo>
                  <a:pt x="760751" y="823792"/>
                </a:lnTo>
                <a:lnTo>
                  <a:pt x="793770" y="793781"/>
                </a:lnTo>
                <a:lnTo>
                  <a:pt x="823780" y="760762"/>
                </a:lnTo>
                <a:lnTo>
                  <a:pt x="850547" y="724966"/>
                </a:lnTo>
                <a:lnTo>
                  <a:pt x="873837" y="686629"/>
                </a:lnTo>
                <a:lnTo>
                  <a:pt x="893417" y="645984"/>
                </a:lnTo>
                <a:lnTo>
                  <a:pt x="909053" y="603265"/>
                </a:lnTo>
                <a:lnTo>
                  <a:pt x="920510" y="558705"/>
                </a:lnTo>
                <a:lnTo>
                  <a:pt x="927556" y="512538"/>
                </a:lnTo>
                <a:lnTo>
                  <a:pt x="929957" y="464997"/>
                </a:lnTo>
                <a:lnTo>
                  <a:pt x="927556" y="417453"/>
                </a:lnTo>
                <a:lnTo>
                  <a:pt x="920510" y="371282"/>
                </a:lnTo>
                <a:lnTo>
                  <a:pt x="909053" y="326718"/>
                </a:lnTo>
                <a:lnTo>
                  <a:pt x="893417" y="283996"/>
                </a:lnTo>
                <a:lnTo>
                  <a:pt x="873837" y="243348"/>
                </a:lnTo>
                <a:lnTo>
                  <a:pt x="850547" y="205009"/>
                </a:lnTo>
                <a:lnTo>
                  <a:pt x="823780" y="169212"/>
                </a:lnTo>
                <a:lnTo>
                  <a:pt x="793770" y="136191"/>
                </a:lnTo>
                <a:lnTo>
                  <a:pt x="760751" y="106180"/>
                </a:lnTo>
                <a:lnTo>
                  <a:pt x="724957" y="79412"/>
                </a:lnTo>
                <a:lnTo>
                  <a:pt x="686621" y="56121"/>
                </a:lnTo>
                <a:lnTo>
                  <a:pt x="645977" y="36540"/>
                </a:lnTo>
                <a:lnTo>
                  <a:pt x="603259" y="20904"/>
                </a:lnTo>
                <a:lnTo>
                  <a:pt x="558700" y="9446"/>
                </a:lnTo>
                <a:lnTo>
                  <a:pt x="512535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4" name="object 24"/>
          <p:cNvSpPr/>
          <p:nvPr/>
        </p:nvSpPr>
        <p:spPr>
          <a:xfrm>
            <a:off x="7580934" y="2193406"/>
            <a:ext cx="1392328" cy="1392328"/>
          </a:xfrm>
          <a:custGeom>
            <a:avLst/>
            <a:gdLst/>
            <a:ahLst/>
            <a:cxnLst/>
            <a:rect l="l" t="t" r="r" b="b"/>
            <a:pathLst>
              <a:path w="1023620" h="1023619">
                <a:moveTo>
                  <a:pt x="511530" y="0"/>
                </a:moveTo>
                <a:lnTo>
                  <a:pt x="462268" y="2341"/>
                </a:lnTo>
                <a:lnTo>
                  <a:pt x="414331" y="9223"/>
                </a:lnTo>
                <a:lnTo>
                  <a:pt x="367932" y="20431"/>
                </a:lnTo>
                <a:lnTo>
                  <a:pt x="323287" y="35751"/>
                </a:lnTo>
                <a:lnTo>
                  <a:pt x="280609" y="54967"/>
                </a:lnTo>
                <a:lnTo>
                  <a:pt x="240113" y="77867"/>
                </a:lnTo>
                <a:lnTo>
                  <a:pt x="202014" y="104235"/>
                </a:lnTo>
                <a:lnTo>
                  <a:pt x="166526" y="133857"/>
                </a:lnTo>
                <a:lnTo>
                  <a:pt x="133863" y="166519"/>
                </a:lnTo>
                <a:lnTo>
                  <a:pt x="104240" y="202006"/>
                </a:lnTo>
                <a:lnTo>
                  <a:pt x="77871" y="240104"/>
                </a:lnTo>
                <a:lnTo>
                  <a:pt x="54970" y="280599"/>
                </a:lnTo>
                <a:lnTo>
                  <a:pt x="35752" y="323276"/>
                </a:lnTo>
                <a:lnTo>
                  <a:pt x="20432" y="367920"/>
                </a:lnTo>
                <a:lnTo>
                  <a:pt x="9224" y="414318"/>
                </a:lnTo>
                <a:lnTo>
                  <a:pt x="2341" y="462256"/>
                </a:lnTo>
                <a:lnTo>
                  <a:pt x="0" y="511517"/>
                </a:lnTo>
                <a:lnTo>
                  <a:pt x="2341" y="560783"/>
                </a:lnTo>
                <a:lnTo>
                  <a:pt x="9224" y="608724"/>
                </a:lnTo>
                <a:lnTo>
                  <a:pt x="20432" y="655125"/>
                </a:lnTo>
                <a:lnTo>
                  <a:pt x="35752" y="699771"/>
                </a:lnTo>
                <a:lnTo>
                  <a:pt x="54970" y="742450"/>
                </a:lnTo>
                <a:lnTo>
                  <a:pt x="77871" y="782946"/>
                </a:lnTo>
                <a:lnTo>
                  <a:pt x="104240" y="821044"/>
                </a:lnTo>
                <a:lnTo>
                  <a:pt x="133863" y="856532"/>
                </a:lnTo>
                <a:lnTo>
                  <a:pt x="166526" y="889194"/>
                </a:lnTo>
                <a:lnTo>
                  <a:pt x="202014" y="918815"/>
                </a:lnTo>
                <a:lnTo>
                  <a:pt x="240113" y="945183"/>
                </a:lnTo>
                <a:lnTo>
                  <a:pt x="280609" y="968082"/>
                </a:lnTo>
                <a:lnTo>
                  <a:pt x="323287" y="987298"/>
                </a:lnTo>
                <a:lnTo>
                  <a:pt x="367932" y="1002617"/>
                </a:lnTo>
                <a:lnTo>
                  <a:pt x="414331" y="1013825"/>
                </a:lnTo>
                <a:lnTo>
                  <a:pt x="462268" y="1020706"/>
                </a:lnTo>
                <a:lnTo>
                  <a:pt x="511530" y="1023048"/>
                </a:lnTo>
                <a:lnTo>
                  <a:pt x="560796" y="1020706"/>
                </a:lnTo>
                <a:lnTo>
                  <a:pt x="608737" y="1013825"/>
                </a:lnTo>
                <a:lnTo>
                  <a:pt x="655138" y="1002617"/>
                </a:lnTo>
                <a:lnTo>
                  <a:pt x="699786" y="987298"/>
                </a:lnTo>
                <a:lnTo>
                  <a:pt x="742465" y="968082"/>
                </a:lnTo>
                <a:lnTo>
                  <a:pt x="782962" y="945183"/>
                </a:lnTo>
                <a:lnTo>
                  <a:pt x="821062" y="918815"/>
                </a:lnTo>
                <a:lnTo>
                  <a:pt x="856550" y="889194"/>
                </a:lnTo>
                <a:lnTo>
                  <a:pt x="889213" y="856532"/>
                </a:lnTo>
                <a:lnTo>
                  <a:pt x="918836" y="821044"/>
                </a:lnTo>
                <a:lnTo>
                  <a:pt x="945205" y="782946"/>
                </a:lnTo>
                <a:lnTo>
                  <a:pt x="968105" y="742450"/>
                </a:lnTo>
                <a:lnTo>
                  <a:pt x="987322" y="699771"/>
                </a:lnTo>
                <a:lnTo>
                  <a:pt x="1002642" y="655125"/>
                </a:lnTo>
                <a:lnTo>
                  <a:pt x="1013850" y="608724"/>
                </a:lnTo>
                <a:lnTo>
                  <a:pt x="1020732" y="560783"/>
                </a:lnTo>
                <a:lnTo>
                  <a:pt x="1023073" y="511517"/>
                </a:lnTo>
                <a:lnTo>
                  <a:pt x="1020732" y="462256"/>
                </a:lnTo>
                <a:lnTo>
                  <a:pt x="1013850" y="414318"/>
                </a:lnTo>
                <a:lnTo>
                  <a:pt x="1002642" y="367920"/>
                </a:lnTo>
                <a:lnTo>
                  <a:pt x="987322" y="323276"/>
                </a:lnTo>
                <a:lnTo>
                  <a:pt x="968105" y="280599"/>
                </a:lnTo>
                <a:lnTo>
                  <a:pt x="945205" y="240104"/>
                </a:lnTo>
                <a:lnTo>
                  <a:pt x="918836" y="202006"/>
                </a:lnTo>
                <a:lnTo>
                  <a:pt x="889213" y="166519"/>
                </a:lnTo>
                <a:lnTo>
                  <a:pt x="856550" y="133857"/>
                </a:lnTo>
                <a:lnTo>
                  <a:pt x="821062" y="104235"/>
                </a:lnTo>
                <a:lnTo>
                  <a:pt x="782962" y="77867"/>
                </a:lnTo>
                <a:lnTo>
                  <a:pt x="742465" y="54967"/>
                </a:lnTo>
                <a:lnTo>
                  <a:pt x="699786" y="35751"/>
                </a:lnTo>
                <a:lnTo>
                  <a:pt x="655138" y="20431"/>
                </a:lnTo>
                <a:lnTo>
                  <a:pt x="608737" y="9223"/>
                </a:lnTo>
                <a:lnTo>
                  <a:pt x="560796" y="2341"/>
                </a:lnTo>
                <a:lnTo>
                  <a:pt x="511530" y="0"/>
                </a:lnTo>
                <a:close/>
              </a:path>
            </a:pathLst>
          </a:custGeom>
          <a:solidFill>
            <a:srgbClr val="6BBA9C"/>
          </a:solidFill>
          <a:ln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5" name="object 25"/>
          <p:cNvSpPr/>
          <p:nvPr/>
        </p:nvSpPr>
        <p:spPr>
          <a:xfrm>
            <a:off x="7644229" y="2256718"/>
            <a:ext cx="1265361" cy="1265361"/>
          </a:xfrm>
          <a:custGeom>
            <a:avLst/>
            <a:gdLst/>
            <a:ahLst/>
            <a:cxnLst/>
            <a:rect l="l" t="t" r="r" b="b"/>
            <a:pathLst>
              <a:path w="930275" h="930275">
                <a:moveTo>
                  <a:pt x="464997" y="0"/>
                </a:moveTo>
                <a:lnTo>
                  <a:pt x="417457" y="2400"/>
                </a:lnTo>
                <a:lnTo>
                  <a:pt x="371289" y="9447"/>
                </a:lnTo>
                <a:lnTo>
                  <a:pt x="326728" y="20905"/>
                </a:lnTo>
                <a:lnTo>
                  <a:pt x="284006" y="36542"/>
                </a:lnTo>
                <a:lnTo>
                  <a:pt x="243359" y="56122"/>
                </a:lnTo>
                <a:lnTo>
                  <a:pt x="205020" y="79414"/>
                </a:lnTo>
                <a:lnTo>
                  <a:pt x="169223" y="106182"/>
                </a:lnTo>
                <a:lnTo>
                  <a:pt x="136201" y="136193"/>
                </a:lnTo>
                <a:lnTo>
                  <a:pt x="106188" y="169213"/>
                </a:lnTo>
                <a:lnTo>
                  <a:pt x="79418" y="205008"/>
                </a:lnTo>
                <a:lnTo>
                  <a:pt x="56126" y="243345"/>
                </a:lnTo>
                <a:lnTo>
                  <a:pt x="36544" y="283990"/>
                </a:lnTo>
                <a:lnTo>
                  <a:pt x="20906" y="326709"/>
                </a:lnTo>
                <a:lnTo>
                  <a:pt x="9447" y="371268"/>
                </a:lnTo>
                <a:lnTo>
                  <a:pt x="2400" y="417434"/>
                </a:lnTo>
                <a:lnTo>
                  <a:pt x="0" y="464972"/>
                </a:lnTo>
                <a:lnTo>
                  <a:pt x="2400" y="512514"/>
                </a:lnTo>
                <a:lnTo>
                  <a:pt x="9447" y="558684"/>
                </a:lnTo>
                <a:lnTo>
                  <a:pt x="20906" y="603246"/>
                </a:lnTo>
                <a:lnTo>
                  <a:pt x="36544" y="645968"/>
                </a:lnTo>
                <a:lnTo>
                  <a:pt x="56126" y="686615"/>
                </a:lnTo>
                <a:lnTo>
                  <a:pt x="79418" y="724955"/>
                </a:lnTo>
                <a:lnTo>
                  <a:pt x="106188" y="760752"/>
                </a:lnTo>
                <a:lnTo>
                  <a:pt x="136201" y="793773"/>
                </a:lnTo>
                <a:lnTo>
                  <a:pt x="169223" y="823785"/>
                </a:lnTo>
                <a:lnTo>
                  <a:pt x="205020" y="850554"/>
                </a:lnTo>
                <a:lnTo>
                  <a:pt x="243359" y="873846"/>
                </a:lnTo>
                <a:lnTo>
                  <a:pt x="284006" y="893427"/>
                </a:lnTo>
                <a:lnTo>
                  <a:pt x="326728" y="909064"/>
                </a:lnTo>
                <a:lnTo>
                  <a:pt x="371289" y="920522"/>
                </a:lnTo>
                <a:lnTo>
                  <a:pt x="417457" y="927569"/>
                </a:lnTo>
                <a:lnTo>
                  <a:pt x="464997" y="929970"/>
                </a:lnTo>
                <a:lnTo>
                  <a:pt x="512538" y="927569"/>
                </a:lnTo>
                <a:lnTo>
                  <a:pt x="558705" y="920522"/>
                </a:lnTo>
                <a:lnTo>
                  <a:pt x="603266" y="909064"/>
                </a:lnTo>
                <a:lnTo>
                  <a:pt x="645986" y="893427"/>
                </a:lnTo>
                <a:lnTo>
                  <a:pt x="686632" y="873846"/>
                </a:lnTo>
                <a:lnTo>
                  <a:pt x="724970" y="850554"/>
                </a:lnTo>
                <a:lnTo>
                  <a:pt x="760767" y="823785"/>
                </a:lnTo>
                <a:lnTo>
                  <a:pt x="793788" y="793773"/>
                </a:lnTo>
                <a:lnTo>
                  <a:pt x="823799" y="760752"/>
                </a:lnTo>
                <a:lnTo>
                  <a:pt x="850568" y="724955"/>
                </a:lnTo>
                <a:lnTo>
                  <a:pt x="873859" y="686615"/>
                </a:lnTo>
                <a:lnTo>
                  <a:pt x="893440" y="645968"/>
                </a:lnTo>
                <a:lnTo>
                  <a:pt x="909077" y="603246"/>
                </a:lnTo>
                <a:lnTo>
                  <a:pt x="920535" y="558684"/>
                </a:lnTo>
                <a:lnTo>
                  <a:pt x="927582" y="512514"/>
                </a:lnTo>
                <a:lnTo>
                  <a:pt x="929982" y="464972"/>
                </a:lnTo>
                <a:lnTo>
                  <a:pt x="927582" y="417434"/>
                </a:lnTo>
                <a:lnTo>
                  <a:pt x="920535" y="371268"/>
                </a:lnTo>
                <a:lnTo>
                  <a:pt x="909077" y="326709"/>
                </a:lnTo>
                <a:lnTo>
                  <a:pt x="893440" y="283990"/>
                </a:lnTo>
                <a:lnTo>
                  <a:pt x="873859" y="243345"/>
                </a:lnTo>
                <a:lnTo>
                  <a:pt x="850568" y="205008"/>
                </a:lnTo>
                <a:lnTo>
                  <a:pt x="823799" y="169213"/>
                </a:lnTo>
                <a:lnTo>
                  <a:pt x="793788" y="136193"/>
                </a:lnTo>
                <a:lnTo>
                  <a:pt x="760767" y="106182"/>
                </a:lnTo>
                <a:lnTo>
                  <a:pt x="724970" y="79414"/>
                </a:lnTo>
                <a:lnTo>
                  <a:pt x="686632" y="56122"/>
                </a:lnTo>
                <a:lnTo>
                  <a:pt x="645986" y="36542"/>
                </a:lnTo>
                <a:lnTo>
                  <a:pt x="603266" y="20905"/>
                </a:lnTo>
                <a:lnTo>
                  <a:pt x="558705" y="9447"/>
                </a:lnTo>
                <a:lnTo>
                  <a:pt x="512538" y="2400"/>
                </a:lnTo>
                <a:lnTo>
                  <a:pt x="464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6" name="object 26"/>
          <p:cNvSpPr/>
          <p:nvPr/>
        </p:nvSpPr>
        <p:spPr>
          <a:xfrm>
            <a:off x="2317075" y="1496056"/>
            <a:ext cx="835674" cy="1192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7" name="object 27"/>
          <p:cNvSpPr/>
          <p:nvPr/>
        </p:nvSpPr>
        <p:spPr>
          <a:xfrm>
            <a:off x="4134721" y="2571934"/>
            <a:ext cx="965716" cy="1047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8" name="object 28"/>
          <p:cNvSpPr/>
          <p:nvPr/>
        </p:nvSpPr>
        <p:spPr>
          <a:xfrm>
            <a:off x="5993067" y="1795512"/>
            <a:ext cx="863002" cy="1115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9" name="object 29"/>
          <p:cNvSpPr/>
          <p:nvPr/>
        </p:nvSpPr>
        <p:spPr>
          <a:xfrm>
            <a:off x="7857998" y="2417994"/>
            <a:ext cx="930234" cy="1103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0" name="object 30"/>
          <p:cNvSpPr/>
          <p:nvPr/>
        </p:nvSpPr>
        <p:spPr>
          <a:xfrm>
            <a:off x="2737185" y="2760041"/>
            <a:ext cx="1727" cy="1321504"/>
          </a:xfrm>
          <a:custGeom>
            <a:avLst/>
            <a:gdLst/>
            <a:ahLst/>
            <a:cxnLst/>
            <a:rect l="l" t="t" r="r" b="b"/>
            <a:pathLst>
              <a:path w="1269" h="971550">
                <a:moveTo>
                  <a:pt x="800" y="0"/>
                </a:moveTo>
                <a:lnTo>
                  <a:pt x="0" y="971194"/>
                </a:lnTo>
              </a:path>
            </a:pathLst>
          </a:custGeom>
          <a:ln w="380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2" name="object 32"/>
          <p:cNvSpPr/>
          <p:nvPr/>
        </p:nvSpPr>
        <p:spPr>
          <a:xfrm>
            <a:off x="2196850" y="4043958"/>
            <a:ext cx="1079660" cy="438774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40" y="0"/>
                </a:lnTo>
                <a:lnTo>
                  <a:pt x="65070" y="9944"/>
                </a:lnTo>
                <a:lnTo>
                  <a:pt x="31205" y="37061"/>
                </a:lnTo>
                <a:lnTo>
                  <a:pt x="8372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2" y="245068"/>
                </a:lnTo>
                <a:lnTo>
                  <a:pt x="31205" y="285283"/>
                </a:lnTo>
                <a:lnTo>
                  <a:pt x="65070" y="312396"/>
                </a:lnTo>
                <a:lnTo>
                  <a:pt x="106540" y="322338"/>
                </a:lnTo>
                <a:lnTo>
                  <a:pt x="686892" y="322338"/>
                </a:lnTo>
                <a:lnTo>
                  <a:pt x="728361" y="312396"/>
                </a:lnTo>
                <a:lnTo>
                  <a:pt x="762227" y="285283"/>
                </a:lnTo>
                <a:lnTo>
                  <a:pt x="785059" y="245068"/>
                </a:lnTo>
                <a:lnTo>
                  <a:pt x="793432" y="195821"/>
                </a:lnTo>
                <a:lnTo>
                  <a:pt x="793432" y="126530"/>
                </a:lnTo>
                <a:lnTo>
                  <a:pt x="785059" y="77281"/>
                </a:lnTo>
                <a:lnTo>
                  <a:pt x="762227" y="37061"/>
                </a:lnTo>
                <a:lnTo>
                  <a:pt x="728361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3" name="object 33"/>
          <p:cNvSpPr/>
          <p:nvPr/>
        </p:nvSpPr>
        <p:spPr>
          <a:xfrm>
            <a:off x="4012782" y="4043958"/>
            <a:ext cx="1079660" cy="438774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79" y="0"/>
                </a:moveTo>
                <a:lnTo>
                  <a:pt x="106527" y="0"/>
                </a:lnTo>
                <a:lnTo>
                  <a:pt x="65059" y="9944"/>
                </a:lnTo>
                <a:lnTo>
                  <a:pt x="31199" y="37061"/>
                </a:lnTo>
                <a:lnTo>
                  <a:pt x="8370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0" y="245068"/>
                </a:lnTo>
                <a:lnTo>
                  <a:pt x="31199" y="285283"/>
                </a:lnTo>
                <a:lnTo>
                  <a:pt x="65059" y="312396"/>
                </a:lnTo>
                <a:lnTo>
                  <a:pt x="106527" y="322338"/>
                </a:lnTo>
                <a:lnTo>
                  <a:pt x="686879" y="322338"/>
                </a:lnTo>
                <a:lnTo>
                  <a:pt x="728343" y="312396"/>
                </a:lnTo>
                <a:lnTo>
                  <a:pt x="762209" y="285283"/>
                </a:lnTo>
                <a:lnTo>
                  <a:pt x="785045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5" y="77281"/>
                </a:lnTo>
                <a:lnTo>
                  <a:pt x="762209" y="37061"/>
                </a:lnTo>
                <a:lnTo>
                  <a:pt x="728343" y="9944"/>
                </a:lnTo>
                <a:lnTo>
                  <a:pt x="686879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4" name="object 34"/>
          <p:cNvSpPr/>
          <p:nvPr/>
        </p:nvSpPr>
        <p:spPr>
          <a:xfrm>
            <a:off x="5923113" y="4043958"/>
            <a:ext cx="1079660" cy="438774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40" y="0"/>
                </a:lnTo>
                <a:lnTo>
                  <a:pt x="65070" y="9944"/>
                </a:lnTo>
                <a:lnTo>
                  <a:pt x="31205" y="37061"/>
                </a:lnTo>
                <a:lnTo>
                  <a:pt x="8372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2" y="245068"/>
                </a:lnTo>
                <a:lnTo>
                  <a:pt x="31205" y="285283"/>
                </a:lnTo>
                <a:lnTo>
                  <a:pt x="65070" y="312396"/>
                </a:lnTo>
                <a:lnTo>
                  <a:pt x="106540" y="322338"/>
                </a:lnTo>
                <a:lnTo>
                  <a:pt x="686892" y="322338"/>
                </a:lnTo>
                <a:lnTo>
                  <a:pt x="728359" y="312396"/>
                </a:lnTo>
                <a:lnTo>
                  <a:pt x="762220" y="285283"/>
                </a:lnTo>
                <a:lnTo>
                  <a:pt x="785049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9" y="77281"/>
                </a:lnTo>
                <a:lnTo>
                  <a:pt x="762220" y="37061"/>
                </a:lnTo>
                <a:lnTo>
                  <a:pt x="728359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5" name="object 35"/>
          <p:cNvSpPr/>
          <p:nvPr/>
        </p:nvSpPr>
        <p:spPr>
          <a:xfrm>
            <a:off x="7709905" y="4039296"/>
            <a:ext cx="1063147" cy="438774"/>
          </a:xfrm>
          <a:custGeom>
            <a:avLst/>
            <a:gdLst/>
            <a:ahLst/>
            <a:cxnLst/>
            <a:rect l="l" t="t" r="r" b="b"/>
            <a:pathLst>
              <a:path w="793750" h="322580">
                <a:moveTo>
                  <a:pt x="686892" y="0"/>
                </a:moveTo>
                <a:lnTo>
                  <a:pt x="106527" y="0"/>
                </a:lnTo>
                <a:lnTo>
                  <a:pt x="65059" y="9944"/>
                </a:lnTo>
                <a:lnTo>
                  <a:pt x="31199" y="37061"/>
                </a:lnTo>
                <a:lnTo>
                  <a:pt x="8370" y="77281"/>
                </a:lnTo>
                <a:lnTo>
                  <a:pt x="0" y="126530"/>
                </a:lnTo>
                <a:lnTo>
                  <a:pt x="0" y="195821"/>
                </a:lnTo>
                <a:lnTo>
                  <a:pt x="8370" y="245068"/>
                </a:lnTo>
                <a:lnTo>
                  <a:pt x="31199" y="285283"/>
                </a:lnTo>
                <a:lnTo>
                  <a:pt x="65059" y="312396"/>
                </a:lnTo>
                <a:lnTo>
                  <a:pt x="106527" y="322338"/>
                </a:lnTo>
                <a:lnTo>
                  <a:pt x="686892" y="322338"/>
                </a:lnTo>
                <a:lnTo>
                  <a:pt x="728354" y="312396"/>
                </a:lnTo>
                <a:lnTo>
                  <a:pt x="762215" y="285283"/>
                </a:lnTo>
                <a:lnTo>
                  <a:pt x="785047" y="245068"/>
                </a:lnTo>
                <a:lnTo>
                  <a:pt x="793419" y="195821"/>
                </a:lnTo>
                <a:lnTo>
                  <a:pt x="793419" y="126530"/>
                </a:lnTo>
                <a:lnTo>
                  <a:pt x="785047" y="77281"/>
                </a:lnTo>
                <a:lnTo>
                  <a:pt x="762215" y="37061"/>
                </a:lnTo>
                <a:lnTo>
                  <a:pt x="728354" y="9944"/>
                </a:lnTo>
                <a:lnTo>
                  <a:pt x="686892" y="0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6" name="object 36"/>
          <p:cNvSpPr/>
          <p:nvPr/>
        </p:nvSpPr>
        <p:spPr>
          <a:xfrm>
            <a:off x="6442612" y="2992724"/>
            <a:ext cx="1727" cy="1089161"/>
          </a:xfrm>
          <a:custGeom>
            <a:avLst/>
            <a:gdLst/>
            <a:ahLst/>
            <a:cxnLst/>
            <a:rect l="l" t="t" r="r" b="b"/>
            <a:pathLst>
              <a:path w="1270" h="800735">
                <a:moveTo>
                  <a:pt x="800" y="0"/>
                </a:moveTo>
                <a:lnTo>
                  <a:pt x="0" y="800125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8" name="object 38"/>
          <p:cNvSpPr txBox="1"/>
          <p:nvPr/>
        </p:nvSpPr>
        <p:spPr>
          <a:xfrm>
            <a:off x="2356489" y="4117235"/>
            <a:ext cx="761393" cy="311344"/>
          </a:xfrm>
          <a:prstGeom prst="rect">
            <a:avLst/>
          </a:prstGeom>
        </p:spPr>
        <p:txBody>
          <a:bodyPr vert="horz" wrap="square" lIns="0" tIns="18138" rIns="0" bIns="0" rtlCol="0">
            <a:spAutoFit/>
          </a:bodyPr>
          <a:lstStyle/>
          <a:p>
            <a:pPr marL="17275">
              <a:spcBef>
                <a:spcPts val="143"/>
              </a:spcBef>
            </a:pPr>
            <a:r>
              <a:rPr sz="1904" b="1" spc="-4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lang="en-US" sz="1904" b="1" spc="-245" dirty="0">
                <a:solidFill>
                  <a:srgbClr val="FFFFFF"/>
                </a:solidFill>
                <a:latin typeface="Arial"/>
                <a:cs typeface="Arial"/>
              </a:rPr>
              <a:t>7, 9  </a:t>
            </a:r>
            <a:r>
              <a:rPr sz="1904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904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61444" y="4103004"/>
            <a:ext cx="782335" cy="311344"/>
          </a:xfrm>
          <a:prstGeom prst="rect">
            <a:avLst/>
          </a:prstGeom>
        </p:spPr>
        <p:txBody>
          <a:bodyPr vert="horz" wrap="square" lIns="0" tIns="18138" rIns="0" bIns="0" rtlCol="0">
            <a:spAutoFit/>
          </a:bodyPr>
          <a:lstStyle/>
          <a:p>
            <a:pPr marL="17275">
              <a:spcBef>
                <a:spcPts val="143"/>
              </a:spcBef>
            </a:pPr>
            <a:r>
              <a:rPr lang="en-US" sz="1904" b="1" spc="-41" dirty="0">
                <a:solidFill>
                  <a:srgbClr val="FFFFFF"/>
                </a:solidFill>
                <a:latin typeface="Arial"/>
                <a:cs typeface="Arial"/>
              </a:rPr>
              <a:t>83,9</a:t>
            </a:r>
            <a:r>
              <a:rPr sz="1904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4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904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89498" y="4088724"/>
            <a:ext cx="742806" cy="311344"/>
          </a:xfrm>
          <a:prstGeom prst="rect">
            <a:avLst/>
          </a:prstGeom>
        </p:spPr>
        <p:txBody>
          <a:bodyPr vert="horz" wrap="square" lIns="0" tIns="18138" rIns="0" bIns="0" rtlCol="0">
            <a:spAutoFit/>
          </a:bodyPr>
          <a:lstStyle/>
          <a:p>
            <a:pPr marL="17275">
              <a:spcBef>
                <a:spcPts val="143"/>
              </a:spcBef>
            </a:pPr>
            <a:r>
              <a:rPr lang="en-US" sz="1904" b="1" spc="-61" dirty="0">
                <a:solidFill>
                  <a:srgbClr val="FFFFFF"/>
                </a:solidFill>
                <a:latin typeface="Arial"/>
                <a:cs typeface="Arial"/>
              </a:rPr>
              <a:t>95</a:t>
            </a:r>
            <a:r>
              <a:rPr sz="1904" b="1" spc="-6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1904" b="1" spc="-6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904" b="1" spc="-2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4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904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76342" y="5010679"/>
            <a:ext cx="2690744" cy="292994"/>
          </a:xfrm>
          <a:prstGeom prst="rect">
            <a:avLst/>
          </a:prstGeom>
        </p:spPr>
        <p:txBody>
          <a:bodyPr vert="horz" wrap="square" lIns="0" tIns="20729" rIns="0" bIns="0" rtlCol="0">
            <a:spAutoFit/>
          </a:bodyPr>
          <a:lstStyle/>
          <a:p>
            <a:pPr marL="17275">
              <a:spcBef>
                <a:spcPts val="163"/>
              </a:spcBef>
            </a:pPr>
            <a:r>
              <a:rPr lang="en-US" sz="1768" b="1" spc="-54" dirty="0" err="1">
                <a:solidFill>
                  <a:srgbClr val="FEC200"/>
                </a:solidFill>
                <a:latin typeface="Arial"/>
                <a:cs typeface="Arial"/>
              </a:rPr>
              <a:t>Elektabilitas</a:t>
            </a:r>
            <a:r>
              <a:rPr lang="en-US" sz="1768" b="1" spc="-54" dirty="0">
                <a:solidFill>
                  <a:srgbClr val="FEC200"/>
                </a:solidFill>
                <a:latin typeface="Arial"/>
                <a:cs typeface="Arial"/>
              </a:rPr>
              <a:t> </a:t>
            </a:r>
            <a:r>
              <a:rPr lang="en-US" sz="1768" b="1" spc="-54" dirty="0" err="1">
                <a:solidFill>
                  <a:srgbClr val="FEC200"/>
                </a:solidFill>
                <a:latin typeface="Arial"/>
                <a:cs typeface="Arial"/>
              </a:rPr>
              <a:t>Pilpres</a:t>
            </a:r>
            <a:r>
              <a:rPr lang="en-US" sz="1768" b="1" spc="-54" dirty="0">
                <a:solidFill>
                  <a:srgbClr val="FEC200"/>
                </a:solidFill>
                <a:latin typeface="Arial"/>
                <a:cs typeface="Arial"/>
              </a:rPr>
              <a:t> 2019</a:t>
            </a:r>
            <a:endParaRPr sz="1768" dirty="0">
              <a:solidFill>
                <a:srgbClr val="FEC2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82928" y="5403588"/>
            <a:ext cx="1989126" cy="605732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7275" marR="633112">
              <a:spcBef>
                <a:spcPts val="122"/>
              </a:spcBef>
            </a:pPr>
            <a:r>
              <a:rPr sz="1292" spc="-54" dirty="0" err="1">
                <a:solidFill>
                  <a:srgbClr val="6BBA9C"/>
                </a:solidFill>
                <a:latin typeface="Arial"/>
                <a:cs typeface="Arial"/>
              </a:rPr>
              <a:t>Jokowi</a:t>
            </a:r>
            <a:r>
              <a:rPr sz="1292" spc="-54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92" spc="-7" dirty="0">
                <a:solidFill>
                  <a:srgbClr val="6BBA9C"/>
                </a:solidFill>
                <a:latin typeface="Arial"/>
                <a:cs typeface="Arial"/>
              </a:rPr>
              <a:t>- </a:t>
            </a:r>
            <a:r>
              <a:rPr lang="en-US" sz="1292" spc="-61" dirty="0" err="1">
                <a:solidFill>
                  <a:srgbClr val="6BBA9C"/>
                </a:solidFill>
                <a:latin typeface="Arial"/>
                <a:cs typeface="Arial"/>
              </a:rPr>
              <a:t>Ma’ruf</a:t>
            </a:r>
            <a:r>
              <a:rPr sz="1292" spc="-61" dirty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r>
              <a:rPr sz="1292" spc="-61" dirty="0" err="1">
                <a:solidFill>
                  <a:srgbClr val="6BBA9C"/>
                </a:solidFill>
                <a:latin typeface="Arial"/>
                <a:cs typeface="Arial"/>
              </a:rPr>
              <a:t>Prabowo</a:t>
            </a:r>
            <a:r>
              <a:rPr lang="en-US" sz="1292" spc="-61" dirty="0">
                <a:solidFill>
                  <a:srgbClr val="6BBA9C"/>
                </a:solidFill>
                <a:latin typeface="Arial"/>
                <a:cs typeface="Arial"/>
              </a:rPr>
              <a:t> - Sandi</a:t>
            </a:r>
            <a:r>
              <a:rPr sz="1292" spc="-61" dirty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endParaRPr lang="en-US" sz="1292" spc="-6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7275">
              <a:lnSpc>
                <a:spcPts val="1517"/>
              </a:lnSpc>
            </a:pPr>
            <a:r>
              <a:rPr lang="en-US" sz="1292" spc="-54" dirty="0">
                <a:solidFill>
                  <a:srgbClr val="6BBA9C"/>
                </a:solidFill>
                <a:latin typeface="Arial"/>
                <a:cs typeface="Arial"/>
              </a:rPr>
              <a:t>Undecided Voters</a:t>
            </a:r>
            <a:endParaRPr sz="1292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370636" y="5433296"/>
            <a:ext cx="478505" cy="596307"/>
          </a:xfrm>
          <a:prstGeom prst="rect">
            <a:avLst/>
          </a:prstGeom>
        </p:spPr>
        <p:txBody>
          <a:bodyPr vert="horz" wrap="square" lIns="0" tIns="15547" rIns="0" bIns="0" rtlCol="0">
            <a:spAutoFit/>
          </a:bodyPr>
          <a:lstStyle/>
          <a:p>
            <a:pPr marL="17275" marR="6910">
              <a:lnSpc>
                <a:spcPct val="103600"/>
              </a:lnSpc>
              <a:spcBef>
                <a:spcPts val="122"/>
              </a:spcBef>
            </a:pPr>
            <a:r>
              <a:rPr lang="en-US" sz="1156" spc="-20" dirty="0">
                <a:latin typeface="Arial"/>
                <a:cs typeface="Arial"/>
              </a:rPr>
              <a:t>31.1 %</a:t>
            </a:r>
          </a:p>
          <a:p>
            <a:pPr marL="17275" marR="6910">
              <a:lnSpc>
                <a:spcPct val="103600"/>
              </a:lnSpc>
              <a:spcBef>
                <a:spcPts val="122"/>
              </a:spcBef>
            </a:pPr>
            <a:r>
              <a:rPr lang="en-US" sz="1156" spc="-20" dirty="0">
                <a:latin typeface="Arial"/>
                <a:cs typeface="Arial"/>
              </a:rPr>
              <a:t>43.5 %</a:t>
            </a:r>
          </a:p>
          <a:p>
            <a:pPr marL="17275" marR="6910">
              <a:lnSpc>
                <a:spcPct val="103600"/>
              </a:lnSpc>
              <a:spcBef>
                <a:spcPts val="122"/>
              </a:spcBef>
            </a:pPr>
            <a:r>
              <a:rPr lang="en-US" sz="1156" spc="-20" dirty="0">
                <a:latin typeface="Arial"/>
                <a:cs typeface="Arial"/>
              </a:rPr>
              <a:t>25.4 %</a:t>
            </a:r>
          </a:p>
        </p:txBody>
      </p:sp>
      <p:sp>
        <p:nvSpPr>
          <p:cNvPr id="46" name="object 46"/>
          <p:cNvSpPr/>
          <p:nvPr/>
        </p:nvSpPr>
        <p:spPr>
          <a:xfrm flipV="1">
            <a:off x="9209614" y="5057565"/>
            <a:ext cx="1529302" cy="109965"/>
          </a:xfrm>
          <a:custGeom>
            <a:avLst/>
            <a:gdLst/>
            <a:ahLst/>
            <a:cxnLst/>
            <a:rect l="l" t="t" r="r" b="b"/>
            <a:pathLst>
              <a:path w="2233930">
                <a:moveTo>
                  <a:pt x="0" y="0"/>
                </a:moveTo>
                <a:lnTo>
                  <a:pt x="2233409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47" name="object 47"/>
          <p:cNvSpPr/>
          <p:nvPr/>
        </p:nvSpPr>
        <p:spPr>
          <a:xfrm>
            <a:off x="8995052" y="5473718"/>
            <a:ext cx="1279354" cy="99797"/>
          </a:xfrm>
          <a:custGeom>
            <a:avLst/>
            <a:gdLst/>
            <a:ahLst/>
            <a:cxnLst/>
            <a:rect l="l" t="t" r="r" b="b"/>
            <a:pathLst>
              <a:path w="548004" h="94614">
                <a:moveTo>
                  <a:pt x="0" y="94373"/>
                </a:moveTo>
                <a:lnTo>
                  <a:pt x="547725" y="94373"/>
                </a:lnTo>
                <a:lnTo>
                  <a:pt x="547725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48" name="object 48"/>
          <p:cNvSpPr/>
          <p:nvPr/>
        </p:nvSpPr>
        <p:spPr>
          <a:xfrm>
            <a:off x="8731510" y="5663892"/>
            <a:ext cx="1542618" cy="128695"/>
          </a:xfrm>
          <a:custGeom>
            <a:avLst/>
            <a:gdLst/>
            <a:ahLst/>
            <a:cxnLst/>
            <a:rect l="l" t="t" r="r" b="b"/>
            <a:pathLst>
              <a:path w="1134110" h="94614">
                <a:moveTo>
                  <a:pt x="0" y="94373"/>
                </a:moveTo>
                <a:lnTo>
                  <a:pt x="1134033" y="94373"/>
                </a:lnTo>
                <a:lnTo>
                  <a:pt x="1134033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49" name="object 49"/>
          <p:cNvSpPr/>
          <p:nvPr/>
        </p:nvSpPr>
        <p:spPr>
          <a:xfrm>
            <a:off x="8616081" y="5857246"/>
            <a:ext cx="1658358" cy="128695"/>
          </a:xfrm>
          <a:custGeom>
            <a:avLst/>
            <a:gdLst/>
            <a:ahLst/>
            <a:cxnLst/>
            <a:rect l="l" t="t" r="r" b="b"/>
            <a:pathLst>
              <a:path w="1219200" h="94614">
                <a:moveTo>
                  <a:pt x="0" y="94373"/>
                </a:moveTo>
                <a:lnTo>
                  <a:pt x="1218895" y="94373"/>
                </a:lnTo>
                <a:lnTo>
                  <a:pt x="1218895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51" name="object 51"/>
          <p:cNvSpPr/>
          <p:nvPr/>
        </p:nvSpPr>
        <p:spPr>
          <a:xfrm>
            <a:off x="8361628" y="5473718"/>
            <a:ext cx="633424" cy="99797"/>
          </a:xfrm>
          <a:custGeom>
            <a:avLst/>
            <a:gdLst/>
            <a:ahLst/>
            <a:cxnLst/>
            <a:rect l="l" t="t" r="r" b="b"/>
            <a:pathLst>
              <a:path w="858519" h="94614">
                <a:moveTo>
                  <a:pt x="0" y="94373"/>
                </a:moveTo>
                <a:lnTo>
                  <a:pt x="858240" y="94373"/>
                </a:lnTo>
                <a:lnTo>
                  <a:pt x="858240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52" name="object 52"/>
          <p:cNvSpPr/>
          <p:nvPr/>
        </p:nvSpPr>
        <p:spPr>
          <a:xfrm>
            <a:off x="8361626" y="5662273"/>
            <a:ext cx="847988" cy="130314"/>
          </a:xfrm>
          <a:custGeom>
            <a:avLst/>
            <a:gdLst/>
            <a:ahLst/>
            <a:cxnLst/>
            <a:rect l="l" t="t" r="r" b="b"/>
            <a:pathLst>
              <a:path w="272414" h="94614">
                <a:moveTo>
                  <a:pt x="0" y="94373"/>
                </a:moveTo>
                <a:lnTo>
                  <a:pt x="271932" y="94373"/>
                </a:lnTo>
                <a:lnTo>
                  <a:pt x="271932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53" name="object 53"/>
          <p:cNvSpPr/>
          <p:nvPr/>
        </p:nvSpPr>
        <p:spPr>
          <a:xfrm>
            <a:off x="8361627" y="5857246"/>
            <a:ext cx="400084" cy="128695"/>
          </a:xfrm>
          <a:custGeom>
            <a:avLst/>
            <a:gdLst/>
            <a:ahLst/>
            <a:cxnLst/>
            <a:rect l="l" t="t" r="r" b="b"/>
            <a:pathLst>
              <a:path w="187325" h="94614">
                <a:moveTo>
                  <a:pt x="0" y="94373"/>
                </a:moveTo>
                <a:lnTo>
                  <a:pt x="187070" y="94373"/>
                </a:lnTo>
                <a:lnTo>
                  <a:pt x="187070" y="0"/>
                </a:lnTo>
                <a:lnTo>
                  <a:pt x="0" y="0"/>
                </a:lnTo>
                <a:lnTo>
                  <a:pt x="0" y="94373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90" name="Rectangle 89"/>
          <p:cNvSpPr/>
          <p:nvPr/>
        </p:nvSpPr>
        <p:spPr>
          <a:xfrm rot="16200000">
            <a:off x="10603591" y="228753"/>
            <a:ext cx="717640" cy="839209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object 90"/>
          <p:cNvSpPr txBox="1">
            <a:spLocks/>
          </p:cNvSpPr>
          <p:nvPr/>
        </p:nvSpPr>
        <p:spPr>
          <a:xfrm>
            <a:off x="4854820" y="48412"/>
            <a:ext cx="5609913" cy="1103740"/>
          </a:xfrm>
          <a:prstGeom prst="rect">
            <a:avLst/>
          </a:prstGeom>
        </p:spPr>
        <p:txBody>
          <a:bodyPr vert="horz" wrap="square" lIns="0" tIns="18742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275" marR="14683" algn="r">
              <a:lnSpc>
                <a:spcPct val="77700"/>
              </a:lnSpc>
              <a:spcBef>
                <a:spcPts val="1476"/>
              </a:spcBef>
            </a:pPr>
            <a:r>
              <a:rPr lang="en-US" sz="3809" kern="0" spc="-170" dirty="0">
                <a:solidFill>
                  <a:srgbClr val="6BBA9C"/>
                </a:solidFill>
              </a:rPr>
              <a:t>PARTAI POLITIK                        </a:t>
            </a:r>
            <a:r>
              <a:rPr lang="en-US" sz="3809" kern="0" spc="-197" dirty="0">
                <a:solidFill>
                  <a:srgbClr val="FEC200"/>
                </a:solidFill>
              </a:rPr>
              <a:t>DAN PEMILU</a:t>
            </a:r>
            <a:endParaRPr lang="en-US" sz="3809" kern="0" dirty="0">
              <a:solidFill>
                <a:srgbClr val="FEC2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390684" y="4922889"/>
            <a:ext cx="4742053" cy="1206442"/>
          </a:xfrm>
          <a:prstGeom prst="roundRect">
            <a:avLst>
              <a:gd name="adj" fmla="val 9295"/>
            </a:avLst>
          </a:prstGeom>
          <a:noFill/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/>
          </a:p>
        </p:txBody>
      </p:sp>
      <p:grpSp>
        <p:nvGrpSpPr>
          <p:cNvPr id="94" name="Group 93"/>
          <p:cNvGrpSpPr/>
          <p:nvPr/>
        </p:nvGrpSpPr>
        <p:grpSpPr>
          <a:xfrm>
            <a:off x="1037254" y="392703"/>
            <a:ext cx="2319193" cy="651932"/>
            <a:chOff x="3429000" y="1203459"/>
            <a:chExt cx="1705036" cy="479291"/>
          </a:xfrm>
        </p:grpSpPr>
        <p:sp>
          <p:nvSpPr>
            <p:cNvPr id="95" name="Snip Single Corner Rectangle 94"/>
            <p:cNvSpPr/>
            <p:nvPr/>
          </p:nvSpPr>
          <p:spPr>
            <a:xfrm flipV="1">
              <a:off x="3429000" y="130174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6BBA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/>
            </a:p>
          </p:txBody>
        </p:sp>
        <p:sp>
          <p:nvSpPr>
            <p:cNvPr id="96" name="Snip Single Corner Rectangle 95"/>
            <p:cNvSpPr/>
            <p:nvPr/>
          </p:nvSpPr>
          <p:spPr>
            <a:xfrm flipV="1">
              <a:off x="3470046" y="1203459"/>
              <a:ext cx="1663990" cy="381001"/>
            </a:xfrm>
            <a:prstGeom prst="snip1Rect">
              <a:avLst>
                <a:gd name="adj" fmla="val 50000"/>
              </a:avLst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62156" y="350491"/>
            <a:ext cx="2750974" cy="532585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>
              <a:spcBef>
                <a:spcPts val="136"/>
              </a:spcBef>
            </a:pPr>
            <a:r>
              <a:rPr sz="1632" b="1" spc="-68" dirty="0" err="1">
                <a:solidFill>
                  <a:schemeClr val="bg1"/>
                </a:solidFill>
                <a:latin typeface="Arial"/>
                <a:cs typeface="Arial"/>
              </a:rPr>
              <a:t>Popularitas</a:t>
            </a:r>
            <a:r>
              <a:rPr sz="1632" b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32" b="1" spc="-17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275">
              <a:spcBef>
                <a:spcPts val="136"/>
              </a:spcBef>
            </a:pPr>
            <a:r>
              <a:rPr sz="1632" b="1" spc="-68" dirty="0" err="1">
                <a:solidFill>
                  <a:schemeClr val="bg1"/>
                </a:solidFill>
                <a:latin typeface="Arial"/>
                <a:cs typeface="Arial"/>
              </a:rPr>
              <a:t>Capres-Cawapres</a:t>
            </a:r>
            <a:endParaRPr sz="163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594099" y="1771119"/>
            <a:ext cx="1806224" cy="3143055"/>
            <a:chOff x="6184416" y="2226740"/>
            <a:chExt cx="1327909" cy="2310728"/>
          </a:xfrm>
        </p:grpSpPr>
        <p:sp>
          <p:nvSpPr>
            <p:cNvPr id="99" name="object 14"/>
            <p:cNvSpPr txBox="1"/>
            <p:nvPr/>
          </p:nvSpPr>
          <p:spPr>
            <a:xfrm>
              <a:off x="6608521" y="3446786"/>
              <a:ext cx="262890" cy="151322"/>
            </a:xfrm>
            <a:prstGeom prst="rect">
              <a:avLst/>
            </a:prstGeom>
          </p:spPr>
          <p:txBody>
            <a:bodyPr vert="horz" wrap="square" lIns="0" tIns="17275" rIns="0" bIns="0" rtlCol="0">
              <a:spAutoFit/>
            </a:bodyPr>
            <a:lstStyle/>
            <a:p>
              <a:pPr marL="17275">
                <a:spcBef>
                  <a:spcPts val="136"/>
                </a:spcBef>
                <a:tabLst>
                  <a:tab pos="339443" algn="l"/>
                </a:tabLst>
              </a:pPr>
              <a:r>
                <a:rPr sz="1224" u="sng" dirty="0">
                  <a:solidFill>
                    <a:srgbClr val="003C7A"/>
                  </a:solidFill>
                  <a:uFill>
                    <a:solidFill>
                      <a:srgbClr val="717173"/>
                    </a:solidFill>
                  </a:uFill>
                  <a:latin typeface="Arial"/>
                  <a:cs typeface="Arial"/>
                </a:rPr>
                <a:t> 	</a:t>
              </a:r>
              <a:endParaRPr sz="1224">
                <a:latin typeface="Arial"/>
                <a:cs typeface="Arial"/>
              </a:endParaRPr>
            </a:p>
          </p:txBody>
        </p:sp>
        <p:sp>
          <p:nvSpPr>
            <p:cNvPr id="100" name="object 44"/>
            <p:cNvSpPr/>
            <p:nvPr/>
          </p:nvSpPr>
          <p:spPr>
            <a:xfrm>
              <a:off x="6184416" y="3525947"/>
              <a:ext cx="1014094" cy="182880"/>
            </a:xfrm>
            <a:custGeom>
              <a:avLst/>
              <a:gdLst/>
              <a:ahLst/>
              <a:cxnLst/>
              <a:rect l="l" t="t" r="r" b="b"/>
              <a:pathLst>
                <a:path w="1014095" h="182879">
                  <a:moveTo>
                    <a:pt x="917587" y="0"/>
                  </a:moveTo>
                  <a:lnTo>
                    <a:pt x="96075" y="0"/>
                  </a:lnTo>
                  <a:lnTo>
                    <a:pt x="0" y="182537"/>
                  </a:lnTo>
                  <a:lnTo>
                    <a:pt x="1013663" y="182537"/>
                  </a:lnTo>
                  <a:lnTo>
                    <a:pt x="91758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1" name="object 45"/>
            <p:cNvSpPr/>
            <p:nvPr/>
          </p:nvSpPr>
          <p:spPr>
            <a:xfrm>
              <a:off x="6947865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78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2" name="object 46"/>
            <p:cNvSpPr/>
            <p:nvPr/>
          </p:nvSpPr>
          <p:spPr>
            <a:xfrm>
              <a:off x="6390341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91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3" name="object 47"/>
            <p:cNvSpPr/>
            <p:nvPr/>
          </p:nvSpPr>
          <p:spPr>
            <a:xfrm>
              <a:off x="6203632" y="3865638"/>
              <a:ext cx="975360" cy="671830"/>
            </a:xfrm>
            <a:custGeom>
              <a:avLst/>
              <a:gdLst/>
              <a:ahLst/>
              <a:cxnLst/>
              <a:rect l="l" t="t" r="r" b="b"/>
              <a:pathLst>
                <a:path w="975359" h="671829">
                  <a:moveTo>
                    <a:pt x="0" y="671461"/>
                  </a:moveTo>
                  <a:lnTo>
                    <a:pt x="975245" y="671461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67146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4" name="object 48"/>
            <p:cNvSpPr/>
            <p:nvPr/>
          </p:nvSpPr>
          <p:spPr>
            <a:xfrm>
              <a:off x="6203632" y="3814978"/>
              <a:ext cx="975360" cy="50800"/>
            </a:xfrm>
            <a:custGeom>
              <a:avLst/>
              <a:gdLst/>
              <a:ahLst/>
              <a:cxnLst/>
              <a:rect l="l" t="t" r="r" b="b"/>
              <a:pathLst>
                <a:path w="975359" h="50800">
                  <a:moveTo>
                    <a:pt x="0" y="50660"/>
                  </a:moveTo>
                  <a:lnTo>
                    <a:pt x="975245" y="50660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50660"/>
                  </a:lnTo>
                  <a:close/>
                </a:path>
              </a:pathLst>
            </a:custGeom>
            <a:solidFill>
              <a:srgbClr val="AAAA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5" name="object 49"/>
            <p:cNvSpPr/>
            <p:nvPr/>
          </p:nvSpPr>
          <p:spPr>
            <a:xfrm>
              <a:off x="6184417" y="3708476"/>
              <a:ext cx="1014094" cy="106680"/>
            </a:xfrm>
            <a:custGeom>
              <a:avLst/>
              <a:gdLst/>
              <a:ahLst/>
              <a:cxnLst/>
              <a:rect l="l" t="t" r="r" b="b"/>
              <a:pathLst>
                <a:path w="1014095" h="106679">
                  <a:moveTo>
                    <a:pt x="1013663" y="106502"/>
                  </a:moveTo>
                  <a:lnTo>
                    <a:pt x="0" y="106502"/>
                  </a:lnTo>
                  <a:lnTo>
                    <a:pt x="0" y="0"/>
                  </a:lnTo>
                  <a:lnTo>
                    <a:pt x="1013663" y="0"/>
                  </a:lnTo>
                  <a:lnTo>
                    <a:pt x="1013663" y="1065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6" name="object 50"/>
            <p:cNvSpPr txBox="1"/>
            <p:nvPr/>
          </p:nvSpPr>
          <p:spPr>
            <a:xfrm>
              <a:off x="6365837" y="4016108"/>
              <a:ext cx="650875" cy="207417"/>
            </a:xfrm>
            <a:prstGeom prst="rect">
              <a:avLst/>
            </a:prstGeom>
            <a:solidFill>
              <a:srgbClr val="FF435A"/>
            </a:solidFill>
            <a:ln w="7594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47697">
                <a:lnSpc>
                  <a:spcPts val="2217"/>
                </a:lnSpc>
              </a:pPr>
              <a:r>
                <a:rPr sz="1904" b="1" spc="136" dirty="0">
                  <a:solidFill>
                    <a:srgbClr val="FFFFFF"/>
                  </a:solidFill>
                  <a:latin typeface="Calibri"/>
                  <a:cs typeface="Calibri"/>
                </a:rPr>
                <a:t>VOTE</a:t>
              </a:r>
              <a:endParaRPr sz="1904">
                <a:latin typeface="Calibri"/>
                <a:cs typeface="Calibri"/>
              </a:endParaRPr>
            </a:p>
          </p:txBody>
        </p:sp>
        <p:sp>
          <p:nvSpPr>
            <p:cNvPr id="107" name="object 51"/>
            <p:cNvSpPr/>
            <p:nvPr/>
          </p:nvSpPr>
          <p:spPr>
            <a:xfrm>
              <a:off x="6788796" y="3053828"/>
              <a:ext cx="201404" cy="136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8" name="object 52"/>
            <p:cNvSpPr/>
            <p:nvPr/>
          </p:nvSpPr>
          <p:spPr>
            <a:xfrm>
              <a:off x="6434632" y="3119285"/>
              <a:ext cx="513715" cy="509270"/>
            </a:xfrm>
            <a:custGeom>
              <a:avLst/>
              <a:gdLst/>
              <a:ahLst/>
              <a:cxnLst/>
              <a:rect l="l" t="t" r="r" b="b"/>
              <a:pathLst>
                <a:path w="513715" h="509270">
                  <a:moveTo>
                    <a:pt x="513232" y="508787"/>
                  </a:moveTo>
                  <a:lnTo>
                    <a:pt x="0" y="508787"/>
                  </a:lnTo>
                  <a:lnTo>
                    <a:pt x="0" y="0"/>
                  </a:lnTo>
                  <a:lnTo>
                    <a:pt x="513232" y="0"/>
                  </a:lnTo>
                  <a:lnTo>
                    <a:pt x="513232" y="5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09" name="object 53"/>
            <p:cNvSpPr/>
            <p:nvPr/>
          </p:nvSpPr>
          <p:spPr>
            <a:xfrm>
              <a:off x="6524066" y="32686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1932" y="0"/>
                  </a:moveTo>
                  <a:lnTo>
                    <a:pt x="1130" y="0"/>
                  </a:lnTo>
                  <a:lnTo>
                    <a:pt x="0" y="1142"/>
                  </a:lnTo>
                  <a:lnTo>
                    <a:pt x="0" y="71932"/>
                  </a:lnTo>
                  <a:lnTo>
                    <a:pt x="1130" y="73063"/>
                  </a:lnTo>
                  <a:lnTo>
                    <a:pt x="71932" y="73063"/>
                  </a:lnTo>
                  <a:lnTo>
                    <a:pt x="73050" y="71932"/>
                  </a:lnTo>
                  <a:lnTo>
                    <a:pt x="73050" y="68008"/>
                  </a:lnTo>
                  <a:lnTo>
                    <a:pt x="5054" y="68008"/>
                  </a:lnTo>
                  <a:lnTo>
                    <a:pt x="5054" y="5054"/>
                  </a:lnTo>
                  <a:lnTo>
                    <a:pt x="73050" y="5054"/>
                  </a:lnTo>
                  <a:lnTo>
                    <a:pt x="73050" y="1142"/>
                  </a:lnTo>
                  <a:lnTo>
                    <a:pt x="71932" y="0"/>
                  </a:lnTo>
                  <a:close/>
                </a:path>
                <a:path w="73659" h="73660">
                  <a:moveTo>
                    <a:pt x="73050" y="5054"/>
                  </a:moveTo>
                  <a:lnTo>
                    <a:pt x="68008" y="5054"/>
                  </a:lnTo>
                  <a:lnTo>
                    <a:pt x="68008" y="68008"/>
                  </a:lnTo>
                  <a:lnTo>
                    <a:pt x="73050" y="68008"/>
                  </a:lnTo>
                  <a:lnTo>
                    <a:pt x="73050" y="5054"/>
                  </a:lnTo>
                  <a:close/>
                </a:path>
              </a:pathLst>
            </a:custGeom>
            <a:solidFill>
              <a:srgbClr val="7171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0" name="object 54"/>
            <p:cNvSpPr/>
            <p:nvPr/>
          </p:nvSpPr>
          <p:spPr>
            <a:xfrm>
              <a:off x="6621716" y="328841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1" name="object 55"/>
            <p:cNvSpPr/>
            <p:nvPr/>
          </p:nvSpPr>
          <p:spPr>
            <a:xfrm>
              <a:off x="6621221" y="328651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2" name="object 56"/>
            <p:cNvSpPr/>
            <p:nvPr/>
          </p:nvSpPr>
          <p:spPr>
            <a:xfrm>
              <a:off x="6621747" y="328460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57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3" name="object 57"/>
            <p:cNvSpPr/>
            <p:nvPr/>
          </p:nvSpPr>
          <p:spPr>
            <a:xfrm>
              <a:off x="6621716" y="332566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4" name="object 58"/>
            <p:cNvSpPr/>
            <p:nvPr/>
          </p:nvSpPr>
          <p:spPr>
            <a:xfrm>
              <a:off x="6621221" y="332375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5" name="object 59"/>
            <p:cNvSpPr/>
            <p:nvPr/>
          </p:nvSpPr>
          <p:spPr>
            <a:xfrm>
              <a:off x="6621741" y="33218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69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6" name="object 60"/>
            <p:cNvSpPr/>
            <p:nvPr/>
          </p:nvSpPr>
          <p:spPr>
            <a:xfrm>
              <a:off x="6524066" y="3393706"/>
              <a:ext cx="73050" cy="730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7" name="object 61"/>
            <p:cNvSpPr/>
            <p:nvPr/>
          </p:nvSpPr>
          <p:spPr>
            <a:xfrm>
              <a:off x="6621716" y="3413505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8" name="object 62"/>
            <p:cNvSpPr/>
            <p:nvPr/>
          </p:nvSpPr>
          <p:spPr>
            <a:xfrm>
              <a:off x="6621221" y="341160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19" name="object 63"/>
            <p:cNvSpPr/>
            <p:nvPr/>
          </p:nvSpPr>
          <p:spPr>
            <a:xfrm>
              <a:off x="6621735" y="340969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0" name="object 64"/>
            <p:cNvSpPr/>
            <p:nvPr/>
          </p:nvSpPr>
          <p:spPr>
            <a:xfrm>
              <a:off x="6621716" y="34507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1" name="object 65"/>
            <p:cNvSpPr/>
            <p:nvPr/>
          </p:nvSpPr>
          <p:spPr>
            <a:xfrm>
              <a:off x="6621221" y="344884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2" name="object 66"/>
            <p:cNvSpPr/>
            <p:nvPr/>
          </p:nvSpPr>
          <p:spPr>
            <a:xfrm>
              <a:off x="6621735" y="344693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3" name="object 67"/>
            <p:cNvSpPr/>
            <p:nvPr/>
          </p:nvSpPr>
          <p:spPr>
            <a:xfrm>
              <a:off x="6524066" y="3510280"/>
              <a:ext cx="73050" cy="730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4" name="object 68"/>
            <p:cNvSpPr/>
            <p:nvPr/>
          </p:nvSpPr>
          <p:spPr>
            <a:xfrm>
              <a:off x="6621716" y="353008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5" name="object 69"/>
            <p:cNvSpPr/>
            <p:nvPr/>
          </p:nvSpPr>
          <p:spPr>
            <a:xfrm>
              <a:off x="6621221" y="35281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6" name="object 70"/>
            <p:cNvSpPr/>
            <p:nvPr/>
          </p:nvSpPr>
          <p:spPr>
            <a:xfrm>
              <a:off x="6621735" y="352627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7" name="object 71"/>
            <p:cNvSpPr/>
            <p:nvPr/>
          </p:nvSpPr>
          <p:spPr>
            <a:xfrm>
              <a:off x="6621716" y="356733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8" name="object 72"/>
            <p:cNvSpPr/>
            <p:nvPr/>
          </p:nvSpPr>
          <p:spPr>
            <a:xfrm>
              <a:off x="6621735" y="356352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29" name="object 73"/>
            <p:cNvSpPr/>
            <p:nvPr/>
          </p:nvSpPr>
          <p:spPr>
            <a:xfrm>
              <a:off x="6534413" y="3251224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4" h="82550">
                  <a:moveTo>
                    <a:pt x="9000" y="28570"/>
                  </a:moveTo>
                  <a:lnTo>
                    <a:pt x="3552" y="29630"/>
                  </a:lnTo>
                  <a:lnTo>
                    <a:pt x="0" y="33828"/>
                  </a:lnTo>
                  <a:lnTo>
                    <a:pt x="802" y="39736"/>
                  </a:lnTo>
                  <a:lnTo>
                    <a:pt x="26342" y="82052"/>
                  </a:lnTo>
                  <a:lnTo>
                    <a:pt x="33556" y="82116"/>
                  </a:lnTo>
                  <a:lnTo>
                    <a:pt x="41034" y="69530"/>
                  </a:lnTo>
                  <a:lnTo>
                    <a:pt x="23396" y="69530"/>
                  </a:lnTo>
                  <a:lnTo>
                    <a:pt x="29895" y="58589"/>
                  </a:lnTo>
                  <a:lnTo>
                    <a:pt x="13883" y="32078"/>
                  </a:lnTo>
                  <a:lnTo>
                    <a:pt x="9000" y="28570"/>
                  </a:lnTo>
                  <a:close/>
                </a:path>
                <a:path w="76834" h="82550">
                  <a:moveTo>
                    <a:pt x="29895" y="58589"/>
                  </a:moveTo>
                  <a:lnTo>
                    <a:pt x="23396" y="69530"/>
                  </a:lnTo>
                  <a:lnTo>
                    <a:pt x="36502" y="69530"/>
                  </a:lnTo>
                  <a:lnTo>
                    <a:pt x="29895" y="58589"/>
                  </a:lnTo>
                  <a:close/>
                </a:path>
                <a:path w="76834" h="82550">
                  <a:moveTo>
                    <a:pt x="67456" y="0"/>
                  </a:moveTo>
                  <a:lnTo>
                    <a:pt x="62601" y="3528"/>
                  </a:lnTo>
                  <a:lnTo>
                    <a:pt x="29895" y="58589"/>
                  </a:lnTo>
                  <a:lnTo>
                    <a:pt x="36502" y="69530"/>
                  </a:lnTo>
                  <a:lnTo>
                    <a:pt x="41034" y="69530"/>
                  </a:lnTo>
                  <a:lnTo>
                    <a:pt x="75694" y="11199"/>
                  </a:lnTo>
                  <a:lnTo>
                    <a:pt x="76461" y="5262"/>
                  </a:lnTo>
                  <a:lnTo>
                    <a:pt x="72896" y="1053"/>
                  </a:lnTo>
                  <a:lnTo>
                    <a:pt x="67456" y="0"/>
                  </a:lnTo>
                  <a:close/>
                </a:path>
              </a:pathLst>
            </a:custGeom>
            <a:solidFill>
              <a:srgbClr val="149FE9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0" name="object 74"/>
            <p:cNvSpPr/>
            <p:nvPr/>
          </p:nvSpPr>
          <p:spPr>
            <a:xfrm>
              <a:off x="7147835" y="2226740"/>
              <a:ext cx="364490" cy="582930"/>
            </a:xfrm>
            <a:custGeom>
              <a:avLst/>
              <a:gdLst/>
              <a:ahLst/>
              <a:cxnLst/>
              <a:rect l="l" t="t" r="r" b="b"/>
              <a:pathLst>
                <a:path w="364490" h="582930">
                  <a:moveTo>
                    <a:pt x="364112" y="0"/>
                  </a:moveTo>
                  <a:lnTo>
                    <a:pt x="358076" y="0"/>
                  </a:lnTo>
                  <a:lnTo>
                    <a:pt x="0" y="252450"/>
                  </a:lnTo>
                  <a:lnTo>
                    <a:pt x="232676" y="582853"/>
                  </a:lnTo>
                  <a:lnTo>
                    <a:pt x="233768" y="582091"/>
                  </a:lnTo>
                  <a:lnTo>
                    <a:pt x="178003" y="503389"/>
                  </a:lnTo>
                  <a:lnTo>
                    <a:pt x="364112" y="372970"/>
                  </a:lnTo>
                  <a:lnTo>
                    <a:pt x="364112" y="0"/>
                  </a:lnTo>
                  <a:close/>
                </a:path>
              </a:pathLst>
            </a:custGeom>
            <a:solidFill>
              <a:srgbClr val="2B4370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1" name="object 75"/>
            <p:cNvSpPr/>
            <p:nvPr/>
          </p:nvSpPr>
          <p:spPr>
            <a:xfrm>
              <a:off x="7325838" y="2599711"/>
              <a:ext cx="186109" cy="2091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2" name="object 76"/>
            <p:cNvSpPr/>
            <p:nvPr/>
          </p:nvSpPr>
          <p:spPr>
            <a:xfrm>
              <a:off x="6547397" y="2547061"/>
              <a:ext cx="772160" cy="695960"/>
            </a:xfrm>
            <a:custGeom>
              <a:avLst/>
              <a:gdLst/>
              <a:ahLst/>
              <a:cxnLst/>
              <a:rect l="l" t="t" r="r" b="b"/>
              <a:pathLst>
                <a:path w="772159" h="695960">
                  <a:moveTo>
                    <a:pt x="502289" y="69583"/>
                  </a:moveTo>
                  <a:lnTo>
                    <a:pt x="171098" y="133591"/>
                  </a:lnTo>
                  <a:lnTo>
                    <a:pt x="126138" y="155028"/>
                  </a:lnTo>
                  <a:lnTo>
                    <a:pt x="97286" y="195630"/>
                  </a:lnTo>
                  <a:lnTo>
                    <a:pt x="5604" y="436283"/>
                  </a:lnTo>
                  <a:lnTo>
                    <a:pt x="0" y="459194"/>
                  </a:lnTo>
                  <a:lnTo>
                    <a:pt x="161" y="482436"/>
                  </a:lnTo>
                  <a:lnTo>
                    <a:pt x="5949" y="504947"/>
                  </a:lnTo>
                  <a:lnTo>
                    <a:pt x="17225" y="525665"/>
                  </a:lnTo>
                  <a:lnTo>
                    <a:pt x="78058" y="610400"/>
                  </a:lnTo>
                  <a:lnTo>
                    <a:pt x="68301" y="631858"/>
                  </a:lnTo>
                  <a:lnTo>
                    <a:pt x="87786" y="678408"/>
                  </a:lnTo>
                  <a:lnTo>
                    <a:pt x="94276" y="684758"/>
                  </a:lnTo>
                  <a:lnTo>
                    <a:pt x="94085" y="684885"/>
                  </a:lnTo>
                  <a:lnTo>
                    <a:pt x="94923" y="685279"/>
                  </a:lnTo>
                  <a:lnTo>
                    <a:pt x="102669" y="690449"/>
                  </a:lnTo>
                  <a:lnTo>
                    <a:pt x="110710" y="693762"/>
                  </a:lnTo>
                  <a:lnTo>
                    <a:pt x="118941" y="695409"/>
                  </a:lnTo>
                  <a:lnTo>
                    <a:pt x="127258" y="695579"/>
                  </a:lnTo>
                  <a:lnTo>
                    <a:pt x="134819" y="695431"/>
                  </a:lnTo>
                  <a:lnTo>
                    <a:pt x="141659" y="694001"/>
                  </a:lnTo>
                  <a:lnTo>
                    <a:pt x="148042" y="691460"/>
                  </a:lnTo>
                  <a:lnTo>
                    <a:pt x="154232" y="687984"/>
                  </a:lnTo>
                  <a:lnTo>
                    <a:pt x="160011" y="685203"/>
                  </a:lnTo>
                  <a:lnTo>
                    <a:pt x="165485" y="681888"/>
                  </a:lnTo>
                  <a:lnTo>
                    <a:pt x="170361" y="678408"/>
                  </a:lnTo>
                  <a:lnTo>
                    <a:pt x="201111" y="654763"/>
                  </a:lnTo>
                  <a:lnTo>
                    <a:pt x="248716" y="617243"/>
                  </a:lnTo>
                  <a:lnTo>
                    <a:pt x="297218" y="579540"/>
                  </a:lnTo>
                  <a:lnTo>
                    <a:pt x="330661" y="555345"/>
                  </a:lnTo>
                  <a:lnTo>
                    <a:pt x="448307" y="499824"/>
                  </a:lnTo>
                  <a:lnTo>
                    <a:pt x="496231" y="476918"/>
                  </a:lnTo>
                  <a:lnTo>
                    <a:pt x="533962" y="457022"/>
                  </a:lnTo>
                  <a:lnTo>
                    <a:pt x="541074" y="453402"/>
                  </a:lnTo>
                  <a:lnTo>
                    <a:pt x="546497" y="450468"/>
                  </a:lnTo>
                  <a:lnTo>
                    <a:pt x="581663" y="418463"/>
                  </a:lnTo>
                  <a:lnTo>
                    <a:pt x="622751" y="371011"/>
                  </a:lnTo>
                  <a:lnTo>
                    <a:pt x="658196" y="327131"/>
                  </a:lnTo>
                  <a:lnTo>
                    <a:pt x="673281" y="307835"/>
                  </a:lnTo>
                  <a:lnTo>
                    <a:pt x="674512" y="307835"/>
                  </a:lnTo>
                  <a:lnTo>
                    <a:pt x="771973" y="237807"/>
                  </a:lnTo>
                  <a:lnTo>
                    <a:pt x="650751" y="70053"/>
                  </a:lnTo>
                  <a:lnTo>
                    <a:pt x="502644" y="70053"/>
                  </a:lnTo>
                  <a:lnTo>
                    <a:pt x="502289" y="69583"/>
                  </a:lnTo>
                  <a:close/>
                </a:path>
                <a:path w="772159" h="695960">
                  <a:moveTo>
                    <a:pt x="674512" y="307835"/>
                  </a:moveTo>
                  <a:lnTo>
                    <a:pt x="673281" y="307835"/>
                  </a:lnTo>
                  <a:lnTo>
                    <a:pt x="673929" y="308254"/>
                  </a:lnTo>
                  <a:lnTo>
                    <a:pt x="674512" y="307835"/>
                  </a:lnTo>
                  <a:close/>
                </a:path>
                <a:path w="772159" h="695960">
                  <a:moveTo>
                    <a:pt x="600129" y="0"/>
                  </a:moveTo>
                  <a:lnTo>
                    <a:pt x="502644" y="70053"/>
                  </a:lnTo>
                  <a:lnTo>
                    <a:pt x="650751" y="70053"/>
                  </a:lnTo>
                  <a:lnTo>
                    <a:pt x="600129" y="0"/>
                  </a:lnTo>
                  <a:close/>
                </a:path>
              </a:pathLst>
            </a:custGeom>
            <a:solidFill>
              <a:srgbClr val="FFCDA2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3" name="object 77"/>
            <p:cNvSpPr/>
            <p:nvPr/>
          </p:nvSpPr>
          <p:spPr>
            <a:xfrm>
              <a:off x="6643875" y="2750714"/>
              <a:ext cx="675640" cy="492125"/>
            </a:xfrm>
            <a:custGeom>
              <a:avLst/>
              <a:gdLst/>
              <a:ahLst/>
              <a:cxnLst/>
              <a:rect l="l" t="t" r="r" b="b"/>
              <a:pathLst>
                <a:path w="675640" h="492125">
                  <a:moveTo>
                    <a:pt x="650798" y="0"/>
                  </a:moveTo>
                  <a:lnTo>
                    <a:pt x="554583" y="70675"/>
                  </a:lnTo>
                  <a:lnTo>
                    <a:pt x="526148" y="112619"/>
                  </a:lnTo>
                  <a:lnTo>
                    <a:pt x="505218" y="139715"/>
                  </a:lnTo>
                  <a:lnTo>
                    <a:pt x="444652" y="196583"/>
                  </a:lnTo>
                  <a:lnTo>
                    <a:pt x="411675" y="217295"/>
                  </a:lnTo>
                  <a:lnTo>
                    <a:pt x="359639" y="243256"/>
                  </a:lnTo>
                  <a:lnTo>
                    <a:pt x="301624" y="270519"/>
                  </a:lnTo>
                  <a:lnTo>
                    <a:pt x="250710" y="295139"/>
                  </a:lnTo>
                  <a:lnTo>
                    <a:pt x="219976" y="313169"/>
                  </a:lnTo>
                  <a:lnTo>
                    <a:pt x="138987" y="377846"/>
                  </a:lnTo>
                  <a:lnTo>
                    <a:pt x="68549" y="431330"/>
                  </a:lnTo>
                  <a:lnTo>
                    <a:pt x="18831" y="467735"/>
                  </a:lnTo>
                  <a:lnTo>
                    <a:pt x="0" y="481177"/>
                  </a:lnTo>
                  <a:lnTo>
                    <a:pt x="18310" y="490807"/>
                  </a:lnTo>
                  <a:lnTo>
                    <a:pt x="37318" y="491637"/>
                  </a:lnTo>
                  <a:lnTo>
                    <a:pt x="56432" y="485412"/>
                  </a:lnTo>
                  <a:lnTo>
                    <a:pt x="75057" y="473875"/>
                  </a:lnTo>
                  <a:lnTo>
                    <a:pt x="203042" y="374605"/>
                  </a:lnTo>
                  <a:lnTo>
                    <a:pt x="235369" y="350812"/>
                  </a:lnTo>
                  <a:lnTo>
                    <a:pt x="264656" y="335724"/>
                  </a:lnTo>
                  <a:lnTo>
                    <a:pt x="370934" y="287326"/>
                  </a:lnTo>
                  <a:lnTo>
                    <a:pt x="421982" y="262809"/>
                  </a:lnTo>
                  <a:lnTo>
                    <a:pt x="485513" y="212724"/>
                  </a:lnTo>
                  <a:lnTo>
                    <a:pt x="526700" y="165406"/>
                  </a:lnTo>
                  <a:lnTo>
                    <a:pt x="562620" y="122196"/>
                  </a:lnTo>
                  <a:lnTo>
                    <a:pt x="577989" y="103301"/>
                  </a:lnTo>
                  <a:lnTo>
                    <a:pt x="675487" y="34150"/>
                  </a:lnTo>
                  <a:lnTo>
                    <a:pt x="650798" y="0"/>
                  </a:lnTo>
                  <a:close/>
                </a:path>
              </a:pathLst>
            </a:custGeom>
            <a:solidFill>
              <a:srgbClr val="B3825D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4" name="object 78"/>
            <p:cNvSpPr/>
            <p:nvPr/>
          </p:nvSpPr>
          <p:spPr>
            <a:xfrm>
              <a:off x="6667561" y="2921061"/>
              <a:ext cx="165163" cy="14895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5" name="object 79"/>
            <p:cNvSpPr/>
            <p:nvPr/>
          </p:nvSpPr>
          <p:spPr>
            <a:xfrm>
              <a:off x="6633254" y="3145922"/>
              <a:ext cx="99548" cy="864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6" name="object 80"/>
            <p:cNvSpPr/>
            <p:nvPr/>
          </p:nvSpPr>
          <p:spPr>
            <a:xfrm>
              <a:off x="7102685" y="2501075"/>
              <a:ext cx="261620" cy="328295"/>
            </a:xfrm>
            <a:custGeom>
              <a:avLst/>
              <a:gdLst/>
              <a:ahLst/>
              <a:cxnLst/>
              <a:rect l="l" t="t" r="r" b="b"/>
              <a:pathLst>
                <a:path w="261620" h="328294">
                  <a:moveTo>
                    <a:pt x="60363" y="0"/>
                  </a:moveTo>
                  <a:lnTo>
                    <a:pt x="0" y="42544"/>
                  </a:lnTo>
                  <a:lnTo>
                    <a:pt x="200964" y="327774"/>
                  </a:lnTo>
                  <a:lnTo>
                    <a:pt x="261327" y="28524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37" name="object 81"/>
            <p:cNvSpPr/>
            <p:nvPr/>
          </p:nvSpPr>
          <p:spPr>
            <a:xfrm>
              <a:off x="7263989" y="2677468"/>
              <a:ext cx="214251" cy="15138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</p:grpSp>
      <p:sp>
        <p:nvSpPr>
          <p:cNvPr id="138" name="object 40"/>
          <p:cNvSpPr txBox="1"/>
          <p:nvPr/>
        </p:nvSpPr>
        <p:spPr>
          <a:xfrm>
            <a:off x="7905694" y="4081848"/>
            <a:ext cx="742806" cy="311344"/>
          </a:xfrm>
          <a:prstGeom prst="rect">
            <a:avLst/>
          </a:prstGeom>
        </p:spPr>
        <p:txBody>
          <a:bodyPr vert="horz" wrap="square" lIns="0" tIns="18138" rIns="0" bIns="0" rtlCol="0">
            <a:spAutoFit/>
          </a:bodyPr>
          <a:lstStyle/>
          <a:p>
            <a:pPr marL="17275">
              <a:spcBef>
                <a:spcPts val="143"/>
              </a:spcBef>
            </a:pPr>
            <a:r>
              <a:rPr lang="en-US" sz="1904" b="1" spc="-61" dirty="0">
                <a:solidFill>
                  <a:srgbClr val="FFFFFF"/>
                </a:solidFill>
                <a:latin typeface="Arial"/>
                <a:cs typeface="Arial"/>
              </a:rPr>
              <a:t>84</a:t>
            </a:r>
            <a:r>
              <a:rPr sz="1904" b="1" spc="-6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en-US" sz="1904" b="1" spc="-6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904" b="1" spc="-2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4" b="1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90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36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6"/>
          <p:cNvGraphicFramePr>
            <a:graphicFrameLocks noGrp="1"/>
          </p:cNvGraphicFramePr>
          <p:nvPr>
            <p:extLst/>
          </p:nvPr>
        </p:nvGraphicFramePr>
        <p:xfrm>
          <a:off x="1335750" y="1037977"/>
          <a:ext cx="7511839" cy="2982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6692"/>
                <a:gridCol w="1277452"/>
                <a:gridCol w="2705196"/>
                <a:gridCol w="852499"/>
              </a:tblGrid>
              <a:tr h="3620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577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577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b="1">
                        <a:solidFill>
                          <a:srgbClr val="6BBA9C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002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Jujur, merakyat &amp; sederhana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26.4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          </a:t>
                      </a:r>
                      <a:r>
                        <a:rPr lang="en-US" sz="1200" b="1" u="none" strike="noStrike" dirty="0" err="1" smtClean="0">
                          <a:solidFill>
                            <a:srgbClr val="6BBA9C"/>
                          </a:solidFill>
                          <a:effectLst/>
                        </a:rPr>
                        <a:t>Prabowo</a:t>
                      </a:r>
                      <a:r>
                        <a:rPr lang="en-US" sz="1200" b="1" u="none" strike="noStrike" dirty="0" smtClean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lebih</a:t>
                      </a:r>
                      <a:r>
                        <a:rPr lang="en-US" sz="1200" b="1" u="none" strike="noStrike" dirty="0">
                          <a:solidFill>
                            <a:srgbClr val="6BBA9C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6BBA9C"/>
                          </a:solidFill>
                          <a:effectLst/>
                        </a:rPr>
                        <a:t>tegas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30.6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Sudah terbukti mampu memimpin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18.9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gagal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memimpin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7.8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Berpihak pada wong cilik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6.8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Berpihak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pada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wong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cilik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6.7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Suka dengan Maruf Amin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5.4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Tidaj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suka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Jokowi-Maruf</a:t>
                      </a:r>
                      <a:r>
                        <a:rPr lang="en-US" sz="1200" b="1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lebih</a:t>
                      </a:r>
                      <a:r>
                        <a:rPr lang="en-US" sz="1200" b="1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islami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kurang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tegas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2.6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Tidak suka dengan Prabowo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Jokowi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dicurigai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PKI/anti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islam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1.6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Jokowi lebih tegas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2.0 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suka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Maruf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Amin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2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Lainnya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22.3 %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Suka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dengan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Sandiaga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398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TT/TJ/RHS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12.8 %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Prabowo</a:t>
                      </a:r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-Sandi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lebih</a:t>
                      </a:r>
                      <a:r>
                        <a:rPr lang="en-US" sz="1200" b="0" i="0" u="none" strike="noStrike" dirty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islami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39804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err="1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Lainnya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34.2</a:t>
                      </a:r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  <a:tr h="239804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         TT/TJ/RHS</a:t>
                      </a:r>
                      <a:endParaRPr lang="en-US" sz="1200" b="0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6BBA9C"/>
                          </a:solidFill>
                          <a:effectLst/>
                          <a:latin typeface="Arial" panose="020B0604020202020204" pitchFamily="34" charset="0"/>
                        </a:rPr>
                        <a:t>9.8 %</a:t>
                      </a:r>
                      <a:endParaRPr lang="en-US" sz="1200" b="1" i="0" u="none" strike="noStrike" dirty="0">
                        <a:solidFill>
                          <a:srgbClr val="6BBA9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/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 flipH="1">
            <a:off x="4053347" y="125252"/>
            <a:ext cx="1251596" cy="1016502"/>
            <a:chOff x="2694263" y="386562"/>
            <a:chExt cx="895695" cy="785317"/>
          </a:xfrm>
        </p:grpSpPr>
        <p:sp>
          <p:nvSpPr>
            <p:cNvPr id="17" name="object 17"/>
            <p:cNvSpPr/>
            <p:nvPr/>
          </p:nvSpPr>
          <p:spPr>
            <a:xfrm>
              <a:off x="2961728" y="386562"/>
              <a:ext cx="628230" cy="785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5944" y="866966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89" h="251459">
                  <a:moveTo>
                    <a:pt x="0" y="114401"/>
                  </a:moveTo>
                  <a:lnTo>
                    <a:pt x="57010" y="139026"/>
                  </a:lnTo>
                  <a:lnTo>
                    <a:pt x="93752" y="169319"/>
                  </a:lnTo>
                  <a:lnTo>
                    <a:pt x="92455" y="198609"/>
                  </a:lnTo>
                  <a:lnTo>
                    <a:pt x="81051" y="251371"/>
                  </a:lnTo>
                  <a:lnTo>
                    <a:pt x="83136" y="243222"/>
                  </a:lnTo>
                  <a:lnTo>
                    <a:pt x="90747" y="224485"/>
                  </a:lnTo>
                  <a:lnTo>
                    <a:pt x="105922" y="203718"/>
                  </a:lnTo>
                  <a:lnTo>
                    <a:pt x="130695" y="189484"/>
                  </a:lnTo>
                  <a:lnTo>
                    <a:pt x="154728" y="184354"/>
                  </a:lnTo>
                  <a:lnTo>
                    <a:pt x="218963" y="184354"/>
                  </a:lnTo>
                  <a:lnTo>
                    <a:pt x="220700" y="175348"/>
                  </a:lnTo>
                  <a:lnTo>
                    <a:pt x="228690" y="150060"/>
                  </a:lnTo>
                  <a:lnTo>
                    <a:pt x="238375" y="133873"/>
                  </a:lnTo>
                  <a:lnTo>
                    <a:pt x="256076" y="119806"/>
                  </a:lnTo>
                  <a:lnTo>
                    <a:pt x="260843" y="116989"/>
                  </a:lnTo>
                  <a:lnTo>
                    <a:pt x="55706" y="116989"/>
                  </a:lnTo>
                  <a:lnTo>
                    <a:pt x="0" y="114401"/>
                  </a:lnTo>
                  <a:close/>
                </a:path>
                <a:path w="288289" h="251459">
                  <a:moveTo>
                    <a:pt x="218963" y="184354"/>
                  </a:moveTo>
                  <a:lnTo>
                    <a:pt x="154728" y="184354"/>
                  </a:lnTo>
                  <a:lnTo>
                    <a:pt x="171751" y="188974"/>
                  </a:lnTo>
                  <a:lnTo>
                    <a:pt x="189874" y="209041"/>
                  </a:lnTo>
                  <a:lnTo>
                    <a:pt x="217208" y="250253"/>
                  </a:lnTo>
                  <a:lnTo>
                    <a:pt x="216019" y="244578"/>
                  </a:lnTo>
                  <a:lnTo>
                    <a:pt x="214329" y="228879"/>
                  </a:lnTo>
                  <a:lnTo>
                    <a:pt x="214952" y="205140"/>
                  </a:lnTo>
                  <a:lnTo>
                    <a:pt x="218963" y="184354"/>
                  </a:lnTo>
                  <a:close/>
                </a:path>
                <a:path w="288289" h="251459">
                  <a:moveTo>
                    <a:pt x="85458" y="10274"/>
                  </a:moveTo>
                  <a:lnTo>
                    <a:pt x="90423" y="74687"/>
                  </a:lnTo>
                  <a:lnTo>
                    <a:pt x="83177" y="107005"/>
                  </a:lnTo>
                  <a:lnTo>
                    <a:pt x="55706" y="116989"/>
                  </a:lnTo>
                  <a:lnTo>
                    <a:pt x="260843" y="116989"/>
                  </a:lnTo>
                  <a:lnTo>
                    <a:pt x="288112" y="100876"/>
                  </a:lnTo>
                  <a:lnTo>
                    <a:pt x="278063" y="100397"/>
                  </a:lnTo>
                  <a:lnTo>
                    <a:pt x="254871" y="97467"/>
                  </a:lnTo>
                  <a:lnTo>
                    <a:pt x="210781" y="75285"/>
                  </a:lnTo>
                  <a:lnTo>
                    <a:pt x="198143" y="43167"/>
                  </a:lnTo>
                  <a:lnTo>
                    <a:pt x="125272" y="43167"/>
                  </a:lnTo>
                  <a:lnTo>
                    <a:pt x="111827" y="40460"/>
                  </a:lnTo>
                  <a:lnTo>
                    <a:pt x="103198" y="36131"/>
                  </a:lnTo>
                  <a:lnTo>
                    <a:pt x="95653" y="27097"/>
                  </a:lnTo>
                  <a:lnTo>
                    <a:pt x="85458" y="10274"/>
                  </a:lnTo>
                  <a:close/>
                </a:path>
                <a:path w="288289" h="251459">
                  <a:moveTo>
                    <a:pt x="198259" y="0"/>
                  </a:moveTo>
                  <a:lnTo>
                    <a:pt x="190059" y="7291"/>
                  </a:lnTo>
                  <a:lnTo>
                    <a:pt x="170310" y="23040"/>
                  </a:lnTo>
                  <a:lnTo>
                    <a:pt x="146288" y="38061"/>
                  </a:lnTo>
                  <a:lnTo>
                    <a:pt x="125272" y="43167"/>
                  </a:lnTo>
                  <a:lnTo>
                    <a:pt x="198143" y="43167"/>
                  </a:lnTo>
                  <a:lnTo>
                    <a:pt x="197362" y="29444"/>
                  </a:lnTo>
                  <a:lnTo>
                    <a:pt x="198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06613" y="881867"/>
              <a:ext cx="288290" cy="253365"/>
            </a:xfrm>
            <a:custGeom>
              <a:avLst/>
              <a:gdLst/>
              <a:ahLst/>
              <a:cxnLst/>
              <a:rect l="l" t="t" r="r" b="b"/>
              <a:pathLst>
                <a:path w="288289" h="253365">
                  <a:moveTo>
                    <a:pt x="212180" y="180615"/>
                  </a:moveTo>
                  <a:lnTo>
                    <a:pt x="146161" y="180615"/>
                  </a:lnTo>
                  <a:lnTo>
                    <a:pt x="162582" y="187064"/>
                  </a:lnTo>
                  <a:lnTo>
                    <a:pt x="178407" y="208991"/>
                  </a:lnTo>
                  <a:lnTo>
                    <a:pt x="201079" y="252945"/>
                  </a:lnTo>
                  <a:lnTo>
                    <a:pt x="200516" y="247173"/>
                  </a:lnTo>
                  <a:lnTo>
                    <a:pt x="200558" y="231309"/>
                  </a:lnTo>
                  <a:lnTo>
                    <a:pt x="203758" y="207843"/>
                  </a:lnTo>
                  <a:lnTo>
                    <a:pt x="212180" y="180615"/>
                  </a:lnTo>
                  <a:close/>
                </a:path>
                <a:path w="288289" h="253365">
                  <a:moveTo>
                    <a:pt x="0" y="94195"/>
                  </a:moveTo>
                  <a:lnTo>
                    <a:pt x="53974" y="124879"/>
                  </a:lnTo>
                  <a:lnTo>
                    <a:pt x="87185" y="159007"/>
                  </a:lnTo>
                  <a:lnTo>
                    <a:pt x="82700" y="187979"/>
                  </a:lnTo>
                  <a:lnTo>
                    <a:pt x="65608" y="239179"/>
                  </a:lnTo>
                  <a:lnTo>
                    <a:pt x="68568" y="231309"/>
                  </a:lnTo>
                  <a:lnTo>
                    <a:pt x="78178" y="213518"/>
                  </a:lnTo>
                  <a:lnTo>
                    <a:pt x="95526" y="194537"/>
                  </a:lnTo>
                  <a:lnTo>
                    <a:pt x="121704" y="183095"/>
                  </a:lnTo>
                  <a:lnTo>
                    <a:pt x="146161" y="180615"/>
                  </a:lnTo>
                  <a:lnTo>
                    <a:pt x="212180" y="180615"/>
                  </a:lnTo>
                  <a:lnTo>
                    <a:pt x="212725" y="178854"/>
                  </a:lnTo>
                  <a:lnTo>
                    <a:pt x="223428" y="154595"/>
                  </a:lnTo>
                  <a:lnTo>
                    <a:pt x="234822" y="139563"/>
                  </a:lnTo>
                  <a:lnTo>
                    <a:pt x="253951" y="127508"/>
                  </a:lnTo>
                  <a:lnTo>
                    <a:pt x="287858" y="112179"/>
                  </a:lnTo>
                  <a:lnTo>
                    <a:pt x="277921" y="110608"/>
                  </a:lnTo>
                  <a:lnTo>
                    <a:pt x="255185" y="105170"/>
                  </a:lnTo>
                  <a:lnTo>
                    <a:pt x="249600" y="102839"/>
                  </a:lnTo>
                  <a:lnTo>
                    <a:pt x="55082" y="102839"/>
                  </a:lnTo>
                  <a:lnTo>
                    <a:pt x="0" y="94195"/>
                  </a:lnTo>
                  <a:close/>
                </a:path>
                <a:path w="288289" h="253365">
                  <a:moveTo>
                    <a:pt x="96304" y="0"/>
                  </a:moveTo>
                  <a:lnTo>
                    <a:pt x="94206" y="64572"/>
                  </a:lnTo>
                  <a:lnTo>
                    <a:pt x="83475" y="95908"/>
                  </a:lnTo>
                  <a:lnTo>
                    <a:pt x="55082" y="102839"/>
                  </a:lnTo>
                  <a:lnTo>
                    <a:pt x="249600" y="102839"/>
                  </a:lnTo>
                  <a:lnTo>
                    <a:pt x="230267" y="94771"/>
                  </a:lnTo>
                  <a:lnTo>
                    <a:pt x="213779" y="78320"/>
                  </a:lnTo>
                  <a:lnTo>
                    <a:pt x="207162" y="62242"/>
                  </a:lnTo>
                  <a:lnTo>
                    <a:pt x="204516" y="48945"/>
                  </a:lnTo>
                  <a:lnTo>
                    <a:pt x="205141" y="37045"/>
                  </a:lnTo>
                  <a:lnTo>
                    <a:pt x="132283" y="37045"/>
                  </a:lnTo>
                  <a:lnTo>
                    <a:pt x="119219" y="32895"/>
                  </a:lnTo>
                  <a:lnTo>
                    <a:pt x="111117" y="27652"/>
                  </a:lnTo>
                  <a:lnTo>
                    <a:pt x="104602" y="17845"/>
                  </a:lnTo>
                  <a:lnTo>
                    <a:pt x="96304" y="0"/>
                  </a:lnTo>
                  <a:close/>
                </a:path>
                <a:path w="288289" h="253365">
                  <a:moveTo>
                    <a:pt x="209550" y="2120"/>
                  </a:moveTo>
                  <a:lnTo>
                    <a:pt x="200602" y="8470"/>
                  </a:lnTo>
                  <a:lnTo>
                    <a:pt x="179250" y="21964"/>
                  </a:lnTo>
                  <a:lnTo>
                    <a:pt x="153732" y="34267"/>
                  </a:lnTo>
                  <a:lnTo>
                    <a:pt x="132283" y="37045"/>
                  </a:lnTo>
                  <a:lnTo>
                    <a:pt x="205141" y="37045"/>
                  </a:lnTo>
                  <a:lnTo>
                    <a:pt x="205444" y="31286"/>
                  </a:lnTo>
                  <a:lnTo>
                    <a:pt x="209550" y="2120"/>
                  </a:lnTo>
                  <a:close/>
                </a:path>
              </a:pathLst>
            </a:custGeom>
            <a:solidFill>
              <a:srgbClr val="9CA3AD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21223" y="965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0"/>
                  </a:moveTo>
                  <a:lnTo>
                    <a:pt x="19191" y="2469"/>
                  </a:lnTo>
                  <a:lnTo>
                    <a:pt x="9201" y="9205"/>
                  </a:lnTo>
                  <a:lnTo>
                    <a:pt x="2468" y="19197"/>
                  </a:lnTo>
                  <a:lnTo>
                    <a:pt x="0" y="31432"/>
                  </a:lnTo>
                  <a:lnTo>
                    <a:pt x="2468" y="43667"/>
                  </a:lnTo>
                  <a:lnTo>
                    <a:pt x="9201" y="53659"/>
                  </a:lnTo>
                  <a:lnTo>
                    <a:pt x="19191" y="60395"/>
                  </a:lnTo>
                  <a:lnTo>
                    <a:pt x="31432" y="62865"/>
                  </a:lnTo>
                  <a:lnTo>
                    <a:pt x="43665" y="60395"/>
                  </a:lnTo>
                  <a:lnTo>
                    <a:pt x="53652" y="53659"/>
                  </a:lnTo>
                  <a:lnTo>
                    <a:pt x="60384" y="43667"/>
                  </a:lnTo>
                  <a:lnTo>
                    <a:pt x="62852" y="31432"/>
                  </a:lnTo>
                  <a:lnTo>
                    <a:pt x="60384" y="19197"/>
                  </a:lnTo>
                  <a:lnTo>
                    <a:pt x="53652" y="9205"/>
                  </a:lnTo>
                  <a:lnTo>
                    <a:pt x="43665" y="2469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4263" y="790428"/>
              <a:ext cx="273050" cy="220345"/>
            </a:xfrm>
            <a:custGeom>
              <a:avLst/>
              <a:gdLst/>
              <a:ahLst/>
              <a:cxnLst/>
              <a:rect l="l" t="t" r="r" b="b"/>
              <a:pathLst>
                <a:path w="273050" h="220344">
                  <a:moveTo>
                    <a:pt x="38335" y="0"/>
                  </a:moveTo>
                  <a:lnTo>
                    <a:pt x="2516" y="24686"/>
                  </a:lnTo>
                  <a:lnTo>
                    <a:pt x="0" y="33529"/>
                  </a:lnTo>
                  <a:lnTo>
                    <a:pt x="608" y="39844"/>
                  </a:lnTo>
                  <a:lnTo>
                    <a:pt x="3073" y="43553"/>
                  </a:lnTo>
                  <a:lnTo>
                    <a:pt x="7048" y="46728"/>
                  </a:lnTo>
                  <a:lnTo>
                    <a:pt x="19748" y="51490"/>
                  </a:lnTo>
                  <a:lnTo>
                    <a:pt x="233260" y="202303"/>
                  </a:lnTo>
                  <a:lnTo>
                    <a:pt x="272948" y="219765"/>
                  </a:lnTo>
                  <a:lnTo>
                    <a:pt x="246748" y="176103"/>
                  </a:lnTo>
                  <a:lnTo>
                    <a:pt x="50698" y="18940"/>
                  </a:lnTo>
                  <a:lnTo>
                    <a:pt x="45148" y="1491"/>
                  </a:lnTo>
                  <a:lnTo>
                    <a:pt x="42760" y="690"/>
                  </a:lnTo>
                  <a:lnTo>
                    <a:pt x="38335" y="0"/>
                  </a:lnTo>
                  <a:close/>
                </a:path>
              </a:pathLst>
            </a:custGeom>
            <a:solidFill>
              <a:srgbClr val="686B7A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44259" y="344908"/>
            <a:ext cx="1126051" cy="1015253"/>
            <a:chOff x="5615263" y="431076"/>
            <a:chExt cx="886920" cy="743051"/>
          </a:xfrm>
        </p:grpSpPr>
        <p:sp>
          <p:nvSpPr>
            <p:cNvPr id="18" name="object 18"/>
            <p:cNvSpPr/>
            <p:nvPr/>
          </p:nvSpPr>
          <p:spPr>
            <a:xfrm>
              <a:off x="5908344" y="431076"/>
              <a:ext cx="593839" cy="743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6944" y="866966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89" h="251459">
                  <a:moveTo>
                    <a:pt x="0" y="114401"/>
                  </a:moveTo>
                  <a:lnTo>
                    <a:pt x="57010" y="139026"/>
                  </a:lnTo>
                  <a:lnTo>
                    <a:pt x="93752" y="169319"/>
                  </a:lnTo>
                  <a:lnTo>
                    <a:pt x="92455" y="198609"/>
                  </a:lnTo>
                  <a:lnTo>
                    <a:pt x="81051" y="251371"/>
                  </a:lnTo>
                  <a:lnTo>
                    <a:pt x="83136" y="243222"/>
                  </a:lnTo>
                  <a:lnTo>
                    <a:pt x="90747" y="224485"/>
                  </a:lnTo>
                  <a:lnTo>
                    <a:pt x="105922" y="203718"/>
                  </a:lnTo>
                  <a:lnTo>
                    <a:pt x="130695" y="189484"/>
                  </a:lnTo>
                  <a:lnTo>
                    <a:pt x="154728" y="184354"/>
                  </a:lnTo>
                  <a:lnTo>
                    <a:pt x="218963" y="184354"/>
                  </a:lnTo>
                  <a:lnTo>
                    <a:pt x="220700" y="175348"/>
                  </a:lnTo>
                  <a:lnTo>
                    <a:pt x="228690" y="150060"/>
                  </a:lnTo>
                  <a:lnTo>
                    <a:pt x="238375" y="133873"/>
                  </a:lnTo>
                  <a:lnTo>
                    <a:pt x="256076" y="119806"/>
                  </a:lnTo>
                  <a:lnTo>
                    <a:pt x="260843" y="116989"/>
                  </a:lnTo>
                  <a:lnTo>
                    <a:pt x="55706" y="116989"/>
                  </a:lnTo>
                  <a:lnTo>
                    <a:pt x="0" y="114401"/>
                  </a:lnTo>
                  <a:close/>
                </a:path>
                <a:path w="288289" h="251459">
                  <a:moveTo>
                    <a:pt x="218963" y="184354"/>
                  </a:moveTo>
                  <a:lnTo>
                    <a:pt x="154728" y="184354"/>
                  </a:lnTo>
                  <a:lnTo>
                    <a:pt x="171751" y="188974"/>
                  </a:lnTo>
                  <a:lnTo>
                    <a:pt x="189874" y="209041"/>
                  </a:lnTo>
                  <a:lnTo>
                    <a:pt x="217208" y="250253"/>
                  </a:lnTo>
                  <a:lnTo>
                    <a:pt x="216019" y="244578"/>
                  </a:lnTo>
                  <a:lnTo>
                    <a:pt x="214329" y="228879"/>
                  </a:lnTo>
                  <a:lnTo>
                    <a:pt x="214952" y="205140"/>
                  </a:lnTo>
                  <a:lnTo>
                    <a:pt x="218963" y="184354"/>
                  </a:lnTo>
                  <a:close/>
                </a:path>
                <a:path w="288289" h="251459">
                  <a:moveTo>
                    <a:pt x="85458" y="10274"/>
                  </a:moveTo>
                  <a:lnTo>
                    <a:pt x="90423" y="74687"/>
                  </a:lnTo>
                  <a:lnTo>
                    <a:pt x="83177" y="107005"/>
                  </a:lnTo>
                  <a:lnTo>
                    <a:pt x="55706" y="116989"/>
                  </a:lnTo>
                  <a:lnTo>
                    <a:pt x="260843" y="116989"/>
                  </a:lnTo>
                  <a:lnTo>
                    <a:pt x="288112" y="100876"/>
                  </a:lnTo>
                  <a:lnTo>
                    <a:pt x="278063" y="100397"/>
                  </a:lnTo>
                  <a:lnTo>
                    <a:pt x="254871" y="97467"/>
                  </a:lnTo>
                  <a:lnTo>
                    <a:pt x="210781" y="75285"/>
                  </a:lnTo>
                  <a:lnTo>
                    <a:pt x="198143" y="43167"/>
                  </a:lnTo>
                  <a:lnTo>
                    <a:pt x="125272" y="43167"/>
                  </a:lnTo>
                  <a:lnTo>
                    <a:pt x="111827" y="40460"/>
                  </a:lnTo>
                  <a:lnTo>
                    <a:pt x="103198" y="36131"/>
                  </a:lnTo>
                  <a:lnTo>
                    <a:pt x="95653" y="27097"/>
                  </a:lnTo>
                  <a:lnTo>
                    <a:pt x="85458" y="10274"/>
                  </a:lnTo>
                  <a:close/>
                </a:path>
                <a:path w="288289" h="251459">
                  <a:moveTo>
                    <a:pt x="198259" y="0"/>
                  </a:moveTo>
                  <a:lnTo>
                    <a:pt x="190059" y="7291"/>
                  </a:lnTo>
                  <a:lnTo>
                    <a:pt x="170310" y="23040"/>
                  </a:lnTo>
                  <a:lnTo>
                    <a:pt x="146288" y="38061"/>
                  </a:lnTo>
                  <a:lnTo>
                    <a:pt x="125272" y="43167"/>
                  </a:lnTo>
                  <a:lnTo>
                    <a:pt x="198143" y="43167"/>
                  </a:lnTo>
                  <a:lnTo>
                    <a:pt x="197362" y="29444"/>
                  </a:lnTo>
                  <a:lnTo>
                    <a:pt x="198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7613" y="881867"/>
              <a:ext cx="288290" cy="253365"/>
            </a:xfrm>
            <a:custGeom>
              <a:avLst/>
              <a:gdLst/>
              <a:ahLst/>
              <a:cxnLst/>
              <a:rect l="l" t="t" r="r" b="b"/>
              <a:pathLst>
                <a:path w="288289" h="253365">
                  <a:moveTo>
                    <a:pt x="212180" y="180615"/>
                  </a:moveTo>
                  <a:lnTo>
                    <a:pt x="146161" y="180615"/>
                  </a:lnTo>
                  <a:lnTo>
                    <a:pt x="162582" y="187064"/>
                  </a:lnTo>
                  <a:lnTo>
                    <a:pt x="178407" y="208991"/>
                  </a:lnTo>
                  <a:lnTo>
                    <a:pt x="201079" y="252945"/>
                  </a:lnTo>
                  <a:lnTo>
                    <a:pt x="200516" y="247173"/>
                  </a:lnTo>
                  <a:lnTo>
                    <a:pt x="200558" y="231309"/>
                  </a:lnTo>
                  <a:lnTo>
                    <a:pt x="203758" y="207843"/>
                  </a:lnTo>
                  <a:lnTo>
                    <a:pt x="212180" y="180615"/>
                  </a:lnTo>
                  <a:close/>
                </a:path>
                <a:path w="288289" h="253365">
                  <a:moveTo>
                    <a:pt x="0" y="94195"/>
                  </a:moveTo>
                  <a:lnTo>
                    <a:pt x="53975" y="124879"/>
                  </a:lnTo>
                  <a:lnTo>
                    <a:pt x="87185" y="159007"/>
                  </a:lnTo>
                  <a:lnTo>
                    <a:pt x="82700" y="187979"/>
                  </a:lnTo>
                  <a:lnTo>
                    <a:pt x="65608" y="239179"/>
                  </a:lnTo>
                  <a:lnTo>
                    <a:pt x="68568" y="231309"/>
                  </a:lnTo>
                  <a:lnTo>
                    <a:pt x="78178" y="213518"/>
                  </a:lnTo>
                  <a:lnTo>
                    <a:pt x="95526" y="194537"/>
                  </a:lnTo>
                  <a:lnTo>
                    <a:pt x="121704" y="183095"/>
                  </a:lnTo>
                  <a:lnTo>
                    <a:pt x="146161" y="180615"/>
                  </a:lnTo>
                  <a:lnTo>
                    <a:pt x="212180" y="180615"/>
                  </a:lnTo>
                  <a:lnTo>
                    <a:pt x="212725" y="178854"/>
                  </a:lnTo>
                  <a:lnTo>
                    <a:pt x="223428" y="154595"/>
                  </a:lnTo>
                  <a:lnTo>
                    <a:pt x="234823" y="139563"/>
                  </a:lnTo>
                  <a:lnTo>
                    <a:pt x="253951" y="127508"/>
                  </a:lnTo>
                  <a:lnTo>
                    <a:pt x="287858" y="112179"/>
                  </a:lnTo>
                  <a:lnTo>
                    <a:pt x="277921" y="110608"/>
                  </a:lnTo>
                  <a:lnTo>
                    <a:pt x="255185" y="105170"/>
                  </a:lnTo>
                  <a:lnTo>
                    <a:pt x="249600" y="102839"/>
                  </a:lnTo>
                  <a:lnTo>
                    <a:pt x="55082" y="102839"/>
                  </a:lnTo>
                  <a:lnTo>
                    <a:pt x="0" y="94195"/>
                  </a:lnTo>
                  <a:close/>
                </a:path>
                <a:path w="288289" h="253365">
                  <a:moveTo>
                    <a:pt x="96304" y="0"/>
                  </a:moveTo>
                  <a:lnTo>
                    <a:pt x="94206" y="64572"/>
                  </a:lnTo>
                  <a:lnTo>
                    <a:pt x="83475" y="95908"/>
                  </a:lnTo>
                  <a:lnTo>
                    <a:pt x="55082" y="102839"/>
                  </a:lnTo>
                  <a:lnTo>
                    <a:pt x="249600" y="102839"/>
                  </a:lnTo>
                  <a:lnTo>
                    <a:pt x="230267" y="94771"/>
                  </a:lnTo>
                  <a:lnTo>
                    <a:pt x="213779" y="78320"/>
                  </a:lnTo>
                  <a:lnTo>
                    <a:pt x="207162" y="62242"/>
                  </a:lnTo>
                  <a:lnTo>
                    <a:pt x="204516" y="48945"/>
                  </a:lnTo>
                  <a:lnTo>
                    <a:pt x="205141" y="37045"/>
                  </a:lnTo>
                  <a:lnTo>
                    <a:pt x="132283" y="37045"/>
                  </a:lnTo>
                  <a:lnTo>
                    <a:pt x="119219" y="32895"/>
                  </a:lnTo>
                  <a:lnTo>
                    <a:pt x="111117" y="27652"/>
                  </a:lnTo>
                  <a:lnTo>
                    <a:pt x="104602" y="17845"/>
                  </a:lnTo>
                  <a:lnTo>
                    <a:pt x="96304" y="0"/>
                  </a:lnTo>
                  <a:close/>
                </a:path>
                <a:path w="288289" h="253365">
                  <a:moveTo>
                    <a:pt x="209550" y="2120"/>
                  </a:moveTo>
                  <a:lnTo>
                    <a:pt x="200602" y="8470"/>
                  </a:lnTo>
                  <a:lnTo>
                    <a:pt x="179250" y="21964"/>
                  </a:lnTo>
                  <a:lnTo>
                    <a:pt x="153732" y="34267"/>
                  </a:lnTo>
                  <a:lnTo>
                    <a:pt x="132283" y="37045"/>
                  </a:lnTo>
                  <a:lnTo>
                    <a:pt x="205141" y="37045"/>
                  </a:lnTo>
                  <a:lnTo>
                    <a:pt x="205444" y="31286"/>
                  </a:lnTo>
                  <a:lnTo>
                    <a:pt x="209550" y="2120"/>
                  </a:lnTo>
                  <a:close/>
                </a:path>
              </a:pathLst>
            </a:custGeom>
            <a:solidFill>
              <a:srgbClr val="9CA3AD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5" name="object 25"/>
            <p:cNvSpPr/>
            <p:nvPr/>
          </p:nvSpPr>
          <p:spPr>
            <a:xfrm>
              <a:off x="5842223" y="965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0"/>
                  </a:moveTo>
                  <a:lnTo>
                    <a:pt x="19191" y="2469"/>
                  </a:lnTo>
                  <a:lnTo>
                    <a:pt x="9201" y="9205"/>
                  </a:lnTo>
                  <a:lnTo>
                    <a:pt x="2468" y="19197"/>
                  </a:lnTo>
                  <a:lnTo>
                    <a:pt x="0" y="31432"/>
                  </a:lnTo>
                  <a:lnTo>
                    <a:pt x="2468" y="43667"/>
                  </a:lnTo>
                  <a:lnTo>
                    <a:pt x="9201" y="53659"/>
                  </a:lnTo>
                  <a:lnTo>
                    <a:pt x="19191" y="60395"/>
                  </a:lnTo>
                  <a:lnTo>
                    <a:pt x="31432" y="62865"/>
                  </a:lnTo>
                  <a:lnTo>
                    <a:pt x="43665" y="60395"/>
                  </a:lnTo>
                  <a:lnTo>
                    <a:pt x="53652" y="53659"/>
                  </a:lnTo>
                  <a:lnTo>
                    <a:pt x="60384" y="43667"/>
                  </a:lnTo>
                  <a:lnTo>
                    <a:pt x="62852" y="31432"/>
                  </a:lnTo>
                  <a:lnTo>
                    <a:pt x="60384" y="19197"/>
                  </a:lnTo>
                  <a:lnTo>
                    <a:pt x="53652" y="9205"/>
                  </a:lnTo>
                  <a:lnTo>
                    <a:pt x="43665" y="2469"/>
                  </a:lnTo>
                  <a:lnTo>
                    <a:pt x="31432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615263" y="790428"/>
              <a:ext cx="273050" cy="220345"/>
            </a:xfrm>
            <a:custGeom>
              <a:avLst/>
              <a:gdLst/>
              <a:ahLst/>
              <a:cxnLst/>
              <a:rect l="l" t="t" r="r" b="b"/>
              <a:pathLst>
                <a:path w="273050" h="220344">
                  <a:moveTo>
                    <a:pt x="38335" y="0"/>
                  </a:moveTo>
                  <a:lnTo>
                    <a:pt x="2516" y="24686"/>
                  </a:lnTo>
                  <a:lnTo>
                    <a:pt x="0" y="33529"/>
                  </a:lnTo>
                  <a:lnTo>
                    <a:pt x="608" y="39844"/>
                  </a:lnTo>
                  <a:lnTo>
                    <a:pt x="3073" y="43553"/>
                  </a:lnTo>
                  <a:lnTo>
                    <a:pt x="7048" y="46728"/>
                  </a:lnTo>
                  <a:lnTo>
                    <a:pt x="19748" y="51490"/>
                  </a:lnTo>
                  <a:lnTo>
                    <a:pt x="233260" y="202303"/>
                  </a:lnTo>
                  <a:lnTo>
                    <a:pt x="272948" y="219765"/>
                  </a:lnTo>
                  <a:lnTo>
                    <a:pt x="246748" y="176103"/>
                  </a:lnTo>
                  <a:lnTo>
                    <a:pt x="50698" y="18940"/>
                  </a:lnTo>
                  <a:lnTo>
                    <a:pt x="45148" y="1491"/>
                  </a:lnTo>
                  <a:lnTo>
                    <a:pt x="42760" y="690"/>
                  </a:lnTo>
                  <a:lnTo>
                    <a:pt x="38335" y="0"/>
                  </a:lnTo>
                  <a:close/>
                </a:path>
              </a:pathLst>
            </a:custGeom>
            <a:solidFill>
              <a:srgbClr val="686B7A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912102" y="3705312"/>
            <a:ext cx="1806224" cy="3143055"/>
            <a:chOff x="6184416" y="2226740"/>
            <a:chExt cx="1327909" cy="2310728"/>
          </a:xfrm>
        </p:grpSpPr>
        <p:sp>
          <p:nvSpPr>
            <p:cNvPr id="14" name="object 14"/>
            <p:cNvSpPr txBox="1"/>
            <p:nvPr/>
          </p:nvSpPr>
          <p:spPr>
            <a:xfrm>
              <a:off x="6608521" y="3446786"/>
              <a:ext cx="262890" cy="151322"/>
            </a:xfrm>
            <a:prstGeom prst="rect">
              <a:avLst/>
            </a:prstGeom>
          </p:spPr>
          <p:txBody>
            <a:bodyPr vert="horz" wrap="square" lIns="0" tIns="17275" rIns="0" bIns="0" rtlCol="0">
              <a:spAutoFit/>
            </a:bodyPr>
            <a:lstStyle/>
            <a:p>
              <a:pPr marL="17275">
                <a:spcBef>
                  <a:spcPts val="136"/>
                </a:spcBef>
                <a:tabLst>
                  <a:tab pos="339443" algn="l"/>
                </a:tabLst>
              </a:pPr>
              <a:r>
                <a:rPr sz="1224" u="sng" dirty="0">
                  <a:solidFill>
                    <a:srgbClr val="003C7A"/>
                  </a:solidFill>
                  <a:uFill>
                    <a:solidFill>
                      <a:srgbClr val="717173"/>
                    </a:solidFill>
                  </a:uFill>
                  <a:latin typeface="Arial"/>
                  <a:cs typeface="Arial"/>
                </a:rPr>
                <a:t> 	</a:t>
              </a:r>
              <a:endParaRPr sz="1224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184416" y="3525947"/>
              <a:ext cx="1014094" cy="182880"/>
            </a:xfrm>
            <a:custGeom>
              <a:avLst/>
              <a:gdLst/>
              <a:ahLst/>
              <a:cxnLst/>
              <a:rect l="l" t="t" r="r" b="b"/>
              <a:pathLst>
                <a:path w="1014095" h="182879">
                  <a:moveTo>
                    <a:pt x="917587" y="0"/>
                  </a:moveTo>
                  <a:lnTo>
                    <a:pt x="96075" y="0"/>
                  </a:lnTo>
                  <a:lnTo>
                    <a:pt x="0" y="182537"/>
                  </a:lnTo>
                  <a:lnTo>
                    <a:pt x="1013663" y="182537"/>
                  </a:lnTo>
                  <a:lnTo>
                    <a:pt x="917587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7865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78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0341" y="361721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291" y="0"/>
                  </a:lnTo>
                </a:path>
              </a:pathLst>
            </a:custGeom>
            <a:ln w="21602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47" name="object 47"/>
            <p:cNvSpPr/>
            <p:nvPr/>
          </p:nvSpPr>
          <p:spPr>
            <a:xfrm>
              <a:off x="6203632" y="3865638"/>
              <a:ext cx="975360" cy="671830"/>
            </a:xfrm>
            <a:custGeom>
              <a:avLst/>
              <a:gdLst/>
              <a:ahLst/>
              <a:cxnLst/>
              <a:rect l="l" t="t" r="r" b="b"/>
              <a:pathLst>
                <a:path w="975359" h="671829">
                  <a:moveTo>
                    <a:pt x="0" y="671461"/>
                  </a:moveTo>
                  <a:lnTo>
                    <a:pt x="975245" y="671461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671461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203632" y="3814978"/>
              <a:ext cx="975360" cy="50800"/>
            </a:xfrm>
            <a:custGeom>
              <a:avLst/>
              <a:gdLst/>
              <a:ahLst/>
              <a:cxnLst/>
              <a:rect l="l" t="t" r="r" b="b"/>
              <a:pathLst>
                <a:path w="975359" h="50800">
                  <a:moveTo>
                    <a:pt x="0" y="50660"/>
                  </a:moveTo>
                  <a:lnTo>
                    <a:pt x="975245" y="50660"/>
                  </a:lnTo>
                  <a:lnTo>
                    <a:pt x="975245" y="0"/>
                  </a:lnTo>
                  <a:lnTo>
                    <a:pt x="0" y="0"/>
                  </a:lnTo>
                  <a:lnTo>
                    <a:pt x="0" y="50660"/>
                  </a:lnTo>
                  <a:close/>
                </a:path>
              </a:pathLst>
            </a:custGeom>
            <a:solidFill>
              <a:srgbClr val="AAAA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184417" y="3708476"/>
              <a:ext cx="1014094" cy="106680"/>
            </a:xfrm>
            <a:custGeom>
              <a:avLst/>
              <a:gdLst/>
              <a:ahLst/>
              <a:cxnLst/>
              <a:rect l="l" t="t" r="r" b="b"/>
              <a:pathLst>
                <a:path w="1014095" h="106679">
                  <a:moveTo>
                    <a:pt x="1013663" y="106502"/>
                  </a:moveTo>
                  <a:lnTo>
                    <a:pt x="0" y="106502"/>
                  </a:lnTo>
                  <a:lnTo>
                    <a:pt x="0" y="0"/>
                  </a:lnTo>
                  <a:lnTo>
                    <a:pt x="1013663" y="0"/>
                  </a:lnTo>
                  <a:lnTo>
                    <a:pt x="1013663" y="1065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6365837" y="4016108"/>
              <a:ext cx="650875" cy="207417"/>
            </a:xfrm>
            <a:prstGeom prst="rect">
              <a:avLst/>
            </a:prstGeom>
            <a:solidFill>
              <a:srgbClr val="FF435A"/>
            </a:solidFill>
            <a:ln w="7594">
              <a:solidFill>
                <a:srgbClr val="FFFF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47697">
                <a:lnSpc>
                  <a:spcPts val="2217"/>
                </a:lnSpc>
              </a:pPr>
              <a:r>
                <a:rPr sz="1904" b="1" spc="136" dirty="0">
                  <a:solidFill>
                    <a:srgbClr val="FFFFFF"/>
                  </a:solidFill>
                  <a:latin typeface="Calibri"/>
                  <a:cs typeface="Calibri"/>
                </a:rPr>
                <a:t>VOTE</a:t>
              </a:r>
              <a:endParaRPr sz="1904" dirty="0">
                <a:latin typeface="Calibri"/>
                <a:cs typeface="Calibri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788796" y="3053828"/>
              <a:ext cx="201404" cy="1369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4632" y="3119285"/>
              <a:ext cx="513715" cy="509270"/>
            </a:xfrm>
            <a:custGeom>
              <a:avLst/>
              <a:gdLst/>
              <a:ahLst/>
              <a:cxnLst/>
              <a:rect l="l" t="t" r="r" b="b"/>
              <a:pathLst>
                <a:path w="513715" h="509270">
                  <a:moveTo>
                    <a:pt x="513232" y="508787"/>
                  </a:moveTo>
                  <a:lnTo>
                    <a:pt x="0" y="508787"/>
                  </a:lnTo>
                  <a:lnTo>
                    <a:pt x="0" y="0"/>
                  </a:lnTo>
                  <a:lnTo>
                    <a:pt x="513232" y="0"/>
                  </a:lnTo>
                  <a:lnTo>
                    <a:pt x="513232" y="508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3" name="object 53"/>
            <p:cNvSpPr/>
            <p:nvPr/>
          </p:nvSpPr>
          <p:spPr>
            <a:xfrm>
              <a:off x="6524066" y="326861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1932" y="0"/>
                  </a:moveTo>
                  <a:lnTo>
                    <a:pt x="1130" y="0"/>
                  </a:lnTo>
                  <a:lnTo>
                    <a:pt x="0" y="1142"/>
                  </a:lnTo>
                  <a:lnTo>
                    <a:pt x="0" y="71932"/>
                  </a:lnTo>
                  <a:lnTo>
                    <a:pt x="1130" y="73063"/>
                  </a:lnTo>
                  <a:lnTo>
                    <a:pt x="71932" y="73063"/>
                  </a:lnTo>
                  <a:lnTo>
                    <a:pt x="73050" y="71932"/>
                  </a:lnTo>
                  <a:lnTo>
                    <a:pt x="73050" y="68008"/>
                  </a:lnTo>
                  <a:lnTo>
                    <a:pt x="5054" y="68008"/>
                  </a:lnTo>
                  <a:lnTo>
                    <a:pt x="5054" y="5054"/>
                  </a:lnTo>
                  <a:lnTo>
                    <a:pt x="73050" y="5054"/>
                  </a:lnTo>
                  <a:lnTo>
                    <a:pt x="73050" y="1142"/>
                  </a:lnTo>
                  <a:lnTo>
                    <a:pt x="71932" y="0"/>
                  </a:lnTo>
                  <a:close/>
                </a:path>
                <a:path w="73659" h="73660">
                  <a:moveTo>
                    <a:pt x="73050" y="5054"/>
                  </a:moveTo>
                  <a:lnTo>
                    <a:pt x="68008" y="5054"/>
                  </a:lnTo>
                  <a:lnTo>
                    <a:pt x="68008" y="68008"/>
                  </a:lnTo>
                  <a:lnTo>
                    <a:pt x="73050" y="68008"/>
                  </a:lnTo>
                  <a:lnTo>
                    <a:pt x="73050" y="5054"/>
                  </a:lnTo>
                  <a:close/>
                </a:path>
              </a:pathLst>
            </a:custGeom>
            <a:solidFill>
              <a:srgbClr val="71717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1716" y="328841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1221" y="328651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6" name="object 56"/>
            <p:cNvSpPr/>
            <p:nvPr/>
          </p:nvSpPr>
          <p:spPr>
            <a:xfrm>
              <a:off x="6621747" y="328460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57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7" name="object 57"/>
            <p:cNvSpPr/>
            <p:nvPr/>
          </p:nvSpPr>
          <p:spPr>
            <a:xfrm>
              <a:off x="6621716" y="332566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8" name="object 58"/>
            <p:cNvSpPr/>
            <p:nvPr/>
          </p:nvSpPr>
          <p:spPr>
            <a:xfrm>
              <a:off x="6621221" y="332375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59" name="object 59"/>
            <p:cNvSpPr/>
            <p:nvPr/>
          </p:nvSpPr>
          <p:spPr>
            <a:xfrm>
              <a:off x="6621741" y="33218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69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0" name="object 60"/>
            <p:cNvSpPr/>
            <p:nvPr/>
          </p:nvSpPr>
          <p:spPr>
            <a:xfrm>
              <a:off x="6524066" y="3393706"/>
              <a:ext cx="73050" cy="730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1" name="object 61"/>
            <p:cNvSpPr/>
            <p:nvPr/>
          </p:nvSpPr>
          <p:spPr>
            <a:xfrm>
              <a:off x="6621716" y="3413505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621221" y="3411601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621735" y="3409696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621716" y="3450750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621221" y="3448845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621735" y="3446939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524066" y="3510280"/>
              <a:ext cx="73050" cy="730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621716" y="353008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621221" y="3528183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90">
                  <a:moveTo>
                    <a:pt x="0" y="0"/>
                  </a:moveTo>
                  <a:lnTo>
                    <a:pt x="23721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621735" y="3526278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621716" y="356733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621735" y="356352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20">
                  <a:moveTo>
                    <a:pt x="0" y="0"/>
                  </a:moveTo>
                  <a:lnTo>
                    <a:pt x="236183" y="0"/>
                  </a:lnTo>
                </a:path>
              </a:pathLst>
            </a:custGeom>
            <a:ln w="3175">
              <a:solidFill>
                <a:srgbClr val="717173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534413" y="3251224"/>
              <a:ext cx="76835" cy="82550"/>
            </a:xfrm>
            <a:custGeom>
              <a:avLst/>
              <a:gdLst/>
              <a:ahLst/>
              <a:cxnLst/>
              <a:rect l="l" t="t" r="r" b="b"/>
              <a:pathLst>
                <a:path w="76834" h="82550">
                  <a:moveTo>
                    <a:pt x="9000" y="28570"/>
                  </a:moveTo>
                  <a:lnTo>
                    <a:pt x="3552" y="29630"/>
                  </a:lnTo>
                  <a:lnTo>
                    <a:pt x="0" y="33828"/>
                  </a:lnTo>
                  <a:lnTo>
                    <a:pt x="802" y="39736"/>
                  </a:lnTo>
                  <a:lnTo>
                    <a:pt x="26342" y="82052"/>
                  </a:lnTo>
                  <a:lnTo>
                    <a:pt x="33556" y="82116"/>
                  </a:lnTo>
                  <a:lnTo>
                    <a:pt x="41034" y="69530"/>
                  </a:lnTo>
                  <a:lnTo>
                    <a:pt x="23396" y="69530"/>
                  </a:lnTo>
                  <a:lnTo>
                    <a:pt x="29895" y="58589"/>
                  </a:lnTo>
                  <a:lnTo>
                    <a:pt x="13883" y="32078"/>
                  </a:lnTo>
                  <a:lnTo>
                    <a:pt x="9000" y="28570"/>
                  </a:lnTo>
                  <a:close/>
                </a:path>
                <a:path w="76834" h="82550">
                  <a:moveTo>
                    <a:pt x="29895" y="58589"/>
                  </a:moveTo>
                  <a:lnTo>
                    <a:pt x="23396" y="69530"/>
                  </a:lnTo>
                  <a:lnTo>
                    <a:pt x="36502" y="69530"/>
                  </a:lnTo>
                  <a:lnTo>
                    <a:pt x="29895" y="58589"/>
                  </a:lnTo>
                  <a:close/>
                </a:path>
                <a:path w="76834" h="82550">
                  <a:moveTo>
                    <a:pt x="67456" y="0"/>
                  </a:moveTo>
                  <a:lnTo>
                    <a:pt x="62601" y="3528"/>
                  </a:lnTo>
                  <a:lnTo>
                    <a:pt x="29895" y="58589"/>
                  </a:lnTo>
                  <a:lnTo>
                    <a:pt x="36502" y="69530"/>
                  </a:lnTo>
                  <a:lnTo>
                    <a:pt x="41034" y="69530"/>
                  </a:lnTo>
                  <a:lnTo>
                    <a:pt x="75694" y="11199"/>
                  </a:lnTo>
                  <a:lnTo>
                    <a:pt x="76461" y="5262"/>
                  </a:lnTo>
                  <a:lnTo>
                    <a:pt x="72896" y="1053"/>
                  </a:lnTo>
                  <a:lnTo>
                    <a:pt x="67456" y="0"/>
                  </a:lnTo>
                  <a:close/>
                </a:path>
              </a:pathLst>
            </a:custGeom>
            <a:solidFill>
              <a:srgbClr val="149FE9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4" name="object 74"/>
            <p:cNvSpPr/>
            <p:nvPr/>
          </p:nvSpPr>
          <p:spPr>
            <a:xfrm>
              <a:off x="7147835" y="2226740"/>
              <a:ext cx="364490" cy="582930"/>
            </a:xfrm>
            <a:custGeom>
              <a:avLst/>
              <a:gdLst/>
              <a:ahLst/>
              <a:cxnLst/>
              <a:rect l="l" t="t" r="r" b="b"/>
              <a:pathLst>
                <a:path w="364490" h="582930">
                  <a:moveTo>
                    <a:pt x="364112" y="0"/>
                  </a:moveTo>
                  <a:lnTo>
                    <a:pt x="358076" y="0"/>
                  </a:lnTo>
                  <a:lnTo>
                    <a:pt x="0" y="252450"/>
                  </a:lnTo>
                  <a:lnTo>
                    <a:pt x="232676" y="582853"/>
                  </a:lnTo>
                  <a:lnTo>
                    <a:pt x="233768" y="582091"/>
                  </a:lnTo>
                  <a:lnTo>
                    <a:pt x="178003" y="503389"/>
                  </a:lnTo>
                  <a:lnTo>
                    <a:pt x="364112" y="372970"/>
                  </a:lnTo>
                  <a:lnTo>
                    <a:pt x="364112" y="0"/>
                  </a:lnTo>
                  <a:close/>
                </a:path>
              </a:pathLst>
            </a:custGeom>
            <a:solidFill>
              <a:srgbClr val="2B4370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5" name="object 75"/>
            <p:cNvSpPr/>
            <p:nvPr/>
          </p:nvSpPr>
          <p:spPr>
            <a:xfrm>
              <a:off x="7325838" y="2599711"/>
              <a:ext cx="186109" cy="2091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547397" y="2547061"/>
              <a:ext cx="772160" cy="695960"/>
            </a:xfrm>
            <a:custGeom>
              <a:avLst/>
              <a:gdLst/>
              <a:ahLst/>
              <a:cxnLst/>
              <a:rect l="l" t="t" r="r" b="b"/>
              <a:pathLst>
                <a:path w="772159" h="695960">
                  <a:moveTo>
                    <a:pt x="502289" y="69583"/>
                  </a:moveTo>
                  <a:lnTo>
                    <a:pt x="171098" y="133591"/>
                  </a:lnTo>
                  <a:lnTo>
                    <a:pt x="126138" y="155028"/>
                  </a:lnTo>
                  <a:lnTo>
                    <a:pt x="97286" y="195630"/>
                  </a:lnTo>
                  <a:lnTo>
                    <a:pt x="5604" y="436283"/>
                  </a:lnTo>
                  <a:lnTo>
                    <a:pt x="0" y="459194"/>
                  </a:lnTo>
                  <a:lnTo>
                    <a:pt x="161" y="482436"/>
                  </a:lnTo>
                  <a:lnTo>
                    <a:pt x="5949" y="504947"/>
                  </a:lnTo>
                  <a:lnTo>
                    <a:pt x="17225" y="525665"/>
                  </a:lnTo>
                  <a:lnTo>
                    <a:pt x="78058" y="610400"/>
                  </a:lnTo>
                  <a:lnTo>
                    <a:pt x="68301" y="631858"/>
                  </a:lnTo>
                  <a:lnTo>
                    <a:pt x="87786" y="678408"/>
                  </a:lnTo>
                  <a:lnTo>
                    <a:pt x="94276" y="684758"/>
                  </a:lnTo>
                  <a:lnTo>
                    <a:pt x="94085" y="684885"/>
                  </a:lnTo>
                  <a:lnTo>
                    <a:pt x="94923" y="685279"/>
                  </a:lnTo>
                  <a:lnTo>
                    <a:pt x="102669" y="690449"/>
                  </a:lnTo>
                  <a:lnTo>
                    <a:pt x="110710" y="693762"/>
                  </a:lnTo>
                  <a:lnTo>
                    <a:pt x="118941" y="695409"/>
                  </a:lnTo>
                  <a:lnTo>
                    <a:pt x="127258" y="695579"/>
                  </a:lnTo>
                  <a:lnTo>
                    <a:pt x="134819" y="695431"/>
                  </a:lnTo>
                  <a:lnTo>
                    <a:pt x="141659" y="694001"/>
                  </a:lnTo>
                  <a:lnTo>
                    <a:pt x="148042" y="691460"/>
                  </a:lnTo>
                  <a:lnTo>
                    <a:pt x="154232" y="687984"/>
                  </a:lnTo>
                  <a:lnTo>
                    <a:pt x="160011" y="685203"/>
                  </a:lnTo>
                  <a:lnTo>
                    <a:pt x="165485" y="681888"/>
                  </a:lnTo>
                  <a:lnTo>
                    <a:pt x="170361" y="678408"/>
                  </a:lnTo>
                  <a:lnTo>
                    <a:pt x="201111" y="654763"/>
                  </a:lnTo>
                  <a:lnTo>
                    <a:pt x="248716" y="617243"/>
                  </a:lnTo>
                  <a:lnTo>
                    <a:pt x="297218" y="579540"/>
                  </a:lnTo>
                  <a:lnTo>
                    <a:pt x="330661" y="555345"/>
                  </a:lnTo>
                  <a:lnTo>
                    <a:pt x="448307" y="499824"/>
                  </a:lnTo>
                  <a:lnTo>
                    <a:pt x="496231" y="476918"/>
                  </a:lnTo>
                  <a:lnTo>
                    <a:pt x="533962" y="457022"/>
                  </a:lnTo>
                  <a:lnTo>
                    <a:pt x="541074" y="453402"/>
                  </a:lnTo>
                  <a:lnTo>
                    <a:pt x="546497" y="450468"/>
                  </a:lnTo>
                  <a:lnTo>
                    <a:pt x="581663" y="418463"/>
                  </a:lnTo>
                  <a:lnTo>
                    <a:pt x="622751" y="371011"/>
                  </a:lnTo>
                  <a:lnTo>
                    <a:pt x="658196" y="327131"/>
                  </a:lnTo>
                  <a:lnTo>
                    <a:pt x="673281" y="307835"/>
                  </a:lnTo>
                  <a:lnTo>
                    <a:pt x="674512" y="307835"/>
                  </a:lnTo>
                  <a:lnTo>
                    <a:pt x="771973" y="237807"/>
                  </a:lnTo>
                  <a:lnTo>
                    <a:pt x="650751" y="70053"/>
                  </a:lnTo>
                  <a:lnTo>
                    <a:pt x="502644" y="70053"/>
                  </a:lnTo>
                  <a:lnTo>
                    <a:pt x="502289" y="69583"/>
                  </a:lnTo>
                  <a:close/>
                </a:path>
                <a:path w="772159" h="695960">
                  <a:moveTo>
                    <a:pt x="674512" y="307835"/>
                  </a:moveTo>
                  <a:lnTo>
                    <a:pt x="673281" y="307835"/>
                  </a:lnTo>
                  <a:lnTo>
                    <a:pt x="673929" y="308254"/>
                  </a:lnTo>
                  <a:lnTo>
                    <a:pt x="674512" y="307835"/>
                  </a:lnTo>
                  <a:close/>
                </a:path>
                <a:path w="772159" h="695960">
                  <a:moveTo>
                    <a:pt x="600129" y="0"/>
                  </a:moveTo>
                  <a:lnTo>
                    <a:pt x="502644" y="70053"/>
                  </a:lnTo>
                  <a:lnTo>
                    <a:pt x="650751" y="70053"/>
                  </a:lnTo>
                  <a:lnTo>
                    <a:pt x="600129" y="0"/>
                  </a:lnTo>
                  <a:close/>
                </a:path>
              </a:pathLst>
            </a:custGeom>
            <a:solidFill>
              <a:srgbClr val="FFCDA2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643875" y="2750714"/>
              <a:ext cx="675640" cy="492125"/>
            </a:xfrm>
            <a:custGeom>
              <a:avLst/>
              <a:gdLst/>
              <a:ahLst/>
              <a:cxnLst/>
              <a:rect l="l" t="t" r="r" b="b"/>
              <a:pathLst>
                <a:path w="675640" h="492125">
                  <a:moveTo>
                    <a:pt x="650798" y="0"/>
                  </a:moveTo>
                  <a:lnTo>
                    <a:pt x="554583" y="70675"/>
                  </a:lnTo>
                  <a:lnTo>
                    <a:pt x="526148" y="112619"/>
                  </a:lnTo>
                  <a:lnTo>
                    <a:pt x="505218" y="139715"/>
                  </a:lnTo>
                  <a:lnTo>
                    <a:pt x="444652" y="196583"/>
                  </a:lnTo>
                  <a:lnTo>
                    <a:pt x="411675" y="217295"/>
                  </a:lnTo>
                  <a:lnTo>
                    <a:pt x="359639" y="243256"/>
                  </a:lnTo>
                  <a:lnTo>
                    <a:pt x="301624" y="270519"/>
                  </a:lnTo>
                  <a:lnTo>
                    <a:pt x="250710" y="295139"/>
                  </a:lnTo>
                  <a:lnTo>
                    <a:pt x="219976" y="313169"/>
                  </a:lnTo>
                  <a:lnTo>
                    <a:pt x="138987" y="377846"/>
                  </a:lnTo>
                  <a:lnTo>
                    <a:pt x="68549" y="431330"/>
                  </a:lnTo>
                  <a:lnTo>
                    <a:pt x="18831" y="467735"/>
                  </a:lnTo>
                  <a:lnTo>
                    <a:pt x="0" y="481177"/>
                  </a:lnTo>
                  <a:lnTo>
                    <a:pt x="18310" y="490807"/>
                  </a:lnTo>
                  <a:lnTo>
                    <a:pt x="37318" y="491637"/>
                  </a:lnTo>
                  <a:lnTo>
                    <a:pt x="56432" y="485412"/>
                  </a:lnTo>
                  <a:lnTo>
                    <a:pt x="75057" y="473875"/>
                  </a:lnTo>
                  <a:lnTo>
                    <a:pt x="203042" y="374605"/>
                  </a:lnTo>
                  <a:lnTo>
                    <a:pt x="235369" y="350812"/>
                  </a:lnTo>
                  <a:lnTo>
                    <a:pt x="264656" y="335724"/>
                  </a:lnTo>
                  <a:lnTo>
                    <a:pt x="370934" y="287326"/>
                  </a:lnTo>
                  <a:lnTo>
                    <a:pt x="421982" y="262809"/>
                  </a:lnTo>
                  <a:lnTo>
                    <a:pt x="485513" y="212724"/>
                  </a:lnTo>
                  <a:lnTo>
                    <a:pt x="526700" y="165406"/>
                  </a:lnTo>
                  <a:lnTo>
                    <a:pt x="562620" y="122196"/>
                  </a:lnTo>
                  <a:lnTo>
                    <a:pt x="577989" y="103301"/>
                  </a:lnTo>
                  <a:lnTo>
                    <a:pt x="675487" y="34150"/>
                  </a:lnTo>
                  <a:lnTo>
                    <a:pt x="650798" y="0"/>
                  </a:lnTo>
                  <a:close/>
                </a:path>
              </a:pathLst>
            </a:custGeom>
            <a:solidFill>
              <a:srgbClr val="B3825D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667561" y="2921061"/>
              <a:ext cx="165163" cy="14895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633254" y="3145922"/>
              <a:ext cx="99548" cy="8643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80" name="object 80"/>
            <p:cNvSpPr/>
            <p:nvPr/>
          </p:nvSpPr>
          <p:spPr>
            <a:xfrm>
              <a:off x="7102685" y="2501075"/>
              <a:ext cx="261620" cy="328295"/>
            </a:xfrm>
            <a:custGeom>
              <a:avLst/>
              <a:gdLst/>
              <a:ahLst/>
              <a:cxnLst/>
              <a:rect l="l" t="t" r="r" b="b"/>
              <a:pathLst>
                <a:path w="261620" h="328294">
                  <a:moveTo>
                    <a:pt x="60363" y="0"/>
                  </a:moveTo>
                  <a:lnTo>
                    <a:pt x="0" y="42544"/>
                  </a:lnTo>
                  <a:lnTo>
                    <a:pt x="200964" y="327774"/>
                  </a:lnTo>
                  <a:lnTo>
                    <a:pt x="261327" y="285241"/>
                  </a:lnTo>
                  <a:lnTo>
                    <a:pt x="60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81" name="object 81"/>
            <p:cNvSpPr/>
            <p:nvPr/>
          </p:nvSpPr>
          <p:spPr>
            <a:xfrm>
              <a:off x="7263989" y="2677468"/>
              <a:ext cx="214251" cy="1513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</p:grpSp>
      <p:sp>
        <p:nvSpPr>
          <p:cNvPr id="87" name="Rectangle 86"/>
          <p:cNvSpPr/>
          <p:nvPr/>
        </p:nvSpPr>
        <p:spPr>
          <a:xfrm rot="16200000">
            <a:off x="10603591" y="160803"/>
            <a:ext cx="717640" cy="839209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bject 90"/>
          <p:cNvSpPr txBox="1">
            <a:spLocks/>
          </p:cNvSpPr>
          <p:nvPr/>
        </p:nvSpPr>
        <p:spPr>
          <a:xfrm>
            <a:off x="8894504" y="780165"/>
            <a:ext cx="2441298" cy="842259"/>
          </a:xfrm>
          <a:prstGeom prst="rect">
            <a:avLst/>
          </a:prstGeom>
        </p:spPr>
        <p:txBody>
          <a:bodyPr vert="horz" wrap="square" lIns="0" tIns="18742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275" marR="14683" algn="r">
              <a:lnSpc>
                <a:spcPct val="77700"/>
              </a:lnSpc>
              <a:spcBef>
                <a:spcPts val="1476"/>
              </a:spcBef>
            </a:pPr>
            <a:r>
              <a:rPr lang="en-US" sz="2720" kern="0" spc="-170" dirty="0">
                <a:solidFill>
                  <a:srgbClr val="6BBA9C"/>
                </a:solidFill>
              </a:rPr>
              <a:t>PARTAI POLITIK </a:t>
            </a:r>
            <a:r>
              <a:rPr lang="en-US" sz="2720" kern="0" spc="-197" dirty="0">
                <a:solidFill>
                  <a:srgbClr val="FEC200"/>
                </a:solidFill>
              </a:rPr>
              <a:t>DAN PEMILU</a:t>
            </a:r>
            <a:endParaRPr lang="en-US" sz="2720" kern="0" dirty="0">
              <a:solidFill>
                <a:srgbClr val="FEC200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022225" y="1153216"/>
            <a:ext cx="4346023" cy="244749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/>
          </a:p>
        </p:txBody>
      </p:sp>
      <p:sp>
        <p:nvSpPr>
          <p:cNvPr id="122" name="Rounded Rectangle 121"/>
          <p:cNvSpPr/>
          <p:nvPr/>
        </p:nvSpPr>
        <p:spPr>
          <a:xfrm>
            <a:off x="5492548" y="1376931"/>
            <a:ext cx="3626284" cy="2687923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/>
          </a:p>
        </p:txBody>
      </p:sp>
      <p:sp>
        <p:nvSpPr>
          <p:cNvPr id="124" name="Flowchart: Alternate Process 123"/>
          <p:cNvSpPr/>
          <p:nvPr/>
        </p:nvSpPr>
        <p:spPr>
          <a:xfrm>
            <a:off x="1227095" y="813551"/>
            <a:ext cx="2834940" cy="33955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95" name="object 10"/>
          <p:cNvSpPr txBox="1"/>
          <p:nvPr/>
        </p:nvSpPr>
        <p:spPr>
          <a:xfrm>
            <a:off x="1070234" y="831890"/>
            <a:ext cx="2750974" cy="268603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algn="r">
              <a:spcBef>
                <a:spcPts val="136"/>
              </a:spcBef>
            </a:pP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Alasan</a:t>
            </a:r>
            <a:r>
              <a:rPr lang="en-US" sz="1632" b="1" spc="-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memilih</a:t>
            </a:r>
            <a:r>
              <a:rPr lang="en-US" sz="1632" b="1" spc="-68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Jokowi</a:t>
            </a:r>
            <a:endParaRPr sz="163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5" name="Flowchart: Alternate Process 124"/>
          <p:cNvSpPr/>
          <p:nvPr/>
        </p:nvSpPr>
        <p:spPr>
          <a:xfrm>
            <a:off x="6495741" y="1005269"/>
            <a:ext cx="2502836" cy="33955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126" name="object 10"/>
          <p:cNvSpPr txBox="1"/>
          <p:nvPr/>
        </p:nvSpPr>
        <p:spPr>
          <a:xfrm>
            <a:off x="6163392" y="1038456"/>
            <a:ext cx="2750974" cy="268603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algn="r">
              <a:spcBef>
                <a:spcPts val="136"/>
              </a:spcBef>
            </a:pP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Alasan</a:t>
            </a:r>
            <a:r>
              <a:rPr lang="en-US" sz="1632" b="1" spc="-6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memilih</a:t>
            </a:r>
            <a:r>
              <a:rPr lang="en-US" sz="1632" b="1" spc="-68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Prabowo</a:t>
            </a:r>
            <a:endParaRPr sz="163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022226" y="4361826"/>
            <a:ext cx="8708678" cy="228199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/>
          </a:p>
        </p:txBody>
      </p:sp>
      <p:sp>
        <p:nvSpPr>
          <p:cNvPr id="169" name="Flowchart: Alternate Process 168"/>
          <p:cNvSpPr/>
          <p:nvPr/>
        </p:nvSpPr>
        <p:spPr>
          <a:xfrm>
            <a:off x="2619834" y="4113820"/>
            <a:ext cx="5215943" cy="339559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170" name="object 8"/>
          <p:cNvSpPr txBox="1"/>
          <p:nvPr/>
        </p:nvSpPr>
        <p:spPr>
          <a:xfrm>
            <a:off x="1143678" y="4462312"/>
            <a:ext cx="1364690" cy="851173"/>
          </a:xfrm>
          <a:prstGeom prst="rect">
            <a:avLst/>
          </a:prstGeom>
        </p:spPr>
        <p:txBody>
          <a:bodyPr vert="horz" wrap="square" lIns="0" tIns="35411" rIns="0" bIns="0" rtlCol="0">
            <a:spAutoFit/>
          </a:bodyPr>
          <a:lstStyle/>
          <a:p>
            <a:pPr marL="17275" marR="6910">
              <a:lnSpc>
                <a:spcPts val="1347"/>
              </a:lnSpc>
              <a:spcBef>
                <a:spcPts val="277"/>
              </a:spcBef>
            </a:pPr>
            <a:r>
              <a:rPr lang="en-US" sz="1224" spc="-41" dirty="0" err="1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lang="en-US" sz="1224" spc="-41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224" spc="-41" dirty="0" err="1">
                <a:solidFill>
                  <a:srgbClr val="6BBA9C"/>
                </a:solidFill>
                <a:latin typeface="Arial"/>
                <a:cs typeface="Arial"/>
              </a:rPr>
              <a:t>sesuai</a:t>
            </a:r>
            <a:r>
              <a:rPr lang="en-US" sz="1224" spc="-41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224" spc="-41" dirty="0" err="1">
                <a:solidFill>
                  <a:srgbClr val="6BBA9C"/>
                </a:solidFill>
                <a:latin typeface="Arial"/>
                <a:cs typeface="Arial"/>
              </a:rPr>
              <a:t>pertimbangan</a:t>
            </a:r>
            <a:r>
              <a:rPr lang="en-US" sz="1224" spc="-41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224" spc="-41" dirty="0" err="1">
                <a:solidFill>
                  <a:srgbClr val="6BBA9C"/>
                </a:solidFill>
                <a:latin typeface="Arial"/>
                <a:cs typeface="Arial"/>
              </a:rPr>
              <a:t>sendiri</a:t>
            </a:r>
            <a:endParaRPr lang="en-US" sz="1224" spc="-4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7275">
              <a:spcBef>
                <a:spcPts val="503"/>
              </a:spcBef>
            </a:pPr>
            <a:r>
              <a:rPr lang="en-US" sz="1632" spc="-41" dirty="0">
                <a:solidFill>
                  <a:srgbClr val="0B5D97"/>
                </a:solidFill>
                <a:latin typeface="Arial Black"/>
                <a:cs typeface="Arial Black"/>
              </a:rPr>
              <a:t>50</a:t>
            </a:r>
            <a:r>
              <a:rPr sz="1632" spc="-41" dirty="0">
                <a:solidFill>
                  <a:srgbClr val="0B5D97"/>
                </a:solidFill>
                <a:latin typeface="Arial Black"/>
                <a:cs typeface="Arial Black"/>
              </a:rPr>
              <a:t>,</a:t>
            </a:r>
            <a:r>
              <a:rPr lang="en-US" sz="1632" spc="-41" dirty="0">
                <a:solidFill>
                  <a:srgbClr val="0B5D97"/>
                </a:solidFill>
                <a:latin typeface="Arial Black"/>
                <a:cs typeface="Arial Black"/>
              </a:rPr>
              <a:t>3</a:t>
            </a:r>
            <a:r>
              <a:rPr sz="1632" spc="-143" dirty="0">
                <a:solidFill>
                  <a:srgbClr val="0B5D97"/>
                </a:solidFill>
                <a:latin typeface="Arial Black"/>
                <a:cs typeface="Arial Black"/>
              </a:rPr>
              <a:t> </a:t>
            </a:r>
            <a:r>
              <a:rPr sz="1632" spc="14" dirty="0">
                <a:solidFill>
                  <a:srgbClr val="0B5D97"/>
                </a:solidFill>
                <a:latin typeface="Arial Black"/>
                <a:cs typeface="Arial Black"/>
              </a:rPr>
              <a:t>%</a:t>
            </a:r>
            <a:endParaRPr sz="1632" dirty="0">
              <a:solidFill>
                <a:srgbClr val="0B5D97"/>
              </a:solidFill>
              <a:latin typeface="Arial Black"/>
              <a:cs typeface="Arial Black"/>
            </a:endParaRPr>
          </a:p>
        </p:txBody>
      </p:sp>
      <p:sp>
        <p:nvSpPr>
          <p:cNvPr id="171" name="object 27"/>
          <p:cNvSpPr/>
          <p:nvPr/>
        </p:nvSpPr>
        <p:spPr>
          <a:xfrm flipV="1">
            <a:off x="1238066" y="5442807"/>
            <a:ext cx="8219883" cy="68554"/>
          </a:xfrm>
          <a:custGeom>
            <a:avLst/>
            <a:gdLst/>
            <a:ahLst/>
            <a:cxnLst/>
            <a:rect l="l" t="t" r="r" b="b"/>
            <a:pathLst>
              <a:path w="4174490">
                <a:moveTo>
                  <a:pt x="0" y="0"/>
                </a:moveTo>
                <a:lnTo>
                  <a:pt x="4174363" y="0"/>
                </a:lnTo>
              </a:path>
            </a:pathLst>
          </a:custGeom>
          <a:ln w="57150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72" name="object 28"/>
          <p:cNvSpPr/>
          <p:nvPr/>
        </p:nvSpPr>
        <p:spPr>
          <a:xfrm>
            <a:off x="1178123" y="5349770"/>
            <a:ext cx="323138" cy="32315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73" name="object 29"/>
          <p:cNvSpPr/>
          <p:nvPr/>
        </p:nvSpPr>
        <p:spPr>
          <a:xfrm>
            <a:off x="1227094" y="5398753"/>
            <a:ext cx="225207" cy="225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grpSp>
        <p:nvGrpSpPr>
          <p:cNvPr id="174" name="Group 173"/>
          <p:cNvGrpSpPr/>
          <p:nvPr/>
        </p:nvGrpSpPr>
        <p:grpSpPr>
          <a:xfrm>
            <a:off x="1841606" y="5349773"/>
            <a:ext cx="1078796" cy="1125726"/>
            <a:chOff x="1010303" y="4018867"/>
            <a:chExt cx="793115" cy="827617"/>
          </a:xfrm>
        </p:grpSpPr>
        <p:sp>
          <p:nvSpPr>
            <p:cNvPr id="175" name="object 9"/>
            <p:cNvSpPr txBox="1"/>
            <p:nvPr/>
          </p:nvSpPr>
          <p:spPr>
            <a:xfrm>
              <a:off x="1010303" y="4226745"/>
              <a:ext cx="793115" cy="619739"/>
            </a:xfrm>
            <a:prstGeom prst="rect">
              <a:avLst/>
            </a:prstGeom>
          </p:spPr>
          <p:txBody>
            <a:bodyPr vert="horz" wrap="square" lIns="0" tIns="52687" rIns="0" bIns="0" rtlCol="0">
              <a:spAutoFit/>
            </a:bodyPr>
            <a:lstStyle/>
            <a:p>
              <a:pPr marL="17275">
                <a:spcBef>
                  <a:spcPts val="415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15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4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7275" marR="6910">
                <a:lnSpc>
                  <a:spcPts val="1347"/>
                </a:lnSpc>
                <a:spcBef>
                  <a:spcPts val="345"/>
                </a:spcBef>
              </a:pPr>
              <a:r>
                <a:rPr lang="fi-FI" sz="1224" spc="-48" dirty="0">
                  <a:solidFill>
                    <a:srgbClr val="6BBA9C"/>
                  </a:solidFill>
                  <a:latin typeface="Arial"/>
                  <a:cs typeface="Arial"/>
                </a:rPr>
                <a:t>Ikut pilhan kepala keluarga/ Suami/ Ayah</a:t>
              </a:r>
              <a:r>
                <a:rPr lang="fi-FI" sz="1224" spc="-54" dirty="0">
                  <a:solidFill>
                    <a:srgbClr val="6BBA9C"/>
                  </a:solidFill>
                  <a:latin typeface="Arial"/>
                  <a:cs typeface="Arial"/>
                </a:rPr>
                <a:t>i</a:t>
              </a:r>
              <a:endParaRPr lang="fi-FI" sz="1224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176" name="object 30"/>
            <p:cNvSpPr/>
            <p:nvPr/>
          </p:nvSpPr>
          <p:spPr>
            <a:xfrm>
              <a:off x="1109366" y="4018867"/>
              <a:ext cx="237578" cy="2375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177" name="object 31"/>
            <p:cNvSpPr/>
            <p:nvPr/>
          </p:nvSpPr>
          <p:spPr>
            <a:xfrm>
              <a:off x="1145368" y="4054878"/>
              <a:ext cx="165582" cy="1655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757315" y="4594603"/>
            <a:ext cx="1465597" cy="1067281"/>
            <a:chOff x="1616660" y="3463679"/>
            <a:chExt cx="1077485" cy="784649"/>
          </a:xfrm>
        </p:grpSpPr>
        <p:sp>
          <p:nvSpPr>
            <p:cNvPr id="179" name="object 10"/>
            <p:cNvSpPr txBox="1"/>
            <p:nvPr/>
          </p:nvSpPr>
          <p:spPr>
            <a:xfrm>
              <a:off x="1616660" y="3463679"/>
              <a:ext cx="1077485" cy="503205"/>
            </a:xfrm>
            <a:prstGeom prst="rect">
              <a:avLst/>
            </a:prstGeom>
          </p:spPr>
          <p:txBody>
            <a:bodyPr vert="horz" wrap="square" lIns="0" tIns="35411" rIns="0" bIns="0" rtlCol="0">
              <a:spAutoFit/>
            </a:bodyPr>
            <a:lstStyle/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224" spc="-48" dirty="0" err="1">
                  <a:solidFill>
                    <a:srgbClr val="6BBA9C"/>
                  </a:solidFill>
                  <a:latin typeface="Arial"/>
                  <a:cs typeface="Arial"/>
                </a:rPr>
                <a:t>Dirembug</a:t>
              </a:r>
              <a:r>
                <a:rPr lang="en-US" sz="1224" spc="-48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8" dirty="0" err="1">
                  <a:solidFill>
                    <a:srgbClr val="6BBA9C"/>
                  </a:solidFill>
                  <a:latin typeface="Arial"/>
                  <a:cs typeface="Arial"/>
                </a:rPr>
                <a:t>sama</a:t>
              </a:r>
              <a:r>
                <a:rPr lang="en-US" sz="1224" spc="-48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8" dirty="0" err="1">
                  <a:solidFill>
                    <a:srgbClr val="6BBA9C"/>
                  </a:solidFill>
                  <a:latin typeface="Arial"/>
                  <a:cs typeface="Arial"/>
                </a:rPr>
                <a:t>keluarga</a:t>
              </a:r>
              <a:endParaRPr lang="en-US" sz="1224" spc="-48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7275">
                <a:spcBef>
                  <a:spcPts val="510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10,2</a:t>
              </a:r>
              <a:r>
                <a:rPr sz="1632" spc="-150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0" name="object 32"/>
            <p:cNvSpPr/>
            <p:nvPr/>
          </p:nvSpPr>
          <p:spPr>
            <a:xfrm>
              <a:off x="1629324" y="4010750"/>
              <a:ext cx="237578" cy="2375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181" name="object 33"/>
            <p:cNvSpPr/>
            <p:nvPr/>
          </p:nvSpPr>
          <p:spPr>
            <a:xfrm>
              <a:off x="1665331" y="4046761"/>
              <a:ext cx="165569" cy="1655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480094" y="5387711"/>
            <a:ext cx="1407013" cy="1101434"/>
            <a:chOff x="2358009" y="4055774"/>
            <a:chExt cx="1034415" cy="809758"/>
          </a:xfrm>
        </p:grpSpPr>
        <p:sp>
          <p:nvSpPr>
            <p:cNvPr id="183" name="object 15"/>
            <p:cNvSpPr txBox="1"/>
            <p:nvPr/>
          </p:nvSpPr>
          <p:spPr>
            <a:xfrm>
              <a:off x="2358009" y="4368358"/>
              <a:ext cx="1034415" cy="497174"/>
            </a:xfrm>
            <a:prstGeom prst="rect">
              <a:avLst/>
            </a:prstGeom>
          </p:spPr>
          <p:txBody>
            <a:bodyPr vert="horz" wrap="square" lIns="0" tIns="52687" rIns="0" bIns="0" rtlCol="0">
              <a:spAutoFit/>
            </a:bodyPr>
            <a:lstStyle/>
            <a:p>
              <a:pPr marL="17275">
                <a:spcBef>
                  <a:spcPts val="415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2,6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7275" marR="6910">
                <a:lnSpc>
                  <a:spcPts val="1347"/>
                </a:lnSpc>
                <a:spcBef>
                  <a:spcPts val="345"/>
                </a:spcBef>
              </a:pPr>
              <a:r>
                <a:rPr lang="en-US" sz="1224" spc="-54" dirty="0" err="1">
                  <a:solidFill>
                    <a:srgbClr val="6BBA9C"/>
                  </a:solidFill>
                  <a:latin typeface="Arial"/>
                  <a:cs typeface="Arial"/>
                </a:rPr>
                <a:t>Ikut</a:t>
              </a:r>
              <a:r>
                <a:rPr lang="en-US" sz="1224" spc="-54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54" dirty="0" err="1">
                  <a:solidFill>
                    <a:srgbClr val="6BBA9C"/>
                  </a:solidFill>
                  <a:latin typeface="Arial"/>
                  <a:cs typeface="Arial"/>
                </a:rPr>
                <a:t>pilihan</a:t>
              </a:r>
              <a:r>
                <a:rPr lang="en-US" sz="1224" spc="-54" dirty="0">
                  <a:solidFill>
                    <a:srgbClr val="6BBA9C"/>
                  </a:solidFill>
                  <a:latin typeface="Arial"/>
                  <a:cs typeface="Arial"/>
                </a:rPr>
                <a:t> orang </a:t>
              </a:r>
              <a:r>
                <a:rPr lang="en-US" sz="1224" spc="-54" dirty="0" err="1">
                  <a:solidFill>
                    <a:srgbClr val="6BBA9C"/>
                  </a:solidFill>
                  <a:latin typeface="Arial"/>
                  <a:cs typeface="Arial"/>
                </a:rPr>
                <a:t>kebanyakan</a:t>
              </a:r>
              <a:r>
                <a:rPr lang="en-US" sz="1224" spc="-54" dirty="0">
                  <a:solidFill>
                    <a:srgbClr val="6BBA9C"/>
                  </a:solidFill>
                  <a:latin typeface="Arial"/>
                  <a:cs typeface="Arial"/>
                </a:rPr>
                <a:t>/</a:t>
              </a:r>
              <a:r>
                <a:rPr lang="en-US" sz="1224" spc="-54" dirty="0" err="1">
                  <a:solidFill>
                    <a:srgbClr val="6BBA9C"/>
                  </a:solidFill>
                  <a:latin typeface="Arial"/>
                  <a:cs typeface="Arial"/>
                </a:rPr>
                <a:t>tetangga</a:t>
              </a:r>
              <a:endParaRPr lang="en-US" sz="1224" spc="-54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184" name="object 34"/>
            <p:cNvSpPr/>
            <p:nvPr/>
          </p:nvSpPr>
          <p:spPr>
            <a:xfrm>
              <a:off x="2370671" y="4055774"/>
              <a:ext cx="237566" cy="2375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185" name="object 35"/>
            <p:cNvSpPr/>
            <p:nvPr/>
          </p:nvSpPr>
          <p:spPr>
            <a:xfrm>
              <a:off x="2406671" y="4091785"/>
              <a:ext cx="165569" cy="1655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349048" y="4594603"/>
            <a:ext cx="1436785" cy="1067281"/>
            <a:chOff x="3030891" y="3463679"/>
            <a:chExt cx="1056303" cy="784649"/>
          </a:xfrm>
        </p:grpSpPr>
        <p:sp>
          <p:nvSpPr>
            <p:cNvPr id="187" name="object 11"/>
            <p:cNvSpPr txBox="1"/>
            <p:nvPr/>
          </p:nvSpPr>
          <p:spPr>
            <a:xfrm>
              <a:off x="3030891" y="3463679"/>
              <a:ext cx="1056303" cy="503205"/>
            </a:xfrm>
            <a:prstGeom prst="rect">
              <a:avLst/>
            </a:prstGeom>
          </p:spPr>
          <p:txBody>
            <a:bodyPr vert="horz" wrap="square" lIns="0" tIns="35411" rIns="0" bIns="0" rtlCol="0">
              <a:spAutoFit/>
            </a:bodyPr>
            <a:lstStyle/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Ikut</a:t>
              </a:r>
              <a:r>
                <a:rPr lang="en-US" sz="1224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pilihan</a:t>
              </a:r>
              <a:r>
                <a:rPr lang="en-US" sz="1224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tokoh</a:t>
              </a:r>
              <a:r>
                <a:rPr lang="en-US" sz="1224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kampung</a:t>
              </a:r>
              <a:endParaRPr lang="en-US" sz="1224" spc="-41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7275">
                <a:spcBef>
                  <a:spcPts val="510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2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6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8" name="object 36"/>
            <p:cNvSpPr/>
            <p:nvPr/>
          </p:nvSpPr>
          <p:spPr>
            <a:xfrm>
              <a:off x="3043582" y="4010750"/>
              <a:ext cx="237566" cy="2375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189" name="object 37"/>
            <p:cNvSpPr/>
            <p:nvPr/>
          </p:nvSpPr>
          <p:spPr>
            <a:xfrm>
              <a:off x="3079578" y="4046761"/>
              <a:ext cx="165569" cy="1655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126176" y="4797939"/>
            <a:ext cx="1451278" cy="925907"/>
            <a:chOff x="4424255" y="3632743"/>
            <a:chExt cx="1066958" cy="680713"/>
          </a:xfrm>
        </p:grpSpPr>
        <p:sp>
          <p:nvSpPr>
            <p:cNvPr id="191" name="object 12"/>
            <p:cNvSpPr txBox="1"/>
            <p:nvPr/>
          </p:nvSpPr>
          <p:spPr>
            <a:xfrm>
              <a:off x="4424255" y="3632743"/>
              <a:ext cx="1066958" cy="430707"/>
            </a:xfrm>
            <a:prstGeom prst="rect">
              <a:avLst/>
            </a:prstGeom>
          </p:spPr>
          <p:txBody>
            <a:bodyPr vert="horz" wrap="square" lIns="0" tIns="52687" rIns="0" bIns="0" rtlCol="0">
              <a:spAutoFit/>
            </a:bodyPr>
            <a:lstStyle/>
            <a:p>
              <a:pPr marL="17275">
                <a:spcBef>
                  <a:spcPts val="415"/>
                </a:spcBef>
              </a:pPr>
              <a:r>
                <a:rPr lang="en-US" sz="1496" spc="-54" dirty="0" err="1">
                  <a:solidFill>
                    <a:srgbClr val="6BBA9C"/>
                  </a:solidFill>
                  <a:latin typeface="Arial"/>
                  <a:cs typeface="Arial"/>
                </a:rPr>
                <a:t>Istikhoroh</a:t>
              </a:r>
              <a:endParaRPr lang="en-US" sz="1496" spc="-41" dirty="0">
                <a:solidFill>
                  <a:srgbClr val="6BBA9C"/>
                </a:solidFill>
                <a:latin typeface="Arial Black"/>
                <a:cs typeface="Arial Black"/>
              </a:endParaRPr>
            </a:p>
            <a:p>
              <a:pPr marL="17275">
                <a:spcBef>
                  <a:spcPts val="415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5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92" name="object 38"/>
            <p:cNvSpPr/>
            <p:nvPr/>
          </p:nvSpPr>
          <p:spPr>
            <a:xfrm>
              <a:off x="4477662" y="4075878"/>
              <a:ext cx="237578" cy="2375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193" name="object 39"/>
            <p:cNvSpPr/>
            <p:nvPr/>
          </p:nvSpPr>
          <p:spPr>
            <a:xfrm>
              <a:off x="4513659" y="4111889"/>
              <a:ext cx="165582" cy="1655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538776" y="4657474"/>
            <a:ext cx="1377736" cy="1004026"/>
            <a:chOff x="5756253" y="3510761"/>
            <a:chExt cx="1012891" cy="738145"/>
          </a:xfrm>
        </p:grpSpPr>
        <p:sp>
          <p:nvSpPr>
            <p:cNvPr id="195" name="object 13"/>
            <p:cNvSpPr txBox="1"/>
            <p:nvPr/>
          </p:nvSpPr>
          <p:spPr>
            <a:xfrm>
              <a:off x="5756253" y="3510761"/>
              <a:ext cx="1012891" cy="518782"/>
            </a:xfrm>
            <a:prstGeom prst="rect">
              <a:avLst/>
            </a:prstGeom>
          </p:spPr>
          <p:txBody>
            <a:bodyPr vert="horz" wrap="square" lIns="0" tIns="38868" rIns="0" bIns="0" rtlCol="0">
              <a:spAutoFit/>
            </a:bodyPr>
            <a:lstStyle/>
            <a:p>
              <a:pPr marL="17275">
                <a:spcBef>
                  <a:spcPts val="306"/>
                </a:spcBef>
              </a:pPr>
              <a:r>
                <a:rPr lang="en-US" sz="1224" spc="-48" dirty="0" err="1">
                  <a:solidFill>
                    <a:srgbClr val="6BBA9C"/>
                  </a:solidFill>
                  <a:latin typeface="Arial"/>
                  <a:cs typeface="Arial"/>
                </a:rPr>
                <a:t>Memilih</a:t>
              </a:r>
              <a:r>
                <a:rPr lang="en-US" sz="1224" spc="-48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54" dirty="0">
                  <a:solidFill>
                    <a:srgbClr val="6BBA9C"/>
                  </a:solidFill>
                  <a:latin typeface="Arial"/>
                  <a:cs typeface="Arial"/>
                </a:rPr>
                <a:t>yang  </a:t>
              </a:r>
              <a:r>
                <a:rPr lang="en-US" sz="1224" spc="-48" dirty="0" err="1">
                  <a:solidFill>
                    <a:srgbClr val="6BBA9C"/>
                  </a:solidFill>
                  <a:latin typeface="Arial"/>
                  <a:cs typeface="Arial"/>
                </a:rPr>
                <a:t>memberi</a:t>
              </a:r>
              <a:r>
                <a:rPr lang="en-US" sz="1224" spc="-190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54" dirty="0" err="1">
                  <a:solidFill>
                    <a:srgbClr val="6BBA9C"/>
                  </a:solidFill>
                  <a:latin typeface="Arial"/>
                  <a:cs typeface="Arial"/>
                </a:rPr>
                <a:t>sesuatu</a:t>
              </a:r>
              <a:endParaRPr lang="en-US" sz="1224" spc="-54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7275">
                <a:spcBef>
                  <a:spcPts val="306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sz="1632" spc="-218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96" name="object 40"/>
            <p:cNvSpPr/>
            <p:nvPr/>
          </p:nvSpPr>
          <p:spPr>
            <a:xfrm>
              <a:off x="5794642" y="4011328"/>
              <a:ext cx="237578" cy="2375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197" name="object 41"/>
            <p:cNvSpPr/>
            <p:nvPr/>
          </p:nvSpPr>
          <p:spPr>
            <a:xfrm>
              <a:off x="5830646" y="4047339"/>
              <a:ext cx="165569" cy="1655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sp>
        <p:nvSpPr>
          <p:cNvPr id="198" name="object 43"/>
          <p:cNvSpPr txBox="1"/>
          <p:nvPr/>
        </p:nvSpPr>
        <p:spPr>
          <a:xfrm>
            <a:off x="2750971" y="4150646"/>
            <a:ext cx="6368266" cy="268603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86373">
              <a:spcBef>
                <a:spcPts val="136"/>
              </a:spcBef>
            </a:pPr>
            <a:r>
              <a:rPr sz="1632" b="1" spc="-68" dirty="0">
                <a:solidFill>
                  <a:srgbClr val="FFFFFF"/>
                </a:solidFill>
                <a:latin typeface="Arial"/>
                <a:cs typeface="Arial"/>
              </a:rPr>
              <a:t>Pengambilan </a:t>
            </a:r>
            <a:r>
              <a:rPr sz="1632" b="1" spc="-61" dirty="0">
                <a:solidFill>
                  <a:srgbClr val="FFFFFF"/>
                </a:solidFill>
                <a:latin typeface="Arial"/>
                <a:cs typeface="Arial"/>
              </a:rPr>
              <a:t>Keputusan Responden </a:t>
            </a:r>
            <a:r>
              <a:rPr sz="1632" b="1" spc="-54" dirty="0">
                <a:solidFill>
                  <a:srgbClr val="FFFFFF"/>
                </a:solidFill>
                <a:latin typeface="Arial"/>
                <a:cs typeface="Arial"/>
              </a:rPr>
              <a:t>dalam</a:t>
            </a:r>
            <a:r>
              <a:rPr sz="1632" b="1" spc="-3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2" b="1" spc="-68" dirty="0">
                <a:solidFill>
                  <a:srgbClr val="FFFFFF"/>
                </a:solidFill>
                <a:latin typeface="Arial"/>
                <a:cs typeface="Arial"/>
              </a:rPr>
              <a:t>Memilih</a:t>
            </a:r>
            <a:endParaRPr sz="1632" dirty="0">
              <a:latin typeface="Arial"/>
              <a:cs typeface="Arial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5243529" y="5398751"/>
            <a:ext cx="1143302" cy="1161216"/>
            <a:chOff x="3726012" y="4038350"/>
            <a:chExt cx="840539" cy="853709"/>
          </a:xfrm>
        </p:grpSpPr>
        <p:sp>
          <p:nvSpPr>
            <p:cNvPr id="200" name="object 12"/>
            <p:cNvSpPr txBox="1"/>
            <p:nvPr/>
          </p:nvSpPr>
          <p:spPr>
            <a:xfrm>
              <a:off x="3726012" y="4272320"/>
              <a:ext cx="840539" cy="619739"/>
            </a:xfrm>
            <a:prstGeom prst="rect">
              <a:avLst/>
            </a:prstGeom>
          </p:spPr>
          <p:txBody>
            <a:bodyPr vert="horz" wrap="square" lIns="0" tIns="52687" rIns="0" bIns="0" rtlCol="0">
              <a:spAutoFit/>
            </a:bodyPr>
            <a:lstStyle/>
            <a:p>
              <a:pPr marL="17275">
                <a:spcBef>
                  <a:spcPts val="415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1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sz="1632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Menunggu</a:t>
              </a:r>
              <a:r>
                <a:rPr lang="en-US" sz="1224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petunjuk</a:t>
              </a:r>
              <a:r>
                <a:rPr lang="en-US" sz="1224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Kiai</a:t>
              </a:r>
              <a:r>
                <a:rPr lang="en-US" sz="1224" spc="-41" dirty="0">
                  <a:solidFill>
                    <a:srgbClr val="6BBA9C"/>
                  </a:solidFill>
                  <a:latin typeface="Arial"/>
                  <a:cs typeface="Arial"/>
                </a:rPr>
                <a:t>/</a:t>
              </a:r>
              <a:r>
                <a:rPr lang="en-US" sz="1224" spc="-41" dirty="0" err="1">
                  <a:solidFill>
                    <a:srgbClr val="6BBA9C"/>
                  </a:solidFill>
                  <a:latin typeface="Arial"/>
                  <a:cs typeface="Arial"/>
                </a:rPr>
                <a:t>Pesantren</a:t>
              </a:r>
              <a:endParaRPr lang="en-US" sz="1224" spc="-41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201" name="object 38"/>
            <p:cNvSpPr/>
            <p:nvPr/>
          </p:nvSpPr>
          <p:spPr>
            <a:xfrm>
              <a:off x="3797393" y="4038350"/>
              <a:ext cx="237578" cy="2375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202" name="object 39"/>
            <p:cNvSpPr/>
            <p:nvPr/>
          </p:nvSpPr>
          <p:spPr>
            <a:xfrm>
              <a:off x="3833390" y="4074361"/>
              <a:ext cx="165582" cy="1655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942244" y="5383728"/>
            <a:ext cx="1019199" cy="1012280"/>
            <a:chOff x="5073484" y="4031943"/>
            <a:chExt cx="749300" cy="744213"/>
          </a:xfrm>
        </p:grpSpPr>
        <p:sp>
          <p:nvSpPr>
            <p:cNvPr id="204" name="object 40"/>
            <p:cNvSpPr/>
            <p:nvPr/>
          </p:nvSpPr>
          <p:spPr>
            <a:xfrm>
              <a:off x="5091159" y="4031943"/>
              <a:ext cx="237578" cy="2375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 u="sng" dirty="0">
                <a:solidFill>
                  <a:srgbClr val="FEC200"/>
                </a:solidFill>
              </a:endParaRPr>
            </a:p>
          </p:txBody>
        </p:sp>
        <p:sp>
          <p:nvSpPr>
            <p:cNvPr id="205" name="object 41"/>
            <p:cNvSpPr/>
            <p:nvPr/>
          </p:nvSpPr>
          <p:spPr>
            <a:xfrm>
              <a:off x="5127163" y="4067954"/>
              <a:ext cx="165569" cy="1655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206" name="object 11"/>
            <p:cNvSpPr txBox="1"/>
            <p:nvPr/>
          </p:nvSpPr>
          <p:spPr>
            <a:xfrm>
              <a:off x="5073484" y="4353891"/>
              <a:ext cx="749300" cy="422265"/>
            </a:xfrm>
            <a:prstGeom prst="rect">
              <a:avLst/>
            </a:prstGeom>
          </p:spPr>
          <p:txBody>
            <a:bodyPr vert="horz" wrap="square" lIns="0" tIns="35411" rIns="0" bIns="0" rtlCol="0">
              <a:spAutoFit/>
            </a:bodyPr>
            <a:lstStyle/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0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3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lang="en-US" sz="1632" spc="14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496" spc="-41" dirty="0" err="1">
                  <a:solidFill>
                    <a:srgbClr val="6BBA9C"/>
                  </a:solidFill>
                  <a:latin typeface="Arial"/>
                  <a:cs typeface="Arial"/>
                </a:rPr>
                <a:t>Ikut</a:t>
              </a:r>
              <a:r>
                <a:rPr lang="en-US" sz="1496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496" spc="-41" dirty="0" err="1">
                  <a:solidFill>
                    <a:srgbClr val="6BBA9C"/>
                  </a:solidFill>
                  <a:latin typeface="Arial"/>
                  <a:cs typeface="Arial"/>
                </a:rPr>
                <a:t>pilihan</a:t>
              </a:r>
              <a:r>
                <a:rPr lang="en-US" sz="1496" spc="-41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lang="en-US" sz="1496" spc="-41" dirty="0" err="1">
                  <a:solidFill>
                    <a:srgbClr val="6BBA9C"/>
                  </a:solidFill>
                  <a:latin typeface="Arial"/>
                  <a:cs typeface="Arial"/>
                </a:rPr>
                <a:t>Kades</a:t>
              </a:r>
              <a:endParaRPr sz="1632" dirty="0">
                <a:solidFill>
                  <a:srgbClr val="FEC200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8145271" y="5436182"/>
            <a:ext cx="1019199" cy="1050752"/>
            <a:chOff x="4917874" y="4045196"/>
            <a:chExt cx="749300" cy="772497"/>
          </a:xfrm>
        </p:grpSpPr>
        <p:sp>
          <p:nvSpPr>
            <p:cNvPr id="208" name="object 40"/>
            <p:cNvSpPr/>
            <p:nvPr/>
          </p:nvSpPr>
          <p:spPr>
            <a:xfrm>
              <a:off x="4935549" y="4045196"/>
              <a:ext cx="237578" cy="2375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 u="sng" dirty="0">
                <a:solidFill>
                  <a:srgbClr val="FEC200"/>
                </a:solidFill>
              </a:endParaRPr>
            </a:p>
          </p:txBody>
        </p:sp>
        <p:sp>
          <p:nvSpPr>
            <p:cNvPr id="209" name="object 41"/>
            <p:cNvSpPr/>
            <p:nvPr/>
          </p:nvSpPr>
          <p:spPr>
            <a:xfrm>
              <a:off x="4971553" y="4081207"/>
              <a:ext cx="165569" cy="1655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FEC200"/>
                </a:solidFill>
              </a:endParaRPr>
            </a:p>
          </p:txBody>
        </p:sp>
        <p:sp>
          <p:nvSpPr>
            <p:cNvPr id="210" name="object 11"/>
            <p:cNvSpPr txBox="1"/>
            <p:nvPr/>
          </p:nvSpPr>
          <p:spPr>
            <a:xfrm>
              <a:off x="4917874" y="4367144"/>
              <a:ext cx="749300" cy="450549"/>
            </a:xfrm>
            <a:prstGeom prst="rect">
              <a:avLst/>
            </a:prstGeom>
          </p:spPr>
          <p:txBody>
            <a:bodyPr vert="horz" wrap="square" lIns="0" tIns="35411" rIns="0" bIns="0" rtlCol="0">
              <a:spAutoFit/>
            </a:bodyPr>
            <a:lstStyle/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4</a:t>
              </a:r>
              <a:r>
                <a:rPr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,</a:t>
              </a:r>
              <a:r>
                <a:rPr lang="en-US" sz="1632" spc="-41" dirty="0">
                  <a:solidFill>
                    <a:srgbClr val="0B5D97"/>
                  </a:solidFill>
                  <a:latin typeface="Arial Black"/>
                  <a:cs typeface="Arial Black"/>
                </a:rPr>
                <a:t>2</a:t>
              </a:r>
              <a:r>
                <a:rPr sz="1632" spc="-143" dirty="0">
                  <a:solidFill>
                    <a:srgbClr val="0B5D97"/>
                  </a:solidFill>
                  <a:latin typeface="Arial Black"/>
                  <a:cs typeface="Arial Black"/>
                </a:rPr>
                <a:t> </a:t>
              </a:r>
              <a:r>
                <a:rPr sz="1632" spc="14" dirty="0">
                  <a:solidFill>
                    <a:srgbClr val="0B5D97"/>
                  </a:solidFill>
                  <a:latin typeface="Arial Black"/>
                  <a:cs typeface="Arial Black"/>
                </a:rPr>
                <a:t>%</a:t>
              </a:r>
              <a:endParaRPr lang="en-US" sz="1632" spc="14" dirty="0">
                <a:solidFill>
                  <a:srgbClr val="0B5D97"/>
                </a:solidFill>
                <a:latin typeface="Arial Black"/>
                <a:cs typeface="Arial Black"/>
              </a:endParaRPr>
            </a:p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r>
                <a:rPr lang="en-US" sz="1496" spc="-41" dirty="0" err="1">
                  <a:solidFill>
                    <a:srgbClr val="6BBA9C"/>
                  </a:solidFill>
                  <a:latin typeface="Arial"/>
                  <a:cs typeface="Arial"/>
                </a:rPr>
                <a:t>Lainya</a:t>
              </a:r>
              <a:endParaRPr lang="en-US" sz="1496" spc="-41" dirty="0">
                <a:solidFill>
                  <a:srgbClr val="6BBA9C"/>
                </a:solidFill>
                <a:latin typeface="Arial"/>
                <a:cs typeface="Arial"/>
              </a:endParaRPr>
            </a:p>
            <a:p>
              <a:pPr marL="17275" marR="6910">
                <a:lnSpc>
                  <a:spcPts val="1347"/>
                </a:lnSpc>
                <a:spcBef>
                  <a:spcPts val="277"/>
                </a:spcBef>
              </a:pPr>
              <a:endParaRPr sz="1632" dirty="0">
                <a:solidFill>
                  <a:srgbClr val="FEC200"/>
                </a:solidFill>
                <a:latin typeface="Arial Black"/>
                <a:cs typeface="Arial Black"/>
              </a:endParaRPr>
            </a:p>
          </p:txBody>
        </p:sp>
      </p:grpSp>
      <p:sp>
        <p:nvSpPr>
          <p:cNvPr id="211" name="object 13"/>
          <p:cNvSpPr txBox="1"/>
          <p:nvPr/>
        </p:nvSpPr>
        <p:spPr>
          <a:xfrm>
            <a:off x="8911633" y="4887482"/>
            <a:ext cx="1377736" cy="517264"/>
          </a:xfrm>
          <a:prstGeom prst="rect">
            <a:avLst/>
          </a:prstGeom>
        </p:spPr>
        <p:txBody>
          <a:bodyPr vert="horz" wrap="square" lIns="0" tIns="38868" rIns="0" bIns="0" rtlCol="0">
            <a:spAutoFit/>
          </a:bodyPr>
          <a:lstStyle/>
          <a:p>
            <a:pPr marL="17275">
              <a:spcBef>
                <a:spcPts val="306"/>
              </a:spcBef>
            </a:pPr>
            <a:r>
              <a:rPr lang="en-US" sz="1224" b="1" spc="-48" dirty="0">
                <a:solidFill>
                  <a:srgbClr val="6BBA9C"/>
                </a:solidFill>
                <a:latin typeface="Arial"/>
                <a:cs typeface="Arial"/>
              </a:rPr>
              <a:t>TT/TJ/RHS</a:t>
            </a:r>
            <a:endParaRPr lang="en-US" sz="1224" b="1" spc="-54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7275">
              <a:spcBef>
                <a:spcPts val="306"/>
              </a:spcBef>
            </a:pPr>
            <a:r>
              <a:rPr lang="en-US" sz="1632" spc="-41" dirty="0">
                <a:solidFill>
                  <a:srgbClr val="0B5D97"/>
                </a:solidFill>
                <a:latin typeface="Arial Black"/>
                <a:cs typeface="Arial Black"/>
              </a:rPr>
              <a:t>10</a:t>
            </a:r>
            <a:r>
              <a:rPr sz="1632" spc="-41" dirty="0">
                <a:solidFill>
                  <a:srgbClr val="0B5D97"/>
                </a:solidFill>
                <a:latin typeface="Arial Black"/>
                <a:cs typeface="Arial Black"/>
              </a:rPr>
              <a:t>,</a:t>
            </a:r>
            <a:r>
              <a:rPr lang="en-US" sz="1632" spc="-41" dirty="0">
                <a:solidFill>
                  <a:srgbClr val="0B5D97"/>
                </a:solidFill>
                <a:latin typeface="Arial Black"/>
                <a:cs typeface="Arial Black"/>
              </a:rPr>
              <a:t>4</a:t>
            </a:r>
            <a:r>
              <a:rPr sz="1632" spc="-218" dirty="0">
                <a:solidFill>
                  <a:srgbClr val="0B5D97"/>
                </a:solidFill>
                <a:latin typeface="Arial Black"/>
                <a:cs typeface="Arial Black"/>
              </a:rPr>
              <a:t> </a:t>
            </a:r>
            <a:r>
              <a:rPr sz="1632" spc="14" dirty="0">
                <a:solidFill>
                  <a:srgbClr val="0B5D97"/>
                </a:solidFill>
                <a:latin typeface="Arial Black"/>
                <a:cs typeface="Arial Black"/>
              </a:rPr>
              <a:t>%</a:t>
            </a:r>
            <a:endParaRPr sz="1632" dirty="0">
              <a:solidFill>
                <a:srgbClr val="0B5D97"/>
              </a:solidFill>
              <a:latin typeface="Arial Black"/>
              <a:cs typeface="Arial Black"/>
            </a:endParaRPr>
          </a:p>
        </p:txBody>
      </p:sp>
      <p:sp>
        <p:nvSpPr>
          <p:cNvPr id="212" name="object 40"/>
          <p:cNvSpPr/>
          <p:nvPr/>
        </p:nvSpPr>
        <p:spPr>
          <a:xfrm>
            <a:off x="8946619" y="5398735"/>
            <a:ext cx="323154" cy="3231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>
              <a:solidFill>
                <a:srgbClr val="FEC200"/>
              </a:solidFill>
            </a:endParaRPr>
          </a:p>
        </p:txBody>
      </p:sp>
      <p:sp>
        <p:nvSpPr>
          <p:cNvPr id="213" name="object 41"/>
          <p:cNvSpPr/>
          <p:nvPr/>
        </p:nvSpPr>
        <p:spPr>
          <a:xfrm>
            <a:off x="8995593" y="5447718"/>
            <a:ext cx="225207" cy="2252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>
              <a:solidFill>
                <a:srgbClr val="FEC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518563" y="4672768"/>
            <a:ext cx="4603809" cy="1976797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 u="sng"/>
          </a:p>
        </p:txBody>
      </p:sp>
      <p:sp>
        <p:nvSpPr>
          <p:cNvPr id="32" name="Flowchart: Alternate Process 31"/>
          <p:cNvSpPr/>
          <p:nvPr/>
        </p:nvSpPr>
        <p:spPr>
          <a:xfrm>
            <a:off x="1772650" y="4528221"/>
            <a:ext cx="4095635" cy="509910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u="sng"/>
          </a:p>
        </p:txBody>
      </p:sp>
      <p:sp>
        <p:nvSpPr>
          <p:cNvPr id="27" name="Flowchart: Alternate Process 26"/>
          <p:cNvSpPr/>
          <p:nvPr/>
        </p:nvSpPr>
        <p:spPr>
          <a:xfrm>
            <a:off x="6594550" y="2093717"/>
            <a:ext cx="4095635" cy="509910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u="sng"/>
          </a:p>
        </p:txBody>
      </p:sp>
      <p:sp>
        <p:nvSpPr>
          <p:cNvPr id="11" name="object 11"/>
          <p:cNvSpPr txBox="1"/>
          <p:nvPr/>
        </p:nvSpPr>
        <p:spPr>
          <a:xfrm>
            <a:off x="1815628" y="4580048"/>
            <a:ext cx="2897807" cy="289506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>
              <a:spcBef>
                <a:spcPts val="136"/>
              </a:spcBef>
            </a:pP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Jenis </a:t>
            </a:r>
            <a:r>
              <a:rPr sz="1768" b="1" spc="-68" dirty="0">
                <a:solidFill>
                  <a:schemeClr val="bg1"/>
                </a:solidFill>
                <a:latin typeface="Arial"/>
                <a:cs typeface="Arial"/>
              </a:rPr>
              <a:t>bingkisan </a:t>
            </a: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768" b="1" spc="-37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75" dirty="0">
                <a:solidFill>
                  <a:schemeClr val="bg1"/>
                </a:solidFill>
                <a:latin typeface="Arial"/>
                <a:cs typeface="Arial"/>
              </a:rPr>
              <a:t>disukai</a:t>
            </a:r>
            <a:endParaRPr sz="17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1743" y="2507540"/>
            <a:ext cx="2785294" cy="1781516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Dialogis</a:t>
            </a:r>
            <a:r>
              <a:rPr lang="en-US" sz="1360" b="1" spc="-54" dirty="0">
                <a:latin typeface="Arial"/>
                <a:cs typeface="Arial"/>
              </a:rPr>
              <a:t> (forum di </a:t>
            </a:r>
            <a:r>
              <a:rPr lang="en-US" sz="1360" b="1" spc="-54" dirty="0" err="1">
                <a:latin typeface="Arial"/>
                <a:cs typeface="Arial"/>
              </a:rPr>
              <a:t>desa</a:t>
            </a:r>
            <a:r>
              <a:rPr lang="en-US" sz="1360" b="1" spc="-54" dirty="0">
                <a:latin typeface="Arial"/>
                <a:cs typeface="Arial"/>
              </a:rPr>
              <a:t>)</a:t>
            </a: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Pentas</a:t>
            </a:r>
            <a:r>
              <a:rPr lang="en-US" sz="1360" b="1" spc="-54" dirty="0">
                <a:latin typeface="Arial"/>
                <a:cs typeface="Arial"/>
              </a:rPr>
              <a:t> </a:t>
            </a:r>
            <a:r>
              <a:rPr lang="en-US" sz="1360" b="1" spc="-54" dirty="0" err="1">
                <a:latin typeface="Arial"/>
                <a:cs typeface="Arial"/>
              </a:rPr>
              <a:t>musik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Konvoi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Bakti</a:t>
            </a:r>
            <a:r>
              <a:rPr lang="en-US" sz="1360" b="1" spc="-54" dirty="0">
                <a:latin typeface="Arial"/>
                <a:cs typeface="Arial"/>
              </a:rPr>
              <a:t> </a:t>
            </a:r>
            <a:r>
              <a:rPr lang="en-US" sz="1360" b="1" spc="-54" dirty="0" err="1">
                <a:latin typeface="Arial"/>
                <a:cs typeface="Arial"/>
              </a:rPr>
              <a:t>Sosial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Pengajian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>
                <a:latin typeface="Arial"/>
                <a:cs typeface="Arial"/>
              </a:rPr>
              <a:t>Door to door</a:t>
            </a: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Lainya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>
                <a:latin typeface="Arial"/>
                <a:cs typeface="Arial"/>
              </a:rPr>
              <a:t>TT/TJ/RHS</a:t>
            </a:r>
            <a:endParaRPr lang="en-US" sz="1360" b="1" spc="-5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6632" y="2507540"/>
            <a:ext cx="586471" cy="1781516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12.0 %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0.3 %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5.2 %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9.4 %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65.4 %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2.3 %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0.8  %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4.7 %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/>
          </p:nvPr>
        </p:nvGraphicFramePr>
        <p:xfrm>
          <a:off x="2143527" y="5106705"/>
          <a:ext cx="3182836" cy="1429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153"/>
                <a:gridCol w="1066704"/>
                <a:gridCol w="240979"/>
              </a:tblGrid>
              <a:tr h="200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Sembako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50.3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0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Kaos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20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Sarung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20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Kalender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20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Jilbab/kerudung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200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Lainya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%</a:t>
                      </a:r>
                    </a:p>
                  </a:txBody>
                  <a:tcPr marL="0" marR="0" marT="0" marB="0"/>
                </a:tc>
              </a:tr>
              <a:tr h="20014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TT/TJ/RHS</a:t>
                      </a:r>
                    </a:p>
                  </a:txBody>
                  <a:tcPr marL="12956" marR="12956" marT="12956" marB="0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marL="12956" marR="12956" marT="12956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0"/>
                        </a:lnSpc>
                      </a:pPr>
                      <a:endParaRPr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657548" y="2057524"/>
            <a:ext cx="3986968" cy="561567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marR="6910" algn="ctr">
              <a:spcBef>
                <a:spcPts val="136"/>
              </a:spcBef>
            </a:pP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Media</a:t>
            </a:r>
            <a:r>
              <a:rPr sz="1768" b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68" dirty="0">
                <a:solidFill>
                  <a:schemeClr val="bg1"/>
                </a:solidFill>
                <a:latin typeface="Arial"/>
                <a:cs typeface="Arial"/>
              </a:rPr>
              <a:t>kampanye</a:t>
            </a:r>
            <a:r>
              <a:rPr sz="1768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54" dirty="0">
                <a:solidFill>
                  <a:schemeClr val="bg1"/>
                </a:solidFill>
                <a:latin typeface="Arial"/>
                <a:cs typeface="Arial"/>
              </a:rPr>
              <a:t>apa</a:t>
            </a:r>
            <a:r>
              <a:rPr sz="1768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768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68" dirty="0">
                <a:solidFill>
                  <a:schemeClr val="bg1"/>
                </a:solidFill>
                <a:latin typeface="Arial"/>
                <a:cs typeface="Arial"/>
              </a:rPr>
              <a:t>paling</a:t>
            </a:r>
            <a:r>
              <a:rPr sz="1768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75" dirty="0" err="1">
                <a:solidFill>
                  <a:schemeClr val="bg1"/>
                </a:solidFill>
                <a:latin typeface="Arial"/>
                <a:cs typeface="Arial"/>
              </a:rPr>
              <a:t>cocok</a:t>
            </a:r>
            <a:r>
              <a:rPr sz="1768" b="1" spc="-7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untuk Pileg</a:t>
            </a:r>
            <a:r>
              <a:rPr sz="1768" b="1" spc="-23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75" dirty="0">
                <a:solidFill>
                  <a:schemeClr val="bg1"/>
                </a:solidFill>
                <a:latin typeface="Arial"/>
                <a:cs typeface="Arial"/>
              </a:rPr>
              <a:t>2019</a:t>
            </a:r>
            <a:r>
              <a:rPr sz="1768" b="1" spc="-75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r>
              <a:rPr sz="1360" spc="7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endParaRPr sz="13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6659" y="718017"/>
            <a:ext cx="633976" cy="884457"/>
          </a:xfrm>
          <a:custGeom>
            <a:avLst/>
            <a:gdLst/>
            <a:ahLst/>
            <a:cxnLst/>
            <a:rect l="l" t="t" r="r" b="b"/>
            <a:pathLst>
              <a:path w="466090" h="650240">
                <a:moveTo>
                  <a:pt x="385216" y="519912"/>
                </a:moveTo>
                <a:lnTo>
                  <a:pt x="265036" y="519912"/>
                </a:lnTo>
                <a:lnTo>
                  <a:pt x="265036" y="650227"/>
                </a:lnTo>
                <a:lnTo>
                  <a:pt x="385216" y="650227"/>
                </a:lnTo>
                <a:lnTo>
                  <a:pt x="385216" y="519912"/>
                </a:lnTo>
                <a:close/>
              </a:path>
              <a:path w="466090" h="650240">
                <a:moveTo>
                  <a:pt x="385216" y="0"/>
                </a:moveTo>
                <a:lnTo>
                  <a:pt x="280962" y="0"/>
                </a:lnTo>
                <a:lnTo>
                  <a:pt x="0" y="411251"/>
                </a:lnTo>
                <a:lnTo>
                  <a:pt x="0" y="519912"/>
                </a:lnTo>
                <a:lnTo>
                  <a:pt x="465581" y="519912"/>
                </a:lnTo>
                <a:lnTo>
                  <a:pt x="465581" y="410806"/>
                </a:lnTo>
                <a:lnTo>
                  <a:pt x="116179" y="410806"/>
                </a:lnTo>
                <a:lnTo>
                  <a:pt x="265036" y="189509"/>
                </a:lnTo>
                <a:lnTo>
                  <a:pt x="385216" y="189509"/>
                </a:lnTo>
                <a:lnTo>
                  <a:pt x="385216" y="0"/>
                </a:lnTo>
                <a:close/>
              </a:path>
              <a:path w="466090" h="650240">
                <a:moveTo>
                  <a:pt x="385216" y="189509"/>
                </a:moveTo>
                <a:lnTo>
                  <a:pt x="265036" y="189509"/>
                </a:lnTo>
                <a:lnTo>
                  <a:pt x="265036" y="410806"/>
                </a:lnTo>
                <a:lnTo>
                  <a:pt x="385216" y="410806"/>
                </a:lnTo>
                <a:lnTo>
                  <a:pt x="385216" y="189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8" name="object 18"/>
          <p:cNvSpPr/>
          <p:nvPr/>
        </p:nvSpPr>
        <p:spPr>
          <a:xfrm>
            <a:off x="9510926" y="5055379"/>
            <a:ext cx="1830967" cy="1802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3" name="object 13"/>
          <p:cNvSpPr txBox="1"/>
          <p:nvPr/>
        </p:nvSpPr>
        <p:spPr>
          <a:xfrm>
            <a:off x="9313253" y="2714124"/>
            <a:ext cx="586471" cy="2003628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32.8 %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26.0 %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16.9 %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12.0 %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1.8 %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1.0 %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0.5 %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3.6  %</a:t>
            </a:r>
          </a:p>
          <a:p>
            <a:pPr marL="17275" algn="r">
              <a:spcBef>
                <a:spcPts val="136"/>
              </a:spcBef>
            </a:pPr>
            <a:r>
              <a:rPr lang="en-US" sz="1360" b="1" spc="-41" dirty="0">
                <a:latin typeface="Arial"/>
                <a:cs typeface="Arial"/>
              </a:rPr>
              <a:t>5.2 %</a:t>
            </a:r>
          </a:p>
        </p:txBody>
      </p:sp>
      <p:sp>
        <p:nvSpPr>
          <p:cNvPr id="25" name="object 12"/>
          <p:cNvSpPr txBox="1"/>
          <p:nvPr/>
        </p:nvSpPr>
        <p:spPr>
          <a:xfrm>
            <a:off x="7211589" y="2709461"/>
            <a:ext cx="2878887" cy="2003628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marR="846452">
              <a:spcBef>
                <a:spcPts val="136"/>
              </a:spcBef>
            </a:pPr>
            <a:r>
              <a:rPr lang="en-US" sz="1360" b="1" spc="-54" dirty="0">
                <a:latin typeface="Arial"/>
                <a:cs typeface="Arial"/>
              </a:rPr>
              <a:t>TV/Radio</a:t>
            </a: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Spanduk</a:t>
            </a:r>
            <a:r>
              <a:rPr lang="en-US" sz="1360" b="1" spc="-54" dirty="0">
                <a:latin typeface="Arial"/>
                <a:cs typeface="Arial"/>
              </a:rPr>
              <a:t>/</a:t>
            </a:r>
            <a:r>
              <a:rPr lang="en-US" sz="1360" b="1" spc="-54" dirty="0" err="1">
                <a:latin typeface="Arial"/>
                <a:cs typeface="Arial"/>
              </a:rPr>
              <a:t>Baliho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Kaos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Kalender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Kartu</a:t>
            </a:r>
            <a:r>
              <a:rPr lang="en-US" sz="1360" b="1" spc="-54" dirty="0">
                <a:latin typeface="Arial"/>
                <a:cs typeface="Arial"/>
              </a:rPr>
              <a:t> </a:t>
            </a:r>
            <a:r>
              <a:rPr lang="en-US" sz="1360" b="1" spc="-54" dirty="0" err="1">
                <a:latin typeface="Arial"/>
                <a:cs typeface="Arial"/>
              </a:rPr>
              <a:t>nama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>
                <a:latin typeface="Arial"/>
                <a:cs typeface="Arial"/>
              </a:rPr>
              <a:t>Koran</a:t>
            </a: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Karung</a:t>
            </a:r>
            <a:r>
              <a:rPr lang="en-US" sz="1360" b="1" spc="-54" dirty="0">
                <a:latin typeface="Arial"/>
                <a:cs typeface="Arial"/>
              </a:rPr>
              <a:t> </a:t>
            </a:r>
            <a:r>
              <a:rPr lang="en-US" sz="1360" b="1" spc="-54" dirty="0" err="1">
                <a:latin typeface="Arial"/>
                <a:cs typeface="Arial"/>
              </a:rPr>
              <a:t>beras</a:t>
            </a:r>
            <a:r>
              <a:rPr lang="en-US" sz="1360" b="1" spc="-54" dirty="0">
                <a:latin typeface="Arial"/>
                <a:cs typeface="Arial"/>
              </a:rPr>
              <a:t> </a:t>
            </a:r>
            <a:r>
              <a:rPr lang="en-US" sz="1360" b="1" spc="-54" dirty="0" err="1">
                <a:latin typeface="Arial"/>
                <a:cs typeface="Arial"/>
              </a:rPr>
              <a:t>bergambar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 err="1">
                <a:latin typeface="Arial"/>
                <a:cs typeface="Arial"/>
              </a:rPr>
              <a:t>Lainya</a:t>
            </a:r>
            <a:endParaRPr lang="en-US" sz="1360" b="1" spc="-54" dirty="0">
              <a:latin typeface="Arial"/>
              <a:cs typeface="Arial"/>
            </a:endParaRPr>
          </a:p>
          <a:p>
            <a:pPr marL="17275" marR="846452">
              <a:spcBef>
                <a:spcPts val="136"/>
              </a:spcBef>
            </a:pPr>
            <a:r>
              <a:rPr lang="en-US" sz="1360" b="1" spc="-54" dirty="0">
                <a:latin typeface="Arial"/>
                <a:cs typeface="Arial"/>
              </a:rPr>
              <a:t>TT/TJ/RHS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303296" y="2349007"/>
            <a:ext cx="4664131" cy="2505029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 u="sng"/>
          </a:p>
        </p:txBody>
      </p:sp>
      <p:sp>
        <p:nvSpPr>
          <p:cNvPr id="29" name="Rounded Rectangle 28"/>
          <p:cNvSpPr/>
          <p:nvPr/>
        </p:nvSpPr>
        <p:spPr>
          <a:xfrm>
            <a:off x="1475561" y="2135844"/>
            <a:ext cx="4664131" cy="228199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 u="sng"/>
          </a:p>
        </p:txBody>
      </p:sp>
      <p:sp>
        <p:nvSpPr>
          <p:cNvPr id="30" name="Flowchart: Alternate Process 29"/>
          <p:cNvSpPr/>
          <p:nvPr/>
        </p:nvSpPr>
        <p:spPr>
          <a:xfrm>
            <a:off x="1759809" y="1928423"/>
            <a:ext cx="4095635" cy="509910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u="sng"/>
          </a:p>
        </p:txBody>
      </p:sp>
      <p:sp>
        <p:nvSpPr>
          <p:cNvPr id="10" name="object 10"/>
          <p:cNvSpPr txBox="1"/>
          <p:nvPr/>
        </p:nvSpPr>
        <p:spPr>
          <a:xfrm>
            <a:off x="1790097" y="1888286"/>
            <a:ext cx="4289273" cy="574391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 algn="ctr">
              <a:spcBef>
                <a:spcPts val="136"/>
              </a:spcBef>
            </a:pP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Model</a:t>
            </a:r>
            <a:r>
              <a:rPr sz="1768" b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68" dirty="0">
                <a:solidFill>
                  <a:schemeClr val="bg1"/>
                </a:solidFill>
                <a:latin typeface="Arial"/>
                <a:cs typeface="Arial"/>
              </a:rPr>
              <a:t>Kampanye</a:t>
            </a:r>
            <a:r>
              <a:rPr sz="1768" b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61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1768" b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768" b="1" spc="-68" dirty="0" err="1">
                <a:solidFill>
                  <a:schemeClr val="bg1"/>
                </a:solidFill>
                <a:latin typeface="Arial"/>
                <a:cs typeface="Arial"/>
              </a:rPr>
              <a:t>Disukai</a:t>
            </a:r>
            <a:r>
              <a:rPr sz="1768" b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768" b="1" spc="-15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275" algn="ctr">
              <a:spcBef>
                <a:spcPts val="136"/>
              </a:spcBef>
            </a:pPr>
            <a:r>
              <a:rPr sz="1768" b="1" spc="-75" dirty="0" err="1">
                <a:solidFill>
                  <a:schemeClr val="bg1"/>
                </a:solidFill>
                <a:latin typeface="Arial"/>
                <a:cs typeface="Arial"/>
              </a:rPr>
              <a:t>Responden</a:t>
            </a:r>
            <a:endParaRPr sz="176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870769" y="362442"/>
            <a:ext cx="717640" cy="839209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object 90"/>
          <p:cNvSpPr txBox="1">
            <a:spLocks/>
          </p:cNvSpPr>
          <p:nvPr/>
        </p:nvSpPr>
        <p:spPr>
          <a:xfrm>
            <a:off x="1649194" y="449663"/>
            <a:ext cx="3595619" cy="646500"/>
          </a:xfrm>
          <a:prstGeom prst="rect">
            <a:avLst/>
          </a:prstGeom>
        </p:spPr>
        <p:txBody>
          <a:bodyPr vert="horz" wrap="square" lIns="0" tIns="187429" rIns="0" bIns="0" rtlCol="0">
            <a:spAutoFit/>
          </a:bodyPr>
          <a:lstStyle>
            <a:lvl1pPr>
              <a:defRPr sz="2700" b="1" i="0">
                <a:solidFill>
                  <a:srgbClr val="003C7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7275" marR="14683">
              <a:lnSpc>
                <a:spcPct val="77700"/>
              </a:lnSpc>
              <a:spcBef>
                <a:spcPts val="1476"/>
              </a:spcBef>
            </a:pPr>
            <a:r>
              <a:rPr lang="en-US" sz="3809" kern="0" spc="-197" dirty="0">
                <a:solidFill>
                  <a:srgbClr val="FEC200"/>
                </a:solidFill>
              </a:rPr>
              <a:t>KAMPANYE</a:t>
            </a:r>
            <a:endParaRPr lang="en-US" sz="3809" kern="0" dirty="0">
              <a:solidFill>
                <a:srgbClr val="FEC2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1283" y="423227"/>
            <a:ext cx="656743" cy="962871"/>
          </a:xfrm>
          <a:prstGeom prst="rect">
            <a:avLst/>
          </a:prstGeom>
          <a:noFill/>
        </p:spPr>
        <p:txBody>
          <a:bodyPr wrap="none" lIns="124377" tIns="62188" rIns="124377" bIns="62188">
            <a:spAutoFit/>
          </a:bodyPr>
          <a:lstStyle/>
          <a:p>
            <a:pPr algn="ctr"/>
            <a:r>
              <a:rPr lang="en-US" sz="544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pera" pitchFamily="2" charset="0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 rot="16200000">
            <a:off x="10622915" y="317686"/>
            <a:ext cx="717640" cy="839209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Alternate Process 55"/>
          <p:cNvSpPr/>
          <p:nvPr/>
        </p:nvSpPr>
        <p:spPr>
          <a:xfrm>
            <a:off x="5163107" y="4218907"/>
            <a:ext cx="4095635" cy="509910"/>
          </a:xfrm>
          <a:prstGeom prst="flowChartAlternateProcess">
            <a:avLst/>
          </a:prstGeom>
          <a:solidFill>
            <a:srgbClr val="6BBA9C"/>
          </a:solidFill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 u="sng"/>
          </a:p>
        </p:txBody>
      </p:sp>
      <p:sp>
        <p:nvSpPr>
          <p:cNvPr id="8" name="object 8"/>
          <p:cNvSpPr txBox="1"/>
          <p:nvPr/>
        </p:nvSpPr>
        <p:spPr>
          <a:xfrm>
            <a:off x="5177240" y="4367436"/>
            <a:ext cx="4084570" cy="268603"/>
          </a:xfrm>
          <a:prstGeom prst="rect">
            <a:avLst/>
          </a:prstGeom>
        </p:spPr>
        <p:txBody>
          <a:bodyPr vert="horz" wrap="square" lIns="0" tIns="17275" rIns="0" bIns="0" rtlCol="0">
            <a:spAutoFit/>
          </a:bodyPr>
          <a:lstStyle/>
          <a:p>
            <a:pPr marL="17275">
              <a:spcBef>
                <a:spcPts val="136"/>
              </a:spcBef>
            </a:pPr>
            <a:r>
              <a:rPr sz="1632" b="1" spc="-54" dirty="0">
                <a:solidFill>
                  <a:schemeClr val="bg1"/>
                </a:solidFill>
                <a:latin typeface="Arial"/>
                <a:cs typeface="Arial"/>
              </a:rPr>
              <a:t>Sikap</a:t>
            </a:r>
            <a:r>
              <a:rPr sz="1632" b="1" spc="-1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32" b="1" spc="-61" dirty="0">
                <a:solidFill>
                  <a:schemeClr val="bg1"/>
                </a:solidFill>
                <a:latin typeface="Arial"/>
                <a:cs typeface="Arial"/>
              </a:rPr>
              <a:t>Responden</a:t>
            </a:r>
            <a:r>
              <a:rPr sz="1632" b="1" spc="-13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32" b="1" spc="-54" dirty="0">
                <a:solidFill>
                  <a:schemeClr val="bg1"/>
                </a:solidFill>
                <a:latin typeface="Arial"/>
                <a:cs typeface="Arial"/>
              </a:rPr>
              <a:t>jika</a:t>
            </a:r>
            <a:r>
              <a:rPr sz="1632" b="1" spc="-13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32" b="1" spc="-61" dirty="0">
                <a:solidFill>
                  <a:schemeClr val="bg1"/>
                </a:solidFill>
                <a:latin typeface="Arial"/>
                <a:cs typeface="Arial"/>
              </a:rPr>
              <a:t>diberi</a:t>
            </a:r>
            <a:r>
              <a:rPr sz="1632" b="1" spc="-14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32" b="1" spc="-54" dirty="0">
                <a:solidFill>
                  <a:schemeClr val="bg1"/>
                </a:solidFill>
                <a:latin typeface="Arial"/>
                <a:cs typeface="Arial"/>
              </a:rPr>
              <a:t>uang</a:t>
            </a:r>
            <a:r>
              <a:rPr sz="1632" b="1" spc="-13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32" b="1" spc="-54" dirty="0" err="1">
                <a:solidFill>
                  <a:schemeClr val="bg1"/>
                </a:solidFill>
                <a:latin typeface="Arial"/>
                <a:cs typeface="Arial"/>
              </a:rPr>
              <a:t>oleh</a:t>
            </a:r>
            <a:r>
              <a:rPr sz="1632" b="1" spc="-13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32" b="1" spc="-68" dirty="0" err="1">
                <a:solidFill>
                  <a:schemeClr val="bg1"/>
                </a:solidFill>
                <a:latin typeface="Arial"/>
                <a:cs typeface="Arial"/>
              </a:rPr>
              <a:t>ca</a:t>
            </a:r>
            <a:r>
              <a:rPr lang="en-US" sz="1632" b="1" spc="-68" dirty="0" err="1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1632" b="1" spc="-68" dirty="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endParaRPr sz="163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2566" y="4763390"/>
            <a:ext cx="4858470" cy="1319220"/>
          </a:xfrm>
          <a:prstGeom prst="rect">
            <a:avLst/>
          </a:prstGeom>
        </p:spPr>
        <p:txBody>
          <a:bodyPr vert="horz" wrap="square" lIns="0" tIns="86373" rIns="0" bIns="0" rtlCol="0">
            <a:spAutoFit/>
          </a:bodyPr>
          <a:lstStyle/>
          <a:p>
            <a:pPr marL="17275">
              <a:spcBef>
                <a:spcPts val="680"/>
              </a:spcBef>
            </a:pPr>
            <a:r>
              <a:rPr sz="1224" b="1" spc="-48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1224" b="1" spc="-109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1" dirty="0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1" dirty="0">
                <a:solidFill>
                  <a:srgbClr val="6BBA9C"/>
                </a:solidFill>
                <a:latin typeface="Arial"/>
                <a:cs typeface="Arial"/>
              </a:rPr>
              <a:t>dan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8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1" dirty="0">
                <a:solidFill>
                  <a:srgbClr val="6BBA9C"/>
                </a:solidFill>
                <a:latin typeface="Arial"/>
                <a:cs typeface="Arial"/>
              </a:rPr>
              <a:t>yang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54" dirty="0">
                <a:solidFill>
                  <a:srgbClr val="6BBA9C"/>
                </a:solidFill>
                <a:latin typeface="Arial"/>
                <a:cs typeface="Arial"/>
              </a:rPr>
              <a:t>Memberi</a:t>
            </a:r>
            <a:endParaRPr sz="1224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7275">
              <a:spcBef>
                <a:spcPts val="544"/>
              </a:spcBef>
            </a:pPr>
            <a:r>
              <a:rPr lang="en-US" sz="1224" b="1" spc="-48" dirty="0" err="1">
                <a:solidFill>
                  <a:srgbClr val="6BBA9C"/>
                </a:solidFill>
                <a:latin typeface="Arial"/>
                <a:cs typeface="Arial"/>
              </a:rPr>
              <a:t>Menolak</a:t>
            </a:r>
            <a:r>
              <a:rPr lang="en-US" sz="1224" b="1" spc="-48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224" b="1" spc="-41" dirty="0" err="1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lang="en-US" sz="1224" b="1" spc="-41" dirty="0">
                <a:solidFill>
                  <a:srgbClr val="6BBA9C"/>
                </a:solidFill>
                <a:latin typeface="Arial"/>
                <a:cs typeface="Arial"/>
              </a:rPr>
              <a:t> yang</a:t>
            </a:r>
            <a:r>
              <a:rPr lang="en-US" sz="1224" b="1" spc="-218" dirty="0">
                <a:solidFill>
                  <a:srgbClr val="6BBA9C"/>
                </a:solidFill>
                <a:latin typeface="Arial"/>
                <a:cs typeface="Arial"/>
              </a:rPr>
              <a:t>  </a:t>
            </a:r>
            <a:r>
              <a:rPr lang="en-US" sz="1224" b="1" spc="-54" dirty="0" err="1">
                <a:solidFill>
                  <a:srgbClr val="6BBA9C"/>
                </a:solidFill>
                <a:latin typeface="Arial"/>
                <a:cs typeface="Arial"/>
              </a:rPr>
              <a:t>diberikan</a:t>
            </a:r>
            <a:endParaRPr lang="en-US" sz="1224" b="1" spc="-54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7275">
              <a:spcBef>
                <a:spcPts val="544"/>
              </a:spcBef>
            </a:pPr>
            <a:r>
              <a:rPr sz="1224" b="1" spc="-48" dirty="0" err="1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1224" b="1" spc="-109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8" dirty="0">
                <a:solidFill>
                  <a:srgbClr val="6BBA9C"/>
                </a:solidFill>
                <a:latin typeface="Arial"/>
                <a:cs typeface="Arial"/>
              </a:rPr>
              <a:t>uang,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8" dirty="0">
                <a:solidFill>
                  <a:srgbClr val="6BBA9C"/>
                </a:solidFill>
                <a:latin typeface="Arial"/>
                <a:cs typeface="Arial"/>
              </a:rPr>
              <a:t>namun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1" dirty="0">
                <a:solidFill>
                  <a:srgbClr val="6BBA9C"/>
                </a:solidFill>
                <a:latin typeface="Arial"/>
                <a:cs typeface="Arial"/>
              </a:rPr>
              <a:t>tetap</a:t>
            </a:r>
            <a:r>
              <a:rPr sz="1224" b="1" spc="-9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8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54" dirty="0">
                <a:solidFill>
                  <a:srgbClr val="6BBA9C"/>
                </a:solidFill>
                <a:latin typeface="Arial"/>
                <a:cs typeface="Arial"/>
              </a:rPr>
              <a:t>berdasarkan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41" dirty="0">
                <a:solidFill>
                  <a:srgbClr val="6BBA9C"/>
                </a:solidFill>
                <a:latin typeface="Arial"/>
                <a:cs typeface="Arial"/>
              </a:rPr>
              <a:t>hati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224" b="1" spc="-54" dirty="0">
                <a:solidFill>
                  <a:srgbClr val="6BBA9C"/>
                </a:solidFill>
                <a:latin typeface="Arial"/>
                <a:cs typeface="Arial"/>
              </a:rPr>
              <a:t>nurani</a:t>
            </a:r>
            <a:endParaRPr sz="1224" b="1" dirty="0">
              <a:solidFill>
                <a:srgbClr val="6BBA9C"/>
              </a:solidFill>
              <a:latin typeface="Arial"/>
              <a:cs typeface="Arial"/>
            </a:endParaRPr>
          </a:p>
          <a:p>
            <a:pPr marL="17275" marR="6910">
              <a:lnSpc>
                <a:spcPts val="2013"/>
              </a:lnSpc>
              <a:spcBef>
                <a:spcPts val="156"/>
              </a:spcBef>
            </a:pPr>
            <a:r>
              <a:rPr sz="1088" b="1" spc="-48" dirty="0">
                <a:solidFill>
                  <a:srgbClr val="6BBA9C"/>
                </a:solidFill>
                <a:latin typeface="Arial"/>
                <a:cs typeface="Arial"/>
              </a:rPr>
              <a:t>Menerima</a:t>
            </a:r>
            <a:r>
              <a:rPr sz="1088" b="1" spc="-109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1" dirty="0">
                <a:solidFill>
                  <a:srgbClr val="6BBA9C"/>
                </a:solidFill>
                <a:latin typeface="Arial"/>
                <a:cs typeface="Arial"/>
              </a:rPr>
              <a:t>uang</a:t>
            </a:r>
            <a:r>
              <a:rPr sz="1088" b="1" spc="-109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1" dirty="0">
                <a:solidFill>
                  <a:srgbClr val="6BBA9C"/>
                </a:solidFill>
                <a:latin typeface="Arial"/>
                <a:cs typeface="Arial"/>
              </a:rPr>
              <a:t>dari</a:t>
            </a:r>
            <a:r>
              <a:rPr sz="1088" b="1" spc="-109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8" dirty="0">
                <a:solidFill>
                  <a:srgbClr val="6BBA9C"/>
                </a:solidFill>
                <a:latin typeface="Arial"/>
                <a:cs typeface="Arial"/>
              </a:rPr>
              <a:t>semua</a:t>
            </a:r>
            <a:r>
              <a:rPr sz="1088" b="1" spc="-95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8" dirty="0">
                <a:solidFill>
                  <a:srgbClr val="6BBA9C"/>
                </a:solidFill>
                <a:latin typeface="Arial"/>
                <a:cs typeface="Arial"/>
              </a:rPr>
              <a:t>calon,</a:t>
            </a:r>
            <a:r>
              <a:rPr sz="1088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1" dirty="0">
                <a:solidFill>
                  <a:srgbClr val="6BBA9C"/>
                </a:solidFill>
                <a:latin typeface="Arial"/>
                <a:cs typeface="Arial"/>
              </a:rPr>
              <a:t>tapi</a:t>
            </a:r>
            <a:r>
              <a:rPr sz="1088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8" dirty="0">
                <a:solidFill>
                  <a:srgbClr val="6BBA9C"/>
                </a:solidFill>
                <a:latin typeface="Arial"/>
                <a:cs typeface="Arial"/>
              </a:rPr>
              <a:t>memilih</a:t>
            </a:r>
            <a:r>
              <a:rPr sz="1088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1" dirty="0">
                <a:solidFill>
                  <a:srgbClr val="6BBA9C"/>
                </a:solidFill>
                <a:latin typeface="Arial"/>
                <a:cs typeface="Arial"/>
              </a:rPr>
              <a:t>yang</a:t>
            </a:r>
            <a:r>
              <a:rPr sz="1088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8" dirty="0" err="1">
                <a:solidFill>
                  <a:srgbClr val="6BBA9C"/>
                </a:solidFill>
                <a:latin typeface="Arial"/>
                <a:cs typeface="Arial"/>
              </a:rPr>
              <a:t>memberi</a:t>
            </a:r>
            <a:r>
              <a:rPr sz="1088" b="1" spc="-109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sz="1088" b="1" spc="-48" dirty="0">
                <a:solidFill>
                  <a:srgbClr val="6BBA9C"/>
                </a:solidFill>
                <a:latin typeface="Arial"/>
                <a:cs typeface="Arial"/>
              </a:rPr>
              <a:t>paling</a:t>
            </a:r>
            <a:r>
              <a:rPr lang="en-US" sz="1088" b="1" spc="-48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088" b="1" spc="-48" dirty="0" err="1">
                <a:solidFill>
                  <a:srgbClr val="6BBA9C"/>
                </a:solidFill>
                <a:latin typeface="Arial"/>
                <a:cs typeface="Arial"/>
              </a:rPr>
              <a:t>banyak</a:t>
            </a:r>
            <a:r>
              <a:rPr sz="1224" b="1" spc="-102" dirty="0">
                <a:solidFill>
                  <a:srgbClr val="6BBA9C"/>
                </a:solidFill>
                <a:latin typeface="Arial"/>
                <a:cs typeface="Arial"/>
              </a:rPr>
              <a:t> </a:t>
            </a:r>
            <a:r>
              <a:rPr lang="en-US" sz="1224" b="1" dirty="0">
                <a:solidFill>
                  <a:srgbClr val="6BBA9C"/>
                </a:solidFill>
              </a:rPr>
              <a:t>TT/TJ/RHS </a:t>
            </a:r>
            <a:endParaRPr sz="1224" b="1" dirty="0">
              <a:solidFill>
                <a:srgbClr val="6BBA9C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08532" y="1066859"/>
            <a:ext cx="2918537" cy="1760278"/>
          </a:xfrm>
          <a:custGeom>
            <a:avLst/>
            <a:gdLst/>
            <a:ahLst/>
            <a:cxnLst/>
            <a:rect l="l" t="t" r="r" b="b"/>
            <a:pathLst>
              <a:path w="2145665" h="1294130">
                <a:moveTo>
                  <a:pt x="2056764" y="0"/>
                </a:moveTo>
                <a:lnTo>
                  <a:pt x="88480" y="0"/>
                </a:lnTo>
                <a:lnTo>
                  <a:pt x="54038" y="6950"/>
                </a:lnTo>
                <a:lnTo>
                  <a:pt x="25914" y="25907"/>
                </a:lnTo>
                <a:lnTo>
                  <a:pt x="6952" y="54028"/>
                </a:lnTo>
                <a:lnTo>
                  <a:pt x="0" y="88468"/>
                </a:lnTo>
                <a:lnTo>
                  <a:pt x="0" y="1205128"/>
                </a:lnTo>
                <a:lnTo>
                  <a:pt x="6952" y="1239570"/>
                </a:lnTo>
                <a:lnTo>
                  <a:pt x="25914" y="1267694"/>
                </a:lnTo>
                <a:lnTo>
                  <a:pt x="54038" y="1286656"/>
                </a:lnTo>
                <a:lnTo>
                  <a:pt x="88480" y="1293609"/>
                </a:lnTo>
                <a:lnTo>
                  <a:pt x="2056764" y="1293609"/>
                </a:lnTo>
                <a:lnTo>
                  <a:pt x="2091207" y="1286656"/>
                </a:lnTo>
                <a:lnTo>
                  <a:pt x="2107548" y="1275638"/>
                </a:lnTo>
                <a:lnTo>
                  <a:pt x="104901" y="1275638"/>
                </a:lnTo>
                <a:lnTo>
                  <a:pt x="71291" y="1268853"/>
                </a:lnTo>
                <a:lnTo>
                  <a:pt x="43845" y="1250348"/>
                </a:lnTo>
                <a:lnTo>
                  <a:pt x="25340" y="1222901"/>
                </a:lnTo>
                <a:lnTo>
                  <a:pt x="18554" y="1189291"/>
                </a:lnTo>
                <a:lnTo>
                  <a:pt x="18554" y="449198"/>
                </a:lnTo>
                <a:lnTo>
                  <a:pt x="25340" y="415588"/>
                </a:lnTo>
                <a:lnTo>
                  <a:pt x="43845" y="388142"/>
                </a:lnTo>
                <a:lnTo>
                  <a:pt x="71291" y="369637"/>
                </a:lnTo>
                <a:lnTo>
                  <a:pt x="104901" y="362851"/>
                </a:lnTo>
                <a:lnTo>
                  <a:pt x="2145245" y="362851"/>
                </a:lnTo>
                <a:lnTo>
                  <a:pt x="2145245" y="88468"/>
                </a:lnTo>
                <a:lnTo>
                  <a:pt x="2138293" y="54028"/>
                </a:lnTo>
                <a:lnTo>
                  <a:pt x="2119331" y="25907"/>
                </a:lnTo>
                <a:lnTo>
                  <a:pt x="2091207" y="6950"/>
                </a:lnTo>
                <a:lnTo>
                  <a:pt x="2056764" y="0"/>
                </a:lnTo>
                <a:close/>
              </a:path>
              <a:path w="2145665" h="1294130">
                <a:moveTo>
                  <a:pt x="2145245" y="362851"/>
                </a:moveTo>
                <a:lnTo>
                  <a:pt x="2040331" y="362851"/>
                </a:lnTo>
                <a:lnTo>
                  <a:pt x="2073948" y="369637"/>
                </a:lnTo>
                <a:lnTo>
                  <a:pt x="2101399" y="388142"/>
                </a:lnTo>
                <a:lnTo>
                  <a:pt x="2119905" y="415588"/>
                </a:lnTo>
                <a:lnTo>
                  <a:pt x="2126691" y="449198"/>
                </a:lnTo>
                <a:lnTo>
                  <a:pt x="2126691" y="1189291"/>
                </a:lnTo>
                <a:lnTo>
                  <a:pt x="2119905" y="1222901"/>
                </a:lnTo>
                <a:lnTo>
                  <a:pt x="2101399" y="1250348"/>
                </a:lnTo>
                <a:lnTo>
                  <a:pt x="2073948" y="1268853"/>
                </a:lnTo>
                <a:lnTo>
                  <a:pt x="2040331" y="1275638"/>
                </a:lnTo>
                <a:lnTo>
                  <a:pt x="2107548" y="1275638"/>
                </a:lnTo>
                <a:lnTo>
                  <a:pt x="2119331" y="1267694"/>
                </a:lnTo>
                <a:lnTo>
                  <a:pt x="2138293" y="1239570"/>
                </a:lnTo>
                <a:lnTo>
                  <a:pt x="2145245" y="1205128"/>
                </a:lnTo>
                <a:lnTo>
                  <a:pt x="2145245" y="362851"/>
                </a:lnTo>
                <a:close/>
              </a:path>
            </a:pathLst>
          </a:custGeom>
          <a:solidFill>
            <a:srgbClr val="6BBA9C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29" name="object 29"/>
          <p:cNvSpPr/>
          <p:nvPr/>
        </p:nvSpPr>
        <p:spPr>
          <a:xfrm>
            <a:off x="4275375" y="1072871"/>
            <a:ext cx="126087" cy="19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0" name="object 30"/>
          <p:cNvSpPr/>
          <p:nvPr/>
        </p:nvSpPr>
        <p:spPr>
          <a:xfrm>
            <a:off x="3900870" y="1182888"/>
            <a:ext cx="621884" cy="374858"/>
          </a:xfrm>
          <a:custGeom>
            <a:avLst/>
            <a:gdLst/>
            <a:ahLst/>
            <a:cxnLst/>
            <a:rect l="l" t="t" r="r" b="b"/>
            <a:pathLst>
              <a:path w="457200" h="275590">
                <a:moveTo>
                  <a:pt x="163761" y="0"/>
                </a:moveTo>
                <a:lnTo>
                  <a:pt x="109282" y="20148"/>
                </a:lnTo>
                <a:lnTo>
                  <a:pt x="96482" y="25246"/>
                </a:lnTo>
                <a:lnTo>
                  <a:pt x="83243" y="30886"/>
                </a:lnTo>
                <a:lnTo>
                  <a:pt x="74302" y="33359"/>
                </a:lnTo>
                <a:lnTo>
                  <a:pt x="36507" y="60154"/>
                </a:lnTo>
                <a:lnTo>
                  <a:pt x="24396" y="111685"/>
                </a:lnTo>
                <a:lnTo>
                  <a:pt x="9993" y="201141"/>
                </a:lnTo>
                <a:lnTo>
                  <a:pt x="3273" y="246141"/>
                </a:lnTo>
                <a:lnTo>
                  <a:pt x="0" y="275236"/>
                </a:lnTo>
                <a:lnTo>
                  <a:pt x="333140" y="275236"/>
                </a:lnTo>
                <a:lnTo>
                  <a:pt x="330106" y="224040"/>
                </a:lnTo>
                <a:lnTo>
                  <a:pt x="445061" y="224040"/>
                </a:lnTo>
                <a:lnTo>
                  <a:pt x="457144" y="182935"/>
                </a:lnTo>
                <a:lnTo>
                  <a:pt x="456314" y="168856"/>
                </a:lnTo>
                <a:lnTo>
                  <a:pt x="454210" y="157454"/>
                </a:lnTo>
                <a:lnTo>
                  <a:pt x="443945" y="136486"/>
                </a:lnTo>
                <a:lnTo>
                  <a:pt x="245981" y="136486"/>
                </a:lnTo>
                <a:lnTo>
                  <a:pt x="163761" y="0"/>
                </a:lnTo>
                <a:close/>
              </a:path>
              <a:path w="457200" h="275590">
                <a:moveTo>
                  <a:pt x="445061" y="224040"/>
                </a:moveTo>
                <a:lnTo>
                  <a:pt x="330106" y="224040"/>
                </a:lnTo>
                <a:lnTo>
                  <a:pt x="422714" y="246710"/>
                </a:lnTo>
                <a:lnTo>
                  <a:pt x="438566" y="231042"/>
                </a:lnTo>
                <a:lnTo>
                  <a:pt x="445061" y="224040"/>
                </a:lnTo>
                <a:close/>
              </a:path>
              <a:path w="457200" h="275590">
                <a:moveTo>
                  <a:pt x="252992" y="15748"/>
                </a:moveTo>
                <a:lnTo>
                  <a:pt x="245981" y="136486"/>
                </a:lnTo>
                <a:lnTo>
                  <a:pt x="443945" y="136486"/>
                </a:lnTo>
                <a:lnTo>
                  <a:pt x="438443" y="125247"/>
                </a:lnTo>
                <a:lnTo>
                  <a:pt x="351150" y="125247"/>
                </a:lnTo>
                <a:lnTo>
                  <a:pt x="314231" y="55981"/>
                </a:lnTo>
                <a:lnTo>
                  <a:pt x="252992" y="15748"/>
                </a:lnTo>
                <a:close/>
              </a:path>
              <a:path w="457200" h="275590">
                <a:moveTo>
                  <a:pt x="370200" y="26250"/>
                </a:moveTo>
                <a:lnTo>
                  <a:pt x="333306" y="60629"/>
                </a:lnTo>
                <a:lnTo>
                  <a:pt x="351150" y="125247"/>
                </a:lnTo>
                <a:lnTo>
                  <a:pt x="438443" y="125247"/>
                </a:lnTo>
                <a:lnTo>
                  <a:pt x="436460" y="121196"/>
                </a:lnTo>
                <a:lnTo>
                  <a:pt x="408095" y="77846"/>
                </a:lnTo>
                <a:lnTo>
                  <a:pt x="381785" y="41499"/>
                </a:lnTo>
                <a:lnTo>
                  <a:pt x="370200" y="26250"/>
                </a:lnTo>
                <a:close/>
              </a:path>
            </a:pathLst>
          </a:custGeom>
          <a:solidFill>
            <a:srgbClr val="42414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1" name="object 31"/>
          <p:cNvSpPr/>
          <p:nvPr/>
        </p:nvSpPr>
        <p:spPr>
          <a:xfrm>
            <a:off x="4011361" y="893536"/>
            <a:ext cx="464484" cy="663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3" name="object 33"/>
          <p:cNvSpPr txBox="1"/>
          <p:nvPr/>
        </p:nvSpPr>
        <p:spPr>
          <a:xfrm>
            <a:off x="1659673" y="1127299"/>
            <a:ext cx="2024578" cy="379363"/>
          </a:xfrm>
          <a:prstGeom prst="rect">
            <a:avLst/>
          </a:prstGeom>
        </p:spPr>
        <p:txBody>
          <a:bodyPr vert="horz" wrap="square" lIns="0" tIns="16411" rIns="0" bIns="0" rtlCol="0">
            <a:spAutoFit/>
          </a:bodyPr>
          <a:lstStyle/>
          <a:p>
            <a:pPr marL="17275" marR="6910">
              <a:lnSpc>
                <a:spcPct val="101600"/>
              </a:lnSpc>
              <a:spcBef>
                <a:spcPts val="129"/>
              </a:spcBef>
            </a:pPr>
            <a:r>
              <a:rPr sz="1156" b="1" spc="-34" dirty="0">
                <a:solidFill>
                  <a:srgbClr val="FFFFFF"/>
                </a:solidFill>
                <a:latin typeface="Arial"/>
                <a:cs typeface="Arial"/>
              </a:rPr>
              <a:t>Persepsi Responden</a:t>
            </a:r>
            <a:r>
              <a:rPr sz="1156" b="1" spc="-2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6" b="1" spc="-41" dirty="0">
                <a:solidFill>
                  <a:srgbClr val="FFFFFF"/>
                </a:solidFill>
                <a:latin typeface="Arial"/>
                <a:cs typeface="Arial"/>
              </a:rPr>
              <a:t>terhadap  </a:t>
            </a:r>
            <a:r>
              <a:rPr sz="1156" b="1" spc="-27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1156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6" b="1" spc="-41" dirty="0">
                <a:solidFill>
                  <a:srgbClr val="FFFFFF"/>
                </a:solidFill>
                <a:latin typeface="Arial"/>
                <a:cs typeface="Arial"/>
              </a:rPr>
              <a:t>Politics</a:t>
            </a:r>
            <a:endParaRPr sz="115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66370" y="2182352"/>
            <a:ext cx="1772047" cy="485510"/>
          </a:xfrm>
          <a:prstGeom prst="rect">
            <a:avLst/>
          </a:prstGeom>
        </p:spPr>
        <p:txBody>
          <a:bodyPr vert="horz" wrap="square" lIns="0" tIns="32822" rIns="0" bIns="0" rtlCol="0">
            <a:spAutoFit/>
          </a:bodyPr>
          <a:lstStyle/>
          <a:p>
            <a:pPr marL="132150">
              <a:spcBef>
                <a:spcPts val="258"/>
              </a:spcBef>
              <a:tabLst>
                <a:tab pos="983785" algn="l"/>
              </a:tabLst>
            </a:pPr>
            <a:r>
              <a:rPr lang="en-US" sz="1224" spc="-20" dirty="0">
                <a:latin typeface="Arial"/>
                <a:cs typeface="Arial"/>
              </a:rPr>
              <a:t>41</a:t>
            </a:r>
            <a:r>
              <a:rPr sz="1224" spc="-20" dirty="0">
                <a:latin typeface="Arial"/>
                <a:cs typeface="Arial"/>
              </a:rPr>
              <a:t>.</a:t>
            </a:r>
            <a:r>
              <a:rPr lang="en-US" sz="1224" spc="-20" dirty="0">
                <a:latin typeface="Arial"/>
                <a:cs typeface="Arial"/>
              </a:rPr>
              <a:t>7%</a:t>
            </a:r>
            <a:r>
              <a:rPr sz="1224" spc="-20" dirty="0">
                <a:latin typeface="Arial"/>
                <a:cs typeface="Arial"/>
              </a:rPr>
              <a:t>	</a:t>
            </a:r>
            <a:r>
              <a:rPr lang="en-US" sz="1224" spc="-27" dirty="0">
                <a:latin typeface="Arial"/>
                <a:cs typeface="Arial"/>
              </a:rPr>
              <a:t>54</a:t>
            </a:r>
            <a:r>
              <a:rPr sz="1224" spc="-27" dirty="0">
                <a:latin typeface="Arial"/>
                <a:cs typeface="Arial"/>
              </a:rPr>
              <a:t>.</a:t>
            </a:r>
            <a:r>
              <a:rPr lang="en-US" sz="1224" spc="-27" dirty="0">
                <a:latin typeface="Arial"/>
                <a:cs typeface="Arial"/>
              </a:rPr>
              <a:t>9 %</a:t>
            </a:r>
            <a:endParaRPr sz="1224" dirty="0">
              <a:latin typeface="Arial"/>
              <a:cs typeface="Arial"/>
            </a:endParaRPr>
          </a:p>
          <a:p>
            <a:pPr marL="17275">
              <a:spcBef>
                <a:spcPts val="129"/>
              </a:spcBef>
            </a:pPr>
            <a:r>
              <a:rPr sz="1632" b="1" spc="-48" dirty="0">
                <a:latin typeface="Arial"/>
                <a:cs typeface="Arial"/>
              </a:rPr>
              <a:t>Wajar Tidak</a:t>
            </a:r>
            <a:r>
              <a:rPr sz="1632" b="1" spc="-75" dirty="0">
                <a:latin typeface="Arial"/>
                <a:cs typeface="Arial"/>
              </a:rPr>
              <a:t> </a:t>
            </a:r>
            <a:r>
              <a:rPr sz="1632" b="1" spc="-61" dirty="0">
                <a:latin typeface="Arial"/>
                <a:cs typeface="Arial"/>
              </a:rPr>
              <a:t>Wajar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51482" y="1758268"/>
            <a:ext cx="454925" cy="41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6" name="object 36"/>
          <p:cNvSpPr/>
          <p:nvPr/>
        </p:nvSpPr>
        <p:spPr>
          <a:xfrm>
            <a:off x="3522191" y="1693618"/>
            <a:ext cx="454891" cy="466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37" name="object 37"/>
          <p:cNvSpPr/>
          <p:nvPr/>
        </p:nvSpPr>
        <p:spPr>
          <a:xfrm>
            <a:off x="2629941" y="2160513"/>
            <a:ext cx="1590987" cy="0"/>
          </a:xfrm>
          <a:custGeom>
            <a:avLst/>
            <a:gdLst/>
            <a:ahLst/>
            <a:cxnLst/>
            <a:rect l="l" t="t" r="r" b="b"/>
            <a:pathLst>
              <a:path w="1169670">
                <a:moveTo>
                  <a:pt x="0" y="0"/>
                </a:moveTo>
                <a:lnTo>
                  <a:pt x="1169212" y="0"/>
                </a:lnTo>
              </a:path>
            </a:pathLst>
          </a:custGeom>
          <a:ln w="12700">
            <a:solidFill>
              <a:srgbClr val="00112B"/>
            </a:solidFill>
          </a:ln>
        </p:spPr>
        <p:txBody>
          <a:bodyPr wrap="square" lIns="0" tIns="0" rIns="0" bIns="0" rtlCol="0"/>
          <a:lstStyle/>
          <a:p>
            <a:endParaRPr sz="2448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/>
          </p:nvPr>
        </p:nvGraphicFramePr>
        <p:xfrm>
          <a:off x="9692327" y="4805692"/>
          <a:ext cx="587335" cy="1233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35"/>
              </a:tblGrid>
              <a:tr h="24437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9F9F"/>
                    </a:solidFill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37.2 %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C393"/>
                    </a:solidFill>
                  </a:tcPr>
                </a:tc>
              </a:tr>
              <a:tr h="2706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21.6 %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EE19F"/>
                    </a:solidFill>
                  </a:tcPr>
                </a:tc>
              </a:tr>
              <a:tr h="2303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1.6 %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>
                    <a:solidFill>
                      <a:srgbClr val="C3EE9F"/>
                    </a:solidFill>
                  </a:tcPr>
                </a:tc>
              </a:tr>
              <a:tr h="2303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6.8 %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956" marR="12956" marT="12956" marB="0" anchor="ctr">
                    <a:solidFill>
                      <a:srgbClr val="6BBA9C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1" y="1758267"/>
            <a:ext cx="810686" cy="804486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4906432" y="4390388"/>
            <a:ext cx="5569020" cy="1834292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/>
          </a:p>
        </p:txBody>
      </p:sp>
      <p:sp>
        <p:nvSpPr>
          <p:cNvPr id="63" name="object 90"/>
          <p:cNvSpPr txBox="1">
            <a:spLocks/>
          </p:cNvSpPr>
          <p:nvPr/>
        </p:nvSpPr>
        <p:spPr>
          <a:xfrm>
            <a:off x="4921868" y="269506"/>
            <a:ext cx="5609913" cy="646500"/>
          </a:xfrm>
          <a:prstGeom prst="rect">
            <a:avLst/>
          </a:prstGeom>
        </p:spPr>
        <p:txBody>
          <a:bodyPr vert="horz" wrap="square" lIns="0" tIns="18742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275" marR="14683" algn="r">
              <a:lnSpc>
                <a:spcPct val="77700"/>
              </a:lnSpc>
              <a:spcBef>
                <a:spcPts val="1476"/>
              </a:spcBef>
            </a:pPr>
            <a:r>
              <a:rPr lang="en-US" sz="3809" kern="0" spc="-197" dirty="0">
                <a:solidFill>
                  <a:srgbClr val="FEC200"/>
                </a:solidFill>
              </a:rPr>
              <a:t>KAMPANYE</a:t>
            </a:r>
            <a:endParaRPr lang="en-US" sz="3809" kern="0" dirty="0">
              <a:solidFill>
                <a:srgbClr val="FEC2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10603591" y="228753"/>
            <a:ext cx="717640" cy="839209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53" y="269507"/>
            <a:ext cx="5023500" cy="5023500"/>
          </a:xfrm>
          <a:prstGeom prst="rect">
            <a:avLst/>
          </a:prstGeom>
        </p:spPr>
      </p:pic>
      <p:sp>
        <p:nvSpPr>
          <p:cNvPr id="66" name="Bent Arrow 65"/>
          <p:cNvSpPr/>
          <p:nvPr/>
        </p:nvSpPr>
        <p:spPr>
          <a:xfrm rot="16200000" flipH="1">
            <a:off x="6762777" y="2333775"/>
            <a:ext cx="1275570" cy="2365948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flipH="1">
            <a:off x="4418686" y="1766408"/>
            <a:ext cx="1339947" cy="1232209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tx1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12" y="3627820"/>
            <a:ext cx="3032086" cy="2271138"/>
          </a:xfrm>
          <a:prstGeom prst="rect">
            <a:avLst/>
          </a:prstGeom>
        </p:spPr>
      </p:pic>
      <p:sp>
        <p:nvSpPr>
          <p:cNvPr id="71" name="object 34"/>
          <p:cNvSpPr txBox="1"/>
          <p:nvPr/>
        </p:nvSpPr>
        <p:spPr>
          <a:xfrm rot="18890695">
            <a:off x="2729668" y="3912596"/>
            <a:ext cx="498553" cy="326171"/>
          </a:xfrm>
          <a:prstGeom prst="rect">
            <a:avLst/>
          </a:prstGeom>
        </p:spPr>
        <p:txBody>
          <a:bodyPr vert="horz" wrap="square" lIns="0" tIns="32822" rIns="0" bIns="0" rtlCol="0">
            <a:spAutoFit/>
          </a:bodyPr>
          <a:lstStyle/>
          <a:p>
            <a:pPr marL="132150">
              <a:spcBef>
                <a:spcPts val="258"/>
              </a:spcBef>
              <a:tabLst>
                <a:tab pos="983785" algn="l"/>
              </a:tabLst>
            </a:pPr>
            <a:r>
              <a:rPr lang="en-US" sz="1904" b="1" spc="-20" dirty="0" err="1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3264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22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069504" y="435838"/>
            <a:ext cx="5569020" cy="2571004"/>
          </a:xfrm>
          <a:prstGeom prst="roundRect">
            <a:avLst>
              <a:gd name="adj" fmla="val 9295"/>
            </a:avLst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6"/>
          </a:p>
        </p:txBody>
      </p:sp>
      <p:sp>
        <p:nvSpPr>
          <p:cNvPr id="77" name="object 33"/>
          <p:cNvSpPr/>
          <p:nvPr/>
        </p:nvSpPr>
        <p:spPr>
          <a:xfrm>
            <a:off x="4196420" y="1613836"/>
            <a:ext cx="666780" cy="530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76" name="object 33"/>
          <p:cNvSpPr/>
          <p:nvPr/>
        </p:nvSpPr>
        <p:spPr>
          <a:xfrm>
            <a:off x="2955160" y="1495378"/>
            <a:ext cx="666780" cy="652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73" name="object 32"/>
          <p:cNvSpPr/>
          <p:nvPr/>
        </p:nvSpPr>
        <p:spPr>
          <a:xfrm>
            <a:off x="1553687" y="1112739"/>
            <a:ext cx="666866" cy="1022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grpSp>
        <p:nvGrpSpPr>
          <p:cNvPr id="2" name="Group 1"/>
          <p:cNvGrpSpPr/>
          <p:nvPr/>
        </p:nvGrpSpPr>
        <p:grpSpPr>
          <a:xfrm>
            <a:off x="3997439" y="2258072"/>
            <a:ext cx="1118131" cy="171122"/>
            <a:chOff x="655489" y="2616719"/>
            <a:chExt cx="822033" cy="125806"/>
          </a:xfrm>
        </p:grpSpPr>
        <p:sp>
          <p:nvSpPr>
            <p:cNvPr id="37" name="object 37"/>
            <p:cNvSpPr/>
            <p:nvPr/>
          </p:nvSpPr>
          <p:spPr>
            <a:xfrm>
              <a:off x="655489" y="2616722"/>
              <a:ext cx="149113" cy="125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35541" y="2616722"/>
              <a:ext cx="108686" cy="1237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72733" y="2616719"/>
              <a:ext cx="169034" cy="1258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196013" y="2617217"/>
              <a:ext cx="281509" cy="1252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26976" y="2254101"/>
            <a:ext cx="998625" cy="171122"/>
            <a:chOff x="1489364" y="1667988"/>
            <a:chExt cx="734174" cy="125806"/>
          </a:xfrm>
        </p:grpSpPr>
        <p:sp>
          <p:nvSpPr>
            <p:cNvPr id="41" name="object 41"/>
            <p:cNvSpPr/>
            <p:nvPr/>
          </p:nvSpPr>
          <p:spPr>
            <a:xfrm>
              <a:off x="1489364" y="1667988"/>
              <a:ext cx="398433" cy="1258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942030" y="1668486"/>
              <a:ext cx="281508" cy="1252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06380" y="2265792"/>
            <a:ext cx="934252" cy="171122"/>
            <a:chOff x="2583263" y="2026694"/>
            <a:chExt cx="686848" cy="125806"/>
          </a:xfrm>
        </p:grpSpPr>
        <p:sp>
          <p:nvSpPr>
            <p:cNvPr id="43" name="object 43"/>
            <p:cNvSpPr/>
            <p:nvPr/>
          </p:nvSpPr>
          <p:spPr>
            <a:xfrm>
              <a:off x="2583263" y="2026697"/>
              <a:ext cx="153553" cy="12371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765322" y="2026694"/>
              <a:ext cx="169021" cy="1258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988602" y="2027192"/>
              <a:ext cx="281509" cy="1252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85657" y="2252818"/>
            <a:ext cx="988932" cy="171128"/>
            <a:chOff x="3476749" y="2026689"/>
            <a:chExt cx="727048" cy="125811"/>
          </a:xfrm>
        </p:grpSpPr>
        <p:sp>
          <p:nvSpPr>
            <p:cNvPr id="46" name="object 46"/>
            <p:cNvSpPr/>
            <p:nvPr/>
          </p:nvSpPr>
          <p:spPr>
            <a:xfrm>
              <a:off x="3476749" y="2026697"/>
              <a:ext cx="54610" cy="123825"/>
            </a:xfrm>
            <a:custGeom>
              <a:avLst/>
              <a:gdLst/>
              <a:ahLst/>
              <a:cxnLst/>
              <a:rect l="l" t="t" r="r" b="b"/>
              <a:pathLst>
                <a:path w="54610" h="123825">
                  <a:moveTo>
                    <a:pt x="54127" y="34696"/>
                  </a:moveTo>
                  <a:lnTo>
                    <a:pt x="30518" y="34696"/>
                  </a:lnTo>
                  <a:lnTo>
                    <a:pt x="30518" y="123710"/>
                  </a:lnTo>
                  <a:lnTo>
                    <a:pt x="54127" y="123710"/>
                  </a:lnTo>
                  <a:lnTo>
                    <a:pt x="54127" y="34696"/>
                  </a:lnTo>
                  <a:close/>
                </a:path>
                <a:path w="54610" h="123825">
                  <a:moveTo>
                    <a:pt x="54127" y="0"/>
                  </a:moveTo>
                  <a:lnTo>
                    <a:pt x="34963" y="0"/>
                  </a:lnTo>
                  <a:lnTo>
                    <a:pt x="32270" y="7505"/>
                  </a:lnTo>
                  <a:lnTo>
                    <a:pt x="27317" y="14058"/>
                  </a:lnTo>
                  <a:lnTo>
                    <a:pt x="12852" y="25336"/>
                  </a:lnTo>
                  <a:lnTo>
                    <a:pt x="6172" y="29159"/>
                  </a:lnTo>
                  <a:lnTo>
                    <a:pt x="0" y="31178"/>
                  </a:lnTo>
                  <a:lnTo>
                    <a:pt x="0" y="52603"/>
                  </a:lnTo>
                  <a:lnTo>
                    <a:pt x="8493" y="49312"/>
                  </a:lnTo>
                  <a:lnTo>
                    <a:pt x="16411" y="45231"/>
                  </a:lnTo>
                  <a:lnTo>
                    <a:pt x="23752" y="40359"/>
                  </a:lnTo>
                  <a:lnTo>
                    <a:pt x="30518" y="34696"/>
                  </a:lnTo>
                  <a:lnTo>
                    <a:pt x="54127" y="34696"/>
                  </a:lnTo>
                  <a:lnTo>
                    <a:pt x="54127" y="0"/>
                  </a:lnTo>
                  <a:close/>
                </a:path>
              </a:pathLst>
            </a:custGeom>
            <a:solidFill>
              <a:srgbClr val="003C7A"/>
            </a:solid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559383" y="2026689"/>
              <a:ext cx="311933" cy="1258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922275" y="2027192"/>
              <a:ext cx="281522" cy="1252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>
                <a:solidFill>
                  <a:srgbClr val="A4C7DD"/>
                </a:solidFill>
              </a:endParaRPr>
            </a:p>
          </p:txBody>
        </p:sp>
      </p:grpSp>
      <p:sp>
        <p:nvSpPr>
          <p:cNvPr id="49" name="object 49"/>
          <p:cNvSpPr/>
          <p:nvPr/>
        </p:nvSpPr>
        <p:spPr>
          <a:xfrm>
            <a:off x="1387305" y="2135496"/>
            <a:ext cx="5016531" cy="0"/>
          </a:xfrm>
          <a:custGeom>
            <a:avLst/>
            <a:gdLst/>
            <a:ahLst/>
            <a:cxnLst/>
            <a:rect l="l" t="t" r="r" b="b"/>
            <a:pathLst>
              <a:path w="3688079">
                <a:moveTo>
                  <a:pt x="0" y="0"/>
                </a:moveTo>
                <a:lnTo>
                  <a:pt x="3687635" y="0"/>
                </a:lnTo>
              </a:path>
            </a:pathLst>
          </a:custGeom>
          <a:ln w="12700">
            <a:solidFill>
              <a:srgbClr val="003C7A"/>
            </a:solidFill>
          </a:ln>
        </p:spPr>
        <p:txBody>
          <a:bodyPr wrap="square" lIns="0" tIns="0" rIns="0" bIns="0" rtlCol="0"/>
          <a:lstStyle/>
          <a:p>
            <a:endParaRPr sz="2448">
              <a:solidFill>
                <a:srgbClr val="FEC200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40594" y="848472"/>
            <a:ext cx="776491" cy="264256"/>
          </a:xfrm>
          <a:prstGeom prst="rect">
            <a:avLst/>
          </a:prstGeom>
        </p:spPr>
        <p:txBody>
          <a:bodyPr vert="horz" wrap="square" lIns="0" tIns="23321" rIns="0" bIns="0" rtlCol="0">
            <a:spAutoFit/>
          </a:bodyPr>
          <a:lstStyle/>
          <a:p>
            <a:pPr marL="90691">
              <a:spcBef>
                <a:spcPts val="184"/>
              </a:spcBef>
            </a:pPr>
            <a:r>
              <a:rPr lang="en-US" sz="1564" b="1" spc="-34" dirty="0">
                <a:latin typeface="Arial"/>
                <a:cs typeface="Arial"/>
              </a:rPr>
              <a:t>5</a:t>
            </a:r>
            <a:r>
              <a:rPr lang="en-US" sz="1564" b="1" spc="-34" dirty="0">
                <a:latin typeface="Arial"/>
                <a:cs typeface="Arial"/>
              </a:rPr>
              <a:t>7</a:t>
            </a:r>
            <a:r>
              <a:rPr sz="1564" b="1" spc="-34" dirty="0">
                <a:latin typeface="Arial"/>
                <a:cs typeface="Arial"/>
              </a:rPr>
              <a:t>.</a:t>
            </a:r>
            <a:r>
              <a:rPr lang="en-US" sz="1564" b="1" spc="-34" dirty="0">
                <a:latin typeface="Arial"/>
                <a:cs typeface="Arial"/>
              </a:rPr>
              <a:t>2</a:t>
            </a:r>
            <a:r>
              <a:rPr sz="1564" b="1" spc="-150" dirty="0">
                <a:latin typeface="Arial"/>
                <a:cs typeface="Arial"/>
              </a:rPr>
              <a:t> </a:t>
            </a:r>
            <a:r>
              <a:rPr sz="1564" b="1" spc="41" dirty="0">
                <a:latin typeface="Arial"/>
                <a:cs typeface="Arial"/>
              </a:rPr>
              <a:t>%</a:t>
            </a:r>
            <a:endParaRPr sz="1564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17581" y="1105138"/>
            <a:ext cx="776491" cy="264256"/>
          </a:xfrm>
          <a:prstGeom prst="rect">
            <a:avLst/>
          </a:prstGeom>
        </p:spPr>
        <p:txBody>
          <a:bodyPr vert="horz" wrap="square" lIns="0" tIns="23321" rIns="0" bIns="0" rtlCol="0">
            <a:spAutoFit/>
          </a:bodyPr>
          <a:lstStyle/>
          <a:p>
            <a:pPr marL="82054">
              <a:spcBef>
                <a:spcPts val="184"/>
              </a:spcBef>
            </a:pPr>
            <a:r>
              <a:rPr lang="en-US" sz="1564" b="1" spc="-34" dirty="0">
                <a:latin typeface="Arial"/>
                <a:cs typeface="Arial"/>
              </a:rPr>
              <a:t>22</a:t>
            </a:r>
            <a:r>
              <a:rPr sz="1564" b="1" spc="-34" dirty="0">
                <a:latin typeface="Arial"/>
                <a:cs typeface="Arial"/>
              </a:rPr>
              <a:t>.</a:t>
            </a:r>
            <a:r>
              <a:rPr lang="en-US" sz="1564" b="1" spc="-34" dirty="0">
                <a:latin typeface="Arial"/>
                <a:cs typeface="Arial"/>
              </a:rPr>
              <a:t>3</a:t>
            </a:r>
            <a:r>
              <a:rPr sz="1564" b="1" spc="-150" dirty="0">
                <a:latin typeface="Arial"/>
                <a:cs typeface="Arial"/>
              </a:rPr>
              <a:t> </a:t>
            </a:r>
            <a:r>
              <a:rPr sz="1564" b="1" spc="41" dirty="0">
                <a:latin typeface="Arial"/>
                <a:cs typeface="Arial"/>
              </a:rPr>
              <a:t>%</a:t>
            </a:r>
            <a:endParaRPr sz="1564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18984" y="1320133"/>
            <a:ext cx="776491" cy="264256"/>
          </a:xfrm>
          <a:prstGeom prst="rect">
            <a:avLst/>
          </a:prstGeom>
        </p:spPr>
        <p:txBody>
          <a:bodyPr vert="horz" wrap="square" lIns="0" tIns="23321" rIns="0" bIns="0" rtlCol="0">
            <a:spAutoFit/>
          </a:bodyPr>
          <a:lstStyle/>
          <a:p>
            <a:pPr marL="90691">
              <a:spcBef>
                <a:spcPts val="184"/>
              </a:spcBef>
            </a:pPr>
            <a:r>
              <a:rPr lang="en-US" sz="1564" b="1" spc="-34" dirty="0">
                <a:latin typeface="Arial"/>
                <a:cs typeface="Arial"/>
              </a:rPr>
              <a:t>18</a:t>
            </a:r>
            <a:r>
              <a:rPr sz="1564" b="1" spc="-34" dirty="0">
                <a:latin typeface="Arial"/>
                <a:cs typeface="Arial"/>
              </a:rPr>
              <a:t>.</a:t>
            </a:r>
            <a:r>
              <a:rPr lang="en-US" sz="1564" b="1" spc="-34" dirty="0">
                <a:latin typeface="Arial"/>
                <a:cs typeface="Arial"/>
              </a:rPr>
              <a:t>1</a:t>
            </a:r>
            <a:r>
              <a:rPr sz="1564" b="1" spc="-150" dirty="0">
                <a:latin typeface="Arial"/>
                <a:cs typeface="Arial"/>
              </a:rPr>
              <a:t> </a:t>
            </a:r>
            <a:r>
              <a:rPr sz="1564" b="1" spc="41" dirty="0">
                <a:latin typeface="Arial"/>
                <a:cs typeface="Arial"/>
              </a:rPr>
              <a:t>%</a:t>
            </a:r>
            <a:endParaRPr sz="1564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26519" y="1783693"/>
            <a:ext cx="526874" cy="264256"/>
          </a:xfrm>
          <a:prstGeom prst="rect">
            <a:avLst/>
          </a:prstGeom>
        </p:spPr>
        <p:txBody>
          <a:bodyPr vert="horz" wrap="square" lIns="0" tIns="23321" rIns="0" bIns="0" rtlCol="0">
            <a:spAutoFit/>
          </a:bodyPr>
          <a:lstStyle/>
          <a:p>
            <a:pPr marL="17275">
              <a:spcBef>
                <a:spcPts val="184"/>
              </a:spcBef>
            </a:pPr>
            <a:r>
              <a:rPr lang="en-US" sz="1564" b="1" spc="-27" dirty="0">
                <a:latin typeface="Arial"/>
                <a:cs typeface="Arial"/>
              </a:rPr>
              <a:t>2</a:t>
            </a:r>
            <a:r>
              <a:rPr sz="1564" b="1" spc="-27" dirty="0">
                <a:latin typeface="Arial"/>
                <a:cs typeface="Arial"/>
              </a:rPr>
              <a:t>.</a:t>
            </a:r>
            <a:r>
              <a:rPr lang="en-US" sz="1564" b="1" spc="-27" dirty="0">
                <a:latin typeface="Arial"/>
                <a:cs typeface="Arial"/>
              </a:rPr>
              <a:t>4</a:t>
            </a:r>
            <a:r>
              <a:rPr sz="1564" b="1" spc="-204" dirty="0">
                <a:latin typeface="Arial"/>
                <a:cs typeface="Arial"/>
              </a:rPr>
              <a:t> </a:t>
            </a:r>
            <a:r>
              <a:rPr sz="1564" b="1" spc="41" dirty="0">
                <a:latin typeface="Arial"/>
                <a:cs typeface="Arial"/>
              </a:rPr>
              <a:t>%</a:t>
            </a:r>
            <a:endParaRPr sz="1564" dirty="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248533" y="283407"/>
            <a:ext cx="7726358" cy="573667"/>
            <a:chOff x="470510" y="811821"/>
            <a:chExt cx="5680304" cy="421751"/>
          </a:xfrm>
        </p:grpSpPr>
        <p:sp>
          <p:nvSpPr>
            <p:cNvPr id="69" name="Flowchart: Alternate Process 68"/>
            <p:cNvSpPr/>
            <p:nvPr/>
          </p:nvSpPr>
          <p:spPr>
            <a:xfrm>
              <a:off x="470510" y="811821"/>
              <a:ext cx="3834684" cy="249639"/>
            </a:xfrm>
            <a:prstGeom prst="flowChartAlternateProcess">
              <a:avLst/>
            </a:prstGeom>
            <a:solidFill>
              <a:srgbClr val="6BBA9C"/>
            </a:solidFill>
            <a:ln>
              <a:solidFill>
                <a:srgbClr val="6BB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48"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724739" y="816822"/>
              <a:ext cx="5426075" cy="416750"/>
            </a:xfrm>
            <a:prstGeom prst="rect">
              <a:avLst/>
            </a:prstGeom>
          </p:spPr>
          <p:txBody>
            <a:bodyPr vert="horz" wrap="square" lIns="0" tIns="22457" rIns="0" bIns="0" rtlCol="0">
              <a:spAutoFit/>
            </a:bodyPr>
            <a:lstStyle/>
            <a:p>
              <a:pPr marL="185701">
                <a:spcBef>
                  <a:spcPts val="177"/>
                </a:spcBef>
              </a:pPr>
              <a:r>
                <a:rPr sz="1632" b="1" spc="-34" dirty="0">
                  <a:solidFill>
                    <a:srgbClr val="FFFFFF"/>
                  </a:solidFill>
                  <a:latin typeface="Arial"/>
                  <a:cs typeface="Arial"/>
                </a:rPr>
                <a:t>Besaran</a:t>
              </a:r>
              <a:r>
                <a:rPr sz="1632" b="1" spc="-129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32" b="1" spc="-27" dirty="0">
                  <a:solidFill>
                    <a:srgbClr val="FFFFFF"/>
                  </a:solidFill>
                  <a:latin typeface="Arial"/>
                  <a:cs typeface="Arial"/>
                </a:rPr>
                <a:t>uang</a:t>
              </a:r>
              <a:r>
                <a:rPr sz="1632" b="1" spc="-1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32" b="1" spc="-27" dirty="0">
                  <a:solidFill>
                    <a:srgbClr val="FFFFFF"/>
                  </a:solidFill>
                  <a:latin typeface="Arial"/>
                  <a:cs typeface="Arial"/>
                </a:rPr>
                <a:t>yang</a:t>
              </a:r>
              <a:r>
                <a:rPr sz="1632" b="1" spc="-1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32" b="1" spc="-34" dirty="0">
                  <a:solidFill>
                    <a:srgbClr val="FFFFFF"/>
                  </a:solidFill>
                  <a:latin typeface="Arial"/>
                  <a:cs typeface="Arial"/>
                </a:rPr>
                <a:t>biasa</a:t>
              </a:r>
              <a:r>
                <a:rPr sz="1632" b="1" spc="-1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32" b="1" spc="-41" dirty="0">
                  <a:solidFill>
                    <a:srgbClr val="FFFFFF"/>
                  </a:solidFill>
                  <a:latin typeface="Arial"/>
                  <a:cs typeface="Arial"/>
                </a:rPr>
                <a:t>disebar</a:t>
              </a:r>
              <a:r>
                <a:rPr sz="1632" b="1" spc="-122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32" b="1" spc="-48" dirty="0">
                  <a:solidFill>
                    <a:srgbClr val="FFFFFF"/>
                  </a:solidFill>
                  <a:latin typeface="Arial"/>
                  <a:cs typeface="Arial"/>
                </a:rPr>
                <a:t>calon</a:t>
              </a:r>
              <a:endParaRPr sz="1632" dirty="0"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</a:pPr>
              <a:endParaRPr sz="1904" dirty="0">
                <a:latin typeface="Times New Roman"/>
                <a:cs typeface="Times New Roman"/>
              </a:endParaRPr>
            </a:p>
          </p:txBody>
        </p:sp>
      </p:grpSp>
      <p:sp>
        <p:nvSpPr>
          <p:cNvPr id="58" name="object 90"/>
          <p:cNvSpPr txBox="1">
            <a:spLocks/>
          </p:cNvSpPr>
          <p:nvPr/>
        </p:nvSpPr>
        <p:spPr>
          <a:xfrm>
            <a:off x="4921868" y="269506"/>
            <a:ext cx="5609913" cy="646500"/>
          </a:xfrm>
          <a:prstGeom prst="rect">
            <a:avLst/>
          </a:prstGeom>
        </p:spPr>
        <p:txBody>
          <a:bodyPr vert="horz" wrap="square" lIns="0" tIns="18742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275" marR="14683" algn="r">
              <a:lnSpc>
                <a:spcPct val="77700"/>
              </a:lnSpc>
              <a:spcBef>
                <a:spcPts val="1476"/>
              </a:spcBef>
            </a:pPr>
            <a:r>
              <a:rPr lang="en-US" sz="3809" kern="0" spc="-197" dirty="0">
                <a:solidFill>
                  <a:srgbClr val="FEC200"/>
                </a:solidFill>
              </a:rPr>
              <a:t>KAMPANYE</a:t>
            </a:r>
            <a:endParaRPr lang="en-US" sz="3809" kern="0" dirty="0">
              <a:solidFill>
                <a:srgbClr val="FEC2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10658722" y="241071"/>
            <a:ext cx="717640" cy="839209"/>
          </a:xfrm>
          <a:prstGeom prst="rect">
            <a:avLst/>
          </a:prstGeom>
          <a:solidFill>
            <a:srgbClr val="6BB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250" y="495529"/>
            <a:ext cx="4002911" cy="4002911"/>
          </a:xfrm>
          <a:prstGeom prst="rect">
            <a:avLst/>
          </a:prstGeom>
        </p:spPr>
      </p:pic>
      <p:sp>
        <p:nvSpPr>
          <p:cNvPr id="61" name="Bent Arrow 60"/>
          <p:cNvSpPr/>
          <p:nvPr/>
        </p:nvSpPr>
        <p:spPr>
          <a:xfrm rot="16200000" flipH="1">
            <a:off x="7835056" y="2380932"/>
            <a:ext cx="1400319" cy="1885275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flipH="1">
            <a:off x="6583098" y="351638"/>
            <a:ext cx="1067719" cy="1694765"/>
          </a:xfrm>
          <a:prstGeom prst="bentArrow">
            <a:avLst>
              <a:gd name="adj1" fmla="val 7995"/>
              <a:gd name="adj2" fmla="val 11396"/>
              <a:gd name="adj3" fmla="val 25000"/>
              <a:gd name="adj4" fmla="val 41483"/>
            </a:avLst>
          </a:prstGeom>
          <a:solidFill>
            <a:srgbClr val="7FB8B2"/>
          </a:solidFill>
          <a:ln>
            <a:solidFill>
              <a:srgbClr val="7FB8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>
              <a:solidFill>
                <a:schemeClr val="tx1"/>
              </a:solidFill>
            </a:endParaRPr>
          </a:p>
        </p:txBody>
      </p:sp>
      <p:sp>
        <p:nvSpPr>
          <p:cNvPr id="79" name="object 33"/>
          <p:cNvSpPr/>
          <p:nvPr/>
        </p:nvSpPr>
        <p:spPr>
          <a:xfrm>
            <a:off x="5466161" y="2047958"/>
            <a:ext cx="666780" cy="7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3" y="3645107"/>
            <a:ext cx="3816710" cy="2858848"/>
          </a:xfrm>
          <a:prstGeom prst="rect">
            <a:avLst/>
          </a:prstGeom>
        </p:spPr>
      </p:pic>
      <p:sp>
        <p:nvSpPr>
          <p:cNvPr id="82" name="object 34"/>
          <p:cNvSpPr txBox="1"/>
          <p:nvPr/>
        </p:nvSpPr>
        <p:spPr>
          <a:xfrm rot="18890695">
            <a:off x="3535585" y="4048555"/>
            <a:ext cx="498553" cy="326171"/>
          </a:xfrm>
          <a:prstGeom prst="rect">
            <a:avLst/>
          </a:prstGeom>
        </p:spPr>
        <p:txBody>
          <a:bodyPr vert="horz" wrap="square" lIns="0" tIns="32822" rIns="0" bIns="0" rtlCol="0">
            <a:spAutoFit/>
          </a:bodyPr>
          <a:lstStyle/>
          <a:p>
            <a:pPr marL="132150">
              <a:spcBef>
                <a:spcPts val="258"/>
              </a:spcBef>
              <a:tabLst>
                <a:tab pos="983785" algn="l"/>
              </a:tabLst>
            </a:pPr>
            <a:r>
              <a:rPr lang="en-US" sz="1904" b="1" spc="-20" dirty="0" err="1">
                <a:solidFill>
                  <a:schemeClr val="bg1"/>
                </a:solidFill>
                <a:latin typeface="Arial"/>
                <a:cs typeface="Arial"/>
              </a:rPr>
              <a:t>Rp</a:t>
            </a:r>
            <a:endParaRPr sz="3264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6297205" y="3823534"/>
            <a:ext cx="5286015" cy="2482012"/>
            <a:chOff x="4264992" y="2636111"/>
            <a:chExt cx="3886200" cy="1824739"/>
          </a:xfrm>
        </p:grpSpPr>
        <p:sp>
          <p:nvSpPr>
            <p:cNvPr id="75" name="object 8"/>
            <p:cNvSpPr/>
            <p:nvPr/>
          </p:nvSpPr>
          <p:spPr>
            <a:xfrm>
              <a:off x="4264992" y="2799690"/>
              <a:ext cx="2645069" cy="1661160"/>
            </a:xfrm>
            <a:custGeom>
              <a:avLst/>
              <a:gdLst/>
              <a:ahLst/>
              <a:cxnLst/>
              <a:rect l="l" t="t" r="r" b="b"/>
              <a:pathLst>
                <a:path w="2753995" h="1661160">
                  <a:moveTo>
                    <a:pt x="2640190" y="0"/>
                  </a:moveTo>
                  <a:lnTo>
                    <a:pt x="113576" y="0"/>
                  </a:lnTo>
                  <a:lnTo>
                    <a:pt x="69367" y="8921"/>
                  </a:lnTo>
                  <a:lnTo>
                    <a:pt x="33266" y="33253"/>
                  </a:lnTo>
                  <a:lnTo>
                    <a:pt x="8925" y="69346"/>
                  </a:lnTo>
                  <a:lnTo>
                    <a:pt x="0" y="113550"/>
                  </a:lnTo>
                  <a:lnTo>
                    <a:pt x="0" y="1546961"/>
                  </a:lnTo>
                  <a:lnTo>
                    <a:pt x="8925" y="1591175"/>
                  </a:lnTo>
                  <a:lnTo>
                    <a:pt x="33266" y="1627276"/>
                  </a:lnTo>
                  <a:lnTo>
                    <a:pt x="69367" y="1651613"/>
                  </a:lnTo>
                  <a:lnTo>
                    <a:pt x="113576" y="1660537"/>
                  </a:lnTo>
                  <a:lnTo>
                    <a:pt x="2640190" y="1660537"/>
                  </a:lnTo>
                  <a:lnTo>
                    <a:pt x="2684398" y="1651613"/>
                  </a:lnTo>
                  <a:lnTo>
                    <a:pt x="2705372" y="1637474"/>
                  </a:lnTo>
                  <a:lnTo>
                    <a:pt x="134658" y="1637474"/>
                  </a:lnTo>
                  <a:lnTo>
                    <a:pt x="91515" y="1628763"/>
                  </a:lnTo>
                  <a:lnTo>
                    <a:pt x="56286" y="1605008"/>
                  </a:lnTo>
                  <a:lnTo>
                    <a:pt x="32534" y="1569778"/>
                  </a:lnTo>
                  <a:lnTo>
                    <a:pt x="23825" y="1526641"/>
                  </a:lnTo>
                  <a:lnTo>
                    <a:pt x="23825" y="576592"/>
                  </a:lnTo>
                  <a:lnTo>
                    <a:pt x="32534" y="533452"/>
                  </a:lnTo>
                  <a:lnTo>
                    <a:pt x="56286" y="498227"/>
                  </a:lnTo>
                  <a:lnTo>
                    <a:pt x="91515" y="474479"/>
                  </a:lnTo>
                  <a:lnTo>
                    <a:pt x="134658" y="465772"/>
                  </a:lnTo>
                  <a:lnTo>
                    <a:pt x="2753766" y="465772"/>
                  </a:lnTo>
                  <a:lnTo>
                    <a:pt x="2753766" y="113550"/>
                  </a:lnTo>
                  <a:lnTo>
                    <a:pt x="2744840" y="69346"/>
                  </a:lnTo>
                  <a:lnTo>
                    <a:pt x="2720500" y="33253"/>
                  </a:lnTo>
                  <a:lnTo>
                    <a:pt x="2684398" y="8921"/>
                  </a:lnTo>
                  <a:lnTo>
                    <a:pt x="2640190" y="0"/>
                  </a:lnTo>
                  <a:close/>
                </a:path>
                <a:path w="2753995" h="1661160">
                  <a:moveTo>
                    <a:pt x="2753766" y="465772"/>
                  </a:moveTo>
                  <a:lnTo>
                    <a:pt x="2619095" y="465772"/>
                  </a:lnTo>
                  <a:lnTo>
                    <a:pt x="2662247" y="474479"/>
                  </a:lnTo>
                  <a:lnTo>
                    <a:pt x="2697484" y="498227"/>
                  </a:lnTo>
                  <a:lnTo>
                    <a:pt x="2721242" y="533452"/>
                  </a:lnTo>
                  <a:lnTo>
                    <a:pt x="2729953" y="576592"/>
                  </a:lnTo>
                  <a:lnTo>
                    <a:pt x="2729953" y="1526641"/>
                  </a:lnTo>
                  <a:lnTo>
                    <a:pt x="2721242" y="1569778"/>
                  </a:lnTo>
                  <a:lnTo>
                    <a:pt x="2697484" y="1605008"/>
                  </a:lnTo>
                  <a:lnTo>
                    <a:pt x="2662247" y="1628763"/>
                  </a:lnTo>
                  <a:lnTo>
                    <a:pt x="2619095" y="1637474"/>
                  </a:lnTo>
                  <a:lnTo>
                    <a:pt x="2705372" y="1637474"/>
                  </a:lnTo>
                  <a:lnTo>
                    <a:pt x="2720500" y="1627276"/>
                  </a:lnTo>
                  <a:lnTo>
                    <a:pt x="2744840" y="1591175"/>
                  </a:lnTo>
                  <a:lnTo>
                    <a:pt x="2753766" y="1546961"/>
                  </a:lnTo>
                  <a:lnTo>
                    <a:pt x="2753766" y="465772"/>
                  </a:lnTo>
                  <a:close/>
                </a:path>
              </a:pathLst>
            </a:custGeom>
            <a:solidFill>
              <a:srgbClr val="6BBA9C"/>
            </a:solid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522711" y="2636111"/>
              <a:ext cx="587375" cy="626879"/>
              <a:chOff x="6522711" y="2636111"/>
              <a:chExt cx="587375" cy="626879"/>
            </a:xfrm>
          </p:grpSpPr>
          <p:sp>
            <p:nvSpPr>
              <p:cNvPr id="91" name="object 9"/>
              <p:cNvSpPr/>
              <p:nvPr/>
            </p:nvSpPr>
            <p:spPr>
              <a:xfrm>
                <a:off x="6876146" y="2807118"/>
                <a:ext cx="118986" cy="178658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2" name="object 10"/>
              <p:cNvSpPr/>
              <p:nvPr/>
            </p:nvSpPr>
            <p:spPr>
              <a:xfrm>
                <a:off x="6522711" y="2909180"/>
                <a:ext cx="587375" cy="353695"/>
              </a:xfrm>
              <a:custGeom>
                <a:avLst/>
                <a:gdLst/>
                <a:ahLst/>
                <a:cxnLst/>
                <a:rect l="l" t="t" r="r" b="b"/>
                <a:pathLst>
                  <a:path w="587375" h="353695">
                    <a:moveTo>
                      <a:pt x="210216" y="0"/>
                    </a:moveTo>
                    <a:lnTo>
                      <a:pt x="140280" y="25863"/>
                    </a:lnTo>
                    <a:lnTo>
                      <a:pt x="123851" y="32407"/>
                    </a:lnTo>
                    <a:lnTo>
                      <a:pt x="106863" y="39649"/>
                    </a:lnTo>
                    <a:lnTo>
                      <a:pt x="95384" y="42817"/>
                    </a:lnTo>
                    <a:lnTo>
                      <a:pt x="57447" y="54622"/>
                    </a:lnTo>
                    <a:lnTo>
                      <a:pt x="37724" y="111761"/>
                    </a:lnTo>
                    <a:lnTo>
                      <a:pt x="28898" y="157213"/>
                    </a:lnTo>
                    <a:lnTo>
                      <a:pt x="12827" y="258204"/>
                    </a:lnTo>
                    <a:lnTo>
                      <a:pt x="4201" y="315968"/>
                    </a:lnTo>
                    <a:lnTo>
                      <a:pt x="0" y="353310"/>
                    </a:lnTo>
                    <a:lnTo>
                      <a:pt x="427638" y="353310"/>
                    </a:lnTo>
                    <a:lnTo>
                      <a:pt x="423741" y="287591"/>
                    </a:lnTo>
                    <a:lnTo>
                      <a:pt x="571290" y="287591"/>
                    </a:lnTo>
                    <a:lnTo>
                      <a:pt x="586822" y="234824"/>
                    </a:lnTo>
                    <a:lnTo>
                      <a:pt x="585754" y="216752"/>
                    </a:lnTo>
                    <a:lnTo>
                      <a:pt x="583050" y="202120"/>
                    </a:lnTo>
                    <a:lnTo>
                      <a:pt x="569879" y="175209"/>
                    </a:lnTo>
                    <a:lnTo>
                      <a:pt x="315765" y="175209"/>
                    </a:lnTo>
                    <a:lnTo>
                      <a:pt x="210216" y="0"/>
                    </a:lnTo>
                    <a:close/>
                  </a:path>
                  <a:path w="587375" h="353695">
                    <a:moveTo>
                      <a:pt x="571290" y="287591"/>
                    </a:moveTo>
                    <a:lnTo>
                      <a:pt x="423741" y="287591"/>
                    </a:lnTo>
                    <a:lnTo>
                      <a:pt x="542613" y="316687"/>
                    </a:lnTo>
                    <a:lnTo>
                      <a:pt x="562961" y="296569"/>
                    </a:lnTo>
                    <a:lnTo>
                      <a:pt x="571290" y="287591"/>
                    </a:lnTo>
                    <a:close/>
                  </a:path>
                  <a:path w="587375" h="353695">
                    <a:moveTo>
                      <a:pt x="324744" y="20218"/>
                    </a:moveTo>
                    <a:lnTo>
                      <a:pt x="315765" y="175209"/>
                    </a:lnTo>
                    <a:lnTo>
                      <a:pt x="569879" y="175209"/>
                    </a:lnTo>
                    <a:lnTo>
                      <a:pt x="562812" y="160769"/>
                    </a:lnTo>
                    <a:lnTo>
                      <a:pt x="450754" y="160769"/>
                    </a:lnTo>
                    <a:lnTo>
                      <a:pt x="403357" y="71843"/>
                    </a:lnTo>
                    <a:lnTo>
                      <a:pt x="324744" y="20218"/>
                    </a:lnTo>
                    <a:close/>
                  </a:path>
                  <a:path w="587375" h="353695">
                    <a:moveTo>
                      <a:pt x="475214" y="33693"/>
                    </a:moveTo>
                    <a:lnTo>
                      <a:pt x="427856" y="77825"/>
                    </a:lnTo>
                    <a:lnTo>
                      <a:pt x="450754" y="160769"/>
                    </a:lnTo>
                    <a:lnTo>
                      <a:pt x="562812" y="160769"/>
                    </a:lnTo>
                    <a:lnTo>
                      <a:pt x="560269" y="155572"/>
                    </a:lnTo>
                    <a:lnTo>
                      <a:pt x="523860" y="99923"/>
                    </a:lnTo>
                    <a:lnTo>
                      <a:pt x="490086" y="53266"/>
                    </a:lnTo>
                    <a:lnTo>
                      <a:pt x="475214" y="33693"/>
                    </a:lnTo>
                    <a:close/>
                  </a:path>
                </a:pathLst>
              </a:custGeom>
              <a:solidFill>
                <a:srgbClr val="424143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3" name="object 11"/>
              <p:cNvSpPr/>
              <p:nvPr/>
            </p:nvSpPr>
            <p:spPr>
              <a:xfrm>
                <a:off x="6857655" y="2785164"/>
                <a:ext cx="10096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9539">
                    <a:moveTo>
                      <a:pt x="34557" y="0"/>
                    </a:moveTo>
                    <a:lnTo>
                      <a:pt x="648" y="22597"/>
                    </a:lnTo>
                    <a:lnTo>
                      <a:pt x="0" y="29247"/>
                    </a:lnTo>
                    <a:lnTo>
                      <a:pt x="2042" y="35873"/>
                    </a:lnTo>
                    <a:lnTo>
                      <a:pt x="48892" y="120265"/>
                    </a:lnTo>
                    <a:lnTo>
                      <a:pt x="53310" y="125575"/>
                    </a:lnTo>
                    <a:lnTo>
                      <a:pt x="59230" y="128670"/>
                    </a:lnTo>
                    <a:lnTo>
                      <a:pt x="65884" y="129325"/>
                    </a:lnTo>
                    <a:lnTo>
                      <a:pt x="72501" y="127313"/>
                    </a:lnTo>
                    <a:lnTo>
                      <a:pt x="91361" y="117077"/>
                    </a:lnTo>
                    <a:lnTo>
                      <a:pt x="96679" y="112645"/>
                    </a:lnTo>
                    <a:lnTo>
                      <a:pt x="99778" y="106726"/>
                    </a:lnTo>
                    <a:lnTo>
                      <a:pt x="100433" y="100075"/>
                    </a:lnTo>
                    <a:lnTo>
                      <a:pt x="98422" y="93442"/>
                    </a:lnTo>
                    <a:lnTo>
                      <a:pt x="51546" y="9051"/>
                    </a:lnTo>
                    <a:lnTo>
                      <a:pt x="47120" y="3733"/>
                    </a:lnTo>
                    <a:lnTo>
                      <a:pt x="41204" y="640"/>
                    </a:lnTo>
                    <a:lnTo>
                      <a:pt x="34557" y="0"/>
                    </a:lnTo>
                    <a:close/>
                  </a:path>
                </a:pathLst>
              </a:custGeom>
              <a:solidFill>
                <a:srgbClr val="1F3B60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4" name="object 12"/>
              <p:cNvSpPr/>
              <p:nvPr/>
            </p:nvSpPr>
            <p:spPr>
              <a:xfrm>
                <a:off x="6844785" y="2791901"/>
                <a:ext cx="100965" cy="129539"/>
              </a:xfrm>
              <a:custGeom>
                <a:avLst/>
                <a:gdLst/>
                <a:ahLst/>
                <a:cxnLst/>
                <a:rect l="l" t="t" r="r" b="b"/>
                <a:pathLst>
                  <a:path w="100965" h="129539">
                    <a:moveTo>
                      <a:pt x="34523" y="0"/>
                    </a:moveTo>
                    <a:lnTo>
                      <a:pt x="646" y="22612"/>
                    </a:lnTo>
                    <a:lnTo>
                      <a:pt x="0" y="29262"/>
                    </a:lnTo>
                    <a:lnTo>
                      <a:pt x="2026" y="35871"/>
                    </a:lnTo>
                    <a:lnTo>
                      <a:pt x="48889" y="120237"/>
                    </a:lnTo>
                    <a:lnTo>
                      <a:pt x="53312" y="125552"/>
                    </a:lnTo>
                    <a:lnTo>
                      <a:pt x="59234" y="128653"/>
                    </a:lnTo>
                    <a:lnTo>
                      <a:pt x="65893" y="129308"/>
                    </a:lnTo>
                    <a:lnTo>
                      <a:pt x="72523" y="127286"/>
                    </a:lnTo>
                    <a:lnTo>
                      <a:pt x="91345" y="117050"/>
                    </a:lnTo>
                    <a:lnTo>
                      <a:pt x="96673" y="112629"/>
                    </a:lnTo>
                    <a:lnTo>
                      <a:pt x="99779" y="106713"/>
                    </a:lnTo>
                    <a:lnTo>
                      <a:pt x="100430" y="100067"/>
                    </a:lnTo>
                    <a:lnTo>
                      <a:pt x="98393" y="93453"/>
                    </a:lnTo>
                    <a:lnTo>
                      <a:pt x="51556" y="9049"/>
                    </a:lnTo>
                    <a:lnTo>
                      <a:pt x="47107" y="3740"/>
                    </a:lnTo>
                    <a:lnTo>
                      <a:pt x="41178" y="649"/>
                    </a:lnTo>
                    <a:lnTo>
                      <a:pt x="34523" y="0"/>
                    </a:lnTo>
                    <a:close/>
                  </a:path>
                </a:pathLst>
              </a:custGeom>
              <a:solidFill>
                <a:srgbClr val="102944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5" name="object 13"/>
              <p:cNvSpPr/>
              <p:nvPr/>
            </p:nvSpPr>
            <p:spPr>
              <a:xfrm>
                <a:off x="6759723" y="2790669"/>
                <a:ext cx="93980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93979" h="132080">
                    <a:moveTo>
                      <a:pt x="0" y="0"/>
                    </a:moveTo>
                    <a:lnTo>
                      <a:pt x="0" y="94449"/>
                    </a:lnTo>
                    <a:lnTo>
                      <a:pt x="54025" y="131762"/>
                    </a:lnTo>
                    <a:lnTo>
                      <a:pt x="78155" y="113106"/>
                    </a:lnTo>
                    <a:lnTo>
                      <a:pt x="76746" y="59156"/>
                    </a:lnTo>
                    <a:lnTo>
                      <a:pt x="93929" y="28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8856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6" name="object 14"/>
              <p:cNvSpPr/>
              <p:nvPr/>
            </p:nvSpPr>
            <p:spPr>
              <a:xfrm>
                <a:off x="6724449" y="2670849"/>
                <a:ext cx="174625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74625" h="228600">
                    <a:moveTo>
                      <a:pt x="166438" y="152361"/>
                    </a:moveTo>
                    <a:lnTo>
                      <a:pt x="37877" y="152361"/>
                    </a:lnTo>
                    <a:lnTo>
                      <a:pt x="46831" y="157721"/>
                    </a:lnTo>
                    <a:lnTo>
                      <a:pt x="48698" y="161353"/>
                    </a:lnTo>
                    <a:lnTo>
                      <a:pt x="51917" y="171962"/>
                    </a:lnTo>
                    <a:lnTo>
                      <a:pt x="54195" y="184969"/>
                    </a:lnTo>
                    <a:lnTo>
                      <a:pt x="58176" y="198690"/>
                    </a:lnTo>
                    <a:lnTo>
                      <a:pt x="87456" y="223392"/>
                    </a:lnTo>
                    <a:lnTo>
                      <a:pt x="110526" y="228461"/>
                    </a:lnTo>
                    <a:lnTo>
                      <a:pt x="119891" y="227979"/>
                    </a:lnTo>
                    <a:lnTo>
                      <a:pt x="127171" y="225894"/>
                    </a:lnTo>
                    <a:lnTo>
                      <a:pt x="139678" y="212466"/>
                    </a:lnTo>
                    <a:lnTo>
                      <a:pt x="151706" y="190169"/>
                    </a:lnTo>
                    <a:lnTo>
                      <a:pt x="161673" y="166216"/>
                    </a:lnTo>
                    <a:lnTo>
                      <a:pt x="166438" y="152361"/>
                    </a:lnTo>
                    <a:close/>
                  </a:path>
                  <a:path w="174625" h="228600">
                    <a:moveTo>
                      <a:pt x="12630" y="0"/>
                    </a:moveTo>
                    <a:lnTo>
                      <a:pt x="3157" y="71538"/>
                    </a:lnTo>
                    <a:lnTo>
                      <a:pt x="0" y="111913"/>
                    </a:lnTo>
                    <a:lnTo>
                      <a:pt x="3157" y="136004"/>
                    </a:lnTo>
                    <a:lnTo>
                      <a:pt x="12630" y="158686"/>
                    </a:lnTo>
                    <a:lnTo>
                      <a:pt x="15551" y="164909"/>
                    </a:lnTo>
                    <a:lnTo>
                      <a:pt x="20873" y="171962"/>
                    </a:lnTo>
                    <a:lnTo>
                      <a:pt x="27463" y="178955"/>
                    </a:lnTo>
                    <a:lnTo>
                      <a:pt x="28011" y="166014"/>
                    </a:lnTo>
                    <a:lnTo>
                      <a:pt x="28890" y="159102"/>
                    </a:lnTo>
                    <a:lnTo>
                      <a:pt x="30730" y="155881"/>
                    </a:lnTo>
                    <a:lnTo>
                      <a:pt x="34156" y="154012"/>
                    </a:lnTo>
                    <a:lnTo>
                      <a:pt x="37877" y="152361"/>
                    </a:lnTo>
                    <a:lnTo>
                      <a:pt x="166438" y="152361"/>
                    </a:lnTo>
                    <a:lnTo>
                      <a:pt x="168001" y="147815"/>
                    </a:lnTo>
                    <a:lnTo>
                      <a:pt x="169232" y="137945"/>
                    </a:lnTo>
                    <a:lnTo>
                      <a:pt x="168398" y="126826"/>
                    </a:lnTo>
                    <a:lnTo>
                      <a:pt x="166969" y="114705"/>
                    </a:lnTo>
                    <a:lnTo>
                      <a:pt x="166414" y="101828"/>
                    </a:lnTo>
                    <a:lnTo>
                      <a:pt x="166643" y="94335"/>
                    </a:lnTo>
                    <a:lnTo>
                      <a:pt x="174034" y="86131"/>
                    </a:lnTo>
                    <a:lnTo>
                      <a:pt x="173907" y="78625"/>
                    </a:lnTo>
                    <a:lnTo>
                      <a:pt x="172971" y="54037"/>
                    </a:lnTo>
                    <a:lnTo>
                      <a:pt x="171543" y="33251"/>
                    </a:lnTo>
                    <a:lnTo>
                      <a:pt x="170237" y="18871"/>
                    </a:lnTo>
                    <a:lnTo>
                      <a:pt x="169665" y="13500"/>
                    </a:lnTo>
                    <a:lnTo>
                      <a:pt x="12630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7" name="object 15"/>
              <p:cNvSpPr/>
              <p:nvPr/>
            </p:nvSpPr>
            <p:spPr>
              <a:xfrm>
                <a:off x="6626992" y="3069950"/>
                <a:ext cx="5905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193039">
                    <a:moveTo>
                      <a:pt x="38051" y="0"/>
                    </a:moveTo>
                    <a:lnTo>
                      <a:pt x="19692" y="19515"/>
                    </a:lnTo>
                    <a:lnTo>
                      <a:pt x="9973" y="62510"/>
                    </a:lnTo>
                    <a:lnTo>
                      <a:pt x="6152" y="105518"/>
                    </a:lnTo>
                    <a:lnTo>
                      <a:pt x="5488" y="125069"/>
                    </a:lnTo>
                    <a:lnTo>
                      <a:pt x="0" y="192539"/>
                    </a:lnTo>
                    <a:lnTo>
                      <a:pt x="45855" y="192539"/>
                    </a:lnTo>
                    <a:lnTo>
                      <a:pt x="46242" y="177380"/>
                    </a:lnTo>
                    <a:lnTo>
                      <a:pt x="51447" y="130900"/>
                    </a:lnTo>
                    <a:lnTo>
                      <a:pt x="59030" y="72016"/>
                    </a:lnTo>
                    <a:lnTo>
                      <a:pt x="58171" y="21470"/>
                    </a:lnTo>
                    <a:lnTo>
                      <a:pt x="38051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8" name="object 16"/>
              <p:cNvSpPr/>
              <p:nvPr/>
            </p:nvSpPr>
            <p:spPr>
              <a:xfrm>
                <a:off x="6926069" y="2981031"/>
                <a:ext cx="13970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139700" h="252094">
                    <a:moveTo>
                      <a:pt x="0" y="0"/>
                    </a:moveTo>
                    <a:lnTo>
                      <a:pt x="20383" y="215747"/>
                    </a:lnTo>
                    <a:lnTo>
                      <a:pt x="34685" y="224208"/>
                    </a:lnTo>
                    <a:lnTo>
                      <a:pt x="68427" y="240734"/>
                    </a:lnTo>
                    <a:lnTo>
                      <a:pt x="107865" y="252041"/>
                    </a:lnTo>
                    <a:lnTo>
                      <a:pt x="139255" y="244843"/>
                    </a:lnTo>
                    <a:lnTo>
                      <a:pt x="134318" y="237928"/>
                    </a:lnTo>
                    <a:lnTo>
                      <a:pt x="115184" y="224470"/>
                    </a:lnTo>
                    <a:lnTo>
                      <a:pt x="90536" y="201428"/>
                    </a:lnTo>
                    <a:lnTo>
                      <a:pt x="69062" y="165760"/>
                    </a:lnTo>
                    <a:lnTo>
                      <a:pt x="54952" y="126666"/>
                    </a:lnTo>
                    <a:lnTo>
                      <a:pt x="45262" y="78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99" name="object 17"/>
              <p:cNvSpPr/>
              <p:nvPr/>
            </p:nvSpPr>
            <p:spPr>
              <a:xfrm>
                <a:off x="6732923" y="2885112"/>
                <a:ext cx="114935" cy="199390"/>
              </a:xfrm>
              <a:custGeom>
                <a:avLst/>
                <a:gdLst/>
                <a:ahLst/>
                <a:cxnLst/>
                <a:rect l="l" t="t" r="r" b="b"/>
                <a:pathLst>
                  <a:path w="114934" h="199389">
                    <a:moveTo>
                      <a:pt x="26797" y="0"/>
                    </a:moveTo>
                    <a:lnTo>
                      <a:pt x="0" y="24066"/>
                    </a:lnTo>
                    <a:lnTo>
                      <a:pt x="105537" y="199275"/>
                    </a:lnTo>
                    <a:lnTo>
                      <a:pt x="114566" y="44284"/>
                    </a:lnTo>
                    <a:lnTo>
                      <a:pt x="111952" y="37325"/>
                    </a:lnTo>
                    <a:lnTo>
                      <a:pt x="80822" y="37325"/>
                    </a:lnTo>
                    <a:lnTo>
                      <a:pt x="26797" y="0"/>
                    </a:lnTo>
                    <a:close/>
                  </a:path>
                  <a:path w="114934" h="199389">
                    <a:moveTo>
                      <a:pt x="104940" y="18656"/>
                    </a:moveTo>
                    <a:lnTo>
                      <a:pt x="80822" y="37325"/>
                    </a:lnTo>
                    <a:lnTo>
                      <a:pt x="111952" y="37325"/>
                    </a:lnTo>
                    <a:lnTo>
                      <a:pt x="104940" y="1865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0" name="object 18"/>
              <p:cNvSpPr/>
              <p:nvPr/>
            </p:nvSpPr>
            <p:spPr>
              <a:xfrm>
                <a:off x="6790184" y="2947986"/>
                <a:ext cx="5461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4609" h="136525">
                    <a:moveTo>
                      <a:pt x="22233" y="0"/>
                    </a:moveTo>
                    <a:lnTo>
                      <a:pt x="19337" y="2966"/>
                    </a:lnTo>
                    <a:lnTo>
                      <a:pt x="12662" y="12980"/>
                    </a:lnTo>
                    <a:lnTo>
                      <a:pt x="0" y="33039"/>
                    </a:lnTo>
                    <a:lnTo>
                      <a:pt x="15748" y="50730"/>
                    </a:lnTo>
                    <a:lnTo>
                      <a:pt x="7467" y="68663"/>
                    </a:lnTo>
                    <a:lnTo>
                      <a:pt x="48272" y="136405"/>
                    </a:lnTo>
                    <a:lnTo>
                      <a:pt x="52260" y="68015"/>
                    </a:lnTo>
                    <a:lnTo>
                      <a:pt x="37706" y="53550"/>
                    </a:lnTo>
                    <a:lnTo>
                      <a:pt x="54533" y="28683"/>
                    </a:lnTo>
                    <a:lnTo>
                      <a:pt x="49936" y="24775"/>
                    </a:lnTo>
                    <a:lnTo>
                      <a:pt x="39693" y="15961"/>
                    </a:lnTo>
                    <a:lnTo>
                      <a:pt x="29127" y="6609"/>
                    </a:lnTo>
                    <a:lnTo>
                      <a:pt x="23558" y="1086"/>
                    </a:lnTo>
                    <a:lnTo>
                      <a:pt x="22233" y="0"/>
                    </a:lnTo>
                    <a:close/>
                  </a:path>
                </a:pathLst>
              </a:custGeom>
              <a:solidFill>
                <a:srgbClr val="DD615B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1" name="object 19"/>
              <p:cNvSpPr/>
              <p:nvPr/>
            </p:nvSpPr>
            <p:spPr>
              <a:xfrm>
                <a:off x="6705496" y="2636111"/>
                <a:ext cx="194310" cy="216535"/>
              </a:xfrm>
              <a:custGeom>
                <a:avLst/>
                <a:gdLst/>
                <a:ahLst/>
                <a:cxnLst/>
                <a:rect l="l" t="t" r="r" b="b"/>
                <a:pathLst>
                  <a:path w="194309" h="216535">
                    <a:moveTo>
                      <a:pt x="111777" y="0"/>
                    </a:moveTo>
                    <a:lnTo>
                      <a:pt x="67344" y="3306"/>
                    </a:lnTo>
                    <a:lnTo>
                      <a:pt x="34139" y="18807"/>
                    </a:lnTo>
                    <a:lnTo>
                      <a:pt x="3651" y="63142"/>
                    </a:lnTo>
                    <a:lnTo>
                      <a:pt x="0" y="105752"/>
                    </a:lnTo>
                    <a:lnTo>
                      <a:pt x="10909" y="143974"/>
                    </a:lnTo>
                    <a:lnTo>
                      <a:pt x="24106" y="175144"/>
                    </a:lnTo>
                    <a:lnTo>
                      <a:pt x="29587" y="189860"/>
                    </a:lnTo>
                    <a:lnTo>
                      <a:pt x="35799" y="204762"/>
                    </a:lnTo>
                    <a:lnTo>
                      <a:pt x="42369" y="215150"/>
                    </a:lnTo>
                    <a:lnTo>
                      <a:pt x="48921" y="216330"/>
                    </a:lnTo>
                    <a:lnTo>
                      <a:pt x="53698" y="210311"/>
                    </a:lnTo>
                    <a:lnTo>
                      <a:pt x="56673" y="201728"/>
                    </a:lnTo>
                    <a:lnTo>
                      <a:pt x="58217" y="191159"/>
                    </a:lnTo>
                    <a:lnTo>
                      <a:pt x="58700" y="179182"/>
                    </a:lnTo>
                    <a:lnTo>
                      <a:pt x="50442" y="177742"/>
                    </a:lnTo>
                    <a:lnTo>
                      <a:pt x="42835" y="172743"/>
                    </a:lnTo>
                    <a:lnTo>
                      <a:pt x="36605" y="164773"/>
                    </a:lnTo>
                    <a:lnTo>
                      <a:pt x="32475" y="154417"/>
                    </a:lnTo>
                    <a:lnTo>
                      <a:pt x="31275" y="142366"/>
                    </a:lnTo>
                    <a:lnTo>
                      <a:pt x="33570" y="131708"/>
                    </a:lnTo>
                    <a:lnTo>
                      <a:pt x="38890" y="123572"/>
                    </a:lnTo>
                    <a:lnTo>
                      <a:pt x="46762" y="119086"/>
                    </a:lnTo>
                    <a:lnTo>
                      <a:pt x="50547" y="118184"/>
                    </a:lnTo>
                    <a:lnTo>
                      <a:pt x="63517" y="118184"/>
                    </a:lnTo>
                    <a:lnTo>
                      <a:pt x="62688" y="111466"/>
                    </a:lnTo>
                    <a:lnTo>
                      <a:pt x="68119" y="98084"/>
                    </a:lnTo>
                    <a:lnTo>
                      <a:pt x="73193" y="88057"/>
                    </a:lnTo>
                    <a:lnTo>
                      <a:pt x="79888" y="79910"/>
                    </a:lnTo>
                    <a:lnTo>
                      <a:pt x="88977" y="75131"/>
                    </a:lnTo>
                    <a:lnTo>
                      <a:pt x="194161" y="75131"/>
                    </a:lnTo>
                    <a:lnTo>
                      <a:pt x="194238" y="59367"/>
                    </a:lnTo>
                    <a:lnTo>
                      <a:pt x="191759" y="40245"/>
                    </a:lnTo>
                    <a:lnTo>
                      <a:pt x="186920" y="27265"/>
                    </a:lnTo>
                    <a:lnTo>
                      <a:pt x="155586" y="8211"/>
                    </a:lnTo>
                    <a:lnTo>
                      <a:pt x="111777" y="0"/>
                    </a:lnTo>
                    <a:close/>
                  </a:path>
                  <a:path w="194309" h="216535">
                    <a:moveTo>
                      <a:pt x="63517" y="118184"/>
                    </a:moveTo>
                    <a:lnTo>
                      <a:pt x="50547" y="118184"/>
                    </a:lnTo>
                    <a:lnTo>
                      <a:pt x="57253" y="129398"/>
                    </a:lnTo>
                    <a:lnTo>
                      <a:pt x="60669" y="127404"/>
                    </a:lnTo>
                    <a:lnTo>
                      <a:pt x="64377" y="125156"/>
                    </a:lnTo>
                    <a:lnTo>
                      <a:pt x="63517" y="118184"/>
                    </a:lnTo>
                    <a:close/>
                  </a:path>
                  <a:path w="194309" h="216535">
                    <a:moveTo>
                      <a:pt x="194161" y="75131"/>
                    </a:moveTo>
                    <a:lnTo>
                      <a:pt x="88977" y="75131"/>
                    </a:lnTo>
                    <a:lnTo>
                      <a:pt x="103141" y="75742"/>
                    </a:lnTo>
                    <a:lnTo>
                      <a:pt x="120651" y="80670"/>
                    </a:lnTo>
                    <a:lnTo>
                      <a:pt x="138237" y="86152"/>
                    </a:lnTo>
                    <a:lnTo>
                      <a:pt x="152630" y="88428"/>
                    </a:lnTo>
                    <a:lnTo>
                      <a:pt x="162582" y="85039"/>
                    </a:lnTo>
                    <a:lnTo>
                      <a:pt x="173297" y="79028"/>
                    </a:lnTo>
                    <a:lnTo>
                      <a:pt x="183353" y="75321"/>
                    </a:lnTo>
                    <a:lnTo>
                      <a:pt x="194160" y="75321"/>
                    </a:lnTo>
                    <a:lnTo>
                      <a:pt x="194161" y="75131"/>
                    </a:lnTo>
                    <a:close/>
                  </a:path>
                  <a:path w="194309" h="216535">
                    <a:moveTo>
                      <a:pt x="194160" y="75321"/>
                    </a:moveTo>
                    <a:lnTo>
                      <a:pt x="183353" y="75321"/>
                    </a:lnTo>
                    <a:lnTo>
                      <a:pt x="191327" y="78840"/>
                    </a:lnTo>
                    <a:lnTo>
                      <a:pt x="194160" y="75321"/>
                    </a:lnTo>
                    <a:close/>
                  </a:path>
                </a:pathLst>
              </a:custGeom>
              <a:solidFill>
                <a:srgbClr val="92251E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2" name="object 20"/>
              <p:cNvSpPr/>
              <p:nvPr/>
            </p:nvSpPr>
            <p:spPr>
              <a:xfrm>
                <a:off x="6943215" y="2933076"/>
                <a:ext cx="53340" cy="52069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52069">
                    <a:moveTo>
                      <a:pt x="44411" y="0"/>
                    </a:moveTo>
                    <a:lnTo>
                      <a:pt x="0" y="36309"/>
                    </a:lnTo>
                    <a:lnTo>
                      <a:pt x="10007" y="51981"/>
                    </a:lnTo>
                    <a:lnTo>
                      <a:pt x="52971" y="11760"/>
                    </a:lnTo>
                    <a:lnTo>
                      <a:pt x="4441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3" name="object 21"/>
              <p:cNvSpPr/>
              <p:nvPr/>
            </p:nvSpPr>
            <p:spPr>
              <a:xfrm>
                <a:off x="6687317" y="2902333"/>
                <a:ext cx="211454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211454" h="252094">
                    <a:moveTo>
                      <a:pt x="50330" y="0"/>
                    </a:moveTo>
                    <a:lnTo>
                      <a:pt x="0" y="23812"/>
                    </a:lnTo>
                    <a:lnTo>
                      <a:pt x="17144" y="104267"/>
                    </a:lnTo>
                    <a:lnTo>
                      <a:pt x="59804" y="109131"/>
                    </a:lnTo>
                    <a:lnTo>
                      <a:pt x="45605" y="142659"/>
                    </a:lnTo>
                    <a:lnTo>
                      <a:pt x="157403" y="251764"/>
                    </a:lnTo>
                    <a:lnTo>
                      <a:pt x="185803" y="182054"/>
                    </a:lnTo>
                    <a:lnTo>
                      <a:pt x="151129" y="182054"/>
                    </a:lnTo>
                    <a:lnTo>
                      <a:pt x="50330" y="0"/>
                    </a:lnTo>
                    <a:close/>
                  </a:path>
                  <a:path w="211454" h="252094">
                    <a:moveTo>
                      <a:pt x="160159" y="27063"/>
                    </a:moveTo>
                    <a:lnTo>
                      <a:pt x="151129" y="182054"/>
                    </a:lnTo>
                    <a:lnTo>
                      <a:pt x="185803" y="182054"/>
                    </a:lnTo>
                    <a:lnTo>
                      <a:pt x="211035" y="120116"/>
                    </a:lnTo>
                    <a:lnTo>
                      <a:pt x="188785" y="89014"/>
                    </a:lnTo>
                    <a:lnTo>
                      <a:pt x="207670" y="58280"/>
                    </a:lnTo>
                    <a:lnTo>
                      <a:pt x="160159" y="27063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4" name="object 22"/>
              <p:cNvSpPr/>
              <p:nvPr/>
            </p:nvSpPr>
            <p:spPr>
              <a:xfrm>
                <a:off x="6836374" y="3197122"/>
                <a:ext cx="17780" cy="29209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29210">
                    <a:moveTo>
                      <a:pt x="13411" y="0"/>
                    </a:moveTo>
                    <a:lnTo>
                      <a:pt x="3873" y="0"/>
                    </a:lnTo>
                    <a:lnTo>
                      <a:pt x="0" y="6451"/>
                    </a:lnTo>
                    <a:lnTo>
                      <a:pt x="0" y="22301"/>
                    </a:lnTo>
                    <a:lnTo>
                      <a:pt x="3873" y="28752"/>
                    </a:lnTo>
                    <a:lnTo>
                      <a:pt x="13411" y="28752"/>
                    </a:lnTo>
                    <a:lnTo>
                      <a:pt x="17284" y="22301"/>
                    </a:lnTo>
                    <a:lnTo>
                      <a:pt x="17284" y="6451"/>
                    </a:lnTo>
                    <a:lnTo>
                      <a:pt x="13411" y="0"/>
                    </a:lnTo>
                    <a:close/>
                  </a:path>
                </a:pathLst>
              </a:custGeom>
              <a:solidFill>
                <a:srgbClr val="211F1F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5" name="object 23"/>
              <p:cNvSpPr/>
              <p:nvPr/>
            </p:nvSpPr>
            <p:spPr>
              <a:xfrm>
                <a:off x="6903778" y="2805921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88" y="0"/>
                    </a:moveTo>
                    <a:lnTo>
                      <a:pt x="5257" y="152"/>
                    </a:lnTo>
                    <a:lnTo>
                      <a:pt x="0" y="8712"/>
                    </a:lnTo>
                    <a:lnTo>
                      <a:pt x="3301" y="15493"/>
                    </a:lnTo>
                    <a:lnTo>
                      <a:pt x="16675" y="23698"/>
                    </a:lnTo>
                    <a:lnTo>
                      <a:pt x="24244" y="23520"/>
                    </a:lnTo>
                    <a:lnTo>
                      <a:pt x="26860" y="19240"/>
                    </a:lnTo>
                    <a:lnTo>
                      <a:pt x="29425" y="14960"/>
                    </a:lnTo>
                    <a:lnTo>
                      <a:pt x="26161" y="8191"/>
                    </a:lnTo>
                    <a:lnTo>
                      <a:pt x="19507" y="4076"/>
                    </a:lnTo>
                    <a:lnTo>
                      <a:pt x="12788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6" name="object 24"/>
              <p:cNvSpPr/>
              <p:nvPr/>
            </p:nvSpPr>
            <p:spPr>
              <a:xfrm>
                <a:off x="6916815" y="2822167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50" y="0"/>
                    </a:moveTo>
                    <a:lnTo>
                      <a:pt x="5232" y="165"/>
                    </a:lnTo>
                    <a:lnTo>
                      <a:pt x="2590" y="4444"/>
                    </a:lnTo>
                    <a:lnTo>
                      <a:pt x="0" y="8712"/>
                    </a:lnTo>
                    <a:lnTo>
                      <a:pt x="3276" y="15506"/>
                    </a:lnTo>
                    <a:lnTo>
                      <a:pt x="16649" y="23685"/>
                    </a:lnTo>
                    <a:lnTo>
                      <a:pt x="24180" y="23533"/>
                    </a:lnTo>
                    <a:lnTo>
                      <a:pt x="29451" y="14973"/>
                    </a:lnTo>
                    <a:lnTo>
                      <a:pt x="26111" y="8191"/>
                    </a:lnTo>
                    <a:lnTo>
                      <a:pt x="12750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7" name="object 25"/>
              <p:cNvSpPr/>
              <p:nvPr/>
            </p:nvSpPr>
            <p:spPr>
              <a:xfrm>
                <a:off x="6928536" y="2839680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38" y="0"/>
                    </a:moveTo>
                    <a:lnTo>
                      <a:pt x="5206" y="114"/>
                    </a:lnTo>
                    <a:lnTo>
                      <a:pt x="2616" y="4406"/>
                    </a:lnTo>
                    <a:lnTo>
                      <a:pt x="0" y="8661"/>
                    </a:lnTo>
                    <a:lnTo>
                      <a:pt x="3289" y="15468"/>
                    </a:lnTo>
                    <a:lnTo>
                      <a:pt x="16649" y="23634"/>
                    </a:lnTo>
                    <a:lnTo>
                      <a:pt x="24193" y="23469"/>
                    </a:lnTo>
                    <a:lnTo>
                      <a:pt x="26784" y="19215"/>
                    </a:lnTo>
                    <a:lnTo>
                      <a:pt x="29451" y="14922"/>
                    </a:lnTo>
                    <a:lnTo>
                      <a:pt x="26149" y="8153"/>
                    </a:lnTo>
                    <a:lnTo>
                      <a:pt x="12738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  <p:sp>
            <p:nvSpPr>
              <p:cNvPr id="108" name="object 26"/>
              <p:cNvSpPr/>
              <p:nvPr/>
            </p:nvSpPr>
            <p:spPr>
              <a:xfrm>
                <a:off x="6937674" y="2855431"/>
                <a:ext cx="2984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29845" h="24130">
                    <a:moveTo>
                      <a:pt x="12776" y="0"/>
                    </a:moveTo>
                    <a:lnTo>
                      <a:pt x="5232" y="165"/>
                    </a:lnTo>
                    <a:lnTo>
                      <a:pt x="0" y="8699"/>
                    </a:lnTo>
                    <a:lnTo>
                      <a:pt x="3314" y="15481"/>
                    </a:lnTo>
                    <a:lnTo>
                      <a:pt x="16662" y="23685"/>
                    </a:lnTo>
                    <a:lnTo>
                      <a:pt x="24231" y="23533"/>
                    </a:lnTo>
                    <a:lnTo>
                      <a:pt x="29438" y="14973"/>
                    </a:lnTo>
                    <a:lnTo>
                      <a:pt x="26162" y="8178"/>
                    </a:lnTo>
                    <a:lnTo>
                      <a:pt x="12776" y="0"/>
                    </a:lnTo>
                    <a:close/>
                  </a:path>
                </a:pathLst>
              </a:custGeom>
              <a:solidFill>
                <a:srgbClr val="F8A76A"/>
              </a:solidFill>
            </p:spPr>
            <p:txBody>
              <a:bodyPr wrap="square" lIns="0" tIns="0" rIns="0" bIns="0" rtlCol="0"/>
              <a:lstStyle/>
              <a:p>
                <a:endParaRPr sz="2448"/>
              </a:p>
            </p:txBody>
          </p:sp>
        </p:grpSp>
        <p:sp>
          <p:nvSpPr>
            <p:cNvPr id="83" name="object 27"/>
            <p:cNvSpPr txBox="1"/>
            <p:nvPr/>
          </p:nvSpPr>
          <p:spPr>
            <a:xfrm>
              <a:off x="4883999" y="4127817"/>
              <a:ext cx="615315" cy="261800"/>
            </a:xfrm>
            <a:prstGeom prst="rect">
              <a:avLst/>
            </a:prstGeom>
          </p:spPr>
          <p:txBody>
            <a:bodyPr vert="horz" wrap="square" lIns="0" tIns="22457" rIns="0" bIns="0" rtlCol="0">
              <a:spAutoFit/>
            </a:bodyPr>
            <a:lstStyle/>
            <a:p>
              <a:pPr marL="17275" marR="6910" indent="250481">
                <a:lnSpc>
                  <a:spcPts val="1292"/>
                </a:lnSpc>
                <a:spcBef>
                  <a:spcPts val="177"/>
                </a:spcBef>
              </a:pPr>
              <a:r>
                <a:rPr sz="1088" b="1" spc="-54" dirty="0">
                  <a:solidFill>
                    <a:srgbClr val="6BBA9C"/>
                  </a:solidFill>
                  <a:latin typeface="Arial"/>
                  <a:cs typeface="Arial"/>
                </a:rPr>
                <a:t>Pasti  </a:t>
              </a:r>
              <a:r>
                <a:rPr sz="1088" b="1" spc="-48" dirty="0">
                  <a:solidFill>
                    <a:srgbClr val="6BBA9C"/>
                  </a:solidFill>
                  <a:latin typeface="Arial"/>
                  <a:cs typeface="Arial"/>
                </a:rPr>
                <a:t>akan</a:t>
              </a:r>
              <a:r>
                <a:rPr sz="1088" b="1" spc="-177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1088" b="1" spc="-54" dirty="0">
                  <a:solidFill>
                    <a:srgbClr val="6BBA9C"/>
                  </a:solidFill>
                  <a:latin typeface="Arial"/>
                  <a:cs typeface="Arial"/>
                </a:rPr>
                <a:t>memilih</a:t>
              </a:r>
              <a:endParaRPr sz="1088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84" name="object 28"/>
            <p:cNvSpPr txBox="1"/>
            <p:nvPr/>
          </p:nvSpPr>
          <p:spPr>
            <a:xfrm>
              <a:off x="5794428" y="4188136"/>
              <a:ext cx="558165" cy="134625"/>
            </a:xfrm>
            <a:prstGeom prst="rect">
              <a:avLst/>
            </a:prstGeom>
          </p:spPr>
          <p:txBody>
            <a:bodyPr vert="horz" wrap="square" lIns="0" tIns="15547" rIns="0" bIns="0" rtlCol="0">
              <a:spAutoFit/>
            </a:bodyPr>
            <a:lstStyle/>
            <a:p>
              <a:pPr marL="17275">
                <a:spcBef>
                  <a:spcPts val="122"/>
                </a:spcBef>
              </a:pPr>
              <a:r>
                <a:rPr sz="1088" b="1" spc="-48" dirty="0">
                  <a:solidFill>
                    <a:srgbClr val="6BBA9C"/>
                  </a:solidFill>
                  <a:latin typeface="Arial"/>
                  <a:cs typeface="Arial"/>
                </a:rPr>
                <a:t>Belum</a:t>
              </a:r>
              <a:r>
                <a:rPr sz="1088" b="1" spc="-155" dirty="0">
                  <a:solidFill>
                    <a:srgbClr val="6BBA9C"/>
                  </a:solidFill>
                  <a:latin typeface="Arial"/>
                  <a:cs typeface="Arial"/>
                </a:rPr>
                <a:t> </a:t>
              </a:r>
              <a:r>
                <a:rPr sz="1088" b="1" spc="-54" dirty="0">
                  <a:solidFill>
                    <a:srgbClr val="6BBA9C"/>
                  </a:solidFill>
                  <a:latin typeface="Arial"/>
                  <a:cs typeface="Arial"/>
                </a:rPr>
                <a:t>Pasti</a:t>
              </a:r>
              <a:endParaRPr sz="1088" dirty="0">
                <a:solidFill>
                  <a:srgbClr val="6BBA9C"/>
                </a:solidFill>
                <a:latin typeface="Arial"/>
                <a:cs typeface="Arial"/>
              </a:endParaRPr>
            </a:p>
          </p:txBody>
        </p:sp>
        <p:sp>
          <p:nvSpPr>
            <p:cNvPr id="85" name="object 30"/>
            <p:cNvSpPr txBox="1"/>
            <p:nvPr/>
          </p:nvSpPr>
          <p:spPr>
            <a:xfrm>
              <a:off x="5924425" y="3808230"/>
              <a:ext cx="382261" cy="138472"/>
            </a:xfrm>
            <a:prstGeom prst="rect">
              <a:avLst/>
            </a:prstGeom>
          </p:spPr>
          <p:txBody>
            <a:bodyPr vert="horz" wrap="square" lIns="0" tIns="20729" rIns="0" bIns="0" rtlCol="0">
              <a:spAutoFit/>
            </a:bodyPr>
            <a:lstStyle/>
            <a:p>
              <a:pPr marL="17275">
                <a:spcBef>
                  <a:spcPts val="163"/>
                </a:spcBef>
              </a:pPr>
              <a:r>
                <a:rPr lang="en-US" sz="1088" b="1" spc="-20" dirty="0">
                  <a:solidFill>
                    <a:srgbClr val="003C7A"/>
                  </a:solidFill>
                  <a:latin typeface="Arial"/>
                  <a:cs typeface="Arial"/>
                </a:rPr>
                <a:t>8</a:t>
              </a:r>
              <a:r>
                <a:rPr sz="1088" b="1" spc="-20" dirty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1088" b="1" spc="-20" dirty="0">
                  <a:solidFill>
                    <a:srgbClr val="003C7A"/>
                  </a:solidFill>
                  <a:latin typeface="Arial"/>
                  <a:cs typeface="Arial"/>
                </a:rPr>
                <a:t>1</a:t>
              </a:r>
              <a:r>
                <a:rPr sz="1088" b="1" spc="-155" dirty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1088" b="1" spc="27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86" name="object 32"/>
            <p:cNvSpPr/>
            <p:nvPr/>
          </p:nvSpPr>
          <p:spPr>
            <a:xfrm>
              <a:off x="4972196" y="3366388"/>
              <a:ext cx="490270" cy="751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87" name="object 33"/>
            <p:cNvSpPr/>
            <p:nvPr/>
          </p:nvSpPr>
          <p:spPr>
            <a:xfrm>
              <a:off x="5816480" y="4007713"/>
              <a:ext cx="490207" cy="110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88" name="object 35"/>
            <p:cNvSpPr/>
            <p:nvPr/>
          </p:nvSpPr>
          <p:spPr>
            <a:xfrm flipV="1">
              <a:off x="4904061" y="4066093"/>
              <a:ext cx="1491865" cy="52210"/>
            </a:xfrm>
            <a:custGeom>
              <a:avLst/>
              <a:gdLst/>
              <a:ahLst/>
              <a:cxnLst/>
              <a:rect l="l" t="t" r="r" b="b"/>
              <a:pathLst>
                <a:path w="2389504">
                  <a:moveTo>
                    <a:pt x="0" y="0"/>
                  </a:moveTo>
                  <a:lnTo>
                    <a:pt x="2388920" y="0"/>
                  </a:lnTo>
                </a:path>
              </a:pathLst>
            </a:custGeom>
            <a:ln w="38100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 sz="2448"/>
            </a:p>
          </p:txBody>
        </p:sp>
        <p:sp>
          <p:nvSpPr>
            <p:cNvPr id="89" name="object 36"/>
            <p:cNvSpPr txBox="1"/>
            <p:nvPr/>
          </p:nvSpPr>
          <p:spPr>
            <a:xfrm>
              <a:off x="5040827" y="3808230"/>
              <a:ext cx="330835" cy="138472"/>
            </a:xfrm>
            <a:prstGeom prst="rect">
              <a:avLst/>
            </a:prstGeom>
          </p:spPr>
          <p:txBody>
            <a:bodyPr vert="horz" wrap="square" lIns="0" tIns="20729" rIns="0" bIns="0" rtlCol="0">
              <a:spAutoFit/>
            </a:bodyPr>
            <a:lstStyle/>
            <a:p>
              <a:pPr marL="17275">
                <a:spcBef>
                  <a:spcPts val="163"/>
                </a:spcBef>
              </a:pPr>
              <a:r>
                <a:rPr lang="en-US" sz="1088" b="1" spc="-20" dirty="0">
                  <a:solidFill>
                    <a:srgbClr val="003C7A"/>
                  </a:solidFill>
                  <a:latin typeface="Arial"/>
                  <a:cs typeface="Arial"/>
                </a:rPr>
                <a:t>91</a:t>
              </a:r>
              <a:r>
                <a:rPr sz="1088" b="1" spc="-20" dirty="0">
                  <a:solidFill>
                    <a:srgbClr val="003C7A"/>
                  </a:solidFill>
                  <a:latin typeface="Arial"/>
                  <a:cs typeface="Arial"/>
                </a:rPr>
                <a:t>,</a:t>
              </a:r>
              <a:r>
                <a:rPr lang="en-US" sz="1088" b="1" spc="-20" dirty="0">
                  <a:solidFill>
                    <a:srgbClr val="003C7A"/>
                  </a:solidFill>
                  <a:latin typeface="Arial"/>
                  <a:cs typeface="Arial"/>
                </a:rPr>
                <a:t>9</a:t>
              </a:r>
              <a:r>
                <a:rPr sz="1088" b="1" spc="-163" dirty="0">
                  <a:solidFill>
                    <a:srgbClr val="003C7A"/>
                  </a:solidFill>
                  <a:latin typeface="Arial"/>
                  <a:cs typeface="Arial"/>
                </a:rPr>
                <a:t> </a:t>
              </a:r>
              <a:r>
                <a:rPr sz="1088" b="1" spc="27" dirty="0">
                  <a:solidFill>
                    <a:srgbClr val="003C7A"/>
                  </a:solidFill>
                  <a:latin typeface="Arial"/>
                  <a:cs typeface="Arial"/>
                </a:rPr>
                <a:t>%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264992" y="2783288"/>
              <a:ext cx="3886200" cy="4987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6910"/>
              <a:r>
                <a:rPr lang="en-US" sz="1904" spc="-54" dirty="0" err="1">
                  <a:solidFill>
                    <a:srgbClr val="FFFFFF"/>
                  </a:solidFill>
                  <a:latin typeface="Arial"/>
                  <a:cs typeface="Arial"/>
                </a:rPr>
                <a:t>Kepastian</a:t>
              </a:r>
              <a:r>
                <a:rPr lang="en-US" sz="1904" spc="-54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904" spc="-61" dirty="0" err="1">
                  <a:solidFill>
                    <a:srgbClr val="FFFFFF"/>
                  </a:solidFill>
                  <a:latin typeface="Arial"/>
                  <a:cs typeface="Arial"/>
                </a:rPr>
                <a:t>Responden</a:t>
              </a:r>
              <a:r>
                <a:rPr lang="en-US" sz="1904" spc="-231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904" spc="-68" dirty="0" err="1">
                  <a:solidFill>
                    <a:srgbClr val="FFFFFF"/>
                  </a:solidFill>
                  <a:latin typeface="Arial"/>
                  <a:cs typeface="Arial"/>
                </a:rPr>
                <a:t>dalam</a:t>
              </a:r>
              <a:endParaRPr lang="en-US" sz="1904" dirty="0">
                <a:latin typeface="Arial"/>
                <a:cs typeface="Arial"/>
              </a:endParaRPr>
            </a:p>
            <a:p>
              <a:pPr marR="1049428">
                <a:spcBef>
                  <a:spcPts val="7"/>
                </a:spcBef>
              </a:pPr>
              <a:r>
                <a:rPr lang="en-US" sz="1904" b="1" spc="-48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904" b="1" spc="-48" dirty="0" err="1">
                  <a:solidFill>
                    <a:srgbClr val="FFFFFF"/>
                  </a:solidFill>
                  <a:latin typeface="Arial"/>
                  <a:cs typeface="Arial"/>
                </a:rPr>
                <a:t>Pemilu</a:t>
              </a:r>
              <a:r>
                <a:rPr lang="en-US" sz="1904" b="1" spc="-48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904" b="1" spc="-34" dirty="0">
                  <a:solidFill>
                    <a:srgbClr val="FFFFFF"/>
                  </a:solidFill>
                  <a:latin typeface="Arial"/>
                  <a:cs typeface="Arial"/>
                </a:rPr>
                <a:t>17</a:t>
              </a:r>
              <a:r>
                <a:rPr lang="en-US" sz="1904" b="1" spc="-306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lang="en-US" sz="1904" b="1" spc="-68" dirty="0">
                  <a:solidFill>
                    <a:srgbClr val="FFFFFF"/>
                  </a:solidFill>
                  <a:latin typeface="Arial"/>
                  <a:cs typeface="Arial"/>
                </a:rPr>
                <a:t>April</a:t>
              </a:r>
              <a:endParaRPr lang="en-US" sz="1904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31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ECB8D-BF53-4FBC-A1BC-DD731C127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549CB-B375-4614-B518-E38ED49BB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AC6D1F-DD98-4E3C-9DFE-606C56AD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69"/>
            <a:ext cx="12192000" cy="687753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89862105-5F69-4581-84BB-D6EBC55CAD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12" y="-187760"/>
            <a:ext cx="3575920" cy="3575920"/>
          </a:xfrm>
          <a:prstGeom prst="rect">
            <a:avLst/>
          </a:prstGeom>
        </p:spPr>
      </p:pic>
      <p:sp>
        <p:nvSpPr>
          <p:cNvPr id="115" name="Rectangle: Diagonal Corners Snipped 114">
            <a:extLst>
              <a:ext uri="{FF2B5EF4-FFF2-40B4-BE49-F238E27FC236}">
                <a16:creationId xmlns:a16="http://schemas.microsoft.com/office/drawing/2014/main" xmlns="" id="{2E413EC3-587B-44FD-8233-AC846078E1D1}"/>
              </a:ext>
            </a:extLst>
          </p:cNvPr>
          <p:cNvSpPr/>
          <p:nvPr/>
        </p:nvSpPr>
        <p:spPr>
          <a:xfrm>
            <a:off x="311690" y="206613"/>
            <a:ext cx="2816087" cy="535726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6" name="Rectangle: Diagonal Corners Snipped 115">
            <a:extLst>
              <a:ext uri="{FF2B5EF4-FFF2-40B4-BE49-F238E27FC236}">
                <a16:creationId xmlns:a16="http://schemas.microsoft.com/office/drawing/2014/main" xmlns="" id="{5F780100-E5B0-4DB7-9562-B2A7B6BCE68E}"/>
              </a:ext>
            </a:extLst>
          </p:cNvPr>
          <p:cNvSpPr/>
          <p:nvPr/>
        </p:nvSpPr>
        <p:spPr>
          <a:xfrm>
            <a:off x="424334" y="320341"/>
            <a:ext cx="2816087" cy="535726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METODOLOGI SURVEI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xmlns="" id="{87D55C8C-3247-42AA-82BC-59DB5EF6FFE9}"/>
              </a:ext>
            </a:extLst>
          </p:cNvPr>
          <p:cNvSpPr/>
          <p:nvPr/>
        </p:nvSpPr>
        <p:spPr>
          <a:xfrm>
            <a:off x="862540" y="1422625"/>
            <a:ext cx="3446956" cy="389479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xmlns="" id="{357CEDF6-618E-4B20-9FB4-13F8D66EC65D}"/>
              </a:ext>
            </a:extLst>
          </p:cNvPr>
          <p:cNvSpPr/>
          <p:nvPr/>
        </p:nvSpPr>
        <p:spPr>
          <a:xfrm>
            <a:off x="1310187" y="1253417"/>
            <a:ext cx="3753134" cy="680803"/>
          </a:xfrm>
          <a:prstGeom prst="round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15">
              <a:lnSpc>
                <a:spcPct val="100000"/>
              </a:lnSpc>
              <a:spcBef>
                <a:spcPts val="260"/>
              </a:spcBef>
            </a:pP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Survei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4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dilaksanakan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12-27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Januari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2019,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4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</a:t>
            </a:r>
            <a:r>
              <a:rPr lang="id-ID" sz="140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2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16</a:t>
            </a:r>
            <a:r>
              <a:rPr lang="id-ID" sz="1400" spc="-8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4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Kabupaten/Kota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2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30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Jawa</a:t>
            </a:r>
            <a:r>
              <a:rPr lang="id-ID" sz="1400" spc="-7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Timur</a:t>
            </a:r>
            <a:endParaRPr lang="id-ID" sz="1400" dirty="0">
              <a:solidFill>
                <a:schemeClr val="bg1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3F105E3-A9C3-4632-9AEA-142D475FB3FB}"/>
              </a:ext>
            </a:extLst>
          </p:cNvPr>
          <p:cNvSpPr txBox="1"/>
          <p:nvPr/>
        </p:nvSpPr>
        <p:spPr>
          <a:xfrm>
            <a:off x="895378" y="1364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xmlns="" id="{22D889BA-21AC-4E75-B489-18FCE6B2701C}"/>
              </a:ext>
            </a:extLst>
          </p:cNvPr>
          <p:cNvSpPr/>
          <p:nvPr/>
        </p:nvSpPr>
        <p:spPr>
          <a:xfrm>
            <a:off x="861907" y="2228683"/>
            <a:ext cx="3446956" cy="389479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3948EF0E-B01E-4039-90CF-D7742D7EC877}"/>
              </a:ext>
            </a:extLst>
          </p:cNvPr>
          <p:cNvSpPr txBox="1"/>
          <p:nvPr/>
        </p:nvSpPr>
        <p:spPr>
          <a:xfrm>
            <a:off x="899146" y="21505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xmlns="" id="{D1DAE02F-545D-4335-BB60-C68845E08FD0}"/>
              </a:ext>
            </a:extLst>
          </p:cNvPr>
          <p:cNvSpPr/>
          <p:nvPr/>
        </p:nvSpPr>
        <p:spPr>
          <a:xfrm>
            <a:off x="846350" y="3090785"/>
            <a:ext cx="3446956" cy="389479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0208F9DD-0DE0-4B58-96DC-05F99C236A92}"/>
              </a:ext>
            </a:extLst>
          </p:cNvPr>
          <p:cNvSpPr txBox="1"/>
          <p:nvPr/>
        </p:nvSpPr>
        <p:spPr>
          <a:xfrm>
            <a:off x="903077" y="30203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xmlns="" id="{0E71EACD-4ABF-4FCC-B433-EBB904F00FFE}"/>
              </a:ext>
            </a:extLst>
          </p:cNvPr>
          <p:cNvSpPr/>
          <p:nvPr/>
        </p:nvSpPr>
        <p:spPr>
          <a:xfrm>
            <a:off x="846350" y="4033223"/>
            <a:ext cx="3446956" cy="389479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B1C7F216-4D2A-4345-9C17-C7B410BE4C58}"/>
              </a:ext>
            </a:extLst>
          </p:cNvPr>
          <p:cNvSpPr txBox="1"/>
          <p:nvPr/>
        </p:nvSpPr>
        <p:spPr>
          <a:xfrm>
            <a:off x="893936" y="39620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xmlns="" id="{14816689-B2DB-4DD9-9847-0EB2C0B9B23E}"/>
              </a:ext>
            </a:extLst>
          </p:cNvPr>
          <p:cNvSpPr/>
          <p:nvPr/>
        </p:nvSpPr>
        <p:spPr>
          <a:xfrm>
            <a:off x="861907" y="4876044"/>
            <a:ext cx="3446956" cy="389479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6AC253D8-7EF8-463B-BE12-B5AD4AFF9451}"/>
              </a:ext>
            </a:extLst>
          </p:cNvPr>
          <p:cNvSpPr txBox="1"/>
          <p:nvPr/>
        </p:nvSpPr>
        <p:spPr>
          <a:xfrm>
            <a:off x="910855" y="48181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xmlns="" id="{3EC08922-6F75-4C84-93AA-26562A46FB7C}"/>
              </a:ext>
            </a:extLst>
          </p:cNvPr>
          <p:cNvSpPr/>
          <p:nvPr/>
        </p:nvSpPr>
        <p:spPr>
          <a:xfrm>
            <a:off x="861907" y="5740511"/>
            <a:ext cx="3446956" cy="389479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2FFC727A-E6E9-47C8-9C10-0EA489247780}"/>
              </a:ext>
            </a:extLst>
          </p:cNvPr>
          <p:cNvSpPr txBox="1"/>
          <p:nvPr/>
        </p:nvSpPr>
        <p:spPr>
          <a:xfrm>
            <a:off x="910855" y="567364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xmlns="" id="{37EFDE41-244C-4740-A814-B69590D8325A}"/>
              </a:ext>
            </a:extLst>
          </p:cNvPr>
          <p:cNvSpPr/>
          <p:nvPr/>
        </p:nvSpPr>
        <p:spPr>
          <a:xfrm>
            <a:off x="1327211" y="2019883"/>
            <a:ext cx="3753135" cy="784565"/>
          </a:xfrm>
          <a:prstGeom prst="round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15">
              <a:lnSpc>
                <a:spcPct val="100000"/>
              </a:lnSpc>
              <a:spcBef>
                <a:spcPts val="260"/>
              </a:spcBef>
            </a:pP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Populasi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Survei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adalah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seluruh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calon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pemilih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dalam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Pemilu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2019 dan</a:t>
            </a: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merupakan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penduduk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di 16</a:t>
            </a:r>
            <a:r>
              <a:rPr lang="id-ID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Kabupaten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/Kota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terpilih</a:t>
            </a:r>
            <a:endParaRPr lang="en-US" sz="1400" spc="-35" dirty="0">
              <a:solidFill>
                <a:schemeClr val="bg1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xmlns="" id="{78188E84-FDB5-4DC7-8344-0BB98F73F581}"/>
              </a:ext>
            </a:extLst>
          </p:cNvPr>
          <p:cNvSpPr/>
          <p:nvPr/>
        </p:nvSpPr>
        <p:spPr>
          <a:xfrm>
            <a:off x="1327211" y="2890111"/>
            <a:ext cx="3753135" cy="876479"/>
          </a:xfrm>
          <a:prstGeom prst="round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15">
              <a:spcBef>
                <a:spcPts val="260"/>
              </a:spcBef>
            </a:pP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Jumlah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sampel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untuk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Kabupaten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adalah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402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responden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,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sedangkan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Kota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adalah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400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responden</a:t>
            </a:r>
            <a:endParaRPr lang="en-US" sz="1400" spc="-35" dirty="0">
              <a:solidFill>
                <a:schemeClr val="bg1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xmlns="" id="{8184A6EC-AEFD-40B1-B15D-6AE4048A403A}"/>
              </a:ext>
            </a:extLst>
          </p:cNvPr>
          <p:cNvSpPr/>
          <p:nvPr/>
        </p:nvSpPr>
        <p:spPr>
          <a:xfrm>
            <a:off x="1310187" y="3858665"/>
            <a:ext cx="3753134" cy="680804"/>
          </a:xfrm>
          <a:prstGeom prst="round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15">
              <a:spcBef>
                <a:spcPts val="260"/>
              </a:spcBef>
            </a:pP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Margin of Error +/- 4,9%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dengan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tingkat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kepercayaan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(level of conﬁdence)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sebesar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 95%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xmlns="" id="{89184CB6-EC77-44B3-9A24-B0CF429A8FC2}"/>
              </a:ext>
            </a:extLst>
          </p:cNvPr>
          <p:cNvSpPr/>
          <p:nvPr/>
        </p:nvSpPr>
        <p:spPr>
          <a:xfrm>
            <a:off x="1327211" y="4645764"/>
            <a:ext cx="3753135" cy="876479"/>
          </a:xfrm>
          <a:prstGeom prst="round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15">
              <a:lnSpc>
                <a:spcPct val="100000"/>
              </a:lnSpc>
              <a:spcBef>
                <a:spcPts val="260"/>
              </a:spcBef>
            </a:pP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Pengumpulan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data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dilakukan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menggunakan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teknik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wawancara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tatap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muka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(face to face)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dengan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pedoman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kuesioner</a:t>
            </a:r>
            <a:endParaRPr lang="en-US" sz="1400" spc="-35" dirty="0">
              <a:solidFill>
                <a:schemeClr val="bg1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xmlns="" id="{26F81B4F-3C13-489E-AE95-53A4A9090BB9}"/>
              </a:ext>
            </a:extLst>
          </p:cNvPr>
          <p:cNvSpPr/>
          <p:nvPr/>
        </p:nvSpPr>
        <p:spPr>
          <a:xfrm>
            <a:off x="1310186" y="5618246"/>
            <a:ext cx="3753135" cy="668856"/>
          </a:xfrm>
          <a:prstGeom prst="round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6515">
              <a:lnSpc>
                <a:spcPct val="100000"/>
              </a:lnSpc>
              <a:spcBef>
                <a:spcPts val="260"/>
              </a:spcBef>
            </a:pP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Penentuan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responden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dalam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setiap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KK 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dilakukan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dengan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bantuan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400" spc="-3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Sampel</a:t>
            </a:r>
            <a:r>
              <a:rPr lang="en-US" sz="1400" spc="-3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Control Card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xmlns="" id="{023DA60B-3C1B-4AE1-A9CC-5704D91438D9}"/>
              </a:ext>
            </a:extLst>
          </p:cNvPr>
          <p:cNvSpPr/>
          <p:nvPr/>
        </p:nvSpPr>
        <p:spPr>
          <a:xfrm>
            <a:off x="7738453" y="2442753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Kabupaten </a:t>
            </a:r>
            <a:r>
              <a:rPr lang="id-ID" sz="1400" spc="-3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(400</a:t>
            </a:r>
            <a:r>
              <a:rPr lang="id-ID" sz="1400" spc="-15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Responden)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xmlns="" id="{2910883F-46E6-4B38-88E1-E4E706B3AD79}"/>
              </a:ext>
            </a:extLst>
          </p:cNvPr>
          <p:cNvSpPr/>
          <p:nvPr/>
        </p:nvSpPr>
        <p:spPr>
          <a:xfrm>
            <a:off x="7755193" y="3046469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3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Seluruh</a:t>
            </a:r>
            <a:r>
              <a:rPr lang="id-ID" sz="1400" spc="-12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Kecamatan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xmlns="" id="{43BC7C26-50C9-470D-B7AA-0545B072130F}"/>
              </a:ext>
            </a:extLst>
          </p:cNvPr>
          <p:cNvSpPr/>
          <p:nvPr/>
        </p:nvSpPr>
        <p:spPr>
          <a:xfrm>
            <a:off x="7767490" y="3677817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Desa/Kelurahan</a:t>
            </a:r>
            <a:r>
              <a:rPr lang="id-ID" sz="1400" spc="-11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id-ID" sz="1400" spc="-3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Terpilih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4" name="object 35">
            <a:extLst>
              <a:ext uri="{FF2B5EF4-FFF2-40B4-BE49-F238E27FC236}">
                <a16:creationId xmlns:a16="http://schemas.microsoft.com/office/drawing/2014/main" xmlns="" id="{2527BD7B-9557-4EB4-8122-951428A19FB0}"/>
              </a:ext>
            </a:extLst>
          </p:cNvPr>
          <p:cNvSpPr/>
          <p:nvPr/>
        </p:nvSpPr>
        <p:spPr>
          <a:xfrm>
            <a:off x="8924221" y="2878307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35">
            <a:extLst>
              <a:ext uri="{FF2B5EF4-FFF2-40B4-BE49-F238E27FC236}">
                <a16:creationId xmlns:a16="http://schemas.microsoft.com/office/drawing/2014/main" xmlns="" id="{3404969D-0F72-49EE-B8C9-9BCB324EF416}"/>
              </a:ext>
            </a:extLst>
          </p:cNvPr>
          <p:cNvSpPr/>
          <p:nvPr/>
        </p:nvSpPr>
        <p:spPr>
          <a:xfrm>
            <a:off x="8924221" y="3509795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xmlns="" id="{CE3628DB-16EB-4777-8AFF-FD472E3BFED5}"/>
              </a:ext>
            </a:extLst>
          </p:cNvPr>
          <p:cNvSpPr/>
          <p:nvPr/>
        </p:nvSpPr>
        <p:spPr>
          <a:xfrm>
            <a:off x="7767490" y="4286960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RW Terpilih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xmlns="" id="{0EF3C80D-E571-472A-83D5-93C9F606B379}"/>
              </a:ext>
            </a:extLst>
          </p:cNvPr>
          <p:cNvSpPr/>
          <p:nvPr/>
        </p:nvSpPr>
        <p:spPr>
          <a:xfrm>
            <a:off x="7767490" y="4921806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RT Terpilih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xmlns="" id="{601637C7-D87B-4452-838F-AEF054810556}"/>
              </a:ext>
            </a:extLst>
          </p:cNvPr>
          <p:cNvSpPr/>
          <p:nvPr/>
        </p:nvSpPr>
        <p:spPr>
          <a:xfrm>
            <a:off x="7755193" y="5522243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Kepala Keluarga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xmlns="" id="{1F75D4F1-8948-4423-A88D-953C861E99FA}"/>
              </a:ext>
            </a:extLst>
          </p:cNvPr>
          <p:cNvSpPr/>
          <p:nvPr/>
        </p:nvSpPr>
        <p:spPr>
          <a:xfrm>
            <a:off x="6338103" y="6195187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50% Laki-laki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xmlns="" id="{4488D850-14BA-4855-9925-DAB755A1971B}"/>
              </a:ext>
            </a:extLst>
          </p:cNvPr>
          <p:cNvSpPr/>
          <p:nvPr/>
        </p:nvSpPr>
        <p:spPr>
          <a:xfrm>
            <a:off x="9333291" y="6195187"/>
            <a:ext cx="2565607" cy="361696"/>
          </a:xfrm>
          <a:prstGeom prst="round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d-ID" sz="1400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50% Perempuan</a:t>
            </a:r>
            <a:endParaRPr lang="id-ID"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71" name="object 35">
            <a:extLst>
              <a:ext uri="{FF2B5EF4-FFF2-40B4-BE49-F238E27FC236}">
                <a16:creationId xmlns:a16="http://schemas.microsoft.com/office/drawing/2014/main" xmlns="" id="{620AE5D5-A1BD-40C7-81DB-04CA1AEA4EA3}"/>
              </a:ext>
            </a:extLst>
          </p:cNvPr>
          <p:cNvSpPr/>
          <p:nvPr/>
        </p:nvSpPr>
        <p:spPr>
          <a:xfrm>
            <a:off x="8924221" y="4137451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35">
            <a:extLst>
              <a:ext uri="{FF2B5EF4-FFF2-40B4-BE49-F238E27FC236}">
                <a16:creationId xmlns:a16="http://schemas.microsoft.com/office/drawing/2014/main" xmlns="" id="{6CE48D68-511A-404C-BFE4-B3FE5075EFDC}"/>
              </a:ext>
            </a:extLst>
          </p:cNvPr>
          <p:cNvSpPr/>
          <p:nvPr/>
        </p:nvSpPr>
        <p:spPr>
          <a:xfrm>
            <a:off x="8924220" y="4759130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35">
            <a:extLst>
              <a:ext uri="{FF2B5EF4-FFF2-40B4-BE49-F238E27FC236}">
                <a16:creationId xmlns:a16="http://schemas.microsoft.com/office/drawing/2014/main" xmlns="" id="{3F79998B-8548-473C-A541-C78F5FD72ED6}"/>
              </a:ext>
            </a:extLst>
          </p:cNvPr>
          <p:cNvSpPr/>
          <p:nvPr/>
        </p:nvSpPr>
        <p:spPr>
          <a:xfrm>
            <a:off x="8924220" y="5362698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35">
            <a:extLst>
              <a:ext uri="{FF2B5EF4-FFF2-40B4-BE49-F238E27FC236}">
                <a16:creationId xmlns:a16="http://schemas.microsoft.com/office/drawing/2014/main" xmlns="" id="{3EAEACFE-7F77-4784-AD78-29899A4F3334}"/>
              </a:ext>
            </a:extLst>
          </p:cNvPr>
          <p:cNvSpPr/>
          <p:nvPr/>
        </p:nvSpPr>
        <p:spPr>
          <a:xfrm>
            <a:off x="8093981" y="6007442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35">
            <a:extLst>
              <a:ext uri="{FF2B5EF4-FFF2-40B4-BE49-F238E27FC236}">
                <a16:creationId xmlns:a16="http://schemas.microsoft.com/office/drawing/2014/main" xmlns="" id="{D413B20B-3EF0-47FD-9594-439F772CA3ED}"/>
              </a:ext>
            </a:extLst>
          </p:cNvPr>
          <p:cNvSpPr/>
          <p:nvPr/>
        </p:nvSpPr>
        <p:spPr>
          <a:xfrm>
            <a:off x="9638454" y="6023362"/>
            <a:ext cx="252143" cy="92243"/>
          </a:xfrm>
          <a:custGeom>
            <a:avLst/>
            <a:gdLst/>
            <a:ahLst/>
            <a:cxnLst/>
            <a:rect l="l" t="t" r="r" b="b"/>
            <a:pathLst>
              <a:path w="146050" h="73025">
                <a:moveTo>
                  <a:pt x="146037" y="0"/>
                </a:moveTo>
                <a:lnTo>
                  <a:pt x="0" y="0"/>
                </a:lnTo>
                <a:lnTo>
                  <a:pt x="73012" y="73025"/>
                </a:lnTo>
                <a:lnTo>
                  <a:pt x="146037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U-Turn Arrow 96">
            <a:extLst>
              <a:ext uri="{FF2B5EF4-FFF2-40B4-BE49-F238E27FC236}">
                <a16:creationId xmlns:a16="http://schemas.microsoft.com/office/drawing/2014/main" xmlns="" id="{F363A47A-0626-4793-BD1B-133BFACBF83A}"/>
              </a:ext>
            </a:extLst>
          </p:cNvPr>
          <p:cNvSpPr/>
          <p:nvPr/>
        </p:nvSpPr>
        <p:spPr>
          <a:xfrm rot="16200000" flipH="1">
            <a:off x="7072711" y="750477"/>
            <a:ext cx="1307738" cy="2572018"/>
          </a:xfrm>
          <a:prstGeom prst="uturnArrow">
            <a:avLst>
              <a:gd name="adj1" fmla="val 2322"/>
              <a:gd name="adj2" fmla="val 6480"/>
              <a:gd name="adj3" fmla="val 23240"/>
              <a:gd name="adj4" fmla="val 40173"/>
              <a:gd name="adj5" fmla="val 45307"/>
            </a:avLst>
          </a:prstGeom>
          <a:solidFill>
            <a:srgbClr val="6BBA9C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8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4DEC2-2683-4806-AE92-779184A95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7512DF-A481-41AF-9C81-2E2E19793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650DFD-B768-4323-BD1A-9A8DCBB4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94"/>
            <a:ext cx="12192000" cy="68775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2BEC8D-EF1C-4493-A2B0-E08F7266475C}"/>
              </a:ext>
            </a:extLst>
          </p:cNvPr>
          <p:cNvSpPr/>
          <p:nvPr/>
        </p:nvSpPr>
        <p:spPr>
          <a:xfrm>
            <a:off x="1" y="711862"/>
            <a:ext cx="696036" cy="876703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0DF430-8769-4EE3-9513-CE8091984355}"/>
              </a:ext>
            </a:extLst>
          </p:cNvPr>
          <p:cNvSpPr txBox="1"/>
          <p:nvPr/>
        </p:nvSpPr>
        <p:spPr>
          <a:xfrm>
            <a:off x="818863" y="642369"/>
            <a:ext cx="4712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STRATIFIED MULTISTAGE</a:t>
            </a:r>
          </a:p>
          <a:p>
            <a:r>
              <a:rPr lang="id-ID" sz="32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RANDOM SAMPLING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E91E72C7-6180-466B-A1A6-8320DA3CBD4E}"/>
              </a:ext>
            </a:extLst>
          </p:cNvPr>
          <p:cNvGrpSpPr/>
          <p:nvPr/>
        </p:nvGrpSpPr>
        <p:grpSpPr>
          <a:xfrm>
            <a:off x="899909" y="2692082"/>
            <a:ext cx="10645777" cy="3212916"/>
            <a:chOff x="529254" y="2149117"/>
            <a:chExt cx="6299796" cy="1901802"/>
          </a:xfrm>
        </p:grpSpPr>
        <p:sp>
          <p:nvSpPr>
            <p:cNvPr id="56" name="object 3">
              <a:extLst>
                <a:ext uri="{FF2B5EF4-FFF2-40B4-BE49-F238E27FC236}">
                  <a16:creationId xmlns:a16="http://schemas.microsoft.com/office/drawing/2014/main" xmlns="" id="{3D3C6435-12CE-4F82-AB0F-1B771AC562BB}"/>
                </a:ext>
              </a:extLst>
            </p:cNvPr>
            <p:cNvSpPr/>
            <p:nvPr/>
          </p:nvSpPr>
          <p:spPr>
            <a:xfrm>
              <a:off x="1557049" y="2149117"/>
              <a:ext cx="1948180" cy="773825"/>
            </a:xfrm>
            <a:custGeom>
              <a:avLst/>
              <a:gdLst/>
              <a:ahLst/>
              <a:cxnLst/>
              <a:rect l="l" t="t" r="r" b="b"/>
              <a:pathLst>
                <a:path w="1948179" h="1191895">
                  <a:moveTo>
                    <a:pt x="1873669" y="0"/>
                  </a:moveTo>
                  <a:lnTo>
                    <a:pt x="74104" y="0"/>
                  </a:lnTo>
                  <a:lnTo>
                    <a:pt x="45262" y="5822"/>
                  </a:lnTo>
                  <a:lnTo>
                    <a:pt x="21707" y="21702"/>
                  </a:lnTo>
                  <a:lnTo>
                    <a:pt x="5824" y="45257"/>
                  </a:lnTo>
                  <a:lnTo>
                    <a:pt x="0" y="74104"/>
                  </a:lnTo>
                  <a:lnTo>
                    <a:pt x="0" y="965136"/>
                  </a:lnTo>
                  <a:lnTo>
                    <a:pt x="5824" y="993983"/>
                  </a:lnTo>
                  <a:lnTo>
                    <a:pt x="21707" y="1017538"/>
                  </a:lnTo>
                  <a:lnTo>
                    <a:pt x="45262" y="1033418"/>
                  </a:lnTo>
                  <a:lnTo>
                    <a:pt x="74104" y="1039241"/>
                  </a:lnTo>
                  <a:lnTo>
                    <a:pt x="821372" y="1039241"/>
                  </a:lnTo>
                  <a:lnTo>
                    <a:pt x="973886" y="1191768"/>
                  </a:lnTo>
                  <a:lnTo>
                    <a:pt x="1126413" y="1039241"/>
                  </a:lnTo>
                  <a:lnTo>
                    <a:pt x="1873669" y="1039241"/>
                  </a:lnTo>
                  <a:lnTo>
                    <a:pt x="1902516" y="1033418"/>
                  </a:lnTo>
                  <a:lnTo>
                    <a:pt x="1926070" y="1017538"/>
                  </a:lnTo>
                  <a:lnTo>
                    <a:pt x="1941950" y="993983"/>
                  </a:lnTo>
                  <a:lnTo>
                    <a:pt x="1947773" y="965136"/>
                  </a:lnTo>
                  <a:lnTo>
                    <a:pt x="1947773" y="74104"/>
                  </a:lnTo>
                  <a:lnTo>
                    <a:pt x="1941950" y="45257"/>
                  </a:lnTo>
                  <a:lnTo>
                    <a:pt x="1926070" y="21702"/>
                  </a:lnTo>
                  <a:lnTo>
                    <a:pt x="1902516" y="5822"/>
                  </a:lnTo>
                  <a:lnTo>
                    <a:pt x="1873669" y="0"/>
                  </a:lnTo>
                  <a:close/>
                </a:path>
              </a:pathLst>
            </a:custGeom>
            <a:ln w="12700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">
              <a:extLst>
                <a:ext uri="{FF2B5EF4-FFF2-40B4-BE49-F238E27FC236}">
                  <a16:creationId xmlns:a16="http://schemas.microsoft.com/office/drawing/2014/main" xmlns="" id="{42302D5C-2482-4D25-9802-C3BD30C175FE}"/>
                </a:ext>
              </a:extLst>
            </p:cNvPr>
            <p:cNvSpPr/>
            <p:nvPr/>
          </p:nvSpPr>
          <p:spPr>
            <a:xfrm>
              <a:off x="3735770" y="2433554"/>
              <a:ext cx="1948180" cy="489716"/>
            </a:xfrm>
            <a:custGeom>
              <a:avLst/>
              <a:gdLst/>
              <a:ahLst/>
              <a:cxnLst/>
              <a:rect l="l" t="t" r="r" b="b"/>
              <a:pathLst>
                <a:path w="1948179" h="815339">
                  <a:moveTo>
                    <a:pt x="1873656" y="0"/>
                  </a:moveTo>
                  <a:lnTo>
                    <a:pt x="74104" y="0"/>
                  </a:lnTo>
                  <a:lnTo>
                    <a:pt x="45257" y="5822"/>
                  </a:lnTo>
                  <a:lnTo>
                    <a:pt x="21702" y="21702"/>
                  </a:lnTo>
                  <a:lnTo>
                    <a:pt x="5822" y="45257"/>
                  </a:lnTo>
                  <a:lnTo>
                    <a:pt x="0" y="74104"/>
                  </a:lnTo>
                  <a:lnTo>
                    <a:pt x="0" y="588251"/>
                  </a:lnTo>
                  <a:lnTo>
                    <a:pt x="5822" y="617098"/>
                  </a:lnTo>
                  <a:lnTo>
                    <a:pt x="21702" y="640653"/>
                  </a:lnTo>
                  <a:lnTo>
                    <a:pt x="45257" y="656533"/>
                  </a:lnTo>
                  <a:lnTo>
                    <a:pt x="74104" y="662355"/>
                  </a:lnTo>
                  <a:lnTo>
                    <a:pt x="821372" y="662355"/>
                  </a:lnTo>
                  <a:lnTo>
                    <a:pt x="973874" y="814882"/>
                  </a:lnTo>
                  <a:lnTo>
                    <a:pt x="1126413" y="662355"/>
                  </a:lnTo>
                  <a:lnTo>
                    <a:pt x="1873656" y="662355"/>
                  </a:lnTo>
                  <a:lnTo>
                    <a:pt x="1902505" y="656533"/>
                  </a:lnTo>
                  <a:lnTo>
                    <a:pt x="1926064" y="640653"/>
                  </a:lnTo>
                  <a:lnTo>
                    <a:pt x="1941948" y="617098"/>
                  </a:lnTo>
                  <a:lnTo>
                    <a:pt x="1947773" y="588251"/>
                  </a:lnTo>
                  <a:lnTo>
                    <a:pt x="1947773" y="74104"/>
                  </a:lnTo>
                  <a:lnTo>
                    <a:pt x="1941948" y="45257"/>
                  </a:lnTo>
                  <a:lnTo>
                    <a:pt x="1926064" y="21702"/>
                  </a:lnTo>
                  <a:lnTo>
                    <a:pt x="1902505" y="5822"/>
                  </a:lnTo>
                  <a:lnTo>
                    <a:pt x="1873656" y="0"/>
                  </a:lnTo>
                  <a:close/>
                </a:path>
              </a:pathLst>
            </a:custGeom>
            <a:ln w="12699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">
              <a:extLst>
                <a:ext uri="{FF2B5EF4-FFF2-40B4-BE49-F238E27FC236}">
                  <a16:creationId xmlns:a16="http://schemas.microsoft.com/office/drawing/2014/main" xmlns="" id="{D41122F0-989B-45E5-8A3F-4E820C45107C}"/>
                </a:ext>
              </a:extLst>
            </p:cNvPr>
            <p:cNvSpPr/>
            <p:nvPr/>
          </p:nvSpPr>
          <p:spPr>
            <a:xfrm>
              <a:off x="573265" y="3210450"/>
              <a:ext cx="1791335" cy="720792"/>
            </a:xfrm>
            <a:custGeom>
              <a:avLst/>
              <a:gdLst/>
              <a:ahLst/>
              <a:cxnLst/>
              <a:rect l="l" t="t" r="r" b="b"/>
              <a:pathLst>
                <a:path w="1791335" h="857250">
                  <a:moveTo>
                    <a:pt x="68135" y="856767"/>
                  </a:moveTo>
                  <a:lnTo>
                    <a:pt x="1722767" y="856767"/>
                  </a:lnTo>
                  <a:lnTo>
                    <a:pt x="1749281" y="851412"/>
                  </a:lnTo>
                  <a:lnTo>
                    <a:pt x="1770935" y="836810"/>
                  </a:lnTo>
                  <a:lnTo>
                    <a:pt x="1785536" y="815153"/>
                  </a:lnTo>
                  <a:lnTo>
                    <a:pt x="1790890" y="788631"/>
                  </a:lnTo>
                  <a:lnTo>
                    <a:pt x="1790890" y="208368"/>
                  </a:lnTo>
                  <a:lnTo>
                    <a:pt x="1785536" y="181847"/>
                  </a:lnTo>
                  <a:lnTo>
                    <a:pt x="1770935" y="160189"/>
                  </a:lnTo>
                  <a:lnTo>
                    <a:pt x="1749281" y="145587"/>
                  </a:lnTo>
                  <a:lnTo>
                    <a:pt x="1722767" y="140233"/>
                  </a:lnTo>
                  <a:lnTo>
                    <a:pt x="1035685" y="140233"/>
                  </a:lnTo>
                  <a:lnTo>
                    <a:pt x="895451" y="0"/>
                  </a:lnTo>
                  <a:lnTo>
                    <a:pt x="755205" y="140233"/>
                  </a:lnTo>
                  <a:lnTo>
                    <a:pt x="68135" y="140233"/>
                  </a:lnTo>
                  <a:lnTo>
                    <a:pt x="41614" y="145587"/>
                  </a:lnTo>
                  <a:lnTo>
                    <a:pt x="19956" y="160189"/>
                  </a:lnTo>
                  <a:lnTo>
                    <a:pt x="5354" y="181847"/>
                  </a:lnTo>
                  <a:lnTo>
                    <a:pt x="0" y="208368"/>
                  </a:lnTo>
                  <a:lnTo>
                    <a:pt x="0" y="788631"/>
                  </a:lnTo>
                  <a:lnTo>
                    <a:pt x="5354" y="815153"/>
                  </a:lnTo>
                  <a:lnTo>
                    <a:pt x="19956" y="836810"/>
                  </a:lnTo>
                  <a:lnTo>
                    <a:pt x="41614" y="851412"/>
                  </a:lnTo>
                  <a:lnTo>
                    <a:pt x="68135" y="856767"/>
                  </a:lnTo>
                  <a:close/>
                </a:path>
              </a:pathLst>
            </a:custGeom>
            <a:ln w="12700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">
              <a:extLst>
                <a:ext uri="{FF2B5EF4-FFF2-40B4-BE49-F238E27FC236}">
                  <a16:creationId xmlns:a16="http://schemas.microsoft.com/office/drawing/2014/main" xmlns="" id="{B37B5B46-7CA2-4D36-9D17-062D97B22F00}"/>
                </a:ext>
              </a:extLst>
            </p:cNvPr>
            <p:cNvSpPr/>
            <p:nvPr/>
          </p:nvSpPr>
          <p:spPr>
            <a:xfrm>
              <a:off x="2694357" y="3230069"/>
              <a:ext cx="1791335" cy="626018"/>
            </a:xfrm>
            <a:custGeom>
              <a:avLst/>
              <a:gdLst/>
              <a:ahLst/>
              <a:cxnLst/>
              <a:rect l="l" t="t" r="r" b="b"/>
              <a:pathLst>
                <a:path w="1791335" h="857250">
                  <a:moveTo>
                    <a:pt x="68122" y="856767"/>
                  </a:moveTo>
                  <a:lnTo>
                    <a:pt x="1722755" y="856767"/>
                  </a:lnTo>
                  <a:lnTo>
                    <a:pt x="1749276" y="851412"/>
                  </a:lnTo>
                  <a:lnTo>
                    <a:pt x="1770934" y="836810"/>
                  </a:lnTo>
                  <a:lnTo>
                    <a:pt x="1785536" y="815153"/>
                  </a:lnTo>
                  <a:lnTo>
                    <a:pt x="1790890" y="788631"/>
                  </a:lnTo>
                  <a:lnTo>
                    <a:pt x="1790890" y="208368"/>
                  </a:lnTo>
                  <a:lnTo>
                    <a:pt x="1785536" y="181847"/>
                  </a:lnTo>
                  <a:lnTo>
                    <a:pt x="1770934" y="160189"/>
                  </a:lnTo>
                  <a:lnTo>
                    <a:pt x="1749276" y="145587"/>
                  </a:lnTo>
                  <a:lnTo>
                    <a:pt x="1722755" y="140233"/>
                  </a:lnTo>
                  <a:lnTo>
                    <a:pt x="1035685" y="140233"/>
                  </a:lnTo>
                  <a:lnTo>
                    <a:pt x="895451" y="0"/>
                  </a:lnTo>
                  <a:lnTo>
                    <a:pt x="755205" y="140233"/>
                  </a:lnTo>
                  <a:lnTo>
                    <a:pt x="68122" y="140233"/>
                  </a:lnTo>
                  <a:lnTo>
                    <a:pt x="41608" y="145587"/>
                  </a:lnTo>
                  <a:lnTo>
                    <a:pt x="19954" y="160189"/>
                  </a:lnTo>
                  <a:lnTo>
                    <a:pt x="5354" y="181847"/>
                  </a:lnTo>
                  <a:lnTo>
                    <a:pt x="0" y="208368"/>
                  </a:lnTo>
                  <a:lnTo>
                    <a:pt x="0" y="788631"/>
                  </a:lnTo>
                  <a:lnTo>
                    <a:pt x="5354" y="815153"/>
                  </a:lnTo>
                  <a:lnTo>
                    <a:pt x="19954" y="836810"/>
                  </a:lnTo>
                  <a:lnTo>
                    <a:pt x="41608" y="851412"/>
                  </a:lnTo>
                  <a:lnTo>
                    <a:pt x="68122" y="856767"/>
                  </a:lnTo>
                  <a:close/>
                </a:path>
              </a:pathLst>
            </a:custGeom>
            <a:ln w="12700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">
              <a:extLst>
                <a:ext uri="{FF2B5EF4-FFF2-40B4-BE49-F238E27FC236}">
                  <a16:creationId xmlns:a16="http://schemas.microsoft.com/office/drawing/2014/main" xmlns="" id="{31DF03ED-9CEA-4FAC-B12A-8AB010B8CF25}"/>
                </a:ext>
              </a:extLst>
            </p:cNvPr>
            <p:cNvSpPr/>
            <p:nvPr/>
          </p:nvSpPr>
          <p:spPr>
            <a:xfrm>
              <a:off x="4873886" y="3230059"/>
              <a:ext cx="1955164" cy="720611"/>
            </a:xfrm>
            <a:custGeom>
              <a:avLst/>
              <a:gdLst/>
              <a:ahLst/>
              <a:cxnLst/>
              <a:rect l="l" t="t" r="r" b="b"/>
              <a:pathLst>
                <a:path w="1955165" h="1177289">
                  <a:moveTo>
                    <a:pt x="74358" y="1176756"/>
                  </a:moveTo>
                  <a:lnTo>
                    <a:pt x="1880476" y="1176756"/>
                  </a:lnTo>
                  <a:lnTo>
                    <a:pt x="1909421" y="1170909"/>
                  </a:lnTo>
                  <a:lnTo>
                    <a:pt x="1933057" y="1154966"/>
                  </a:lnTo>
                  <a:lnTo>
                    <a:pt x="1948992" y="1131322"/>
                  </a:lnTo>
                  <a:lnTo>
                    <a:pt x="1954834" y="1102372"/>
                  </a:lnTo>
                  <a:lnTo>
                    <a:pt x="1954834" y="227456"/>
                  </a:lnTo>
                  <a:lnTo>
                    <a:pt x="1948992" y="198507"/>
                  </a:lnTo>
                  <a:lnTo>
                    <a:pt x="1933057" y="174863"/>
                  </a:lnTo>
                  <a:lnTo>
                    <a:pt x="1909421" y="158919"/>
                  </a:lnTo>
                  <a:lnTo>
                    <a:pt x="1880476" y="153073"/>
                  </a:lnTo>
                  <a:lnTo>
                    <a:pt x="1130490" y="153073"/>
                  </a:lnTo>
                  <a:lnTo>
                    <a:pt x="977417" y="0"/>
                  </a:lnTo>
                  <a:lnTo>
                    <a:pt x="824331" y="153073"/>
                  </a:lnTo>
                  <a:lnTo>
                    <a:pt x="74358" y="153073"/>
                  </a:lnTo>
                  <a:lnTo>
                    <a:pt x="45423" y="158919"/>
                  </a:lnTo>
                  <a:lnTo>
                    <a:pt x="21786" y="174863"/>
                  </a:lnTo>
                  <a:lnTo>
                    <a:pt x="5846" y="198507"/>
                  </a:lnTo>
                  <a:lnTo>
                    <a:pt x="0" y="227456"/>
                  </a:lnTo>
                  <a:lnTo>
                    <a:pt x="0" y="1102372"/>
                  </a:lnTo>
                  <a:lnTo>
                    <a:pt x="5846" y="1131322"/>
                  </a:lnTo>
                  <a:lnTo>
                    <a:pt x="21786" y="1154966"/>
                  </a:lnTo>
                  <a:lnTo>
                    <a:pt x="45423" y="1170909"/>
                  </a:lnTo>
                  <a:lnTo>
                    <a:pt x="74358" y="1176756"/>
                  </a:lnTo>
                  <a:close/>
                </a:path>
              </a:pathLst>
            </a:custGeom>
            <a:ln w="12700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8">
              <a:extLst>
                <a:ext uri="{FF2B5EF4-FFF2-40B4-BE49-F238E27FC236}">
                  <a16:creationId xmlns:a16="http://schemas.microsoft.com/office/drawing/2014/main" xmlns="" id="{17DD434A-DBE7-4763-9ACC-3271FF7D70FD}"/>
                </a:ext>
              </a:extLst>
            </p:cNvPr>
            <p:cNvSpPr txBox="1"/>
            <p:nvPr/>
          </p:nvSpPr>
          <p:spPr>
            <a:xfrm>
              <a:off x="529254" y="3480960"/>
              <a:ext cx="1597234" cy="27630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15240" rIns="0" bIns="0" rtlCol="0">
              <a:spAutoFit/>
            </a:bodyPr>
            <a:lstStyle/>
            <a:p>
              <a:pPr marL="448309" algn="ctr">
                <a:lnSpc>
                  <a:spcPct val="100000"/>
                </a:lnSpc>
                <a:spcBef>
                  <a:spcPts val="120"/>
                </a:spcBef>
              </a:pPr>
              <a:r>
                <a:rPr lang="id-ID" sz="950" b="1" spc="-25" dirty="0">
                  <a:latin typeface="Arial"/>
                  <a:cs typeface="Arial"/>
                </a:rPr>
                <a:t>S</a:t>
              </a:r>
              <a:r>
                <a:rPr sz="950" b="1" spc="-25" dirty="0" err="1">
                  <a:latin typeface="Arial"/>
                  <a:cs typeface="Arial"/>
                </a:rPr>
                <a:t>ampel</a:t>
              </a:r>
              <a:r>
                <a:rPr sz="950" b="1" spc="-75" dirty="0">
                  <a:latin typeface="Arial"/>
                  <a:cs typeface="Arial"/>
                </a:rPr>
                <a:t> </a:t>
              </a:r>
              <a:r>
                <a:rPr sz="950" b="1" spc="-30" dirty="0">
                  <a:latin typeface="Arial"/>
                  <a:cs typeface="Arial"/>
                </a:rPr>
                <a:t>Size</a:t>
              </a:r>
              <a:endParaRPr lang="id-ID" sz="950" b="1" dirty="0">
                <a:latin typeface="Arial"/>
                <a:cs typeface="Arial"/>
              </a:endParaRPr>
            </a:p>
            <a:p>
              <a:pPr marL="448309" algn="ctr">
                <a:lnSpc>
                  <a:spcPct val="100000"/>
                </a:lnSpc>
                <a:spcBef>
                  <a:spcPts val="120"/>
                </a:spcBef>
              </a:pPr>
              <a:r>
                <a:rPr sz="950" spc="-25" dirty="0" err="1">
                  <a:latin typeface="Arial"/>
                  <a:cs typeface="Arial"/>
                </a:rPr>
                <a:t>Sampel</a:t>
              </a:r>
              <a:r>
                <a:rPr sz="950" spc="-25" dirty="0">
                  <a:latin typeface="Arial"/>
                  <a:cs typeface="Arial"/>
                </a:rPr>
                <a:t> </a:t>
              </a:r>
              <a:r>
                <a:rPr sz="950" spc="-30" dirty="0">
                  <a:latin typeface="Arial"/>
                  <a:cs typeface="Arial"/>
                </a:rPr>
                <a:t>diambil secara  proporsional </a:t>
              </a:r>
              <a:r>
                <a:rPr sz="950" spc="-25" dirty="0">
                  <a:latin typeface="Arial"/>
                  <a:cs typeface="Arial"/>
                </a:rPr>
                <a:t>setiap</a:t>
              </a:r>
              <a:r>
                <a:rPr sz="950" spc="-170" dirty="0">
                  <a:latin typeface="Arial"/>
                  <a:cs typeface="Arial"/>
                </a:rPr>
                <a:t> </a:t>
              </a:r>
              <a:r>
                <a:rPr sz="950" spc="-30" dirty="0">
                  <a:latin typeface="Arial"/>
                  <a:cs typeface="Arial"/>
                </a:rPr>
                <a:t>kecamatan  berdasarkan </a:t>
              </a:r>
              <a:r>
                <a:rPr sz="950" spc="-25" dirty="0">
                  <a:latin typeface="Arial"/>
                  <a:cs typeface="Arial"/>
                </a:rPr>
                <a:t>jumlah</a:t>
              </a:r>
              <a:r>
                <a:rPr sz="950" spc="-130" dirty="0">
                  <a:latin typeface="Arial"/>
                  <a:cs typeface="Arial"/>
                </a:rPr>
                <a:t> </a:t>
              </a:r>
              <a:r>
                <a:rPr sz="950" spc="-30" dirty="0">
                  <a:latin typeface="Arial"/>
                  <a:cs typeface="Arial"/>
                </a:rPr>
                <a:t>DPT</a:t>
              </a:r>
              <a:endParaRPr sz="950" dirty="0">
                <a:latin typeface="Arial"/>
                <a:cs typeface="Arial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xmlns="" id="{A16C730E-2309-4490-867C-2AB8DA0298BC}"/>
                </a:ext>
              </a:extLst>
            </p:cNvPr>
            <p:cNvSpPr txBox="1"/>
            <p:nvPr/>
          </p:nvSpPr>
          <p:spPr>
            <a:xfrm>
              <a:off x="1693776" y="2292649"/>
              <a:ext cx="1764664" cy="91249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indent="-635" algn="ctr">
                <a:lnSpc>
                  <a:spcPct val="102099"/>
                </a:lnSpc>
                <a:spcBef>
                  <a:spcPts val="95"/>
                </a:spcBef>
              </a:pPr>
              <a:r>
                <a:rPr sz="950" b="1" spc="-25" dirty="0">
                  <a:latin typeface="Arial"/>
                  <a:cs typeface="Arial"/>
                </a:rPr>
                <a:t>Primarly Sampling Unit </a:t>
              </a:r>
              <a:r>
                <a:rPr sz="950" b="1" spc="-30" dirty="0">
                  <a:latin typeface="Arial"/>
                  <a:cs typeface="Arial"/>
                </a:rPr>
                <a:t>(PSU)  </a:t>
              </a:r>
              <a:r>
                <a:rPr sz="950" spc="-25" dirty="0">
                  <a:latin typeface="Arial"/>
                  <a:cs typeface="Arial"/>
                </a:rPr>
                <a:t>Penentuan </a:t>
              </a:r>
              <a:r>
                <a:rPr sz="950" spc="-15" dirty="0">
                  <a:latin typeface="Arial"/>
                  <a:cs typeface="Arial"/>
                </a:rPr>
                <a:t>PSU</a:t>
              </a:r>
              <a:r>
                <a:rPr sz="950" spc="-130" dirty="0">
                  <a:latin typeface="Arial"/>
                  <a:cs typeface="Arial"/>
                </a:rPr>
                <a:t> </a:t>
              </a:r>
              <a:r>
                <a:rPr sz="950" spc="-35" dirty="0">
                  <a:latin typeface="Arial"/>
                  <a:cs typeface="Arial"/>
                </a:rPr>
                <a:t>(Desa/Kelurahan)  </a:t>
              </a:r>
              <a:r>
                <a:rPr sz="950" spc="-25" dirty="0">
                  <a:latin typeface="Arial"/>
                  <a:cs typeface="Arial"/>
                </a:rPr>
                <a:t>secara</a:t>
              </a:r>
              <a:r>
                <a:rPr sz="950" spc="-95" dirty="0">
                  <a:latin typeface="Arial"/>
                  <a:cs typeface="Arial"/>
                </a:rPr>
                <a:t> </a:t>
              </a:r>
              <a:r>
                <a:rPr sz="950" spc="-20" dirty="0">
                  <a:latin typeface="Arial"/>
                  <a:cs typeface="Arial"/>
                </a:rPr>
                <a:t>acak</a:t>
              </a:r>
              <a:r>
                <a:rPr sz="950" spc="-95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menggunakan</a:t>
              </a:r>
              <a:r>
                <a:rPr sz="950" spc="-95" dirty="0">
                  <a:latin typeface="Arial"/>
                  <a:cs typeface="Arial"/>
                </a:rPr>
                <a:t> </a:t>
              </a:r>
              <a:r>
                <a:rPr sz="950" spc="-30" dirty="0">
                  <a:latin typeface="Arial"/>
                  <a:cs typeface="Arial"/>
                </a:rPr>
                <a:t>rumus  </a:t>
              </a:r>
              <a:r>
                <a:rPr sz="950" spc="-25" dirty="0">
                  <a:latin typeface="Arial"/>
                  <a:cs typeface="Arial"/>
                </a:rPr>
                <a:t>random excel.</a:t>
              </a:r>
              <a:r>
                <a:rPr sz="950" spc="-215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Jumlah </a:t>
              </a:r>
              <a:r>
                <a:rPr sz="950" spc="-30" dirty="0">
                  <a:latin typeface="Arial"/>
                  <a:cs typeface="Arial"/>
                </a:rPr>
                <a:t>Responden  </a:t>
              </a:r>
              <a:r>
                <a:rPr sz="950" spc="-25" dirty="0">
                  <a:latin typeface="Arial"/>
                  <a:cs typeface="Arial"/>
                </a:rPr>
                <a:t>sebanyak </a:t>
              </a:r>
              <a:r>
                <a:rPr sz="950" spc="10" dirty="0">
                  <a:latin typeface="Arial"/>
                  <a:cs typeface="Arial"/>
                </a:rPr>
                <a:t>6 </a:t>
              </a:r>
              <a:r>
                <a:rPr sz="950" spc="-25" dirty="0">
                  <a:latin typeface="Arial"/>
                  <a:cs typeface="Arial"/>
                </a:rPr>
                <a:t>orang </a:t>
              </a:r>
              <a:r>
                <a:rPr sz="950" spc="-15" dirty="0">
                  <a:latin typeface="Arial"/>
                  <a:cs typeface="Arial"/>
                </a:rPr>
                <a:t>di </a:t>
              </a:r>
              <a:r>
                <a:rPr sz="950" spc="-25" dirty="0">
                  <a:latin typeface="Arial"/>
                  <a:cs typeface="Arial"/>
                </a:rPr>
                <a:t>setiap </a:t>
              </a:r>
              <a:r>
                <a:rPr sz="950" spc="-30" dirty="0">
                  <a:latin typeface="Arial"/>
                  <a:cs typeface="Arial"/>
                </a:rPr>
                <a:t>PSU  </a:t>
              </a:r>
              <a:r>
                <a:rPr sz="950" spc="-35" dirty="0">
                  <a:latin typeface="Arial"/>
                  <a:cs typeface="Arial"/>
                </a:rPr>
                <a:t>(Desa/Kelurahan)</a:t>
              </a:r>
              <a:endParaRPr sz="950" dirty="0">
                <a:latin typeface="Arial"/>
                <a:cs typeface="Arial"/>
              </a:endParaRPr>
            </a:p>
          </p:txBody>
        </p:sp>
        <p:sp>
          <p:nvSpPr>
            <p:cNvPr id="63" name="object 10">
              <a:extLst>
                <a:ext uri="{FF2B5EF4-FFF2-40B4-BE49-F238E27FC236}">
                  <a16:creationId xmlns:a16="http://schemas.microsoft.com/office/drawing/2014/main" xmlns="" id="{57773991-2ADC-4432-9C8D-A7779009E720}"/>
                </a:ext>
              </a:extLst>
            </p:cNvPr>
            <p:cNvSpPr txBox="1"/>
            <p:nvPr/>
          </p:nvSpPr>
          <p:spPr>
            <a:xfrm>
              <a:off x="2808882" y="3433699"/>
              <a:ext cx="1541145" cy="617220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2065" rIns="0" bIns="0" rtlCol="0">
              <a:spAutoFit/>
            </a:bodyPr>
            <a:lstStyle/>
            <a:p>
              <a:pPr marL="79375" marR="71755" algn="ctr">
                <a:lnSpc>
                  <a:spcPct val="102099"/>
                </a:lnSpc>
                <a:spcBef>
                  <a:spcPts val="95"/>
                </a:spcBef>
              </a:pPr>
              <a:r>
                <a:rPr sz="950" b="1" spc="-25" dirty="0">
                  <a:latin typeface="Arial"/>
                  <a:cs typeface="Arial"/>
                </a:rPr>
                <a:t>Secondary Sampling</a:t>
              </a:r>
              <a:r>
                <a:rPr sz="950" b="1" spc="-175" dirty="0">
                  <a:latin typeface="Arial"/>
                  <a:cs typeface="Arial"/>
                </a:rPr>
                <a:t> </a:t>
              </a:r>
              <a:r>
                <a:rPr sz="950" b="1" spc="-35" dirty="0">
                  <a:latin typeface="Arial"/>
                  <a:cs typeface="Arial"/>
                </a:rPr>
                <a:t>Unit  </a:t>
              </a:r>
              <a:r>
                <a:rPr sz="950" b="1" spc="-30" dirty="0">
                  <a:latin typeface="Arial"/>
                  <a:cs typeface="Arial"/>
                </a:rPr>
                <a:t>(SSU)</a:t>
              </a:r>
              <a:endParaRPr sz="950" dirty="0">
                <a:latin typeface="Arial"/>
                <a:cs typeface="Arial"/>
              </a:endParaRPr>
            </a:p>
            <a:p>
              <a:pPr marL="12065" marR="5080" algn="ctr">
                <a:lnSpc>
                  <a:spcPct val="102099"/>
                </a:lnSpc>
              </a:pPr>
              <a:r>
                <a:rPr sz="950" spc="-25" dirty="0">
                  <a:latin typeface="Arial"/>
                  <a:cs typeface="Arial"/>
                </a:rPr>
                <a:t>Diambil</a:t>
              </a:r>
              <a:r>
                <a:rPr sz="950" spc="-90" dirty="0">
                  <a:latin typeface="Arial"/>
                  <a:cs typeface="Arial"/>
                </a:rPr>
                <a:t> </a:t>
              </a:r>
              <a:r>
                <a:rPr sz="950" spc="10" dirty="0">
                  <a:latin typeface="Arial"/>
                  <a:cs typeface="Arial"/>
                </a:rPr>
                <a:t>2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-5" dirty="0">
                  <a:latin typeface="Arial"/>
                  <a:cs typeface="Arial"/>
                </a:rPr>
                <a:t>RW</a:t>
              </a:r>
              <a:r>
                <a:rPr sz="950" spc="-90" dirty="0">
                  <a:latin typeface="Arial"/>
                  <a:cs typeface="Arial"/>
                </a:rPr>
                <a:t> </a:t>
              </a:r>
              <a:r>
                <a:rPr sz="950" spc="-20" dirty="0">
                  <a:latin typeface="Arial"/>
                  <a:cs typeface="Arial"/>
                </a:rPr>
                <a:t>Genap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15" dirty="0">
                  <a:latin typeface="Arial"/>
                  <a:cs typeface="Arial"/>
                </a:rPr>
                <a:t>di</a:t>
              </a:r>
              <a:r>
                <a:rPr sz="950" spc="-90" dirty="0">
                  <a:latin typeface="Arial"/>
                  <a:cs typeface="Arial"/>
                </a:rPr>
                <a:t> </a:t>
              </a:r>
              <a:r>
                <a:rPr sz="950" spc="-35" dirty="0">
                  <a:latin typeface="Arial"/>
                  <a:cs typeface="Arial"/>
                </a:rPr>
                <a:t>setiap  </a:t>
              </a:r>
              <a:r>
                <a:rPr sz="950" spc="-30" dirty="0">
                  <a:latin typeface="Arial"/>
                  <a:cs typeface="Arial"/>
                </a:rPr>
                <a:t>Desa/Kelurahan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35" dirty="0">
                  <a:latin typeface="Arial"/>
                  <a:cs typeface="Arial"/>
                </a:rPr>
                <a:t>Terpilih</a:t>
              </a:r>
              <a:endParaRPr sz="950" dirty="0">
                <a:latin typeface="Arial"/>
                <a:cs typeface="Arial"/>
              </a:endParaRPr>
            </a:p>
          </p:txBody>
        </p:sp>
        <p:sp>
          <p:nvSpPr>
            <p:cNvPr id="64" name="object 11">
              <a:extLst>
                <a:ext uri="{FF2B5EF4-FFF2-40B4-BE49-F238E27FC236}">
                  <a16:creationId xmlns:a16="http://schemas.microsoft.com/office/drawing/2014/main" xmlns="" id="{B14F21B3-EC24-497F-8012-D2B43808C997}"/>
                </a:ext>
              </a:extLst>
            </p:cNvPr>
            <p:cNvSpPr txBox="1"/>
            <p:nvPr/>
          </p:nvSpPr>
          <p:spPr>
            <a:xfrm>
              <a:off x="3805620" y="2519128"/>
              <a:ext cx="1808480" cy="45012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065" marR="5080" algn="ctr">
                <a:lnSpc>
                  <a:spcPct val="102099"/>
                </a:lnSpc>
                <a:spcBef>
                  <a:spcPts val="95"/>
                </a:spcBef>
              </a:pPr>
              <a:r>
                <a:rPr sz="950" b="1" spc="-30" dirty="0">
                  <a:latin typeface="Arial"/>
                  <a:cs typeface="Arial"/>
                </a:rPr>
                <a:t>Finally </a:t>
              </a:r>
              <a:r>
                <a:rPr sz="950" b="1" spc="-25" dirty="0">
                  <a:latin typeface="Arial"/>
                  <a:cs typeface="Arial"/>
                </a:rPr>
                <a:t>Sampling Unit </a:t>
              </a:r>
              <a:r>
                <a:rPr sz="950" b="1" spc="-30" dirty="0">
                  <a:latin typeface="Arial"/>
                  <a:cs typeface="Arial"/>
                </a:rPr>
                <a:t>(FSU)  </a:t>
              </a:r>
              <a:r>
                <a:rPr sz="950" spc="-25" dirty="0">
                  <a:latin typeface="Arial"/>
                  <a:cs typeface="Arial"/>
                </a:rPr>
                <a:t>Diambil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10" dirty="0">
                  <a:latin typeface="Arial"/>
                  <a:cs typeface="Arial"/>
                </a:rPr>
                <a:t>2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-10" dirty="0">
                  <a:latin typeface="Arial"/>
                  <a:cs typeface="Arial"/>
                </a:rPr>
                <a:t>RT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Ganjil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dari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setiap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30" dirty="0">
                  <a:latin typeface="Arial"/>
                  <a:cs typeface="Arial"/>
                </a:rPr>
                <a:t>SSU  </a:t>
              </a:r>
              <a:r>
                <a:rPr sz="950" spc="-15" dirty="0">
                  <a:latin typeface="Arial"/>
                  <a:cs typeface="Arial"/>
                </a:rPr>
                <a:t>(RW</a:t>
              </a:r>
              <a:r>
                <a:rPr sz="950" spc="-75" dirty="0">
                  <a:latin typeface="Arial"/>
                  <a:cs typeface="Arial"/>
                </a:rPr>
                <a:t> </a:t>
              </a:r>
              <a:r>
                <a:rPr sz="950" spc="-35" dirty="0">
                  <a:latin typeface="Arial"/>
                  <a:cs typeface="Arial"/>
                </a:rPr>
                <a:t>terpilih)</a:t>
              </a:r>
              <a:endParaRPr sz="950" dirty="0">
                <a:latin typeface="Arial"/>
                <a:cs typeface="Arial"/>
              </a:endParaRPr>
            </a:p>
          </p:txBody>
        </p:sp>
        <p:sp>
          <p:nvSpPr>
            <p:cNvPr id="65" name="object 12">
              <a:extLst>
                <a:ext uri="{FF2B5EF4-FFF2-40B4-BE49-F238E27FC236}">
                  <a16:creationId xmlns:a16="http://schemas.microsoft.com/office/drawing/2014/main" xmlns="" id="{903030B7-EFA1-47CF-9DAE-5ECCC1B7F7CD}"/>
                </a:ext>
              </a:extLst>
            </p:cNvPr>
            <p:cNvSpPr txBox="1"/>
            <p:nvPr/>
          </p:nvSpPr>
          <p:spPr>
            <a:xfrm>
              <a:off x="4875366" y="3445124"/>
              <a:ext cx="1880626" cy="35487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15240" rIns="0" bIns="0" rtlCol="0">
              <a:spAutoFit/>
            </a:bodyPr>
            <a:lstStyle/>
            <a:p>
              <a:pPr marL="262255" algn="ctr">
                <a:lnSpc>
                  <a:spcPct val="100000"/>
                </a:lnSpc>
                <a:spcBef>
                  <a:spcPts val="120"/>
                </a:spcBef>
              </a:pPr>
              <a:r>
                <a:rPr sz="950" b="1" spc="-25" dirty="0">
                  <a:latin typeface="Arial"/>
                  <a:cs typeface="Arial"/>
                </a:rPr>
                <a:t>Sampel Control</a:t>
              </a:r>
              <a:r>
                <a:rPr sz="950" b="1" spc="-135" dirty="0">
                  <a:latin typeface="Arial"/>
                  <a:cs typeface="Arial"/>
                </a:rPr>
                <a:t> </a:t>
              </a:r>
              <a:r>
                <a:rPr sz="950" b="1" spc="-30" dirty="0">
                  <a:latin typeface="Arial"/>
                  <a:cs typeface="Arial"/>
                </a:rPr>
                <a:t>Cards</a:t>
              </a:r>
              <a:endParaRPr sz="950" dirty="0">
                <a:latin typeface="Arial"/>
                <a:cs typeface="Arial"/>
              </a:endParaRPr>
            </a:p>
            <a:p>
              <a:pPr marL="12700" marR="5080" algn="ctr">
                <a:lnSpc>
                  <a:spcPct val="102099"/>
                </a:lnSpc>
              </a:pPr>
              <a:r>
                <a:rPr sz="950" spc="-25" dirty="0">
                  <a:latin typeface="Arial"/>
                  <a:cs typeface="Arial"/>
                </a:rPr>
                <a:t>Dari</a:t>
              </a:r>
              <a:r>
                <a:rPr sz="950" spc="-90" dirty="0">
                  <a:latin typeface="Arial"/>
                  <a:cs typeface="Arial"/>
                </a:rPr>
                <a:t> </a:t>
              </a:r>
              <a:r>
                <a:rPr sz="950" spc="-10" dirty="0">
                  <a:latin typeface="Arial"/>
                  <a:cs typeface="Arial"/>
                </a:rPr>
                <a:t>KK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sampel,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responden</a:t>
              </a:r>
              <a:r>
                <a:rPr sz="950" spc="-85" dirty="0">
                  <a:latin typeface="Arial"/>
                  <a:cs typeface="Arial"/>
                </a:rPr>
                <a:t> </a:t>
              </a:r>
              <a:r>
                <a:rPr sz="950" spc="-35" dirty="0">
                  <a:latin typeface="Arial"/>
                  <a:cs typeface="Arial"/>
                </a:rPr>
                <a:t>dipilih  </a:t>
              </a:r>
              <a:r>
                <a:rPr sz="950" spc="-20" dirty="0">
                  <a:latin typeface="Arial"/>
                  <a:cs typeface="Arial"/>
                </a:rPr>
                <a:t>yang </a:t>
              </a:r>
              <a:r>
                <a:rPr sz="950" spc="-25" dirty="0">
                  <a:latin typeface="Arial"/>
                  <a:cs typeface="Arial"/>
                </a:rPr>
                <a:t>memenuhi </a:t>
              </a:r>
              <a:r>
                <a:rPr sz="950" spc="-30" dirty="0">
                  <a:latin typeface="Arial"/>
                  <a:cs typeface="Arial"/>
                </a:rPr>
                <a:t>kriteria sampel  berdasarkan </a:t>
              </a:r>
              <a:r>
                <a:rPr sz="950" spc="-25" dirty="0">
                  <a:latin typeface="Arial"/>
                  <a:cs typeface="Arial"/>
                </a:rPr>
                <a:t>bantuan </a:t>
              </a:r>
              <a:r>
                <a:rPr sz="950" spc="-30" dirty="0">
                  <a:latin typeface="Arial"/>
                  <a:cs typeface="Arial"/>
                </a:rPr>
                <a:t>Sampel  Control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Cards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15" dirty="0">
                  <a:latin typeface="Arial"/>
                  <a:cs typeface="Arial"/>
                </a:rPr>
                <a:t>(1</a:t>
              </a:r>
              <a:r>
                <a:rPr sz="950" spc="-75" dirty="0">
                  <a:latin typeface="Arial"/>
                  <a:cs typeface="Arial"/>
                </a:rPr>
                <a:t> </a:t>
              </a:r>
              <a:r>
                <a:rPr sz="950" spc="-25" dirty="0">
                  <a:latin typeface="Arial"/>
                  <a:cs typeface="Arial"/>
                </a:rPr>
                <a:t>Responden</a:t>
              </a:r>
              <a:r>
                <a:rPr sz="950" spc="-80" dirty="0">
                  <a:latin typeface="Arial"/>
                  <a:cs typeface="Arial"/>
                </a:rPr>
                <a:t> </a:t>
              </a:r>
              <a:r>
                <a:rPr sz="950" spc="-35" dirty="0">
                  <a:latin typeface="Arial"/>
                  <a:cs typeface="Arial"/>
                </a:rPr>
                <a:t>tiap  </a:t>
              </a:r>
              <a:r>
                <a:rPr sz="950" spc="-30" dirty="0">
                  <a:latin typeface="Arial"/>
                  <a:cs typeface="Arial"/>
                </a:rPr>
                <a:t>KK)</a:t>
              </a:r>
              <a:endParaRPr sz="950" dirty="0">
                <a:latin typeface="Arial"/>
                <a:cs typeface="Arial"/>
              </a:endParaRPr>
            </a:p>
          </p:txBody>
        </p:sp>
        <p:sp>
          <p:nvSpPr>
            <p:cNvPr id="66" name="object 13">
              <a:extLst>
                <a:ext uri="{FF2B5EF4-FFF2-40B4-BE49-F238E27FC236}">
                  <a16:creationId xmlns:a16="http://schemas.microsoft.com/office/drawing/2014/main" xmlns="" id="{8636DABC-FE24-485A-9900-23C7404C2D14}"/>
                </a:ext>
              </a:extLst>
            </p:cNvPr>
            <p:cNvSpPr/>
            <p:nvPr/>
          </p:nvSpPr>
          <p:spPr>
            <a:xfrm>
              <a:off x="1370639" y="3039946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5229" y="0"/>
                  </a:moveTo>
                  <a:lnTo>
                    <a:pt x="92490" y="6893"/>
                  </a:lnTo>
                  <a:lnTo>
                    <a:pt x="55368" y="26090"/>
                  </a:lnTo>
                  <a:lnTo>
                    <a:pt x="26094" y="55363"/>
                  </a:lnTo>
                  <a:lnTo>
                    <a:pt x="6894" y="92485"/>
                  </a:lnTo>
                  <a:lnTo>
                    <a:pt x="0" y="135229"/>
                  </a:lnTo>
                  <a:lnTo>
                    <a:pt x="6894" y="177973"/>
                  </a:lnTo>
                  <a:lnTo>
                    <a:pt x="26094" y="215095"/>
                  </a:lnTo>
                  <a:lnTo>
                    <a:pt x="55368" y="244368"/>
                  </a:lnTo>
                  <a:lnTo>
                    <a:pt x="92490" y="263565"/>
                  </a:lnTo>
                  <a:lnTo>
                    <a:pt x="135229" y="270459"/>
                  </a:lnTo>
                  <a:lnTo>
                    <a:pt x="177969" y="263565"/>
                  </a:lnTo>
                  <a:lnTo>
                    <a:pt x="215090" y="244368"/>
                  </a:lnTo>
                  <a:lnTo>
                    <a:pt x="244365" y="215095"/>
                  </a:lnTo>
                  <a:lnTo>
                    <a:pt x="263564" y="177973"/>
                  </a:lnTo>
                  <a:lnTo>
                    <a:pt x="270459" y="135229"/>
                  </a:lnTo>
                  <a:lnTo>
                    <a:pt x="263564" y="92485"/>
                  </a:lnTo>
                  <a:lnTo>
                    <a:pt x="244365" y="55363"/>
                  </a:lnTo>
                  <a:lnTo>
                    <a:pt x="215090" y="26090"/>
                  </a:lnTo>
                  <a:lnTo>
                    <a:pt x="177969" y="6893"/>
                  </a:lnTo>
                  <a:lnTo>
                    <a:pt x="135229" y="0"/>
                  </a:lnTo>
                  <a:close/>
                </a:path>
              </a:pathLst>
            </a:custGeom>
            <a:solidFill>
              <a:srgbClr val="6BBA9C"/>
            </a:solidFill>
            <a:ln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4">
              <a:extLst>
                <a:ext uri="{FF2B5EF4-FFF2-40B4-BE49-F238E27FC236}">
                  <a16:creationId xmlns:a16="http://schemas.microsoft.com/office/drawing/2014/main" xmlns="" id="{B991AA34-93B1-46D7-8CB7-57A7898E6F23}"/>
                </a:ext>
              </a:extLst>
            </p:cNvPr>
            <p:cNvSpPr/>
            <p:nvPr/>
          </p:nvSpPr>
          <p:spPr>
            <a:xfrm>
              <a:off x="1505875" y="3171607"/>
              <a:ext cx="19050" cy="3810"/>
            </a:xfrm>
            <a:custGeom>
              <a:avLst/>
              <a:gdLst/>
              <a:ahLst/>
              <a:cxnLst/>
              <a:rect l="l" t="t" r="r" b="b"/>
              <a:pathLst>
                <a:path w="19050" h="3810">
                  <a:moveTo>
                    <a:pt x="0" y="3568"/>
                  </a:moveTo>
                  <a:lnTo>
                    <a:pt x="18719" y="0"/>
                  </a:lnTo>
                </a:path>
              </a:pathLst>
            </a:custGeom>
            <a:ln w="12700">
              <a:solidFill>
                <a:srgbClr val="003C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5">
              <a:extLst>
                <a:ext uri="{FF2B5EF4-FFF2-40B4-BE49-F238E27FC236}">
                  <a16:creationId xmlns:a16="http://schemas.microsoft.com/office/drawing/2014/main" xmlns="" id="{8A5F5994-5F4D-4840-860F-B5313B248A8E}"/>
                </a:ext>
              </a:extLst>
            </p:cNvPr>
            <p:cNvSpPr/>
            <p:nvPr/>
          </p:nvSpPr>
          <p:spPr>
            <a:xfrm>
              <a:off x="1562082" y="2979092"/>
              <a:ext cx="4256405" cy="216535"/>
            </a:xfrm>
            <a:custGeom>
              <a:avLst/>
              <a:gdLst/>
              <a:ahLst/>
              <a:cxnLst/>
              <a:rect l="l" t="t" r="r" b="b"/>
              <a:pathLst>
                <a:path w="4256405" h="216535">
                  <a:moveTo>
                    <a:pt x="0" y="185369"/>
                  </a:moveTo>
                  <a:lnTo>
                    <a:pt x="972146" y="0"/>
                  </a:lnTo>
                  <a:lnTo>
                    <a:pt x="2047316" y="216052"/>
                  </a:lnTo>
                  <a:lnTo>
                    <a:pt x="3134512" y="0"/>
                  </a:lnTo>
                  <a:lnTo>
                    <a:pt x="4255985" y="189725"/>
                  </a:lnTo>
                </a:path>
              </a:pathLst>
            </a:custGeom>
            <a:ln w="12700">
              <a:solidFill>
                <a:srgbClr val="6BBA9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6">
              <a:extLst>
                <a:ext uri="{FF2B5EF4-FFF2-40B4-BE49-F238E27FC236}">
                  <a16:creationId xmlns:a16="http://schemas.microsoft.com/office/drawing/2014/main" xmlns="" id="{C231725A-37D6-4DBA-96EC-421599DD0AE0}"/>
                </a:ext>
              </a:extLst>
            </p:cNvPr>
            <p:cNvSpPr/>
            <p:nvPr/>
          </p:nvSpPr>
          <p:spPr>
            <a:xfrm>
              <a:off x="5836885" y="3172001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9050" h="3175">
                  <a:moveTo>
                    <a:pt x="0" y="0"/>
                  </a:moveTo>
                  <a:lnTo>
                    <a:pt x="18783" y="3175"/>
                  </a:lnTo>
                </a:path>
              </a:pathLst>
            </a:custGeom>
            <a:ln w="12700">
              <a:solidFill>
                <a:srgbClr val="003C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7">
              <a:extLst>
                <a:ext uri="{FF2B5EF4-FFF2-40B4-BE49-F238E27FC236}">
                  <a16:creationId xmlns:a16="http://schemas.microsoft.com/office/drawing/2014/main" xmlns="" id="{C286A2C3-4E85-4534-8A85-80DED8AA9373}"/>
                </a:ext>
              </a:extLst>
            </p:cNvPr>
            <p:cNvSpPr txBox="1"/>
            <p:nvPr/>
          </p:nvSpPr>
          <p:spPr>
            <a:xfrm>
              <a:off x="1465879" y="3086860"/>
              <a:ext cx="113030" cy="20197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200" b="1" spc="15" dirty="0">
                  <a:latin typeface="Arial"/>
                  <a:cs typeface="Arial"/>
                </a:rPr>
                <a:t>1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1" name="object 18">
              <a:extLst>
                <a:ext uri="{FF2B5EF4-FFF2-40B4-BE49-F238E27FC236}">
                  <a16:creationId xmlns:a16="http://schemas.microsoft.com/office/drawing/2014/main" xmlns="" id="{DDF42C0F-E740-4E46-A25C-4EE2490DFE48}"/>
                </a:ext>
              </a:extLst>
            </p:cNvPr>
            <p:cNvSpPr/>
            <p:nvPr/>
          </p:nvSpPr>
          <p:spPr>
            <a:xfrm>
              <a:off x="2399004" y="2843866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5216" y="0"/>
                  </a:moveTo>
                  <a:lnTo>
                    <a:pt x="92483" y="6893"/>
                  </a:lnTo>
                  <a:lnTo>
                    <a:pt x="55366" y="26090"/>
                  </a:lnTo>
                  <a:lnTo>
                    <a:pt x="26093" y="55363"/>
                  </a:lnTo>
                  <a:lnTo>
                    <a:pt x="6894" y="92485"/>
                  </a:lnTo>
                  <a:lnTo>
                    <a:pt x="0" y="135229"/>
                  </a:lnTo>
                  <a:lnTo>
                    <a:pt x="6894" y="177972"/>
                  </a:lnTo>
                  <a:lnTo>
                    <a:pt x="26093" y="215091"/>
                  </a:lnTo>
                  <a:lnTo>
                    <a:pt x="55366" y="244360"/>
                  </a:lnTo>
                  <a:lnTo>
                    <a:pt x="92483" y="263554"/>
                  </a:lnTo>
                  <a:lnTo>
                    <a:pt x="135216" y="270446"/>
                  </a:lnTo>
                  <a:lnTo>
                    <a:pt x="177962" y="263554"/>
                  </a:lnTo>
                  <a:lnTo>
                    <a:pt x="215087" y="244360"/>
                  </a:lnTo>
                  <a:lnTo>
                    <a:pt x="244364" y="215091"/>
                  </a:lnTo>
                  <a:lnTo>
                    <a:pt x="263564" y="177972"/>
                  </a:lnTo>
                  <a:lnTo>
                    <a:pt x="270459" y="135229"/>
                  </a:lnTo>
                  <a:lnTo>
                    <a:pt x="263564" y="92485"/>
                  </a:lnTo>
                  <a:lnTo>
                    <a:pt x="244364" y="55363"/>
                  </a:lnTo>
                  <a:lnTo>
                    <a:pt x="215087" y="26090"/>
                  </a:lnTo>
                  <a:lnTo>
                    <a:pt x="177962" y="6893"/>
                  </a:lnTo>
                  <a:lnTo>
                    <a:pt x="135216" y="0"/>
                  </a:lnTo>
                  <a:close/>
                </a:path>
              </a:pathLst>
            </a:custGeom>
            <a:solidFill>
              <a:srgbClr val="6BBA9C"/>
            </a:solidFill>
            <a:ln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9">
              <a:extLst>
                <a:ext uri="{FF2B5EF4-FFF2-40B4-BE49-F238E27FC236}">
                  <a16:creationId xmlns:a16="http://schemas.microsoft.com/office/drawing/2014/main" xmlns="" id="{9A3DB73D-35AA-40DB-8695-D09522661F66}"/>
                </a:ext>
              </a:extLst>
            </p:cNvPr>
            <p:cNvSpPr txBox="1"/>
            <p:nvPr/>
          </p:nvSpPr>
          <p:spPr>
            <a:xfrm>
              <a:off x="2494231" y="2898374"/>
              <a:ext cx="113030" cy="20197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200" b="1" spc="15" dirty="0"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3" name="object 20">
              <a:extLst>
                <a:ext uri="{FF2B5EF4-FFF2-40B4-BE49-F238E27FC236}">
                  <a16:creationId xmlns:a16="http://schemas.microsoft.com/office/drawing/2014/main" xmlns="" id="{F077FA9B-7956-4C8B-A173-3D6C08023FEB}"/>
                </a:ext>
              </a:extLst>
            </p:cNvPr>
            <p:cNvSpPr/>
            <p:nvPr/>
          </p:nvSpPr>
          <p:spPr>
            <a:xfrm>
              <a:off x="3467639" y="3039946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5229" y="0"/>
                  </a:moveTo>
                  <a:lnTo>
                    <a:pt x="92490" y="6893"/>
                  </a:lnTo>
                  <a:lnTo>
                    <a:pt x="55368" y="26090"/>
                  </a:lnTo>
                  <a:lnTo>
                    <a:pt x="26094" y="55363"/>
                  </a:lnTo>
                  <a:lnTo>
                    <a:pt x="6894" y="92485"/>
                  </a:lnTo>
                  <a:lnTo>
                    <a:pt x="0" y="135229"/>
                  </a:lnTo>
                  <a:lnTo>
                    <a:pt x="6894" y="177973"/>
                  </a:lnTo>
                  <a:lnTo>
                    <a:pt x="26094" y="215095"/>
                  </a:lnTo>
                  <a:lnTo>
                    <a:pt x="55368" y="244368"/>
                  </a:lnTo>
                  <a:lnTo>
                    <a:pt x="92490" y="263565"/>
                  </a:lnTo>
                  <a:lnTo>
                    <a:pt x="135229" y="270459"/>
                  </a:lnTo>
                  <a:lnTo>
                    <a:pt x="177969" y="263565"/>
                  </a:lnTo>
                  <a:lnTo>
                    <a:pt x="215090" y="244368"/>
                  </a:lnTo>
                  <a:lnTo>
                    <a:pt x="244365" y="215095"/>
                  </a:lnTo>
                  <a:lnTo>
                    <a:pt x="263564" y="177973"/>
                  </a:lnTo>
                  <a:lnTo>
                    <a:pt x="270459" y="135229"/>
                  </a:lnTo>
                  <a:lnTo>
                    <a:pt x="263564" y="92485"/>
                  </a:lnTo>
                  <a:lnTo>
                    <a:pt x="244365" y="55363"/>
                  </a:lnTo>
                  <a:lnTo>
                    <a:pt x="215090" y="26090"/>
                  </a:lnTo>
                  <a:lnTo>
                    <a:pt x="177969" y="6893"/>
                  </a:lnTo>
                  <a:lnTo>
                    <a:pt x="135229" y="0"/>
                  </a:lnTo>
                  <a:close/>
                </a:path>
              </a:pathLst>
            </a:custGeom>
            <a:solidFill>
              <a:srgbClr val="6BBA9C"/>
            </a:solidFill>
            <a:ln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1">
              <a:extLst>
                <a:ext uri="{FF2B5EF4-FFF2-40B4-BE49-F238E27FC236}">
                  <a16:creationId xmlns:a16="http://schemas.microsoft.com/office/drawing/2014/main" xmlns="" id="{47E32529-DB5B-4121-BD03-F7D55015D62D}"/>
                </a:ext>
              </a:extLst>
            </p:cNvPr>
            <p:cNvSpPr txBox="1"/>
            <p:nvPr/>
          </p:nvSpPr>
          <p:spPr>
            <a:xfrm>
              <a:off x="3562878" y="3094461"/>
              <a:ext cx="113030" cy="20197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200" b="1" spc="15" dirty="0">
                  <a:latin typeface="Arial"/>
                  <a:cs typeface="Arial"/>
                </a:rPr>
                <a:t>3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5" name="object 22">
              <a:extLst>
                <a:ext uri="{FF2B5EF4-FFF2-40B4-BE49-F238E27FC236}">
                  <a16:creationId xmlns:a16="http://schemas.microsoft.com/office/drawing/2014/main" xmlns="" id="{737A6CF3-2DD1-4000-9A89-675AA343A469}"/>
                </a:ext>
              </a:extLst>
            </p:cNvPr>
            <p:cNvSpPr/>
            <p:nvPr/>
          </p:nvSpPr>
          <p:spPr>
            <a:xfrm>
              <a:off x="4561365" y="2843866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5216" y="0"/>
                  </a:moveTo>
                  <a:lnTo>
                    <a:pt x="92483" y="6893"/>
                  </a:lnTo>
                  <a:lnTo>
                    <a:pt x="55366" y="26090"/>
                  </a:lnTo>
                  <a:lnTo>
                    <a:pt x="26093" y="55363"/>
                  </a:lnTo>
                  <a:lnTo>
                    <a:pt x="6894" y="92485"/>
                  </a:lnTo>
                  <a:lnTo>
                    <a:pt x="0" y="135229"/>
                  </a:lnTo>
                  <a:lnTo>
                    <a:pt x="6894" y="177972"/>
                  </a:lnTo>
                  <a:lnTo>
                    <a:pt x="26093" y="215091"/>
                  </a:lnTo>
                  <a:lnTo>
                    <a:pt x="55366" y="244360"/>
                  </a:lnTo>
                  <a:lnTo>
                    <a:pt x="92483" y="263554"/>
                  </a:lnTo>
                  <a:lnTo>
                    <a:pt x="135216" y="270446"/>
                  </a:lnTo>
                  <a:lnTo>
                    <a:pt x="177962" y="263554"/>
                  </a:lnTo>
                  <a:lnTo>
                    <a:pt x="215087" y="244360"/>
                  </a:lnTo>
                  <a:lnTo>
                    <a:pt x="244364" y="215091"/>
                  </a:lnTo>
                  <a:lnTo>
                    <a:pt x="263564" y="177972"/>
                  </a:lnTo>
                  <a:lnTo>
                    <a:pt x="270459" y="135229"/>
                  </a:lnTo>
                  <a:lnTo>
                    <a:pt x="263564" y="92485"/>
                  </a:lnTo>
                  <a:lnTo>
                    <a:pt x="244364" y="55363"/>
                  </a:lnTo>
                  <a:lnTo>
                    <a:pt x="215087" y="26090"/>
                  </a:lnTo>
                  <a:lnTo>
                    <a:pt x="177962" y="6893"/>
                  </a:lnTo>
                  <a:lnTo>
                    <a:pt x="135216" y="0"/>
                  </a:lnTo>
                  <a:close/>
                </a:path>
              </a:pathLst>
            </a:custGeom>
            <a:solidFill>
              <a:srgbClr val="6BBA9C"/>
            </a:solidFill>
            <a:ln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3">
              <a:extLst>
                <a:ext uri="{FF2B5EF4-FFF2-40B4-BE49-F238E27FC236}">
                  <a16:creationId xmlns:a16="http://schemas.microsoft.com/office/drawing/2014/main" xmlns="" id="{4B094DB0-FBC4-448F-8319-72EE27EC6B9D}"/>
                </a:ext>
              </a:extLst>
            </p:cNvPr>
            <p:cNvSpPr txBox="1"/>
            <p:nvPr/>
          </p:nvSpPr>
          <p:spPr>
            <a:xfrm>
              <a:off x="4640257" y="2898374"/>
              <a:ext cx="113030" cy="20197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200" b="1" spc="15" dirty="0">
                  <a:latin typeface="Arial"/>
                  <a:cs typeface="Arial"/>
                </a:rPr>
                <a:t>4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" name="object 24">
              <a:extLst>
                <a:ext uri="{FF2B5EF4-FFF2-40B4-BE49-F238E27FC236}">
                  <a16:creationId xmlns:a16="http://schemas.microsoft.com/office/drawing/2014/main" xmlns="" id="{2FABB835-9A8C-4681-9923-F1B7CAC5C6BE}"/>
                </a:ext>
              </a:extLst>
            </p:cNvPr>
            <p:cNvSpPr/>
            <p:nvPr/>
          </p:nvSpPr>
          <p:spPr>
            <a:xfrm>
              <a:off x="5720438" y="3039946"/>
              <a:ext cx="270510" cy="270510"/>
            </a:xfrm>
            <a:custGeom>
              <a:avLst/>
              <a:gdLst/>
              <a:ahLst/>
              <a:cxnLst/>
              <a:rect l="l" t="t" r="r" b="b"/>
              <a:pathLst>
                <a:path w="270510" h="270510">
                  <a:moveTo>
                    <a:pt x="135229" y="0"/>
                  </a:moveTo>
                  <a:lnTo>
                    <a:pt x="92490" y="6893"/>
                  </a:lnTo>
                  <a:lnTo>
                    <a:pt x="55368" y="26090"/>
                  </a:lnTo>
                  <a:lnTo>
                    <a:pt x="26094" y="55363"/>
                  </a:lnTo>
                  <a:lnTo>
                    <a:pt x="6894" y="92485"/>
                  </a:lnTo>
                  <a:lnTo>
                    <a:pt x="0" y="135229"/>
                  </a:lnTo>
                  <a:lnTo>
                    <a:pt x="6894" y="177973"/>
                  </a:lnTo>
                  <a:lnTo>
                    <a:pt x="26094" y="215095"/>
                  </a:lnTo>
                  <a:lnTo>
                    <a:pt x="55368" y="244368"/>
                  </a:lnTo>
                  <a:lnTo>
                    <a:pt x="92490" y="263565"/>
                  </a:lnTo>
                  <a:lnTo>
                    <a:pt x="135229" y="270459"/>
                  </a:lnTo>
                  <a:lnTo>
                    <a:pt x="177969" y="263565"/>
                  </a:lnTo>
                  <a:lnTo>
                    <a:pt x="215090" y="244368"/>
                  </a:lnTo>
                  <a:lnTo>
                    <a:pt x="244365" y="215095"/>
                  </a:lnTo>
                  <a:lnTo>
                    <a:pt x="263564" y="177973"/>
                  </a:lnTo>
                  <a:lnTo>
                    <a:pt x="270459" y="135229"/>
                  </a:lnTo>
                  <a:lnTo>
                    <a:pt x="263564" y="92485"/>
                  </a:lnTo>
                  <a:lnTo>
                    <a:pt x="244365" y="55363"/>
                  </a:lnTo>
                  <a:lnTo>
                    <a:pt x="215090" y="26090"/>
                  </a:lnTo>
                  <a:lnTo>
                    <a:pt x="177969" y="6893"/>
                  </a:lnTo>
                  <a:lnTo>
                    <a:pt x="135229" y="0"/>
                  </a:lnTo>
                  <a:close/>
                </a:path>
              </a:pathLst>
            </a:custGeom>
            <a:solidFill>
              <a:srgbClr val="6BBA9C"/>
            </a:solidFill>
            <a:ln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5">
              <a:extLst>
                <a:ext uri="{FF2B5EF4-FFF2-40B4-BE49-F238E27FC236}">
                  <a16:creationId xmlns:a16="http://schemas.microsoft.com/office/drawing/2014/main" xmlns="" id="{7D3DD22A-C020-46CE-A081-FAFA970C6561}"/>
                </a:ext>
              </a:extLst>
            </p:cNvPr>
            <p:cNvSpPr txBox="1"/>
            <p:nvPr/>
          </p:nvSpPr>
          <p:spPr>
            <a:xfrm>
              <a:off x="5815679" y="3102064"/>
              <a:ext cx="113030" cy="20197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200" b="1" spc="15" dirty="0">
                  <a:latin typeface="Arial"/>
                  <a:cs typeface="Arial"/>
                </a:rPr>
                <a:t>5</a:t>
              </a:r>
              <a:endParaRPr sz="1200" dirty="0">
                <a:latin typeface="Arial"/>
                <a:cs typeface="Arial"/>
              </a:endParaRP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3FA59539-70A0-4A3B-9C23-4A3F60738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32" y="-502435"/>
            <a:ext cx="4932354" cy="49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E8646-848D-4A45-8A82-8E2D9F4F5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561F45-4F35-49B4-BB19-F7E016CC3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0B51C0-DBCD-44EC-8EEB-3C3D5FF79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8186"/>
            <a:ext cx="12192000" cy="6877538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xmlns="" id="{E74224AA-0060-409C-8DD2-362AFE92CFB3}"/>
              </a:ext>
            </a:extLst>
          </p:cNvPr>
          <p:cNvSpPr/>
          <p:nvPr/>
        </p:nvSpPr>
        <p:spPr>
          <a:xfrm>
            <a:off x="475463" y="370008"/>
            <a:ext cx="2816087" cy="535726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xmlns="" id="{DD8DE265-EBB7-4835-87E8-F4E20A866A48}"/>
              </a:ext>
            </a:extLst>
          </p:cNvPr>
          <p:cNvSpPr/>
          <p:nvPr/>
        </p:nvSpPr>
        <p:spPr>
          <a:xfrm>
            <a:off x="588107" y="483736"/>
            <a:ext cx="2816087" cy="535726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QUALITY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B931885-E275-4610-B64A-FDC0036FA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224" y="4528290"/>
            <a:ext cx="2295335" cy="1262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0A80D05-A186-40DB-96BA-64DCADD025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0" y="1219678"/>
            <a:ext cx="2922309" cy="2850137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7272B31E-D455-4086-943B-3CCF08D4B180}"/>
              </a:ext>
            </a:extLst>
          </p:cNvPr>
          <p:cNvSpPr txBox="1"/>
          <p:nvPr/>
        </p:nvSpPr>
        <p:spPr>
          <a:xfrm>
            <a:off x="2552258" y="2918689"/>
            <a:ext cx="944553" cy="268663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5"/>
              </a:spcBef>
            </a:pPr>
            <a:r>
              <a:rPr sz="1600" b="1" spc="-5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Surveyor</a:t>
            </a:r>
            <a:endParaRPr sz="16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xmlns="" id="{779566C1-A921-4A08-A5D3-562B8C5E3921}"/>
              </a:ext>
            </a:extLst>
          </p:cNvPr>
          <p:cNvSpPr txBox="1"/>
          <p:nvPr/>
        </p:nvSpPr>
        <p:spPr>
          <a:xfrm>
            <a:off x="5706929" y="5364702"/>
            <a:ext cx="2050564" cy="279564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60"/>
              </a:spcBef>
            </a:pPr>
            <a:r>
              <a:rPr sz="1600" b="1" spc="-4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Intensive</a:t>
            </a:r>
            <a:r>
              <a:rPr sz="1600" b="1" spc="-11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Control</a:t>
            </a:r>
            <a:endParaRPr sz="16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xmlns="" id="{98C63C0C-08F6-4967-BAC8-469064BBD626}"/>
              </a:ext>
            </a:extLst>
          </p:cNvPr>
          <p:cNvSpPr txBox="1"/>
          <p:nvPr/>
        </p:nvSpPr>
        <p:spPr>
          <a:xfrm>
            <a:off x="1149064" y="5283100"/>
            <a:ext cx="2347747" cy="279564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60"/>
              </a:spcBef>
            </a:pPr>
            <a:r>
              <a:rPr sz="1600" b="1" spc="-3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All </a:t>
            </a:r>
            <a:r>
              <a:rPr sz="1600" b="1" spc="-4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Check</a:t>
            </a:r>
            <a:r>
              <a:rPr sz="1600" b="1" spc="-18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Lapangan</a:t>
            </a:r>
            <a:endParaRPr sz="16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xmlns="" id="{71F0A729-FA03-4F83-860A-6486E63479A5}"/>
              </a:ext>
            </a:extLst>
          </p:cNvPr>
          <p:cNvSpPr txBox="1"/>
          <p:nvPr/>
        </p:nvSpPr>
        <p:spPr>
          <a:xfrm>
            <a:off x="7067474" y="3290998"/>
            <a:ext cx="1807414" cy="268663"/>
          </a:xfrm>
          <a:prstGeom prst="rect">
            <a:avLst/>
          </a:prstGeom>
          <a:solidFill>
            <a:srgbClr val="6BBA9C"/>
          </a:solidFill>
        </p:spPr>
        <p:txBody>
          <a:bodyPr vert="horz" wrap="square" lIns="0" tIns="2222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75"/>
              </a:spcBef>
            </a:pPr>
            <a:r>
              <a:rPr sz="1600" b="1" spc="-45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Evaluasi</a:t>
            </a:r>
            <a:r>
              <a:rPr sz="1600" b="1" spc="-11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Harian</a:t>
            </a:r>
            <a:endParaRPr sz="16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2EFF9620-BAFE-446B-832F-32444F1FDB12}"/>
              </a:ext>
            </a:extLst>
          </p:cNvPr>
          <p:cNvSpPr txBox="1"/>
          <p:nvPr/>
        </p:nvSpPr>
        <p:spPr>
          <a:xfrm>
            <a:off x="2557568" y="3187878"/>
            <a:ext cx="259900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Franklin Gothic Book" panose="020B0503020102020204" pitchFamily="34" charset="0"/>
                <a:cs typeface="Arial"/>
              </a:rPr>
              <a:t>Pewawancara minimal 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mahasiswa</a:t>
            </a:r>
            <a:r>
              <a:rPr sz="1400" spc="-12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35" dirty="0">
                <a:latin typeface="Franklin Gothic Book" panose="020B0503020102020204" pitchFamily="34" charset="0"/>
                <a:cs typeface="Arial"/>
              </a:rPr>
              <a:t>atau</a:t>
            </a:r>
            <a:r>
              <a:rPr sz="1400" spc="-12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sederajat</a:t>
            </a:r>
            <a:r>
              <a:rPr sz="1400" spc="-12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yang  mendapatkan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pelatihan</a:t>
            </a:r>
            <a:r>
              <a:rPr sz="1400" spc="-16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intensif</a:t>
            </a:r>
            <a:endParaRPr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xmlns="" id="{7D3A1BA6-E66A-4613-AC2C-02506188B86D}"/>
              </a:ext>
            </a:extLst>
          </p:cNvPr>
          <p:cNvSpPr txBox="1"/>
          <p:nvPr/>
        </p:nvSpPr>
        <p:spPr>
          <a:xfrm>
            <a:off x="1142987" y="5594673"/>
            <a:ext cx="272237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Franklin Gothic Book" panose="020B0503020102020204" pitchFamily="34" charset="0"/>
                <a:cs typeface="Arial"/>
              </a:rPr>
              <a:t>Setiap proses wawancara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harus 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direkam.</a:t>
            </a:r>
            <a:r>
              <a:rPr sz="1400" spc="-114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Rekaman</a:t>
            </a:r>
            <a:r>
              <a:rPr sz="1400" spc="-114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tersebut</a:t>
            </a:r>
            <a:r>
              <a:rPr sz="1400" spc="-114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akan 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dicek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35" dirty="0">
                <a:latin typeface="Franklin Gothic Book" panose="020B0503020102020204" pitchFamily="34" charset="0"/>
                <a:cs typeface="Arial"/>
              </a:rPr>
              <a:t>oleh</a:t>
            </a:r>
            <a:r>
              <a:rPr sz="1400" spc="-9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Korlap</a:t>
            </a:r>
            <a:r>
              <a:rPr sz="1400" spc="-9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setiap</a:t>
            </a:r>
            <a:r>
              <a:rPr sz="1400" spc="-9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harinya</a:t>
            </a:r>
            <a:endParaRPr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xmlns="" id="{446DBC79-82A7-444E-8A1E-78CAFB61EF46}"/>
              </a:ext>
            </a:extLst>
          </p:cNvPr>
          <p:cNvSpPr txBox="1"/>
          <p:nvPr/>
        </p:nvSpPr>
        <p:spPr>
          <a:xfrm>
            <a:off x="7061139" y="3582166"/>
            <a:ext cx="303126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Franklin Gothic Book" panose="020B0503020102020204" pitchFamily="34" charset="0"/>
                <a:cs typeface="Arial"/>
              </a:rPr>
              <a:t>Setiap malam </a:t>
            </a:r>
            <a:r>
              <a:rPr sz="1400" spc="-35" dirty="0">
                <a:latin typeface="Franklin Gothic Book" panose="020B0503020102020204" pitchFamily="34" charset="0"/>
                <a:cs typeface="Arial"/>
              </a:rPr>
              <a:t>hari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surveyor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harus 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menyetor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hasil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lapang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30" dirty="0">
                <a:latin typeface="Franklin Gothic Book" panose="020B0503020102020204" pitchFamily="34" charset="0"/>
                <a:cs typeface="Arial"/>
              </a:rPr>
              <a:t>dan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dievaluasi  </a:t>
            </a:r>
            <a:r>
              <a:rPr sz="1400" spc="-35" dirty="0">
                <a:latin typeface="Franklin Gothic Book" panose="020B0503020102020204" pitchFamily="34" charset="0"/>
                <a:cs typeface="Arial"/>
              </a:rPr>
              <a:t>baik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kendala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maupun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temuan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lapang</a:t>
            </a:r>
            <a:endParaRPr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xmlns="" id="{CF2EA26B-3CD0-4060-B745-6198F0B7E318}"/>
              </a:ext>
            </a:extLst>
          </p:cNvPr>
          <p:cNvSpPr txBox="1"/>
          <p:nvPr/>
        </p:nvSpPr>
        <p:spPr>
          <a:xfrm>
            <a:off x="5704976" y="5758356"/>
            <a:ext cx="291059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Franklin Gothic Book" panose="020B0503020102020204" pitchFamily="34" charset="0"/>
                <a:cs typeface="Arial"/>
              </a:rPr>
              <a:t>Kontrol</a:t>
            </a:r>
            <a:r>
              <a:rPr sz="1400" spc="-105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intensif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35" dirty="0">
                <a:latin typeface="Franklin Gothic Book" panose="020B0503020102020204" pitchFamily="34" charset="0"/>
                <a:cs typeface="Arial"/>
              </a:rPr>
              <a:t>pada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35" dirty="0">
                <a:latin typeface="Franklin Gothic Book" panose="020B0503020102020204" pitchFamily="34" charset="0"/>
                <a:cs typeface="Arial"/>
              </a:rPr>
              <a:t>saat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input</a:t>
            </a:r>
            <a:r>
              <a:rPr sz="1400" spc="-10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data  </a:t>
            </a:r>
            <a:r>
              <a:rPr sz="1400" spc="-30" dirty="0">
                <a:latin typeface="Franklin Gothic Book" panose="020B0503020102020204" pitchFamily="34" charset="0"/>
                <a:cs typeface="Arial"/>
              </a:rPr>
              <a:t>dan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analisis statistik dengan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cara  </a:t>
            </a:r>
            <a:r>
              <a:rPr sz="1400" spc="-40" dirty="0">
                <a:latin typeface="Franklin Gothic Book" panose="020B0503020102020204" pitchFamily="34" charset="0"/>
                <a:cs typeface="Arial"/>
              </a:rPr>
              <a:t>mengulang </a:t>
            </a:r>
            <a:r>
              <a:rPr sz="1400" spc="-30" dirty="0">
                <a:latin typeface="Franklin Gothic Book" panose="020B0503020102020204" pitchFamily="34" charset="0"/>
                <a:cs typeface="Arial"/>
              </a:rPr>
              <a:t>dan</a:t>
            </a:r>
            <a:r>
              <a:rPr sz="1400" spc="-160" dirty="0">
                <a:latin typeface="Franklin Gothic Book" panose="020B0503020102020204" pitchFamily="34" charset="0"/>
                <a:cs typeface="Arial"/>
              </a:rPr>
              <a:t> </a:t>
            </a:r>
            <a:r>
              <a:rPr sz="1400" spc="-45" dirty="0">
                <a:latin typeface="Franklin Gothic Book" panose="020B0503020102020204" pitchFamily="34" charset="0"/>
                <a:cs typeface="Arial"/>
              </a:rPr>
              <a:t>pendampingan</a:t>
            </a:r>
            <a:endParaRPr sz="1400" dirty="0"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xmlns="" id="{98BEDD90-C65F-480E-8D0D-1788B77E2266}"/>
              </a:ext>
            </a:extLst>
          </p:cNvPr>
          <p:cNvSpPr/>
          <p:nvPr/>
        </p:nvSpPr>
        <p:spPr>
          <a:xfrm>
            <a:off x="3600952" y="4453676"/>
            <a:ext cx="1000166" cy="1250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F680A1D-691B-4ECF-8823-7B801CE9B0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10" y="2524840"/>
            <a:ext cx="2423805" cy="23603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5BD03E7-01F3-4E12-907A-9A91C115C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11" y="-313983"/>
            <a:ext cx="4932354" cy="49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24">
            <a:extLst>
              <a:ext uri="{FF2B5EF4-FFF2-40B4-BE49-F238E27FC236}">
                <a16:creationId xmlns:a16="http://schemas.microsoft.com/office/drawing/2014/main" xmlns="" id="{0830C664-9EE5-4237-8F3A-0DE50FBC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8186"/>
            <a:ext cx="12192000" cy="6877538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DC612AE7-211A-462E-925C-7B7D29DB5D91}"/>
              </a:ext>
            </a:extLst>
          </p:cNvPr>
          <p:cNvGrpSpPr/>
          <p:nvPr/>
        </p:nvGrpSpPr>
        <p:grpSpPr>
          <a:xfrm>
            <a:off x="777743" y="1746710"/>
            <a:ext cx="10693773" cy="2023484"/>
            <a:chOff x="227106" y="1149350"/>
            <a:chExt cx="7448861" cy="1409479"/>
          </a:xfrm>
        </p:grpSpPr>
        <p:sp>
          <p:nvSpPr>
            <p:cNvPr id="105" name="object 64">
              <a:extLst>
                <a:ext uri="{FF2B5EF4-FFF2-40B4-BE49-F238E27FC236}">
                  <a16:creationId xmlns:a16="http://schemas.microsoft.com/office/drawing/2014/main" xmlns="" id="{8F23C718-51B4-43E2-BEB2-6C01CA98EA49}"/>
                </a:ext>
              </a:extLst>
            </p:cNvPr>
            <p:cNvSpPr/>
            <p:nvPr/>
          </p:nvSpPr>
          <p:spPr>
            <a:xfrm>
              <a:off x="5647887" y="1481930"/>
              <a:ext cx="550100" cy="684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object 65">
              <a:extLst>
                <a:ext uri="{FF2B5EF4-FFF2-40B4-BE49-F238E27FC236}">
                  <a16:creationId xmlns:a16="http://schemas.microsoft.com/office/drawing/2014/main" xmlns="" id="{F40EEC6A-5D5C-4F29-880A-1FC6380E2C6D}"/>
                </a:ext>
              </a:extLst>
            </p:cNvPr>
            <p:cNvSpPr/>
            <p:nvPr/>
          </p:nvSpPr>
          <p:spPr>
            <a:xfrm>
              <a:off x="6299511" y="1463928"/>
              <a:ext cx="550113" cy="7022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7" name="object 66">
              <a:extLst>
                <a:ext uri="{FF2B5EF4-FFF2-40B4-BE49-F238E27FC236}">
                  <a16:creationId xmlns:a16="http://schemas.microsoft.com/office/drawing/2014/main" xmlns="" id="{A83A7BE6-1739-4F5D-B324-A1447C2E93AA}"/>
                </a:ext>
              </a:extLst>
            </p:cNvPr>
            <p:cNvSpPr/>
            <p:nvPr/>
          </p:nvSpPr>
          <p:spPr>
            <a:xfrm>
              <a:off x="6948938" y="1927476"/>
              <a:ext cx="550113" cy="2387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8" name="object 67">
              <a:extLst>
                <a:ext uri="{FF2B5EF4-FFF2-40B4-BE49-F238E27FC236}">
                  <a16:creationId xmlns:a16="http://schemas.microsoft.com/office/drawing/2014/main" xmlns="" id="{4AD4D591-036B-4F30-8098-203AD7511E2D}"/>
                </a:ext>
              </a:extLst>
            </p:cNvPr>
            <p:cNvSpPr txBox="1"/>
            <p:nvPr/>
          </p:nvSpPr>
          <p:spPr>
            <a:xfrm>
              <a:off x="6517092" y="1249074"/>
              <a:ext cx="1158875" cy="18267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1600" b="1" spc="-25" dirty="0">
                  <a:solidFill>
                    <a:srgbClr val="6BBA9C"/>
                  </a:solidFill>
                  <a:latin typeface="Franklin Gothic Book" panose="020B0503020102020204" pitchFamily="34" charset="0"/>
                  <a:cs typeface="Arial"/>
                </a:rPr>
                <a:t>Usia</a:t>
              </a:r>
              <a:r>
                <a:rPr sz="1600" b="1" spc="-150" dirty="0">
                  <a:solidFill>
                    <a:srgbClr val="6BBA9C"/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r>
                <a:rPr sz="1600" b="1" spc="-35" dirty="0">
                  <a:solidFill>
                    <a:srgbClr val="6BBA9C"/>
                  </a:solidFill>
                  <a:latin typeface="Franklin Gothic Book" panose="020B0503020102020204" pitchFamily="34" charset="0"/>
                  <a:cs typeface="Arial"/>
                </a:rPr>
                <a:t>Responden</a:t>
              </a:r>
              <a:endParaRPr sz="1600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  <p:sp>
          <p:nvSpPr>
            <p:cNvPr id="109" name="object 68">
              <a:extLst>
                <a:ext uri="{FF2B5EF4-FFF2-40B4-BE49-F238E27FC236}">
                  <a16:creationId xmlns:a16="http://schemas.microsoft.com/office/drawing/2014/main" xmlns="" id="{BCF76C6A-79AC-4646-9FD4-54E25988D577}"/>
                </a:ext>
              </a:extLst>
            </p:cNvPr>
            <p:cNvSpPr txBox="1"/>
            <p:nvPr/>
          </p:nvSpPr>
          <p:spPr>
            <a:xfrm>
              <a:off x="5077491" y="2253972"/>
              <a:ext cx="430530" cy="1581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0"/>
                </a:spcBef>
              </a:pP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1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6,7</a:t>
              </a:r>
              <a:r>
                <a:rPr sz="1400" b="1" spc="-15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r>
                <a:rPr sz="1400" b="1" spc="-1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%</a:t>
              </a:r>
              <a:endParaRPr sz="1400" b="1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  <p:sp>
          <p:nvSpPr>
            <p:cNvPr id="110" name="object 69">
              <a:extLst>
                <a:ext uri="{FF2B5EF4-FFF2-40B4-BE49-F238E27FC236}">
                  <a16:creationId xmlns:a16="http://schemas.microsoft.com/office/drawing/2014/main" xmlns="" id="{C63DAFD6-B257-4E21-8EC9-F3A0062124D1}"/>
                </a:ext>
              </a:extLst>
            </p:cNvPr>
            <p:cNvSpPr txBox="1"/>
            <p:nvPr/>
          </p:nvSpPr>
          <p:spPr>
            <a:xfrm>
              <a:off x="5731191" y="2253972"/>
              <a:ext cx="430530" cy="1581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0"/>
                </a:spcBef>
              </a:pP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3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3</a:t>
              </a:r>
              <a:r>
                <a:rPr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,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3</a:t>
              </a:r>
              <a:r>
                <a:rPr sz="1400" b="1" spc="-15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r>
                <a:rPr sz="1400" spc="-1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%</a:t>
              </a:r>
              <a:endParaRPr sz="140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  <p:sp>
          <p:nvSpPr>
            <p:cNvPr id="111" name="object 70">
              <a:extLst>
                <a:ext uri="{FF2B5EF4-FFF2-40B4-BE49-F238E27FC236}">
                  <a16:creationId xmlns:a16="http://schemas.microsoft.com/office/drawing/2014/main" xmlns="" id="{DF9059EC-1856-482E-AF5B-84168ED87D88}"/>
                </a:ext>
              </a:extLst>
            </p:cNvPr>
            <p:cNvSpPr txBox="1"/>
            <p:nvPr/>
          </p:nvSpPr>
          <p:spPr>
            <a:xfrm>
              <a:off x="6380427" y="2262918"/>
              <a:ext cx="430530" cy="1581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0"/>
                </a:spcBef>
              </a:pP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3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3</a:t>
              </a: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,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6</a:t>
              </a:r>
              <a:r>
                <a:rPr sz="1400" b="1" spc="-15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r>
                <a:rPr sz="1400" spc="-1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%</a:t>
              </a:r>
              <a:endParaRPr sz="140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  <p:sp>
          <p:nvSpPr>
            <p:cNvPr id="112" name="object 71">
              <a:extLst>
                <a:ext uri="{FF2B5EF4-FFF2-40B4-BE49-F238E27FC236}">
                  <a16:creationId xmlns:a16="http://schemas.microsoft.com/office/drawing/2014/main" xmlns="" id="{974C18CF-E21E-43C9-AD64-7E5F8564C1D9}"/>
                </a:ext>
              </a:extLst>
            </p:cNvPr>
            <p:cNvSpPr txBox="1"/>
            <p:nvPr/>
          </p:nvSpPr>
          <p:spPr>
            <a:xfrm>
              <a:off x="7037070" y="2253972"/>
              <a:ext cx="430530" cy="15810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0"/>
                </a:spcBef>
              </a:pP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1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6</a:t>
              </a: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,</a:t>
              </a:r>
              <a:r>
                <a:rPr lang="id-ID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4</a:t>
              </a:r>
              <a:r>
                <a:rPr lang="en-US" sz="1400" b="1" spc="-4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r>
                <a:rPr sz="1400" spc="-1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%</a:t>
              </a:r>
              <a:r>
                <a:rPr lang="en-US" sz="1400" spc="-10" dirty="0">
                  <a:solidFill>
                    <a:schemeClr val="accent1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endParaRPr sz="140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  <p:sp>
          <p:nvSpPr>
            <p:cNvPr id="113" name="object 72">
              <a:extLst>
                <a:ext uri="{FF2B5EF4-FFF2-40B4-BE49-F238E27FC236}">
                  <a16:creationId xmlns:a16="http://schemas.microsoft.com/office/drawing/2014/main" xmlns="" id="{3B0C4BDF-956B-45B1-8781-48801AEA504F}"/>
                </a:ext>
              </a:extLst>
            </p:cNvPr>
            <p:cNvSpPr/>
            <p:nvPr/>
          </p:nvSpPr>
          <p:spPr>
            <a:xfrm>
              <a:off x="5710693" y="1985225"/>
              <a:ext cx="424487" cy="1332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4" name="object 73">
              <a:extLst>
                <a:ext uri="{FF2B5EF4-FFF2-40B4-BE49-F238E27FC236}">
                  <a16:creationId xmlns:a16="http://schemas.microsoft.com/office/drawing/2014/main" xmlns="" id="{BC30A4CD-ACAB-4FEF-8D63-9B85DE65098B}"/>
                </a:ext>
              </a:extLst>
            </p:cNvPr>
            <p:cNvSpPr/>
            <p:nvPr/>
          </p:nvSpPr>
          <p:spPr>
            <a:xfrm>
              <a:off x="6363351" y="1985225"/>
              <a:ext cx="422435" cy="1333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object 74">
              <a:extLst>
                <a:ext uri="{FF2B5EF4-FFF2-40B4-BE49-F238E27FC236}">
                  <a16:creationId xmlns:a16="http://schemas.microsoft.com/office/drawing/2014/main" xmlns="" id="{3A2181AD-086D-4666-BD0B-6948CBCDEBD1}"/>
                </a:ext>
              </a:extLst>
            </p:cNvPr>
            <p:cNvSpPr/>
            <p:nvPr/>
          </p:nvSpPr>
          <p:spPr>
            <a:xfrm>
              <a:off x="7084795" y="1985225"/>
              <a:ext cx="278392" cy="133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6" name="object 75">
              <a:extLst>
                <a:ext uri="{FF2B5EF4-FFF2-40B4-BE49-F238E27FC236}">
                  <a16:creationId xmlns:a16="http://schemas.microsoft.com/office/drawing/2014/main" xmlns="" id="{F378B2FC-AE48-41F9-897D-44FC54D827F3}"/>
                </a:ext>
              </a:extLst>
            </p:cNvPr>
            <p:cNvSpPr/>
            <p:nvPr/>
          </p:nvSpPr>
          <p:spPr>
            <a:xfrm>
              <a:off x="5012265" y="1863316"/>
              <a:ext cx="550125" cy="3028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7" name="object 76">
              <a:extLst>
                <a:ext uri="{FF2B5EF4-FFF2-40B4-BE49-F238E27FC236}">
                  <a16:creationId xmlns:a16="http://schemas.microsoft.com/office/drawing/2014/main" xmlns="" id="{643C6296-CF0C-4710-9C20-354D3A89DE88}"/>
                </a:ext>
              </a:extLst>
            </p:cNvPr>
            <p:cNvSpPr/>
            <p:nvPr/>
          </p:nvSpPr>
          <p:spPr>
            <a:xfrm>
              <a:off x="5090791" y="1985232"/>
              <a:ext cx="57785" cy="131445"/>
            </a:xfrm>
            <a:custGeom>
              <a:avLst/>
              <a:gdLst/>
              <a:ahLst/>
              <a:cxnLst/>
              <a:rect l="l" t="t" r="r" b="b"/>
              <a:pathLst>
                <a:path w="57785" h="131444">
                  <a:moveTo>
                    <a:pt x="57327" y="36766"/>
                  </a:moveTo>
                  <a:lnTo>
                    <a:pt x="32308" y="36766"/>
                  </a:lnTo>
                  <a:lnTo>
                    <a:pt x="32308" y="131038"/>
                  </a:lnTo>
                  <a:lnTo>
                    <a:pt x="57327" y="131038"/>
                  </a:lnTo>
                  <a:lnTo>
                    <a:pt x="57327" y="36766"/>
                  </a:lnTo>
                  <a:close/>
                </a:path>
                <a:path w="57785" h="131444">
                  <a:moveTo>
                    <a:pt x="57327" y="0"/>
                  </a:moveTo>
                  <a:lnTo>
                    <a:pt x="37033" y="0"/>
                  </a:lnTo>
                  <a:lnTo>
                    <a:pt x="34454" y="5780"/>
                  </a:lnTo>
                  <a:lnTo>
                    <a:pt x="30967" y="11180"/>
                  </a:lnTo>
                  <a:lnTo>
                    <a:pt x="0" y="33032"/>
                  </a:lnTo>
                  <a:lnTo>
                    <a:pt x="0" y="55727"/>
                  </a:lnTo>
                  <a:lnTo>
                    <a:pt x="9000" y="52236"/>
                  </a:lnTo>
                  <a:lnTo>
                    <a:pt x="17387" y="47913"/>
                  </a:lnTo>
                  <a:lnTo>
                    <a:pt x="25158" y="42758"/>
                  </a:lnTo>
                  <a:lnTo>
                    <a:pt x="32308" y="36766"/>
                  </a:lnTo>
                  <a:lnTo>
                    <a:pt x="57327" y="36766"/>
                  </a:lnTo>
                  <a:lnTo>
                    <a:pt x="57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8" name="object 77">
              <a:extLst>
                <a:ext uri="{FF2B5EF4-FFF2-40B4-BE49-F238E27FC236}">
                  <a16:creationId xmlns:a16="http://schemas.microsoft.com/office/drawing/2014/main" xmlns="" id="{3A90375A-57DA-4EB2-9AC1-FE2B24F786C1}"/>
                </a:ext>
              </a:extLst>
            </p:cNvPr>
            <p:cNvSpPr/>
            <p:nvPr/>
          </p:nvSpPr>
          <p:spPr>
            <a:xfrm>
              <a:off x="5178221" y="1985231"/>
              <a:ext cx="305643" cy="1310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9" name="object 78">
              <a:extLst>
                <a:ext uri="{FF2B5EF4-FFF2-40B4-BE49-F238E27FC236}">
                  <a16:creationId xmlns:a16="http://schemas.microsoft.com/office/drawing/2014/main" xmlns="" id="{67F14ED5-4494-4C80-8DA2-7F8954F4105B}"/>
                </a:ext>
              </a:extLst>
            </p:cNvPr>
            <p:cNvSpPr/>
            <p:nvPr/>
          </p:nvSpPr>
          <p:spPr>
            <a:xfrm>
              <a:off x="4931607" y="2175495"/>
              <a:ext cx="2608580" cy="0"/>
            </a:xfrm>
            <a:custGeom>
              <a:avLst/>
              <a:gdLst/>
              <a:ahLst/>
              <a:cxnLst/>
              <a:rect l="l" t="t" r="r" b="b"/>
              <a:pathLst>
                <a:path w="2608579">
                  <a:moveTo>
                    <a:pt x="0" y="0"/>
                  </a:moveTo>
                  <a:lnTo>
                    <a:pt x="2608465" y="0"/>
                  </a:lnTo>
                </a:path>
              </a:pathLst>
            </a:custGeom>
            <a:ln w="300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object 79">
              <a:extLst>
                <a:ext uri="{FF2B5EF4-FFF2-40B4-BE49-F238E27FC236}">
                  <a16:creationId xmlns:a16="http://schemas.microsoft.com/office/drawing/2014/main" xmlns="" id="{83D1DD5C-40B1-4E12-BBF6-BBD4869ADEAC}"/>
                </a:ext>
              </a:extLst>
            </p:cNvPr>
            <p:cNvSpPr/>
            <p:nvPr/>
          </p:nvSpPr>
          <p:spPr>
            <a:xfrm>
              <a:off x="5090791" y="1352862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445" y="0"/>
                  </a:lnTo>
                </a:path>
              </a:pathLst>
            </a:custGeom>
            <a:ln w="28575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A0F5EAA1-EDE6-4DD3-AF27-124F00927396}"/>
                </a:ext>
              </a:extLst>
            </p:cNvPr>
            <p:cNvGrpSpPr/>
            <p:nvPr/>
          </p:nvGrpSpPr>
          <p:grpSpPr>
            <a:xfrm>
              <a:off x="308486" y="1307887"/>
              <a:ext cx="4294228" cy="1146078"/>
              <a:chOff x="308486" y="1307887"/>
              <a:chExt cx="4294228" cy="1146078"/>
            </a:xfrm>
          </p:grpSpPr>
          <p:sp>
            <p:nvSpPr>
              <p:cNvPr id="124" name="object 4">
                <a:extLst>
                  <a:ext uri="{FF2B5EF4-FFF2-40B4-BE49-F238E27FC236}">
                    <a16:creationId xmlns:a16="http://schemas.microsoft.com/office/drawing/2014/main" xmlns="" id="{DA096467-5840-4C9C-B106-55463C5051D4}"/>
                  </a:ext>
                </a:extLst>
              </p:cNvPr>
              <p:cNvSpPr/>
              <p:nvPr/>
            </p:nvSpPr>
            <p:spPr>
              <a:xfrm>
                <a:off x="781178" y="1394458"/>
                <a:ext cx="1568025" cy="691210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4CB1BBDC-A43B-4B58-8756-FC1288E59CAD}"/>
                  </a:ext>
                </a:extLst>
              </p:cNvPr>
              <p:cNvGrpSpPr/>
              <p:nvPr/>
            </p:nvGrpSpPr>
            <p:grpSpPr>
              <a:xfrm>
                <a:off x="308486" y="1307887"/>
                <a:ext cx="4294228" cy="1146078"/>
                <a:chOff x="401554" y="1042945"/>
                <a:chExt cx="4294228" cy="1146078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xmlns="" id="{B771B999-7328-4E5A-9F34-447C2AD26F9F}"/>
                    </a:ext>
                  </a:extLst>
                </p:cNvPr>
                <p:cNvGrpSpPr/>
                <p:nvPr/>
              </p:nvGrpSpPr>
              <p:grpSpPr>
                <a:xfrm>
                  <a:off x="401554" y="1070494"/>
                  <a:ext cx="2313871" cy="1107778"/>
                  <a:chOff x="401554" y="1070494"/>
                  <a:chExt cx="2313871" cy="1107778"/>
                </a:xfrm>
              </p:grpSpPr>
              <p:sp>
                <p:nvSpPr>
                  <p:cNvPr id="152" name="object 8">
                    <a:extLst>
                      <a:ext uri="{FF2B5EF4-FFF2-40B4-BE49-F238E27FC236}">
                        <a16:creationId xmlns:a16="http://schemas.microsoft.com/office/drawing/2014/main" xmlns="" id="{E8A7211D-8204-4DE3-9F56-E4910CF6EB4B}"/>
                      </a:ext>
                    </a:extLst>
                  </p:cNvPr>
                  <p:cNvSpPr txBox="1"/>
                  <p:nvPr/>
                </p:nvSpPr>
                <p:spPr>
                  <a:xfrm>
                    <a:off x="2456405" y="1070494"/>
                    <a:ext cx="259020" cy="241630"/>
                  </a:xfrm>
                  <a:prstGeom prst="rect">
                    <a:avLst/>
                  </a:prstGeom>
                </p:spPr>
                <p:txBody>
                  <a:bodyPr vert="horz" wrap="square" lIns="0" tIns="15875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25"/>
                      </a:spcBef>
                      <a:tabLst>
                        <a:tab pos="1744980" algn="l"/>
                      </a:tabLst>
                    </a:pPr>
                    <a:r>
                      <a:rPr lang="en-US" sz="2150" b="1" spc="20" dirty="0">
                        <a:latin typeface="Arial"/>
                        <a:cs typeface="Arial"/>
                      </a:rPr>
                      <a:t>%</a:t>
                    </a:r>
                    <a:endParaRPr sz="2150" dirty="0"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xmlns="" id="{9A2A6FC6-CA37-4FF8-9C37-A86BCD4350BD}"/>
                      </a:ext>
                    </a:extLst>
                  </p:cNvPr>
                  <p:cNvGrpSpPr/>
                  <p:nvPr/>
                </p:nvGrpSpPr>
                <p:grpSpPr>
                  <a:xfrm>
                    <a:off x="401554" y="1107883"/>
                    <a:ext cx="1808118" cy="1070389"/>
                    <a:chOff x="401554" y="1107883"/>
                    <a:chExt cx="1808118" cy="1070389"/>
                  </a:xfrm>
                </p:grpSpPr>
                <p:sp>
                  <p:nvSpPr>
                    <p:cNvPr id="154" name="object 5">
                      <a:extLst>
                        <a:ext uri="{FF2B5EF4-FFF2-40B4-BE49-F238E27FC236}">
                          <a16:creationId xmlns:a16="http://schemas.microsoft.com/office/drawing/2014/main" xmlns="" id="{D5828BE2-0C1E-48E2-A37C-3DC2C04A84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6074" y="1831537"/>
                      <a:ext cx="660400" cy="223138"/>
                    </a:xfrm>
                    <a:prstGeom prst="rect">
                      <a:avLst/>
                    </a:prstGeom>
                  </p:spPr>
                  <p:txBody>
                    <a:bodyPr vert="horz" wrap="square" lIns="0" tIns="15240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350" b="1" spc="-50" dirty="0">
                          <a:solidFill>
                            <a:srgbClr val="6BBA9C"/>
                          </a:solidFill>
                          <a:latin typeface="Arial"/>
                          <a:cs typeface="Arial"/>
                        </a:rPr>
                        <a:t>Laki-laki</a:t>
                      </a:r>
                      <a:endParaRPr sz="1350" dirty="0">
                        <a:solidFill>
                          <a:srgbClr val="6BBA9C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55" name="object 7">
                      <a:extLst>
                        <a:ext uri="{FF2B5EF4-FFF2-40B4-BE49-F238E27FC236}">
                          <a16:creationId xmlns:a16="http://schemas.microsoft.com/office/drawing/2014/main" xmlns="" id="{C21D4BA2-88B9-4935-B2FC-2948A2483B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3008" y="1180311"/>
                      <a:ext cx="936664" cy="562313"/>
                    </a:xfrm>
                    <a:prstGeom prst="rect">
                      <a:avLst/>
                    </a:prstGeom>
                  </p:spPr>
                  <p:txBody>
                    <a:bodyPr vert="horz" wrap="square" lIns="0" tIns="14604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766570" algn="l"/>
                        </a:tabLst>
                      </a:pPr>
                      <a:r>
                        <a:rPr lang="id-ID" sz="515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49,7</a:t>
                      </a:r>
                      <a:endParaRPr sz="515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xmlns="" id="{E7E59A24-191B-42FD-B37B-C5CF51F236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554" y="1107883"/>
                      <a:ext cx="724800" cy="1070389"/>
                      <a:chOff x="644316" y="1628919"/>
                      <a:chExt cx="724800" cy="1070389"/>
                    </a:xfrm>
                  </p:grpSpPr>
                  <p:sp>
                    <p:nvSpPr>
                      <p:cNvPr id="157" name="object 9">
                        <a:extLst>
                          <a:ext uri="{FF2B5EF4-FFF2-40B4-BE49-F238E27FC236}">
                            <a16:creationId xmlns:a16="http://schemas.microsoft.com/office/drawing/2014/main" xmlns="" id="{EEC03706-60C3-448B-88C6-68B0CB91A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3017" y="1801799"/>
                        <a:ext cx="120294" cy="180613"/>
                      </a:xfrm>
                      <a:prstGeom prst="rect">
                        <a:avLst/>
                      </a:prstGeom>
                      <a:blipFill>
                        <a:blip r:embed="rId12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8" name="object 10">
                        <a:extLst>
                          <a:ext uri="{FF2B5EF4-FFF2-40B4-BE49-F238E27FC236}">
                            <a16:creationId xmlns:a16="http://schemas.microsoft.com/office/drawing/2014/main" xmlns="" id="{6FBEBAF6-29D9-4636-A6EE-90818B7A95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7826" y="2535364"/>
                        <a:ext cx="347980" cy="1638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7980" h="163830">
                            <a:moveTo>
                              <a:pt x="344379" y="0"/>
                            </a:moveTo>
                            <a:lnTo>
                              <a:pt x="11030" y="0"/>
                            </a:lnTo>
                            <a:lnTo>
                              <a:pt x="0" y="163525"/>
                            </a:lnTo>
                            <a:lnTo>
                              <a:pt x="347478" y="163525"/>
                            </a:lnTo>
                            <a:lnTo>
                              <a:pt x="346565" y="108812"/>
                            </a:lnTo>
                            <a:lnTo>
                              <a:pt x="345069" y="32716"/>
                            </a:lnTo>
                            <a:lnTo>
                              <a:pt x="344379" y="0"/>
                            </a:lnTo>
                            <a:close/>
                          </a:path>
                        </a:pathLst>
                      </a:custGeom>
                      <a:solidFill>
                        <a:srgbClr val="58585C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9" name="object 11">
                        <a:extLst>
                          <a:ext uri="{FF2B5EF4-FFF2-40B4-BE49-F238E27FC236}">
                            <a16:creationId xmlns:a16="http://schemas.microsoft.com/office/drawing/2014/main" xmlns="" id="{88C9FADD-C620-4BED-A367-E25DB7F50F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2858" y="2547543"/>
                        <a:ext cx="287655" cy="15176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7655" h="151764">
                            <a:moveTo>
                              <a:pt x="39370" y="0"/>
                            </a:moveTo>
                            <a:lnTo>
                              <a:pt x="19038" y="49584"/>
                            </a:lnTo>
                            <a:lnTo>
                              <a:pt x="0" y="58635"/>
                            </a:lnTo>
                            <a:lnTo>
                              <a:pt x="3791" y="151345"/>
                            </a:lnTo>
                            <a:lnTo>
                              <a:pt x="115638" y="151345"/>
                            </a:lnTo>
                            <a:lnTo>
                              <a:pt x="122466" y="124244"/>
                            </a:lnTo>
                            <a:lnTo>
                              <a:pt x="216451" y="124244"/>
                            </a:lnTo>
                            <a:lnTo>
                              <a:pt x="238709" y="118757"/>
                            </a:lnTo>
                            <a:lnTo>
                              <a:pt x="285865" y="118757"/>
                            </a:lnTo>
                            <a:lnTo>
                              <a:pt x="284938" y="100355"/>
                            </a:lnTo>
                            <a:lnTo>
                              <a:pt x="159486" y="100355"/>
                            </a:lnTo>
                            <a:lnTo>
                              <a:pt x="162890" y="25145"/>
                            </a:lnTo>
                            <a:lnTo>
                              <a:pt x="186575" y="18834"/>
                            </a:lnTo>
                            <a:lnTo>
                              <a:pt x="251474" y="18834"/>
                            </a:lnTo>
                            <a:lnTo>
                              <a:pt x="247637" y="8940"/>
                            </a:lnTo>
                            <a:lnTo>
                              <a:pt x="39370" y="0"/>
                            </a:lnTo>
                            <a:close/>
                          </a:path>
                          <a:path w="287655" h="151764">
                            <a:moveTo>
                              <a:pt x="285865" y="118757"/>
                            </a:moveTo>
                            <a:lnTo>
                              <a:pt x="238709" y="118757"/>
                            </a:lnTo>
                            <a:lnTo>
                              <a:pt x="190690" y="146113"/>
                            </a:lnTo>
                            <a:lnTo>
                              <a:pt x="191194" y="151345"/>
                            </a:lnTo>
                            <a:lnTo>
                              <a:pt x="287507" y="151345"/>
                            </a:lnTo>
                            <a:lnTo>
                              <a:pt x="285865" y="118757"/>
                            </a:lnTo>
                            <a:close/>
                          </a:path>
                          <a:path w="287655" h="151764">
                            <a:moveTo>
                              <a:pt x="216451" y="124244"/>
                            </a:moveTo>
                            <a:lnTo>
                              <a:pt x="122466" y="124244"/>
                            </a:lnTo>
                            <a:lnTo>
                              <a:pt x="168998" y="135940"/>
                            </a:lnTo>
                            <a:lnTo>
                              <a:pt x="216451" y="124244"/>
                            </a:lnTo>
                            <a:close/>
                          </a:path>
                          <a:path w="287655" h="151764">
                            <a:moveTo>
                              <a:pt x="251474" y="18834"/>
                            </a:moveTo>
                            <a:lnTo>
                              <a:pt x="186575" y="18834"/>
                            </a:lnTo>
                            <a:lnTo>
                              <a:pt x="187782" y="95719"/>
                            </a:lnTo>
                            <a:lnTo>
                              <a:pt x="159486" y="100355"/>
                            </a:lnTo>
                            <a:lnTo>
                              <a:pt x="284938" y="100355"/>
                            </a:lnTo>
                            <a:lnTo>
                              <a:pt x="283387" y="69570"/>
                            </a:lnTo>
                            <a:lnTo>
                              <a:pt x="269227" y="64604"/>
                            </a:lnTo>
                            <a:lnTo>
                              <a:pt x="251474" y="18834"/>
                            </a:lnTo>
                            <a:close/>
                          </a:path>
                        </a:pathLst>
                      </a:custGeom>
                      <a:solidFill>
                        <a:srgbClr val="808184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0" name="object 12">
                        <a:extLst>
                          <a:ext uri="{FF2B5EF4-FFF2-40B4-BE49-F238E27FC236}">
                            <a16:creationId xmlns:a16="http://schemas.microsoft.com/office/drawing/2014/main" xmlns="" id="{B4D20DDE-EBFA-435F-8136-6BE4F4166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2216" y="1904972"/>
                        <a:ext cx="596900" cy="6845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6900" h="684530">
                            <a:moveTo>
                              <a:pt x="216017" y="0"/>
                            </a:moveTo>
                            <a:lnTo>
                              <a:pt x="145321" y="26155"/>
                            </a:lnTo>
                            <a:lnTo>
                              <a:pt x="128711" y="32768"/>
                            </a:lnTo>
                            <a:lnTo>
                              <a:pt x="111534" y="40081"/>
                            </a:lnTo>
                            <a:lnTo>
                              <a:pt x="99930" y="43287"/>
                            </a:lnTo>
                            <a:lnTo>
                              <a:pt x="61572" y="55194"/>
                            </a:lnTo>
                            <a:lnTo>
                              <a:pt x="41638" y="112982"/>
                            </a:lnTo>
                            <a:lnTo>
                              <a:pt x="32705" y="158940"/>
                            </a:lnTo>
                            <a:lnTo>
                              <a:pt x="16457" y="261028"/>
                            </a:lnTo>
                            <a:lnTo>
                              <a:pt x="7737" y="319420"/>
                            </a:lnTo>
                            <a:lnTo>
                              <a:pt x="980" y="392823"/>
                            </a:lnTo>
                            <a:lnTo>
                              <a:pt x="0" y="440824"/>
                            </a:lnTo>
                            <a:lnTo>
                              <a:pt x="677" y="501773"/>
                            </a:lnTo>
                            <a:lnTo>
                              <a:pt x="1900" y="554136"/>
                            </a:lnTo>
                            <a:lnTo>
                              <a:pt x="2555" y="576376"/>
                            </a:lnTo>
                            <a:lnTo>
                              <a:pt x="91100" y="576376"/>
                            </a:lnTo>
                            <a:lnTo>
                              <a:pt x="96637" y="661403"/>
                            </a:lnTo>
                            <a:lnTo>
                              <a:pt x="175862" y="674739"/>
                            </a:lnTo>
                            <a:lnTo>
                              <a:pt x="222472" y="681559"/>
                            </a:lnTo>
                            <a:lnTo>
                              <a:pt x="254646" y="684000"/>
                            </a:lnTo>
                            <a:lnTo>
                              <a:pt x="290566" y="684199"/>
                            </a:lnTo>
                            <a:lnTo>
                              <a:pt x="294185" y="684174"/>
                            </a:lnTo>
                            <a:lnTo>
                              <a:pt x="298694" y="684009"/>
                            </a:lnTo>
                            <a:lnTo>
                              <a:pt x="303837" y="683742"/>
                            </a:lnTo>
                            <a:lnTo>
                              <a:pt x="331803" y="591591"/>
                            </a:lnTo>
                            <a:lnTo>
                              <a:pt x="449716" y="591591"/>
                            </a:lnTo>
                            <a:lnTo>
                              <a:pt x="431879" y="290741"/>
                            </a:lnTo>
                            <a:lnTo>
                              <a:pt x="581051" y="290741"/>
                            </a:lnTo>
                            <a:lnTo>
                              <a:pt x="583741" y="287842"/>
                            </a:lnTo>
                            <a:lnTo>
                              <a:pt x="589231" y="279529"/>
                            </a:lnTo>
                            <a:lnTo>
                              <a:pt x="592927" y="270205"/>
                            </a:lnTo>
                            <a:lnTo>
                              <a:pt x="595910" y="255597"/>
                            </a:lnTo>
                            <a:lnTo>
                              <a:pt x="596737" y="237393"/>
                            </a:lnTo>
                            <a:lnTo>
                              <a:pt x="595660" y="219129"/>
                            </a:lnTo>
                            <a:lnTo>
                              <a:pt x="592927" y="204343"/>
                            </a:lnTo>
                            <a:lnTo>
                              <a:pt x="579603" y="177114"/>
                            </a:lnTo>
                            <a:lnTo>
                              <a:pt x="322709" y="177114"/>
                            </a:lnTo>
                            <a:lnTo>
                              <a:pt x="216017" y="0"/>
                            </a:lnTo>
                            <a:close/>
                          </a:path>
                          <a:path w="596900" h="684530">
                            <a:moveTo>
                              <a:pt x="449716" y="591591"/>
                            </a:moveTo>
                            <a:lnTo>
                              <a:pt x="331803" y="591591"/>
                            </a:lnTo>
                            <a:lnTo>
                              <a:pt x="363248" y="678916"/>
                            </a:lnTo>
                            <a:lnTo>
                              <a:pt x="454320" y="669239"/>
                            </a:lnTo>
                            <a:lnTo>
                              <a:pt x="449716" y="591591"/>
                            </a:lnTo>
                            <a:close/>
                          </a:path>
                          <a:path w="596900" h="684530">
                            <a:moveTo>
                              <a:pt x="581051" y="290741"/>
                            </a:moveTo>
                            <a:lnTo>
                              <a:pt x="431879" y="290741"/>
                            </a:lnTo>
                            <a:lnTo>
                              <a:pt x="552046" y="320167"/>
                            </a:lnTo>
                            <a:lnTo>
                              <a:pt x="572623" y="299826"/>
                            </a:lnTo>
                            <a:lnTo>
                              <a:pt x="581051" y="290741"/>
                            </a:lnTo>
                            <a:close/>
                          </a:path>
                          <a:path w="596900" h="684530">
                            <a:moveTo>
                              <a:pt x="331803" y="20434"/>
                            </a:moveTo>
                            <a:lnTo>
                              <a:pt x="322709" y="177114"/>
                            </a:lnTo>
                            <a:lnTo>
                              <a:pt x="579603" y="177114"/>
                            </a:lnTo>
                            <a:lnTo>
                              <a:pt x="572463" y="162521"/>
                            </a:lnTo>
                            <a:lnTo>
                              <a:pt x="459171" y="162521"/>
                            </a:lnTo>
                            <a:lnTo>
                              <a:pt x="411267" y="72656"/>
                            </a:lnTo>
                            <a:lnTo>
                              <a:pt x="331803" y="20434"/>
                            </a:lnTo>
                            <a:close/>
                          </a:path>
                          <a:path w="596900" h="684530">
                            <a:moveTo>
                              <a:pt x="483911" y="34061"/>
                            </a:moveTo>
                            <a:lnTo>
                              <a:pt x="436044" y="78689"/>
                            </a:lnTo>
                            <a:lnTo>
                              <a:pt x="459171" y="162521"/>
                            </a:lnTo>
                            <a:lnTo>
                              <a:pt x="572463" y="162521"/>
                            </a:lnTo>
                            <a:lnTo>
                              <a:pt x="569898" y="157280"/>
                            </a:lnTo>
                            <a:lnTo>
                              <a:pt x="533090" y="101018"/>
                            </a:lnTo>
                            <a:lnTo>
                              <a:pt x="498946" y="53849"/>
                            </a:lnTo>
                            <a:lnTo>
                              <a:pt x="483911" y="34061"/>
                            </a:lnTo>
                            <a:close/>
                          </a:path>
                        </a:pathLst>
                      </a:custGeom>
                      <a:solidFill>
                        <a:srgbClr val="42414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1" name="object 13">
                        <a:extLst>
                          <a:ext uri="{FF2B5EF4-FFF2-40B4-BE49-F238E27FC236}">
                            <a16:creationId xmlns:a16="http://schemas.microsoft.com/office/drawing/2014/main" xmlns="" id="{98EF3E6B-5159-4E4D-B88B-35DBA8CF3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9649" y="1664024"/>
                        <a:ext cx="236213" cy="254367"/>
                      </a:xfrm>
                      <a:prstGeom prst="rect">
                        <a:avLst/>
                      </a:prstGeom>
                      <a:blipFill>
                        <a:blip r:embed="rId13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2" name="object 14">
                        <a:extLst>
                          <a:ext uri="{FF2B5EF4-FFF2-40B4-BE49-F238E27FC236}">
                            <a16:creationId xmlns:a16="http://schemas.microsoft.com/office/drawing/2014/main" xmlns="" id="{11F09608-82F4-4BB1-82E2-370859881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3323" y="2067494"/>
                        <a:ext cx="79375" cy="50101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9375" h="501014">
                            <a:moveTo>
                              <a:pt x="56286" y="0"/>
                            </a:moveTo>
                            <a:lnTo>
                              <a:pt x="37730" y="19744"/>
                            </a:lnTo>
                            <a:lnTo>
                              <a:pt x="27900" y="63219"/>
                            </a:lnTo>
                            <a:lnTo>
                              <a:pt x="24030" y="106700"/>
                            </a:lnTo>
                            <a:lnTo>
                              <a:pt x="23355" y="126466"/>
                            </a:lnTo>
                            <a:lnTo>
                              <a:pt x="0" y="413854"/>
                            </a:lnTo>
                            <a:lnTo>
                              <a:pt x="5524" y="498881"/>
                            </a:lnTo>
                            <a:lnTo>
                              <a:pt x="17627" y="500900"/>
                            </a:lnTo>
                            <a:lnTo>
                              <a:pt x="44214" y="360137"/>
                            </a:lnTo>
                            <a:lnTo>
                              <a:pt x="57965" y="279719"/>
                            </a:lnTo>
                            <a:lnTo>
                              <a:pt x="63283" y="229497"/>
                            </a:lnTo>
                            <a:lnTo>
                              <a:pt x="64566" y="179324"/>
                            </a:lnTo>
                            <a:lnTo>
                              <a:pt x="68234" y="143414"/>
                            </a:lnTo>
                            <a:lnTo>
                              <a:pt x="74837" y="96791"/>
                            </a:lnTo>
                            <a:lnTo>
                              <a:pt x="78778" y="50190"/>
                            </a:lnTo>
                            <a:lnTo>
                              <a:pt x="74460" y="14348"/>
                            </a:lnTo>
                            <a:lnTo>
                              <a:pt x="56286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3" name="object 15">
                        <a:extLst>
                          <a:ext uri="{FF2B5EF4-FFF2-40B4-BE49-F238E27FC236}">
                            <a16:creationId xmlns:a16="http://schemas.microsoft.com/office/drawing/2014/main" xmlns="" id="{D8B3BC2A-EA55-4349-BA83-67A463598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3481" y="1977623"/>
                        <a:ext cx="140970" cy="2552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0969" h="255269">
                            <a:moveTo>
                              <a:pt x="0" y="0"/>
                            </a:moveTo>
                            <a:lnTo>
                              <a:pt x="20612" y="218097"/>
                            </a:lnTo>
                            <a:lnTo>
                              <a:pt x="35069" y="226648"/>
                            </a:lnTo>
                            <a:lnTo>
                              <a:pt x="69180" y="243352"/>
                            </a:lnTo>
                            <a:lnTo>
                              <a:pt x="109048" y="254782"/>
                            </a:lnTo>
                            <a:lnTo>
                              <a:pt x="140779" y="247510"/>
                            </a:lnTo>
                            <a:lnTo>
                              <a:pt x="135795" y="240519"/>
                            </a:lnTo>
                            <a:lnTo>
                              <a:pt x="116452" y="226912"/>
                            </a:lnTo>
                            <a:lnTo>
                              <a:pt x="91537" y="203620"/>
                            </a:lnTo>
                            <a:lnTo>
                              <a:pt x="69837" y="167576"/>
                            </a:lnTo>
                            <a:lnTo>
                              <a:pt x="55570" y="128038"/>
                            </a:lnTo>
                            <a:lnTo>
                              <a:pt x="45770" y="7895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4" name="object 16">
                        <a:extLst>
                          <a:ext uri="{FF2B5EF4-FFF2-40B4-BE49-F238E27FC236}">
                            <a16:creationId xmlns:a16="http://schemas.microsoft.com/office/drawing/2014/main" xmlns="" id="{2DBCEB9F-82F9-4653-A58A-4ED9FDCEC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231" y="1880647"/>
                        <a:ext cx="115798" cy="201448"/>
                      </a:xfrm>
                      <a:prstGeom prst="rect">
                        <a:avLst/>
                      </a:prstGeom>
                      <a:blipFill>
                        <a:blip r:embed="rId14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5" name="object 17">
                        <a:extLst>
                          <a:ext uri="{FF2B5EF4-FFF2-40B4-BE49-F238E27FC236}">
                            <a16:creationId xmlns:a16="http://schemas.microsoft.com/office/drawing/2014/main" xmlns="" id="{B79D5622-DF09-40C4-ACD2-B3A0E153DD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0498" y="1628919"/>
                        <a:ext cx="196364" cy="218695"/>
                      </a:xfrm>
                      <a:prstGeom prst="rect">
                        <a:avLst/>
                      </a:prstGeom>
                      <a:blipFill>
                        <a:blip r:embed="rId15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6" name="object 18">
                        <a:extLst>
                          <a:ext uri="{FF2B5EF4-FFF2-40B4-BE49-F238E27FC236}">
                            <a16:creationId xmlns:a16="http://schemas.microsoft.com/office/drawing/2014/main" xmlns="" id="{DEAAAECA-37F7-4EFD-873A-C261339B54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160" y="2481347"/>
                        <a:ext cx="80010" cy="304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009" h="30480">
                            <a:moveTo>
                              <a:pt x="78155" y="0"/>
                            </a:moveTo>
                            <a:lnTo>
                              <a:pt x="0" y="0"/>
                            </a:lnTo>
                            <a:lnTo>
                              <a:pt x="3619" y="30454"/>
                            </a:lnTo>
                            <a:lnTo>
                              <a:pt x="79908" y="27000"/>
                            </a:lnTo>
                            <a:lnTo>
                              <a:pt x="7815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7" name="object 19">
                        <a:extLst>
                          <a:ext uri="{FF2B5EF4-FFF2-40B4-BE49-F238E27FC236}">
                            <a16:creationId xmlns:a16="http://schemas.microsoft.com/office/drawing/2014/main" xmlns="" id="{B4270746-8026-47AB-B28A-BF5EE34AD5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316" y="2606327"/>
                        <a:ext cx="275590" cy="9271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5590" h="92710">
                            <a:moveTo>
                              <a:pt x="5820" y="0"/>
                            </a:moveTo>
                            <a:lnTo>
                              <a:pt x="0" y="92562"/>
                            </a:lnTo>
                            <a:lnTo>
                              <a:pt x="273600" y="92562"/>
                            </a:lnTo>
                            <a:lnTo>
                              <a:pt x="274997" y="54013"/>
                            </a:lnTo>
                            <a:lnTo>
                              <a:pt x="5820" y="0"/>
                            </a:lnTo>
                            <a:close/>
                          </a:path>
                        </a:pathLst>
                      </a:custGeom>
                      <a:solidFill>
                        <a:srgbClr val="6C5447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8" name="object 20">
                        <a:extLst>
                          <a:ext uri="{FF2B5EF4-FFF2-40B4-BE49-F238E27FC236}">
                            <a16:creationId xmlns:a16="http://schemas.microsoft.com/office/drawing/2014/main" xmlns="" id="{C60116E5-9401-4C9D-95BA-B8FB6AB24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7918" y="2656755"/>
                        <a:ext cx="90170" cy="4254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0169" h="42544">
                            <a:moveTo>
                              <a:pt x="89635" y="0"/>
                            </a:moveTo>
                            <a:lnTo>
                              <a:pt x="1396" y="3594"/>
                            </a:lnTo>
                            <a:lnTo>
                              <a:pt x="0" y="42134"/>
                            </a:lnTo>
                            <a:lnTo>
                              <a:pt x="88707" y="42134"/>
                            </a:lnTo>
                            <a:lnTo>
                              <a:pt x="89635" y="0"/>
                            </a:lnTo>
                            <a:close/>
                          </a:path>
                        </a:pathLst>
                      </a:custGeom>
                      <a:solidFill>
                        <a:srgbClr val="402F2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9" name="object 21">
                        <a:extLst>
                          <a:ext uri="{FF2B5EF4-FFF2-40B4-BE49-F238E27FC236}">
                            <a16:creationId xmlns:a16="http://schemas.microsoft.com/office/drawing/2014/main" xmlns="" id="{FC9E5025-8640-4432-B233-489862609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137" y="2602732"/>
                        <a:ext cx="357505" cy="5778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505" h="57785">
                            <a:moveTo>
                              <a:pt x="90919" y="0"/>
                            </a:moveTo>
                            <a:lnTo>
                              <a:pt x="0" y="3594"/>
                            </a:lnTo>
                            <a:lnTo>
                              <a:pt x="269176" y="57607"/>
                            </a:lnTo>
                            <a:lnTo>
                              <a:pt x="357416" y="54025"/>
                            </a:lnTo>
                            <a:lnTo>
                              <a:pt x="90919" y="0"/>
                            </a:lnTo>
                            <a:close/>
                          </a:path>
                        </a:pathLst>
                      </a:custGeom>
                      <a:solidFill>
                        <a:srgbClr val="402F2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0" name="object 22">
                        <a:extLst>
                          <a:ext uri="{FF2B5EF4-FFF2-40B4-BE49-F238E27FC236}">
                            <a16:creationId xmlns:a16="http://schemas.microsoft.com/office/drawing/2014/main" xmlns="" id="{A158AF6B-4D9D-4747-86ED-F328179E2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7956" y="2562288"/>
                        <a:ext cx="140335" cy="812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0334" h="81280">
                            <a:moveTo>
                              <a:pt x="139839" y="27457"/>
                            </a:moveTo>
                            <a:lnTo>
                              <a:pt x="27203" y="27457"/>
                            </a:lnTo>
                            <a:lnTo>
                              <a:pt x="108254" y="40449"/>
                            </a:lnTo>
                            <a:lnTo>
                              <a:pt x="107124" y="74460"/>
                            </a:lnTo>
                            <a:lnTo>
                              <a:pt x="136677" y="80975"/>
                            </a:lnTo>
                            <a:lnTo>
                              <a:pt x="139839" y="27457"/>
                            </a:lnTo>
                            <a:close/>
                          </a:path>
                          <a:path w="140334" h="81280">
                            <a:moveTo>
                              <a:pt x="16814" y="0"/>
                            </a:moveTo>
                            <a:lnTo>
                              <a:pt x="0" y="54927"/>
                            </a:lnTo>
                            <a:lnTo>
                              <a:pt x="17322" y="57111"/>
                            </a:lnTo>
                            <a:lnTo>
                              <a:pt x="27203" y="27457"/>
                            </a:lnTo>
                            <a:lnTo>
                              <a:pt x="139839" y="27457"/>
                            </a:lnTo>
                            <a:lnTo>
                              <a:pt x="140309" y="19494"/>
                            </a:lnTo>
                            <a:lnTo>
                              <a:pt x="16814" y="0"/>
                            </a:lnTo>
                            <a:close/>
                          </a:path>
                        </a:pathLst>
                      </a:custGeom>
                      <a:solidFill>
                        <a:srgbClr val="402F2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1" name="object 23">
                        <a:extLst>
                          <a:ext uri="{FF2B5EF4-FFF2-40B4-BE49-F238E27FC236}">
                            <a16:creationId xmlns:a16="http://schemas.microsoft.com/office/drawing/2014/main" xmlns="" id="{99A3F717-C61F-426B-8BF2-1B4475DA2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0835" y="1929114"/>
                        <a:ext cx="53975" cy="527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3975" h="52705">
                            <a:moveTo>
                              <a:pt x="44881" y="0"/>
                            </a:moveTo>
                            <a:lnTo>
                              <a:pt x="0" y="36715"/>
                            </a:lnTo>
                            <a:lnTo>
                              <a:pt x="10121" y="52578"/>
                            </a:lnTo>
                            <a:lnTo>
                              <a:pt x="53543" y="11899"/>
                            </a:lnTo>
                            <a:lnTo>
                              <a:pt x="44881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2" name="object 24">
                        <a:extLst>
                          <a:ext uri="{FF2B5EF4-FFF2-40B4-BE49-F238E27FC236}">
                            <a16:creationId xmlns:a16="http://schemas.microsoft.com/office/drawing/2014/main" xmlns="" id="{CAAFFE68-1004-409E-B67D-C2BC3C541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157" y="2508354"/>
                        <a:ext cx="88265" cy="984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8265" h="98425">
                            <a:moveTo>
                              <a:pt x="79921" y="0"/>
                            </a:moveTo>
                            <a:lnTo>
                              <a:pt x="3619" y="3454"/>
                            </a:lnTo>
                            <a:lnTo>
                              <a:pt x="0" y="58026"/>
                            </a:lnTo>
                            <a:lnTo>
                              <a:pt x="0" y="85737"/>
                            </a:lnTo>
                            <a:lnTo>
                              <a:pt x="79921" y="97967"/>
                            </a:lnTo>
                            <a:lnTo>
                              <a:pt x="87782" y="58026"/>
                            </a:lnTo>
                            <a:lnTo>
                              <a:pt x="79921" y="0"/>
                            </a:lnTo>
                            <a:close/>
                          </a:path>
                        </a:pathLst>
                      </a:custGeom>
                      <a:solidFill>
                        <a:srgbClr val="F8A76A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3" name="object 25">
                        <a:extLst>
                          <a:ext uri="{FF2B5EF4-FFF2-40B4-BE49-F238E27FC236}">
                            <a16:creationId xmlns:a16="http://schemas.microsoft.com/office/drawing/2014/main" xmlns="" id="{E2738BA9-6329-4815-94FA-31CD0DCEA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130" y="1898046"/>
                        <a:ext cx="213360" cy="2546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3359" h="254635">
                            <a:moveTo>
                              <a:pt x="50863" y="0"/>
                            </a:moveTo>
                            <a:lnTo>
                              <a:pt x="0" y="24091"/>
                            </a:lnTo>
                            <a:lnTo>
                              <a:pt x="17322" y="105410"/>
                            </a:lnTo>
                            <a:lnTo>
                              <a:pt x="60451" y="110337"/>
                            </a:lnTo>
                            <a:lnTo>
                              <a:pt x="46100" y="144233"/>
                            </a:lnTo>
                            <a:lnTo>
                              <a:pt x="159105" y="254533"/>
                            </a:lnTo>
                            <a:lnTo>
                              <a:pt x="187824" y="184048"/>
                            </a:lnTo>
                            <a:lnTo>
                              <a:pt x="152793" y="184048"/>
                            </a:lnTo>
                            <a:lnTo>
                              <a:pt x="50863" y="0"/>
                            </a:lnTo>
                            <a:close/>
                          </a:path>
                          <a:path w="213359" h="254635">
                            <a:moveTo>
                              <a:pt x="161899" y="27355"/>
                            </a:moveTo>
                            <a:lnTo>
                              <a:pt x="152793" y="184048"/>
                            </a:lnTo>
                            <a:lnTo>
                              <a:pt x="187824" y="184048"/>
                            </a:lnTo>
                            <a:lnTo>
                              <a:pt x="213334" y="121437"/>
                            </a:lnTo>
                            <a:lnTo>
                              <a:pt x="190842" y="89979"/>
                            </a:lnTo>
                            <a:lnTo>
                              <a:pt x="209930" y="58940"/>
                            </a:lnTo>
                            <a:lnTo>
                              <a:pt x="161899" y="27355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4" name="object 26">
                        <a:extLst>
                          <a:ext uri="{FF2B5EF4-FFF2-40B4-BE49-F238E27FC236}">
                            <a16:creationId xmlns:a16="http://schemas.microsoft.com/office/drawing/2014/main" xmlns="" id="{588C4F8B-3ACE-4F9D-B03B-0B90167583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9317" y="2410945"/>
                        <a:ext cx="97155" cy="50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155" h="50800">
                            <a:moveTo>
                              <a:pt x="88239" y="0"/>
                            </a:moveTo>
                            <a:lnTo>
                              <a:pt x="0" y="31000"/>
                            </a:lnTo>
                            <a:lnTo>
                              <a:pt x="6400" y="50685"/>
                            </a:lnTo>
                            <a:lnTo>
                              <a:pt x="97142" y="21094"/>
                            </a:lnTo>
                            <a:lnTo>
                              <a:pt x="88239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5" name="object 27">
                        <a:extLst>
                          <a:ext uri="{FF2B5EF4-FFF2-40B4-BE49-F238E27FC236}">
                            <a16:creationId xmlns:a16="http://schemas.microsoft.com/office/drawing/2014/main" xmlns="" id="{7DFFBC95-3525-4573-A714-8FD1BB3356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026" y="2410946"/>
                        <a:ext cx="64135" cy="50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4134" h="50800">
                            <a:moveTo>
                              <a:pt x="12039" y="0"/>
                            </a:moveTo>
                            <a:lnTo>
                              <a:pt x="0" y="12776"/>
                            </a:lnTo>
                            <a:lnTo>
                              <a:pt x="62877" y="50685"/>
                            </a:lnTo>
                            <a:lnTo>
                              <a:pt x="64071" y="31000"/>
                            </a:lnTo>
                            <a:lnTo>
                              <a:pt x="12039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6" name="object 28">
                        <a:extLst>
                          <a:ext uri="{FF2B5EF4-FFF2-40B4-BE49-F238E27FC236}">
                            <a16:creationId xmlns:a16="http://schemas.microsoft.com/office/drawing/2014/main" xmlns="" id="{DF804CFE-8E74-4816-ACE7-DEDD8B4AE7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2819" y="2196057"/>
                        <a:ext cx="17780" cy="292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80" h="29210">
                            <a:moveTo>
                              <a:pt x="13563" y="0"/>
                            </a:moveTo>
                            <a:lnTo>
                              <a:pt x="3924" y="0"/>
                            </a:lnTo>
                            <a:lnTo>
                              <a:pt x="0" y="6515"/>
                            </a:lnTo>
                            <a:lnTo>
                              <a:pt x="0" y="22567"/>
                            </a:lnTo>
                            <a:lnTo>
                              <a:pt x="3924" y="29083"/>
                            </a:lnTo>
                            <a:lnTo>
                              <a:pt x="13563" y="29083"/>
                            </a:lnTo>
                            <a:lnTo>
                              <a:pt x="17475" y="22567"/>
                            </a:lnTo>
                            <a:lnTo>
                              <a:pt x="17475" y="6515"/>
                            </a:lnTo>
                            <a:lnTo>
                              <a:pt x="13563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7" name="object 29">
                        <a:extLst>
                          <a:ext uri="{FF2B5EF4-FFF2-40B4-BE49-F238E27FC236}">
                            <a16:creationId xmlns:a16="http://schemas.microsoft.com/office/drawing/2014/main" xmlns="" id="{7455D7CD-BAF8-4F3D-8EF6-B031FD55B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2511" y="2280231"/>
                        <a:ext cx="17780" cy="292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80" h="29210">
                            <a:moveTo>
                              <a:pt x="13525" y="0"/>
                            </a:moveTo>
                            <a:lnTo>
                              <a:pt x="3886" y="0"/>
                            </a:lnTo>
                            <a:lnTo>
                              <a:pt x="0" y="6515"/>
                            </a:lnTo>
                            <a:lnTo>
                              <a:pt x="0" y="22580"/>
                            </a:lnTo>
                            <a:lnTo>
                              <a:pt x="3886" y="29083"/>
                            </a:lnTo>
                            <a:lnTo>
                              <a:pt x="13525" y="29083"/>
                            </a:lnTo>
                            <a:lnTo>
                              <a:pt x="17437" y="22580"/>
                            </a:lnTo>
                            <a:lnTo>
                              <a:pt x="17437" y="6515"/>
                            </a:lnTo>
                            <a:lnTo>
                              <a:pt x="13525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8" name="object 30">
                        <a:extLst>
                          <a:ext uri="{FF2B5EF4-FFF2-40B4-BE49-F238E27FC236}">
                            <a16:creationId xmlns:a16="http://schemas.microsoft.com/office/drawing/2014/main" xmlns="" id="{EC61CA9D-D578-44F0-A311-9B8C21377C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2511" y="2355730"/>
                        <a:ext cx="17780" cy="292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80" h="29210">
                            <a:moveTo>
                              <a:pt x="13525" y="0"/>
                            </a:moveTo>
                            <a:lnTo>
                              <a:pt x="3886" y="0"/>
                            </a:lnTo>
                            <a:lnTo>
                              <a:pt x="0" y="6527"/>
                            </a:lnTo>
                            <a:lnTo>
                              <a:pt x="0" y="22593"/>
                            </a:lnTo>
                            <a:lnTo>
                              <a:pt x="3886" y="29095"/>
                            </a:lnTo>
                            <a:lnTo>
                              <a:pt x="13525" y="29095"/>
                            </a:lnTo>
                            <a:lnTo>
                              <a:pt x="17437" y="22593"/>
                            </a:lnTo>
                            <a:lnTo>
                              <a:pt x="17437" y="6527"/>
                            </a:lnTo>
                            <a:lnTo>
                              <a:pt x="13525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9" name="object 31">
                        <a:extLst>
                          <a:ext uri="{FF2B5EF4-FFF2-40B4-BE49-F238E27FC236}">
                            <a16:creationId xmlns:a16="http://schemas.microsoft.com/office/drawing/2014/main" xmlns="" id="{DDB01221-CBBC-4422-B193-A6477B7CBE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2511" y="2429028"/>
                        <a:ext cx="17780" cy="2920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780" h="29210">
                            <a:moveTo>
                              <a:pt x="13525" y="0"/>
                            </a:moveTo>
                            <a:lnTo>
                              <a:pt x="3886" y="0"/>
                            </a:lnTo>
                            <a:lnTo>
                              <a:pt x="0" y="6527"/>
                            </a:lnTo>
                            <a:lnTo>
                              <a:pt x="0" y="22593"/>
                            </a:lnTo>
                            <a:lnTo>
                              <a:pt x="3886" y="29095"/>
                            </a:lnTo>
                            <a:lnTo>
                              <a:pt x="13525" y="29095"/>
                            </a:lnTo>
                            <a:lnTo>
                              <a:pt x="17437" y="22593"/>
                            </a:lnTo>
                            <a:lnTo>
                              <a:pt x="17437" y="6527"/>
                            </a:lnTo>
                            <a:lnTo>
                              <a:pt x="13525" y="0"/>
                            </a:lnTo>
                            <a:close/>
                          </a:path>
                        </a:pathLst>
                      </a:custGeom>
                      <a:solidFill>
                        <a:srgbClr val="211F1F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0" name="object 32">
                        <a:extLst>
                          <a:ext uri="{FF2B5EF4-FFF2-40B4-BE49-F238E27FC236}">
                            <a16:creationId xmlns:a16="http://schemas.microsoft.com/office/drawing/2014/main" xmlns="" id="{0D74EAB7-13CC-47C8-A3A6-927817E10E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0955" y="1800592"/>
                        <a:ext cx="64030" cy="73976"/>
                      </a:xfrm>
                      <a:prstGeom prst="rect">
                        <a:avLst/>
                      </a:prstGeom>
                      <a:blipFill>
                        <a:blip r:embed="rId16" cstate="print"/>
                        <a:stretch>
                          <a:fillRect/>
                        </a:stretch>
                      </a:blipFill>
                    </p:spPr>
                    <p:txBody>
                      <a:bodyPr wrap="square" lIns="0" tIns="0" rIns="0" bIns="0" rtlCol="0"/>
                      <a:lstStyle/>
                      <a:p>
                        <a:endParaRPr>
                          <a:solidFill>
                            <a:schemeClr val="accent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xmlns="" id="{04BC9532-1FB1-4D1C-9E1C-DEB18658952E}"/>
                    </a:ext>
                  </a:extLst>
                </p:cNvPr>
                <p:cNvGrpSpPr/>
                <p:nvPr/>
              </p:nvGrpSpPr>
              <p:grpSpPr>
                <a:xfrm>
                  <a:off x="2628747" y="1042945"/>
                  <a:ext cx="2067035" cy="1146078"/>
                  <a:chOff x="1715982" y="1829171"/>
                  <a:chExt cx="2067035" cy="1146078"/>
                </a:xfrm>
              </p:grpSpPr>
              <p:sp>
                <p:nvSpPr>
                  <p:cNvPr id="128" name="object 6">
                    <a:extLst>
                      <a:ext uri="{FF2B5EF4-FFF2-40B4-BE49-F238E27FC236}">
                        <a16:creationId xmlns:a16="http://schemas.microsoft.com/office/drawing/2014/main" xmlns="" id="{D729F9B7-8547-4130-AA4A-69AA1C2E05E0}"/>
                      </a:ext>
                    </a:extLst>
                  </p:cNvPr>
                  <p:cNvSpPr/>
                  <p:nvPr/>
                </p:nvSpPr>
                <p:spPr>
                  <a:xfrm>
                    <a:off x="1940204" y="1912408"/>
                    <a:ext cx="1604065" cy="691210"/>
                  </a:xfrm>
                  <a:prstGeom prst="rect">
                    <a:avLst/>
                  </a:prstGeom>
                  <a:blipFill>
                    <a:blip r:embed="rId17" cstate="print"/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>
                      <a:solidFill>
                        <a:schemeClr val="accent1">
                          <a:lumMod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xmlns="" id="{C7A692E2-5FE4-4CEE-8526-96F4EFA5C73D}"/>
                      </a:ext>
                    </a:extLst>
                  </p:cNvPr>
                  <p:cNvGrpSpPr/>
                  <p:nvPr/>
                </p:nvGrpSpPr>
                <p:grpSpPr>
                  <a:xfrm>
                    <a:off x="1715982" y="1829171"/>
                    <a:ext cx="2067035" cy="1146078"/>
                    <a:chOff x="1715982" y="1829171"/>
                    <a:chExt cx="2067035" cy="1146078"/>
                  </a:xfrm>
                </p:grpSpPr>
                <p:sp>
                  <p:nvSpPr>
                    <p:cNvPr id="130" name="object 8">
                      <a:extLst>
                        <a:ext uri="{FF2B5EF4-FFF2-40B4-BE49-F238E27FC236}">
                          <a16:creationId xmlns:a16="http://schemas.microsoft.com/office/drawing/2014/main" xmlns="" id="{6845357F-1DCC-4073-A795-4657EFC50F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9550" y="1829171"/>
                      <a:ext cx="233467" cy="241630"/>
                    </a:xfrm>
                    <a:prstGeom prst="rect">
                      <a:avLst/>
                    </a:prstGeom>
                  </p:spPr>
                  <p:txBody>
                    <a:bodyPr vert="horz" wrap="square" lIns="0" tIns="15875" rIns="0" bIns="0" rtlCol="0">
                      <a:spAutoFit/>
                    </a:bodyPr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1744980" algn="l"/>
                        </a:tabLst>
                      </a:pPr>
                      <a:r>
                        <a:rPr lang="en-US" sz="2150" b="1" spc="20" dirty="0">
                          <a:latin typeface="Arial"/>
                          <a:cs typeface="Arial"/>
                        </a:rPr>
                        <a:t>%</a:t>
                      </a:r>
                      <a:endParaRPr sz="2150" dirty="0">
                        <a:latin typeface="Arial"/>
                        <a:cs typeface="Arial"/>
                      </a:endParaRPr>
                    </a:p>
                  </p:txBody>
                </p:sp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xmlns="" id="{749958E5-C9C3-4239-A9DB-7266A80B3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15982" y="1893347"/>
                      <a:ext cx="1566251" cy="1081902"/>
                      <a:chOff x="1715982" y="1893347"/>
                      <a:chExt cx="1566251" cy="1081902"/>
                    </a:xfrm>
                  </p:grpSpPr>
                  <p:grpSp>
                    <p:nvGrpSpPr>
                      <p:cNvPr id="132" name="Group 131">
                        <a:extLst>
                          <a:ext uri="{FF2B5EF4-FFF2-40B4-BE49-F238E27FC236}">
                            <a16:creationId xmlns:a16="http://schemas.microsoft.com/office/drawing/2014/main" xmlns="" id="{080602A1-C121-4686-BE5A-CBEA0A0AC3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15982" y="1893347"/>
                        <a:ext cx="369626" cy="1081902"/>
                        <a:chOff x="2649757" y="1617601"/>
                        <a:chExt cx="369626" cy="1081902"/>
                      </a:xfrm>
                    </p:grpSpPr>
                    <p:sp>
                      <p:nvSpPr>
                        <p:cNvPr id="135" name="object 33">
                          <a:extLst>
                            <a:ext uri="{FF2B5EF4-FFF2-40B4-BE49-F238E27FC236}">
                              <a16:creationId xmlns:a16="http://schemas.microsoft.com/office/drawing/2014/main" xmlns="" id="{6B2C3006-99AC-449D-B0B0-D791A52945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66354" y="1717605"/>
                          <a:ext cx="339725" cy="39179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39725" h="391794">
                              <a:moveTo>
                                <a:pt x="132587" y="0"/>
                              </a:moveTo>
                              <a:lnTo>
                                <a:pt x="92466" y="37546"/>
                              </a:lnTo>
                              <a:lnTo>
                                <a:pt x="73123" y="69584"/>
                              </a:lnTo>
                              <a:lnTo>
                                <a:pt x="69187" y="113683"/>
                              </a:lnTo>
                              <a:lnTo>
                                <a:pt x="75285" y="187413"/>
                              </a:lnTo>
                              <a:lnTo>
                                <a:pt x="68767" y="272364"/>
                              </a:lnTo>
                              <a:lnTo>
                                <a:pt x="42305" y="336532"/>
                              </a:lnTo>
                              <a:lnTo>
                                <a:pt x="13511" y="377100"/>
                              </a:lnTo>
                              <a:lnTo>
                                <a:pt x="0" y="391248"/>
                              </a:lnTo>
                              <a:lnTo>
                                <a:pt x="339724" y="391248"/>
                              </a:lnTo>
                              <a:lnTo>
                                <a:pt x="273913" y="34645"/>
                              </a:lnTo>
                              <a:lnTo>
                                <a:pt x="13258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11F1F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36" name="object 34">
                          <a:extLst>
                            <a:ext uri="{FF2B5EF4-FFF2-40B4-BE49-F238E27FC236}">
                              <a16:creationId xmlns:a16="http://schemas.microsoft.com/office/drawing/2014/main" xmlns="" id="{171FE835-5007-47EB-AA40-606A35754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52137" y="2176523"/>
                          <a:ext cx="86360" cy="52260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6360" h="522605">
                              <a:moveTo>
                                <a:pt x="53390" y="0"/>
                              </a:moveTo>
                              <a:lnTo>
                                <a:pt x="44196" y="242824"/>
                              </a:lnTo>
                              <a:lnTo>
                                <a:pt x="14224" y="434225"/>
                              </a:lnTo>
                              <a:lnTo>
                                <a:pt x="0" y="470522"/>
                              </a:lnTo>
                              <a:lnTo>
                                <a:pt x="12795" y="522366"/>
                              </a:lnTo>
                              <a:lnTo>
                                <a:pt x="59711" y="522366"/>
                              </a:lnTo>
                              <a:lnTo>
                                <a:pt x="85940" y="42735"/>
                              </a:lnTo>
                              <a:lnTo>
                                <a:pt x="5339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8A76A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37" name="object 35">
                          <a:extLst>
                            <a:ext uri="{FF2B5EF4-FFF2-40B4-BE49-F238E27FC236}">
                              <a16:creationId xmlns:a16="http://schemas.microsoft.com/office/drawing/2014/main" xmlns="" id="{BCE0A6E0-D62B-4C47-A21E-312406799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1293" y="2173013"/>
                          <a:ext cx="36830" cy="1206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6830" h="120650">
                              <a:moveTo>
                                <a:pt x="4686" y="0"/>
                              </a:moveTo>
                              <a:lnTo>
                                <a:pt x="0" y="115341"/>
                              </a:lnTo>
                              <a:lnTo>
                                <a:pt x="36779" y="120408"/>
                              </a:lnTo>
                              <a:lnTo>
                                <a:pt x="30568" y="9842"/>
                              </a:lnTo>
                              <a:lnTo>
                                <a:pt x="46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C5666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38" name="object 36">
                          <a:extLst>
                            <a:ext uri="{FF2B5EF4-FFF2-40B4-BE49-F238E27FC236}">
                              <a16:creationId xmlns:a16="http://schemas.microsoft.com/office/drawing/2014/main" xmlns="" id="{7702C82B-02E7-42FB-9DAC-D211144848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49757" y="2696479"/>
                          <a:ext cx="69215" cy="254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14" h="2539">
                              <a:moveTo>
                                <a:pt x="653" y="0"/>
                              </a:moveTo>
                              <a:lnTo>
                                <a:pt x="0" y="2410"/>
                              </a:lnTo>
                              <a:lnTo>
                                <a:pt x="68359" y="2410"/>
                              </a:lnTo>
                              <a:lnTo>
                                <a:pt x="68827" y="0"/>
                              </a:lnTo>
                              <a:lnTo>
                                <a:pt x="65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BD3937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39" name="object 37">
                          <a:extLst>
                            <a:ext uri="{FF2B5EF4-FFF2-40B4-BE49-F238E27FC236}">
                              <a16:creationId xmlns:a16="http://schemas.microsoft.com/office/drawing/2014/main" xmlns="" id="{17A56162-0B5E-4523-A9DD-F742C507C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98945" y="1617601"/>
                          <a:ext cx="119481" cy="109867"/>
                        </a:xfrm>
                        <a:prstGeom prst="rect">
                          <a:avLst/>
                        </a:prstGeom>
                        <a:blipFill>
                          <a:blip r:embed="rId18" cstate="print"/>
                          <a:stretch>
                            <a:fillRect/>
                          </a:stretch>
                        </a:blip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0" name="object 38">
                          <a:extLst>
                            <a:ext uri="{FF2B5EF4-FFF2-40B4-BE49-F238E27FC236}">
                              <a16:creationId xmlns:a16="http://schemas.microsoft.com/office/drawing/2014/main" xmlns="" id="{5B468659-CB72-4264-A2D1-683347B426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38078" y="1905017"/>
                          <a:ext cx="166370" cy="29781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6369" h="297814">
                              <a:moveTo>
                                <a:pt x="165900" y="0"/>
                              </a:moveTo>
                              <a:lnTo>
                                <a:pt x="68135" y="0"/>
                              </a:lnTo>
                              <a:lnTo>
                                <a:pt x="68135" y="104368"/>
                              </a:lnTo>
                              <a:lnTo>
                                <a:pt x="31802" y="141361"/>
                              </a:lnTo>
                              <a:lnTo>
                                <a:pt x="12593" y="163190"/>
                              </a:lnTo>
                              <a:lnTo>
                                <a:pt x="4122" y="178401"/>
                              </a:lnTo>
                              <a:lnTo>
                                <a:pt x="0" y="195541"/>
                              </a:lnTo>
                              <a:lnTo>
                                <a:pt x="2062" y="222387"/>
                              </a:lnTo>
                              <a:lnTo>
                                <a:pt x="11528" y="256212"/>
                              </a:lnTo>
                              <a:lnTo>
                                <a:pt x="21942" y="285185"/>
                              </a:lnTo>
                              <a:lnTo>
                                <a:pt x="26847" y="297472"/>
                              </a:lnTo>
                              <a:lnTo>
                                <a:pt x="109410" y="297472"/>
                              </a:lnTo>
                              <a:lnTo>
                                <a:pt x="112394" y="195541"/>
                              </a:lnTo>
                              <a:lnTo>
                                <a:pt x="165900" y="195541"/>
                              </a:lnTo>
                              <a:lnTo>
                                <a:pt x="16590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8A76A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1" name="object 39">
                          <a:extLst>
                            <a:ext uri="{FF2B5EF4-FFF2-40B4-BE49-F238E27FC236}">
                              <a16:creationId xmlns:a16="http://schemas.microsoft.com/office/drawing/2014/main" xmlns="" id="{1A80AC0B-A349-459F-8829-6868AB254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3453" y="1681382"/>
                          <a:ext cx="184785" cy="278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4785" h="278764">
                              <a:moveTo>
                                <a:pt x="92189" y="0"/>
                              </a:moveTo>
                              <a:lnTo>
                                <a:pt x="56299" y="8479"/>
                              </a:lnTo>
                              <a:lnTo>
                                <a:pt x="26997" y="32896"/>
                              </a:lnTo>
                              <a:lnTo>
                                <a:pt x="7242" y="71719"/>
                              </a:lnTo>
                              <a:lnTo>
                                <a:pt x="0" y="123418"/>
                              </a:lnTo>
                              <a:lnTo>
                                <a:pt x="7242" y="179994"/>
                              </a:lnTo>
                              <a:lnTo>
                                <a:pt x="26997" y="229585"/>
                              </a:lnTo>
                              <a:lnTo>
                                <a:pt x="56299" y="264777"/>
                              </a:lnTo>
                              <a:lnTo>
                                <a:pt x="92189" y="278155"/>
                              </a:lnTo>
                              <a:lnTo>
                                <a:pt x="128066" y="264777"/>
                              </a:lnTo>
                              <a:lnTo>
                                <a:pt x="157365" y="229585"/>
                              </a:lnTo>
                              <a:lnTo>
                                <a:pt x="177121" y="179994"/>
                              </a:lnTo>
                              <a:lnTo>
                                <a:pt x="184365" y="123418"/>
                              </a:lnTo>
                              <a:lnTo>
                                <a:pt x="177121" y="71719"/>
                              </a:lnTo>
                              <a:lnTo>
                                <a:pt x="157365" y="32896"/>
                              </a:lnTo>
                              <a:lnTo>
                                <a:pt x="128066" y="8479"/>
                              </a:lnTo>
                              <a:lnTo>
                                <a:pt x="9218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8A76A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2" name="object 40">
                          <a:extLst>
                            <a:ext uri="{FF2B5EF4-FFF2-40B4-BE49-F238E27FC236}">
                              <a16:creationId xmlns:a16="http://schemas.microsoft.com/office/drawing/2014/main" xmlns="" id="{9DEAB41A-2860-44A0-B1A8-5C81CE093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88902" y="2408887"/>
                          <a:ext cx="316865" cy="29019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16864" h="290194">
                              <a:moveTo>
                                <a:pt x="282422" y="0"/>
                              </a:moveTo>
                              <a:lnTo>
                                <a:pt x="19545" y="0"/>
                              </a:lnTo>
                              <a:lnTo>
                                <a:pt x="0" y="171640"/>
                              </a:lnTo>
                              <a:lnTo>
                                <a:pt x="0" y="290001"/>
                              </a:lnTo>
                              <a:lnTo>
                                <a:pt x="316462" y="290001"/>
                              </a:lnTo>
                              <a:lnTo>
                                <a:pt x="315431" y="220489"/>
                              </a:lnTo>
                              <a:lnTo>
                                <a:pt x="312303" y="166630"/>
                              </a:lnTo>
                              <a:lnTo>
                                <a:pt x="306311" y="112991"/>
                              </a:lnTo>
                              <a:lnTo>
                                <a:pt x="293071" y="45742"/>
                              </a:lnTo>
                              <a:lnTo>
                                <a:pt x="28242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56979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3" name="object 41">
                          <a:extLst>
                            <a:ext uri="{FF2B5EF4-FFF2-40B4-BE49-F238E27FC236}">
                              <a16:creationId xmlns:a16="http://schemas.microsoft.com/office/drawing/2014/main" xmlns="" id="{A245C5DC-04AC-4240-B744-4DC8B61F0C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3980" y="2408885"/>
                          <a:ext cx="100330" cy="29019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330" h="290194">
                              <a:moveTo>
                                <a:pt x="65747" y="0"/>
                              </a:moveTo>
                              <a:lnTo>
                                <a:pt x="0" y="0"/>
                              </a:lnTo>
                              <a:lnTo>
                                <a:pt x="12465" y="51660"/>
                              </a:lnTo>
                              <a:lnTo>
                                <a:pt x="19234" y="81241"/>
                              </a:lnTo>
                              <a:lnTo>
                                <a:pt x="28536" y="157565"/>
                              </a:lnTo>
                              <a:lnTo>
                                <a:pt x="31207" y="207276"/>
                              </a:lnTo>
                              <a:lnTo>
                                <a:pt x="33205" y="263275"/>
                              </a:lnTo>
                              <a:lnTo>
                                <a:pt x="33863" y="290004"/>
                              </a:lnTo>
                              <a:lnTo>
                                <a:pt x="99760" y="290004"/>
                              </a:lnTo>
                              <a:lnTo>
                                <a:pt x="98726" y="220491"/>
                              </a:lnTo>
                              <a:lnTo>
                                <a:pt x="95606" y="166635"/>
                              </a:lnTo>
                              <a:lnTo>
                                <a:pt x="89636" y="113004"/>
                              </a:lnTo>
                              <a:lnTo>
                                <a:pt x="76392" y="45743"/>
                              </a:lnTo>
                              <a:lnTo>
                                <a:pt x="68992" y="13622"/>
                              </a:lnTo>
                              <a:lnTo>
                                <a:pt x="6574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C5666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4" name="object 42">
                          <a:extLst>
                            <a:ext uri="{FF2B5EF4-FFF2-40B4-BE49-F238E27FC236}">
                              <a16:creationId xmlns:a16="http://schemas.microsoft.com/office/drawing/2014/main" xmlns="" id="{A6148811-BC18-4970-AF9F-3402A811D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1883" y="1943967"/>
                          <a:ext cx="317500" cy="48387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17500" h="483869">
                              <a:moveTo>
                                <a:pt x="104330" y="21488"/>
                              </a:moveTo>
                              <a:lnTo>
                                <a:pt x="64693" y="69017"/>
                              </a:lnTo>
                              <a:lnTo>
                                <a:pt x="45235" y="102174"/>
                              </a:lnTo>
                              <a:lnTo>
                                <a:pt x="31849" y="140582"/>
                              </a:lnTo>
                              <a:lnTo>
                                <a:pt x="26123" y="156438"/>
                              </a:lnTo>
                              <a:lnTo>
                                <a:pt x="19198" y="171890"/>
                              </a:lnTo>
                              <a:lnTo>
                                <a:pt x="10661" y="190598"/>
                              </a:lnTo>
                              <a:lnTo>
                                <a:pt x="3324" y="209405"/>
                              </a:lnTo>
                              <a:lnTo>
                                <a:pt x="0" y="225158"/>
                              </a:lnTo>
                              <a:lnTo>
                                <a:pt x="67" y="234543"/>
                              </a:lnTo>
                              <a:lnTo>
                                <a:pt x="2298" y="242279"/>
                              </a:lnTo>
                              <a:lnTo>
                                <a:pt x="8683" y="252513"/>
                              </a:lnTo>
                              <a:lnTo>
                                <a:pt x="21209" y="269392"/>
                              </a:lnTo>
                              <a:lnTo>
                                <a:pt x="22659" y="285189"/>
                              </a:lnTo>
                              <a:lnTo>
                                <a:pt x="25574" y="322370"/>
                              </a:lnTo>
                              <a:lnTo>
                                <a:pt x="27799" y="365618"/>
                              </a:lnTo>
                              <a:lnTo>
                                <a:pt x="27178" y="399618"/>
                              </a:lnTo>
                              <a:lnTo>
                                <a:pt x="25820" y="410025"/>
                              </a:lnTo>
                              <a:lnTo>
                                <a:pt x="23220" y="420296"/>
                              </a:lnTo>
                              <a:lnTo>
                                <a:pt x="17446" y="436554"/>
                              </a:lnTo>
                              <a:lnTo>
                                <a:pt x="6565" y="464921"/>
                              </a:lnTo>
                              <a:lnTo>
                                <a:pt x="26389" y="471174"/>
                              </a:lnTo>
                              <a:lnTo>
                                <a:pt x="77169" y="481595"/>
                              </a:lnTo>
                              <a:lnTo>
                                <a:pt x="145874" y="483679"/>
                              </a:lnTo>
                              <a:lnTo>
                                <a:pt x="219468" y="464921"/>
                              </a:lnTo>
                              <a:lnTo>
                                <a:pt x="229743" y="459166"/>
                              </a:lnTo>
                              <a:lnTo>
                                <a:pt x="235654" y="449553"/>
                              </a:lnTo>
                              <a:lnTo>
                                <a:pt x="239442" y="429154"/>
                              </a:lnTo>
                              <a:lnTo>
                                <a:pt x="243344" y="391045"/>
                              </a:lnTo>
                              <a:lnTo>
                                <a:pt x="304190" y="391045"/>
                              </a:lnTo>
                              <a:lnTo>
                                <a:pt x="317233" y="178168"/>
                              </a:lnTo>
                              <a:lnTo>
                                <a:pt x="316790" y="166730"/>
                              </a:lnTo>
                              <a:lnTo>
                                <a:pt x="316233" y="158597"/>
                              </a:lnTo>
                              <a:lnTo>
                                <a:pt x="67411" y="158597"/>
                              </a:lnTo>
                              <a:lnTo>
                                <a:pt x="108661" y="56502"/>
                              </a:lnTo>
                              <a:lnTo>
                                <a:pt x="104330" y="21488"/>
                              </a:lnTo>
                              <a:close/>
                            </a:path>
                            <a:path w="317500" h="483869">
                              <a:moveTo>
                                <a:pt x="202095" y="0"/>
                              </a:moveTo>
                              <a:lnTo>
                                <a:pt x="184696" y="45631"/>
                              </a:lnTo>
                              <a:lnTo>
                                <a:pt x="67411" y="158597"/>
                              </a:lnTo>
                              <a:lnTo>
                                <a:pt x="316233" y="158597"/>
                              </a:lnTo>
                              <a:lnTo>
                                <a:pt x="311012" y="109636"/>
                              </a:lnTo>
                              <a:lnTo>
                                <a:pt x="289880" y="68589"/>
                              </a:lnTo>
                              <a:lnTo>
                                <a:pt x="245567" y="39116"/>
                              </a:lnTo>
                              <a:lnTo>
                                <a:pt x="20209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C5666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5" name="object 43">
                          <a:extLst>
                            <a:ext uri="{FF2B5EF4-FFF2-40B4-BE49-F238E27FC236}">
                              <a16:creationId xmlns:a16="http://schemas.microsoft.com/office/drawing/2014/main" xmlns="" id="{248398E3-C3BC-4513-895A-EE160A5DE8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41649" y="1664281"/>
                          <a:ext cx="226076" cy="197204"/>
                        </a:xfrm>
                        <a:prstGeom prst="rect">
                          <a:avLst/>
                        </a:prstGeom>
                        <a:blipFill>
                          <a:blip r:embed="rId19" cstate="print"/>
                          <a:stretch>
                            <a:fillRect/>
                          </a:stretch>
                        </a:blip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6" name="object 44">
                          <a:extLst>
                            <a:ext uri="{FF2B5EF4-FFF2-40B4-BE49-F238E27FC236}">
                              <a16:creationId xmlns:a16="http://schemas.microsoft.com/office/drawing/2014/main" xmlns="" id="{3CC6D5D5-833C-402A-94D4-BE360E37E2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52135" y="2649536"/>
                          <a:ext cx="26670" cy="495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6669" h="49530">
                              <a:moveTo>
                                <a:pt x="0" y="0"/>
                              </a:moveTo>
                              <a:lnTo>
                                <a:pt x="9043" y="49353"/>
                              </a:lnTo>
                              <a:lnTo>
                                <a:pt x="26494" y="49353"/>
                              </a:lnTo>
                              <a:lnTo>
                                <a:pt x="22682" y="334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BD82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7" name="object 45">
                          <a:extLst>
                            <a:ext uri="{FF2B5EF4-FFF2-40B4-BE49-F238E27FC236}">
                              <a16:creationId xmlns:a16="http://schemas.microsoft.com/office/drawing/2014/main" xmlns="" id="{25C27423-F79A-4ED0-BEEB-466629D53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3452" y="1934522"/>
                          <a:ext cx="166992" cy="174332"/>
                        </a:xfrm>
                        <a:prstGeom prst="rect">
                          <a:avLst/>
                        </a:prstGeom>
                        <a:blipFill>
                          <a:blip r:embed="rId20" cstate="print"/>
                          <a:stretch>
                            <a:fillRect/>
                          </a:stretch>
                        </a:blip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8" name="object 46">
                          <a:extLst>
                            <a:ext uri="{FF2B5EF4-FFF2-40B4-BE49-F238E27FC236}">
                              <a16:creationId xmlns:a16="http://schemas.microsoft.com/office/drawing/2014/main" xmlns="" id="{549B9DEF-3F36-4014-9A0E-5C4B549052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1881" y="2093629"/>
                          <a:ext cx="238760" cy="32893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8760" h="328930">
                              <a:moveTo>
                                <a:pt x="224750" y="124510"/>
                              </a:moveTo>
                              <a:lnTo>
                                <a:pt x="44869" y="124510"/>
                              </a:lnTo>
                              <a:lnTo>
                                <a:pt x="74953" y="125186"/>
                              </a:lnTo>
                              <a:lnTo>
                                <a:pt x="108342" y="126279"/>
                              </a:lnTo>
                              <a:lnTo>
                                <a:pt x="138432" y="130786"/>
                              </a:lnTo>
                              <a:lnTo>
                                <a:pt x="158622" y="141706"/>
                              </a:lnTo>
                              <a:lnTo>
                                <a:pt x="174758" y="185883"/>
                              </a:lnTo>
                              <a:lnTo>
                                <a:pt x="180463" y="248537"/>
                              </a:lnTo>
                              <a:lnTo>
                                <a:pt x="180440" y="304550"/>
                              </a:lnTo>
                              <a:lnTo>
                                <a:pt x="179387" y="328803"/>
                              </a:lnTo>
                              <a:lnTo>
                                <a:pt x="238391" y="310489"/>
                              </a:lnTo>
                              <a:lnTo>
                                <a:pt x="230390" y="241388"/>
                              </a:lnTo>
                              <a:lnTo>
                                <a:pt x="226763" y="184492"/>
                              </a:lnTo>
                              <a:lnTo>
                                <a:pt x="224997" y="151977"/>
                              </a:lnTo>
                              <a:lnTo>
                                <a:pt x="224591" y="131650"/>
                              </a:lnTo>
                              <a:lnTo>
                                <a:pt x="224750" y="124510"/>
                              </a:lnTo>
                              <a:close/>
                            </a:path>
                            <a:path w="238760" h="328930">
                              <a:moveTo>
                                <a:pt x="0" y="75501"/>
                              </a:moveTo>
                              <a:lnTo>
                                <a:pt x="294" y="92982"/>
                              </a:lnTo>
                              <a:lnTo>
                                <a:pt x="2311" y="103236"/>
                              </a:lnTo>
                              <a:lnTo>
                                <a:pt x="7775" y="110250"/>
                              </a:lnTo>
                              <a:lnTo>
                                <a:pt x="18414" y="118008"/>
                              </a:lnTo>
                              <a:lnTo>
                                <a:pt x="29883" y="241388"/>
                              </a:lnTo>
                              <a:lnTo>
                                <a:pt x="44869" y="124510"/>
                              </a:lnTo>
                              <a:lnTo>
                                <a:pt x="224750" y="124510"/>
                              </a:lnTo>
                              <a:lnTo>
                                <a:pt x="225043" y="111315"/>
                              </a:lnTo>
                              <a:lnTo>
                                <a:pt x="226940" y="82197"/>
                              </a:lnTo>
                              <a:lnTo>
                                <a:pt x="227172" y="78952"/>
                              </a:lnTo>
                              <a:lnTo>
                                <a:pt x="76733" y="78952"/>
                              </a:lnTo>
                              <a:lnTo>
                                <a:pt x="23240" y="76956"/>
                              </a:lnTo>
                              <a:lnTo>
                                <a:pt x="0" y="75501"/>
                              </a:lnTo>
                              <a:close/>
                            </a:path>
                            <a:path w="238760" h="328930">
                              <a:moveTo>
                                <a:pt x="226034" y="0"/>
                              </a:moveTo>
                              <a:lnTo>
                                <a:pt x="216107" y="9501"/>
                              </a:lnTo>
                              <a:lnTo>
                                <a:pt x="204733" y="31200"/>
                              </a:lnTo>
                              <a:lnTo>
                                <a:pt x="191773" y="54885"/>
                              </a:lnTo>
                              <a:lnTo>
                                <a:pt x="177088" y="70345"/>
                              </a:lnTo>
                              <a:lnTo>
                                <a:pt x="136131" y="77933"/>
                              </a:lnTo>
                              <a:lnTo>
                                <a:pt x="76733" y="78952"/>
                              </a:lnTo>
                              <a:lnTo>
                                <a:pt x="227172" y="78952"/>
                              </a:lnTo>
                              <a:lnTo>
                                <a:pt x="229582" y="45242"/>
                              </a:lnTo>
                              <a:lnTo>
                                <a:pt x="230203" y="13494"/>
                              </a:lnTo>
                              <a:lnTo>
                                <a:pt x="22603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43B48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49" name="object 47">
                          <a:extLst>
                            <a:ext uri="{FF2B5EF4-FFF2-40B4-BE49-F238E27FC236}">
                              <a16:creationId xmlns:a16="http://schemas.microsoft.com/office/drawing/2014/main" xmlns="" id="{0ECEDE13-12F0-4B2C-B4E5-41888A502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23465" y="2335013"/>
                          <a:ext cx="181610" cy="36449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1610" h="364489">
                              <a:moveTo>
                                <a:pt x="180314" y="0"/>
                              </a:moveTo>
                              <a:lnTo>
                                <a:pt x="108356" y="0"/>
                              </a:lnTo>
                              <a:lnTo>
                                <a:pt x="46863" y="243611"/>
                              </a:lnTo>
                              <a:lnTo>
                                <a:pt x="32067" y="265125"/>
                              </a:lnTo>
                              <a:lnTo>
                                <a:pt x="4508" y="324091"/>
                              </a:lnTo>
                              <a:lnTo>
                                <a:pt x="0" y="362280"/>
                              </a:lnTo>
                              <a:lnTo>
                                <a:pt x="147" y="363876"/>
                              </a:lnTo>
                              <a:lnTo>
                                <a:pt x="16412" y="363876"/>
                              </a:lnTo>
                              <a:lnTo>
                                <a:pt x="21221" y="331177"/>
                              </a:lnTo>
                              <a:lnTo>
                                <a:pt x="26428" y="315798"/>
                              </a:lnTo>
                              <a:lnTo>
                                <a:pt x="70390" y="315798"/>
                              </a:lnTo>
                              <a:lnTo>
                                <a:pt x="71056" y="313842"/>
                              </a:lnTo>
                              <a:lnTo>
                                <a:pt x="94779" y="313842"/>
                              </a:lnTo>
                              <a:lnTo>
                                <a:pt x="108877" y="274180"/>
                              </a:lnTo>
                              <a:lnTo>
                                <a:pt x="108709" y="265570"/>
                              </a:lnTo>
                              <a:lnTo>
                                <a:pt x="106989" y="256249"/>
                              </a:lnTo>
                              <a:lnTo>
                                <a:pt x="105010" y="248778"/>
                              </a:lnTo>
                              <a:lnTo>
                                <a:pt x="104063" y="245719"/>
                              </a:lnTo>
                              <a:lnTo>
                                <a:pt x="142688" y="164800"/>
                              </a:lnTo>
                              <a:lnTo>
                                <a:pt x="163506" y="118190"/>
                              </a:lnTo>
                              <a:lnTo>
                                <a:pt x="173665" y="88219"/>
                              </a:lnTo>
                              <a:lnTo>
                                <a:pt x="180314" y="57213"/>
                              </a:lnTo>
                              <a:lnTo>
                                <a:pt x="181466" y="42348"/>
                              </a:lnTo>
                              <a:lnTo>
                                <a:pt x="181338" y="23339"/>
                              </a:lnTo>
                              <a:lnTo>
                                <a:pt x="180698" y="6964"/>
                              </a:lnTo>
                              <a:lnTo>
                                <a:pt x="180314" y="0"/>
                              </a:lnTo>
                              <a:close/>
                            </a:path>
                            <a:path w="181610" h="364489">
                              <a:moveTo>
                                <a:pt x="48056" y="315798"/>
                              </a:moveTo>
                              <a:lnTo>
                                <a:pt x="28282" y="315798"/>
                              </a:lnTo>
                              <a:lnTo>
                                <a:pt x="24434" y="332397"/>
                              </a:lnTo>
                              <a:lnTo>
                                <a:pt x="20280" y="363876"/>
                              </a:lnTo>
                              <a:lnTo>
                                <a:pt x="38010" y="363876"/>
                              </a:lnTo>
                              <a:lnTo>
                                <a:pt x="42849" y="331177"/>
                              </a:lnTo>
                              <a:lnTo>
                                <a:pt x="48056" y="315798"/>
                              </a:lnTo>
                              <a:close/>
                            </a:path>
                            <a:path w="181610" h="364489">
                              <a:moveTo>
                                <a:pt x="70390" y="315798"/>
                              </a:moveTo>
                              <a:lnTo>
                                <a:pt x="49885" y="315798"/>
                              </a:lnTo>
                              <a:lnTo>
                                <a:pt x="46062" y="332397"/>
                              </a:lnTo>
                              <a:lnTo>
                                <a:pt x="42468" y="359524"/>
                              </a:lnTo>
                              <a:lnTo>
                                <a:pt x="42906" y="363876"/>
                              </a:lnTo>
                              <a:lnTo>
                                <a:pt x="59374" y="363876"/>
                              </a:lnTo>
                              <a:lnTo>
                                <a:pt x="59359" y="360133"/>
                              </a:lnTo>
                              <a:lnTo>
                                <a:pt x="65824" y="329196"/>
                              </a:lnTo>
                              <a:lnTo>
                                <a:pt x="70390" y="315798"/>
                              </a:lnTo>
                              <a:close/>
                            </a:path>
                            <a:path w="181610" h="364489">
                              <a:moveTo>
                                <a:pt x="94779" y="313842"/>
                              </a:moveTo>
                              <a:lnTo>
                                <a:pt x="72898" y="313842"/>
                              </a:lnTo>
                              <a:lnTo>
                                <a:pt x="70573" y="327875"/>
                              </a:lnTo>
                              <a:lnTo>
                                <a:pt x="65544" y="348716"/>
                              </a:lnTo>
                              <a:lnTo>
                                <a:pt x="68506" y="363876"/>
                              </a:lnTo>
                              <a:lnTo>
                                <a:pt x="80011" y="363876"/>
                              </a:lnTo>
                              <a:lnTo>
                                <a:pt x="82105" y="361391"/>
                              </a:lnTo>
                              <a:lnTo>
                                <a:pt x="80772" y="347713"/>
                              </a:lnTo>
                              <a:lnTo>
                                <a:pt x="88849" y="329057"/>
                              </a:lnTo>
                              <a:lnTo>
                                <a:pt x="92240" y="318820"/>
                              </a:lnTo>
                              <a:lnTo>
                                <a:pt x="94779" y="3138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8A76A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50" name="object 48">
                          <a:extLst>
                            <a:ext uri="{FF2B5EF4-FFF2-40B4-BE49-F238E27FC236}">
                              <a16:creationId xmlns:a16="http://schemas.microsoft.com/office/drawing/2014/main" xmlns="" id="{BDD1622B-E26D-4D52-9F4F-AEF7E9EE00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22267" y="2310747"/>
                          <a:ext cx="87630" cy="2603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7630" h="26035">
                              <a:moveTo>
                                <a:pt x="87121" y="0"/>
                              </a:moveTo>
                              <a:lnTo>
                                <a:pt x="0" y="5511"/>
                              </a:lnTo>
                              <a:lnTo>
                                <a:pt x="4140" y="25933"/>
                              </a:lnTo>
                              <a:lnTo>
                                <a:pt x="83807" y="25933"/>
                              </a:lnTo>
                              <a:lnTo>
                                <a:pt x="871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43B48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51" name="object 49">
                          <a:extLst>
                            <a:ext uri="{FF2B5EF4-FFF2-40B4-BE49-F238E27FC236}">
                              <a16:creationId xmlns:a16="http://schemas.microsoft.com/office/drawing/2014/main" xmlns="" id="{D52F361A-5F6E-4897-934D-9EB5B38051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00061" y="2278161"/>
                          <a:ext cx="31115" cy="158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1114" h="15875">
                              <a:moveTo>
                                <a:pt x="29159" y="0"/>
                              </a:moveTo>
                              <a:lnTo>
                                <a:pt x="0" y="0"/>
                              </a:lnTo>
                              <a:lnTo>
                                <a:pt x="1193" y="11341"/>
                              </a:lnTo>
                              <a:lnTo>
                                <a:pt x="30721" y="15265"/>
                              </a:lnTo>
                              <a:lnTo>
                                <a:pt x="2915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43B48"/>
                        </a:solidFill>
                      </p:spPr>
                      <p:txBody>
                        <a:bodyPr wrap="square" lIns="0" tIns="0" rIns="0" bIns="0" rtlCol="0"/>
                        <a:lstStyle/>
                        <a:p>
                          <a:endParaRPr>
                            <a:solidFill>
                              <a:schemeClr val="accent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3" name="object 7">
                        <a:extLst>
                          <a:ext uri="{FF2B5EF4-FFF2-40B4-BE49-F238E27FC236}">
                            <a16:creationId xmlns:a16="http://schemas.microsoft.com/office/drawing/2014/main" xmlns="" id="{C7D3CB36-37A1-4EBC-9923-445D35A340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03936" y="1960762"/>
                        <a:ext cx="978297" cy="562313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4604" rIns="0" bIns="0" rtlCol="0">
                        <a:spAutoFit/>
                      </a:bodyPr>
                      <a:lstStyle/>
                      <a:p>
                        <a:pPr marL="12700">
                          <a:lnSpc>
                            <a:spcPct val="100000"/>
                          </a:lnSpc>
                          <a:spcBef>
                            <a:spcPts val="114"/>
                          </a:spcBef>
                          <a:tabLst>
                            <a:tab pos="1766570" algn="l"/>
                          </a:tabLst>
                        </a:pPr>
                        <a:r>
                          <a:rPr lang="id-ID" sz="5150" b="1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rPr>
                          <a:t>50,3</a:t>
                        </a:r>
                        <a:endParaRPr sz="51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134" name="object 5">
                        <a:extLst>
                          <a:ext uri="{FF2B5EF4-FFF2-40B4-BE49-F238E27FC236}">
                            <a16:creationId xmlns:a16="http://schemas.microsoft.com/office/drawing/2014/main" xmlns="" id="{96935C1A-FD21-401C-BB51-5DC9955737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32466" y="2605429"/>
                        <a:ext cx="938862" cy="223138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5240" rIns="0" bIns="0" rtlCol="0">
                        <a:spAutoFit/>
                      </a:bodyPr>
                      <a:lstStyle/>
                      <a:p>
                        <a:pPr marL="12700">
                          <a:lnSpc>
                            <a:spcPct val="100000"/>
                          </a:lnSpc>
                          <a:spcBef>
                            <a:spcPts val="120"/>
                          </a:spcBef>
                        </a:pPr>
                        <a:r>
                          <a:rPr lang="en-US" sz="1350" b="1" spc="-50" dirty="0" err="1">
                            <a:solidFill>
                              <a:srgbClr val="FEC200"/>
                            </a:solidFill>
                            <a:latin typeface="Arial"/>
                            <a:cs typeface="Arial"/>
                          </a:rPr>
                          <a:t>Perempuan</a:t>
                        </a:r>
                        <a:endParaRPr sz="1350" dirty="0">
                          <a:solidFill>
                            <a:srgbClr val="FEC200"/>
                          </a:solidFill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122" name="Rounded Rectangle 125">
              <a:extLst>
                <a:ext uri="{FF2B5EF4-FFF2-40B4-BE49-F238E27FC236}">
                  <a16:creationId xmlns:a16="http://schemas.microsoft.com/office/drawing/2014/main" xmlns="" id="{FCCF05C1-C5B2-4A9F-93FF-74FC5471D2DA}"/>
                </a:ext>
              </a:extLst>
            </p:cNvPr>
            <p:cNvSpPr/>
            <p:nvPr/>
          </p:nvSpPr>
          <p:spPr>
            <a:xfrm>
              <a:off x="4791563" y="1149350"/>
              <a:ext cx="2844519" cy="1409478"/>
            </a:xfrm>
            <a:prstGeom prst="roundRect">
              <a:avLst/>
            </a:prstGeom>
            <a:noFill/>
            <a:ln>
              <a:solidFill>
                <a:srgbClr val="6BB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7">
              <a:extLst>
                <a:ext uri="{FF2B5EF4-FFF2-40B4-BE49-F238E27FC236}">
                  <a16:creationId xmlns:a16="http://schemas.microsoft.com/office/drawing/2014/main" xmlns="" id="{30A1C953-AAF7-4856-A44A-3F9E1D121F97}"/>
                </a:ext>
              </a:extLst>
            </p:cNvPr>
            <p:cNvSpPr/>
            <p:nvPr/>
          </p:nvSpPr>
          <p:spPr>
            <a:xfrm>
              <a:off x="227106" y="1221355"/>
              <a:ext cx="4459110" cy="1337474"/>
            </a:xfrm>
            <a:prstGeom prst="roundRect">
              <a:avLst/>
            </a:prstGeom>
            <a:noFill/>
            <a:ln>
              <a:solidFill>
                <a:srgbClr val="6BB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C33BBB98-141F-4124-8518-8660B6CB81A2}"/>
              </a:ext>
            </a:extLst>
          </p:cNvPr>
          <p:cNvGrpSpPr/>
          <p:nvPr/>
        </p:nvGrpSpPr>
        <p:grpSpPr>
          <a:xfrm>
            <a:off x="777744" y="3974971"/>
            <a:ext cx="6401610" cy="2739728"/>
            <a:chOff x="227106" y="2757016"/>
            <a:chExt cx="4704501" cy="2126133"/>
          </a:xfrm>
        </p:grpSpPr>
        <p:sp>
          <p:nvSpPr>
            <p:cNvPr id="182" name="object 52">
              <a:extLst>
                <a:ext uri="{FF2B5EF4-FFF2-40B4-BE49-F238E27FC236}">
                  <a16:creationId xmlns:a16="http://schemas.microsoft.com/office/drawing/2014/main" xmlns="" id="{186741E7-4306-4B36-956B-E56E8BD2D9FD}"/>
                </a:ext>
              </a:extLst>
            </p:cNvPr>
            <p:cNvSpPr txBox="1"/>
            <p:nvPr/>
          </p:nvSpPr>
          <p:spPr>
            <a:xfrm>
              <a:off x="1227726" y="2853430"/>
              <a:ext cx="843280" cy="22216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600" b="1" spc="-55" dirty="0">
                  <a:solidFill>
                    <a:srgbClr val="6BBA9C"/>
                  </a:solidFill>
                  <a:latin typeface="Franklin Gothic Book" panose="020B0503020102020204" pitchFamily="34" charset="0"/>
                  <a:cs typeface="Arial"/>
                </a:rPr>
                <a:t>Pendidikan</a:t>
              </a:r>
              <a:endParaRPr sz="1600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  <p:sp>
          <p:nvSpPr>
            <p:cNvPr id="183" name="object 53">
              <a:extLst>
                <a:ext uri="{FF2B5EF4-FFF2-40B4-BE49-F238E27FC236}">
                  <a16:creationId xmlns:a16="http://schemas.microsoft.com/office/drawing/2014/main" xmlns="" id="{4DC33F50-33CD-48AA-92AE-B8FB9B0E7265}"/>
                </a:ext>
              </a:extLst>
            </p:cNvPr>
            <p:cNvSpPr txBox="1"/>
            <p:nvPr/>
          </p:nvSpPr>
          <p:spPr>
            <a:xfrm>
              <a:off x="348372" y="3232911"/>
              <a:ext cx="1330011" cy="1408298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sz="1400" b="1" i="1" spc="-3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Tidak </a:t>
              </a:r>
              <a:r>
                <a:rPr sz="1400" b="1" i="1" spc="-35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Sekolah</a:t>
              </a:r>
              <a:r>
                <a:rPr sz="1400" b="1" i="1" spc="-35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 </a:t>
              </a:r>
              <a:endParaRPr lang="en-US" sz="1400" b="1" i="1" spc="-35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endParaRP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sz="1400" b="1" i="1" spc="-5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SD </a:t>
              </a:r>
              <a:r>
                <a:rPr sz="1400" b="1" i="1" spc="-2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dan</a:t>
              </a:r>
              <a:r>
                <a:rPr sz="1400" b="1" i="1" spc="-21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 </a:t>
              </a:r>
              <a:r>
                <a:rPr sz="1400" b="1" i="1" spc="-4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/>
                </a:rPr>
                <a:t>Sederajat</a:t>
              </a:r>
              <a:endParaRPr lang="en-US" sz="1400" b="1" i="1" spc="-40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endParaRP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en-US" sz="1400" b="1" i="1" spc="-4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SLTP </a:t>
              </a:r>
              <a:r>
                <a:rPr lang="en-US" sz="1400" b="1" i="1" spc="-2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400" b="1" i="1" spc="-18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i="1" spc="-4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Sederajat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en-US" sz="1400" b="1" i="1" spc="-65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SLTA </a:t>
              </a:r>
              <a:r>
                <a:rPr lang="en-US" sz="1400" b="1" i="1" spc="-2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400" b="1" i="1" spc="-155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i="1" spc="-4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Sederajat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en-US" sz="1400" b="1" i="1" spc="-1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PT </a:t>
              </a:r>
              <a:r>
                <a:rPr lang="en-US" sz="1400" b="1" i="1" spc="-2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1400" b="1" i="1" spc="-165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b="1" i="1" spc="-40" dirty="0" err="1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Sederajat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en-US" sz="1400" b="1" i="1" spc="-30" dirty="0">
                  <a:solidFill>
                    <a:schemeClr val="accent5">
                      <a:lumMod val="50000"/>
                    </a:schemeClr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TT/TJ/RHS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84" name="object 58">
              <a:extLst>
                <a:ext uri="{FF2B5EF4-FFF2-40B4-BE49-F238E27FC236}">
                  <a16:creationId xmlns:a16="http://schemas.microsoft.com/office/drawing/2014/main" xmlns="" id="{1A18EE34-B3F5-48F0-9DD0-DACE16399373}"/>
                </a:ext>
              </a:extLst>
            </p:cNvPr>
            <p:cNvSpPr/>
            <p:nvPr/>
          </p:nvSpPr>
          <p:spPr>
            <a:xfrm>
              <a:off x="334072" y="2848034"/>
              <a:ext cx="340995" cy="340995"/>
            </a:xfrm>
            <a:custGeom>
              <a:avLst/>
              <a:gdLst/>
              <a:ahLst/>
              <a:cxnLst/>
              <a:rect l="l" t="t" r="r" b="b"/>
              <a:pathLst>
                <a:path w="340994" h="340994">
                  <a:moveTo>
                    <a:pt x="170256" y="0"/>
                  </a:moveTo>
                  <a:lnTo>
                    <a:pt x="125078" y="6097"/>
                  </a:lnTo>
                  <a:lnTo>
                    <a:pt x="84431" y="23295"/>
                  </a:lnTo>
                  <a:lnTo>
                    <a:pt x="49957" y="49950"/>
                  </a:lnTo>
                  <a:lnTo>
                    <a:pt x="23298" y="84422"/>
                  </a:lnTo>
                  <a:lnTo>
                    <a:pt x="6098" y="125067"/>
                  </a:lnTo>
                  <a:lnTo>
                    <a:pt x="0" y="170243"/>
                  </a:lnTo>
                  <a:lnTo>
                    <a:pt x="6098" y="215415"/>
                  </a:lnTo>
                  <a:lnTo>
                    <a:pt x="23298" y="256059"/>
                  </a:lnTo>
                  <a:lnTo>
                    <a:pt x="49957" y="290531"/>
                  </a:lnTo>
                  <a:lnTo>
                    <a:pt x="84431" y="317189"/>
                  </a:lnTo>
                  <a:lnTo>
                    <a:pt x="125078" y="334388"/>
                  </a:lnTo>
                  <a:lnTo>
                    <a:pt x="170256" y="340487"/>
                  </a:lnTo>
                  <a:lnTo>
                    <a:pt x="215428" y="334388"/>
                  </a:lnTo>
                  <a:lnTo>
                    <a:pt x="256071" y="317189"/>
                  </a:lnTo>
                  <a:lnTo>
                    <a:pt x="290544" y="290531"/>
                  </a:lnTo>
                  <a:lnTo>
                    <a:pt x="317201" y="256059"/>
                  </a:lnTo>
                  <a:lnTo>
                    <a:pt x="334401" y="215415"/>
                  </a:lnTo>
                  <a:lnTo>
                    <a:pt x="340499" y="170243"/>
                  </a:lnTo>
                  <a:lnTo>
                    <a:pt x="334401" y="125067"/>
                  </a:lnTo>
                  <a:lnTo>
                    <a:pt x="317201" y="84422"/>
                  </a:lnTo>
                  <a:lnTo>
                    <a:pt x="290544" y="49950"/>
                  </a:lnTo>
                  <a:lnTo>
                    <a:pt x="256071" y="23295"/>
                  </a:lnTo>
                  <a:lnTo>
                    <a:pt x="215428" y="6097"/>
                  </a:lnTo>
                  <a:lnTo>
                    <a:pt x="170256" y="0"/>
                  </a:lnTo>
                  <a:close/>
                </a:path>
              </a:pathLst>
            </a:custGeom>
            <a:solidFill>
              <a:srgbClr val="F4836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5" name="object 59">
              <a:extLst>
                <a:ext uri="{FF2B5EF4-FFF2-40B4-BE49-F238E27FC236}">
                  <a16:creationId xmlns:a16="http://schemas.microsoft.com/office/drawing/2014/main" xmlns="" id="{2C2646CB-202D-41D5-A914-39A8F55B302B}"/>
                </a:ext>
              </a:extLst>
            </p:cNvPr>
            <p:cNvSpPr/>
            <p:nvPr/>
          </p:nvSpPr>
          <p:spPr>
            <a:xfrm>
              <a:off x="386634" y="2940177"/>
              <a:ext cx="235369" cy="17487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6" name="object 60">
              <a:extLst>
                <a:ext uri="{FF2B5EF4-FFF2-40B4-BE49-F238E27FC236}">
                  <a16:creationId xmlns:a16="http://schemas.microsoft.com/office/drawing/2014/main" xmlns="" id="{34CB1DFB-7710-4371-93A1-1DBBB736A471}"/>
                </a:ext>
              </a:extLst>
            </p:cNvPr>
            <p:cNvSpPr/>
            <p:nvPr/>
          </p:nvSpPr>
          <p:spPr>
            <a:xfrm>
              <a:off x="800542" y="2840609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30533" y="6348"/>
                  </a:lnTo>
                  <a:lnTo>
                    <a:pt x="88060" y="24260"/>
                  </a:lnTo>
                  <a:lnTo>
                    <a:pt x="52076" y="52036"/>
                  </a:lnTo>
                  <a:lnTo>
                    <a:pt x="24274" y="87978"/>
                  </a:lnTo>
                  <a:lnTo>
                    <a:pt x="6351" y="130385"/>
                  </a:lnTo>
                  <a:lnTo>
                    <a:pt x="0" y="177558"/>
                  </a:lnTo>
                  <a:lnTo>
                    <a:pt x="6351" y="224825"/>
                  </a:lnTo>
                  <a:lnTo>
                    <a:pt x="24274" y="267297"/>
                  </a:lnTo>
                  <a:lnTo>
                    <a:pt x="52076" y="303282"/>
                  </a:lnTo>
                  <a:lnTo>
                    <a:pt x="88060" y="331083"/>
                  </a:lnTo>
                  <a:lnTo>
                    <a:pt x="130533" y="349007"/>
                  </a:lnTo>
                  <a:lnTo>
                    <a:pt x="177800" y="355358"/>
                  </a:lnTo>
                  <a:lnTo>
                    <a:pt x="225066" y="349007"/>
                  </a:lnTo>
                  <a:lnTo>
                    <a:pt x="267539" y="331083"/>
                  </a:lnTo>
                  <a:lnTo>
                    <a:pt x="303523" y="303282"/>
                  </a:lnTo>
                  <a:lnTo>
                    <a:pt x="331325" y="267297"/>
                  </a:lnTo>
                  <a:lnTo>
                    <a:pt x="349248" y="224825"/>
                  </a:lnTo>
                  <a:lnTo>
                    <a:pt x="355600" y="177558"/>
                  </a:lnTo>
                  <a:lnTo>
                    <a:pt x="349248" y="130385"/>
                  </a:lnTo>
                  <a:lnTo>
                    <a:pt x="331325" y="87978"/>
                  </a:lnTo>
                  <a:lnTo>
                    <a:pt x="303523" y="52036"/>
                  </a:lnTo>
                  <a:lnTo>
                    <a:pt x="267539" y="24260"/>
                  </a:lnTo>
                  <a:lnTo>
                    <a:pt x="225066" y="6348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CF5B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7" name="object 61">
              <a:extLst>
                <a:ext uri="{FF2B5EF4-FFF2-40B4-BE49-F238E27FC236}">
                  <a16:creationId xmlns:a16="http://schemas.microsoft.com/office/drawing/2014/main" xmlns="" id="{040F6BA0-A104-4CDB-ADCE-9A56E028FD8C}"/>
                </a:ext>
              </a:extLst>
            </p:cNvPr>
            <p:cNvSpPr/>
            <p:nvPr/>
          </p:nvSpPr>
          <p:spPr>
            <a:xfrm>
              <a:off x="896799" y="3005194"/>
              <a:ext cx="172173" cy="8459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xmlns="" id="{9F117C9A-A136-464A-B6F0-1905CB4D2929}"/>
                </a:ext>
              </a:extLst>
            </p:cNvPr>
            <p:cNvSpPr/>
            <p:nvPr/>
          </p:nvSpPr>
          <p:spPr>
            <a:xfrm>
              <a:off x="836887" y="2946801"/>
              <a:ext cx="283210" cy="99060"/>
            </a:xfrm>
            <a:custGeom>
              <a:avLst/>
              <a:gdLst/>
              <a:ahLst/>
              <a:cxnLst/>
              <a:rect l="l" t="t" r="r" b="b"/>
              <a:pathLst>
                <a:path w="283209" h="99060">
                  <a:moveTo>
                    <a:pt x="141465" y="0"/>
                  </a:moveTo>
                  <a:lnTo>
                    <a:pt x="0" y="49314"/>
                  </a:lnTo>
                  <a:lnTo>
                    <a:pt x="141465" y="98628"/>
                  </a:lnTo>
                  <a:lnTo>
                    <a:pt x="282917" y="49314"/>
                  </a:lnTo>
                  <a:lnTo>
                    <a:pt x="141465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9" name="object 63">
              <a:extLst>
                <a:ext uri="{FF2B5EF4-FFF2-40B4-BE49-F238E27FC236}">
                  <a16:creationId xmlns:a16="http://schemas.microsoft.com/office/drawing/2014/main" xmlns="" id="{F1958D80-6A2D-424D-A556-23A5C94F7D43}"/>
                </a:ext>
              </a:extLst>
            </p:cNvPr>
            <p:cNvSpPr/>
            <p:nvPr/>
          </p:nvSpPr>
          <p:spPr>
            <a:xfrm>
              <a:off x="872364" y="2976423"/>
              <a:ext cx="110959" cy="9258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0" name="object 53">
              <a:extLst>
                <a:ext uri="{FF2B5EF4-FFF2-40B4-BE49-F238E27FC236}">
                  <a16:creationId xmlns:a16="http://schemas.microsoft.com/office/drawing/2014/main" xmlns="" id="{D399B8A1-F0E8-42C6-B3CB-D5C0F593DA6B}"/>
                </a:ext>
              </a:extLst>
            </p:cNvPr>
            <p:cNvSpPr txBox="1"/>
            <p:nvPr/>
          </p:nvSpPr>
          <p:spPr>
            <a:xfrm>
              <a:off x="1710901" y="3232911"/>
              <a:ext cx="509685" cy="140794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9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4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%</a:t>
              </a: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39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8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%</a:t>
              </a: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16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4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%</a:t>
              </a: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28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9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%</a:t>
              </a: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4,7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%</a:t>
              </a:r>
            </a:p>
            <a:p>
              <a:pPr marL="12700" marR="5080">
                <a:lnSpc>
                  <a:spcPct val="136800"/>
                </a:lnSpc>
                <a:spcBef>
                  <a:spcPts val="95"/>
                </a:spcBef>
              </a:pP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0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id-ID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8</a:t>
              </a:r>
              <a:r>
                <a:rPr lang="en-US" sz="1400" i="1" spc="-30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 %</a:t>
              </a:r>
              <a:endParaRPr lang="en-US" sz="1400" i="1" spc="-3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91" name="object 79">
              <a:extLst>
                <a:ext uri="{FF2B5EF4-FFF2-40B4-BE49-F238E27FC236}">
                  <a16:creationId xmlns:a16="http://schemas.microsoft.com/office/drawing/2014/main" xmlns="" id="{9B0188AC-76F2-4FE7-B057-BE995791AD59}"/>
                </a:ext>
              </a:extLst>
            </p:cNvPr>
            <p:cNvSpPr/>
            <p:nvPr/>
          </p:nvSpPr>
          <p:spPr>
            <a:xfrm>
              <a:off x="1219411" y="308979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5">
                  <a:moveTo>
                    <a:pt x="0" y="0"/>
                  </a:moveTo>
                  <a:lnTo>
                    <a:pt x="1332445" y="0"/>
                  </a:lnTo>
                </a:path>
              </a:pathLst>
            </a:custGeom>
            <a:ln w="28575">
              <a:solidFill>
                <a:srgbClr val="FEC2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Rounded Rectangle 126">
              <a:extLst>
                <a:ext uri="{FF2B5EF4-FFF2-40B4-BE49-F238E27FC236}">
                  <a16:creationId xmlns:a16="http://schemas.microsoft.com/office/drawing/2014/main" xmlns="" id="{5C2B2C59-23F4-44AD-A58D-7AF49D698008}"/>
                </a:ext>
              </a:extLst>
            </p:cNvPr>
            <p:cNvSpPr/>
            <p:nvPr/>
          </p:nvSpPr>
          <p:spPr>
            <a:xfrm>
              <a:off x="227106" y="2757016"/>
              <a:ext cx="4704501" cy="2126133"/>
            </a:xfrm>
            <a:prstGeom prst="roundRect">
              <a:avLst/>
            </a:prstGeom>
            <a:noFill/>
            <a:ln>
              <a:solidFill>
                <a:srgbClr val="6BBA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Rectangle 193">
            <a:extLst>
              <a:ext uri="{FF2B5EF4-FFF2-40B4-BE49-F238E27FC236}">
                <a16:creationId xmlns:a16="http://schemas.microsoft.com/office/drawing/2014/main" xmlns="" id="{8F6E192C-B733-4E6C-A0E2-E2961FA52DCC}"/>
              </a:ext>
            </a:extLst>
          </p:cNvPr>
          <p:cNvSpPr/>
          <p:nvPr/>
        </p:nvSpPr>
        <p:spPr>
          <a:xfrm>
            <a:off x="3450590" y="4694830"/>
            <a:ext cx="491110" cy="111358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D9B118F4-889C-42D7-9CFF-D16F29690ED9}"/>
              </a:ext>
            </a:extLst>
          </p:cNvPr>
          <p:cNvSpPr/>
          <p:nvPr/>
        </p:nvSpPr>
        <p:spPr>
          <a:xfrm>
            <a:off x="3450590" y="4998044"/>
            <a:ext cx="2889948" cy="111338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79E18F84-ED92-4A74-9DCF-3495E66F8591}"/>
              </a:ext>
            </a:extLst>
          </p:cNvPr>
          <p:cNvSpPr/>
          <p:nvPr/>
        </p:nvSpPr>
        <p:spPr>
          <a:xfrm>
            <a:off x="3450590" y="5332729"/>
            <a:ext cx="1569085" cy="111338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143C87F3-6834-4100-8077-1FA958716549}"/>
              </a:ext>
            </a:extLst>
          </p:cNvPr>
          <p:cNvSpPr/>
          <p:nvPr/>
        </p:nvSpPr>
        <p:spPr>
          <a:xfrm>
            <a:off x="3450590" y="5647093"/>
            <a:ext cx="2587167" cy="111338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04442E42-6F87-43D2-B38C-0671E20B0C6B}"/>
              </a:ext>
            </a:extLst>
          </p:cNvPr>
          <p:cNvSpPr/>
          <p:nvPr/>
        </p:nvSpPr>
        <p:spPr>
          <a:xfrm>
            <a:off x="3450590" y="5926109"/>
            <a:ext cx="292736" cy="111338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4592D786-720B-4E67-AD6D-2A0BAFE82E09}"/>
              </a:ext>
            </a:extLst>
          </p:cNvPr>
          <p:cNvSpPr/>
          <p:nvPr/>
        </p:nvSpPr>
        <p:spPr>
          <a:xfrm>
            <a:off x="3455344" y="6221868"/>
            <a:ext cx="79261" cy="111338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0" name="Rounded Rectangle 124">
            <a:extLst>
              <a:ext uri="{FF2B5EF4-FFF2-40B4-BE49-F238E27FC236}">
                <a16:creationId xmlns:a16="http://schemas.microsoft.com/office/drawing/2014/main" xmlns="" id="{6B8A46DA-CD6E-4CF0-9E81-B2B3144EC789}"/>
              </a:ext>
            </a:extLst>
          </p:cNvPr>
          <p:cNvSpPr/>
          <p:nvPr/>
        </p:nvSpPr>
        <p:spPr>
          <a:xfrm>
            <a:off x="7342236" y="3962802"/>
            <a:ext cx="4129279" cy="2751897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bject 80">
            <a:extLst>
              <a:ext uri="{FF2B5EF4-FFF2-40B4-BE49-F238E27FC236}">
                <a16:creationId xmlns:a16="http://schemas.microsoft.com/office/drawing/2014/main" xmlns="" id="{1A6060EB-2C40-487F-99A4-80411715FE1C}"/>
              </a:ext>
            </a:extLst>
          </p:cNvPr>
          <p:cNvSpPr txBox="1"/>
          <p:nvPr/>
        </p:nvSpPr>
        <p:spPr>
          <a:xfrm>
            <a:off x="7693229" y="4082137"/>
            <a:ext cx="1420934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70" dirty="0">
                <a:solidFill>
                  <a:srgbClr val="7EB7B1"/>
                </a:solidFill>
                <a:latin typeface="Franklin Gothic Book" panose="020B0503020102020204" pitchFamily="34" charset="0"/>
                <a:cs typeface="Arial"/>
              </a:rPr>
              <a:t>Agama</a:t>
            </a:r>
            <a:endParaRPr sz="2400" dirty="0">
              <a:solidFill>
                <a:srgbClr val="7EB7B1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09" name="object 79">
            <a:extLst>
              <a:ext uri="{FF2B5EF4-FFF2-40B4-BE49-F238E27FC236}">
                <a16:creationId xmlns:a16="http://schemas.microsoft.com/office/drawing/2014/main" xmlns="" id="{D6D72B9F-0A99-4424-81D9-856272F8280E}"/>
              </a:ext>
            </a:extLst>
          </p:cNvPr>
          <p:cNvSpPr/>
          <p:nvPr/>
        </p:nvSpPr>
        <p:spPr>
          <a:xfrm>
            <a:off x="7693229" y="4525578"/>
            <a:ext cx="1980438" cy="0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8" name="object 65">
            <a:extLst>
              <a:ext uri="{FF2B5EF4-FFF2-40B4-BE49-F238E27FC236}">
                <a16:creationId xmlns:a16="http://schemas.microsoft.com/office/drawing/2014/main" xmlns="" id="{41CF3B61-0FD0-4B42-908F-14AE05207C2F}"/>
              </a:ext>
            </a:extLst>
          </p:cNvPr>
          <p:cNvSpPr/>
          <p:nvPr/>
        </p:nvSpPr>
        <p:spPr>
          <a:xfrm>
            <a:off x="7995439" y="4797870"/>
            <a:ext cx="1309796" cy="1485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endParaRPr lang="id-ID"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ctr"/>
            <a:r>
              <a:rPr lang="id-ID" sz="1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ISLAM</a:t>
            </a:r>
            <a:endParaRPr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9" name="object 78">
            <a:extLst>
              <a:ext uri="{FF2B5EF4-FFF2-40B4-BE49-F238E27FC236}">
                <a16:creationId xmlns:a16="http://schemas.microsoft.com/office/drawing/2014/main" xmlns="" id="{209107CB-8C86-417F-9505-FE194FD31590}"/>
              </a:ext>
            </a:extLst>
          </p:cNvPr>
          <p:cNvSpPr/>
          <p:nvPr/>
        </p:nvSpPr>
        <p:spPr>
          <a:xfrm>
            <a:off x="7622969" y="6296955"/>
            <a:ext cx="3744943" cy="0"/>
          </a:xfrm>
          <a:custGeom>
            <a:avLst/>
            <a:gdLst/>
            <a:ahLst/>
            <a:cxnLst/>
            <a:rect l="l" t="t" r="r" b="b"/>
            <a:pathLst>
              <a:path w="2608579">
                <a:moveTo>
                  <a:pt x="0" y="0"/>
                </a:moveTo>
                <a:lnTo>
                  <a:pt x="2608465" y="0"/>
                </a:lnTo>
              </a:path>
            </a:pathLst>
          </a:custGeom>
          <a:ln w="3009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0" name="object 65">
            <a:extLst>
              <a:ext uri="{FF2B5EF4-FFF2-40B4-BE49-F238E27FC236}">
                <a16:creationId xmlns:a16="http://schemas.microsoft.com/office/drawing/2014/main" xmlns="" id="{A4F37287-76C7-46E3-8632-A3ED9EA9340E}"/>
              </a:ext>
            </a:extLst>
          </p:cNvPr>
          <p:cNvSpPr/>
          <p:nvPr/>
        </p:nvSpPr>
        <p:spPr>
          <a:xfrm>
            <a:off x="9539914" y="5920583"/>
            <a:ext cx="1309796" cy="365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ALIRAN KEPERCAYAAN</a:t>
            </a:r>
            <a:endParaRPr sz="12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1" name="object 71">
            <a:extLst>
              <a:ext uri="{FF2B5EF4-FFF2-40B4-BE49-F238E27FC236}">
                <a16:creationId xmlns:a16="http://schemas.microsoft.com/office/drawing/2014/main" xmlns="" id="{203C3A3A-9397-43A5-8F1E-EDC9127EAA44}"/>
              </a:ext>
            </a:extLst>
          </p:cNvPr>
          <p:cNvSpPr txBox="1"/>
          <p:nvPr/>
        </p:nvSpPr>
        <p:spPr>
          <a:xfrm>
            <a:off x="8370506" y="6376072"/>
            <a:ext cx="61808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id-ID" sz="1600" b="1" spc="-4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99,7</a:t>
            </a:r>
            <a:r>
              <a:rPr lang="en-US" sz="1600" b="1" spc="-4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%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 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2" name="object 71">
            <a:extLst>
              <a:ext uri="{FF2B5EF4-FFF2-40B4-BE49-F238E27FC236}">
                <a16:creationId xmlns:a16="http://schemas.microsoft.com/office/drawing/2014/main" xmlns="" id="{09FE1CD8-5454-4C18-9381-3515EE81BDDB}"/>
              </a:ext>
            </a:extLst>
          </p:cNvPr>
          <p:cNvSpPr txBox="1"/>
          <p:nvPr/>
        </p:nvSpPr>
        <p:spPr>
          <a:xfrm>
            <a:off x="9955924" y="6378345"/>
            <a:ext cx="61808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id-ID" sz="1600" b="1" spc="-4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0,3 </a:t>
            </a:r>
            <a:r>
              <a:rPr sz="1600" spc="-1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%</a:t>
            </a:r>
            <a:r>
              <a:rPr lang="en-US" sz="1600" spc="-10" dirty="0">
                <a:solidFill>
                  <a:schemeClr val="accent1">
                    <a:lumMod val="50000"/>
                  </a:schemeClr>
                </a:solidFill>
                <a:latin typeface="Franklin Gothic Book" panose="020B0503020102020204" pitchFamily="34" charset="0"/>
                <a:cs typeface="Arial"/>
              </a:rPr>
              <a:t> </a:t>
            </a:r>
            <a:endParaRPr sz="1600" dirty="0">
              <a:solidFill>
                <a:schemeClr val="accent1">
                  <a:lumMod val="50000"/>
                </a:schemeClr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28C312F8-6E99-488E-97EF-9108683EA5B9}"/>
              </a:ext>
            </a:extLst>
          </p:cNvPr>
          <p:cNvSpPr/>
          <p:nvPr/>
        </p:nvSpPr>
        <p:spPr>
          <a:xfrm>
            <a:off x="0" y="493494"/>
            <a:ext cx="704362" cy="876703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31383FCD-D0AC-4140-B3F0-26A6BBE3AD29}"/>
              </a:ext>
            </a:extLst>
          </p:cNvPr>
          <p:cNvSpPr txBox="1"/>
          <p:nvPr/>
        </p:nvSpPr>
        <p:spPr>
          <a:xfrm>
            <a:off x="838477" y="424001"/>
            <a:ext cx="4712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GAMBARAN UMUM</a:t>
            </a:r>
          </a:p>
          <a:p>
            <a:r>
              <a:rPr lang="id-ID" sz="32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RESPONDEN</a:t>
            </a: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xmlns="" id="{95633E5E-9A86-4020-8F66-1651DB41C2B5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551" y="-211921"/>
            <a:ext cx="3131203" cy="313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CF18115F-19EF-44DC-99A8-80AC15D9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8186"/>
            <a:ext cx="12192000" cy="6877538"/>
          </a:xfrm>
          <a:prstGeom prst="rect">
            <a:avLst/>
          </a:prstGeom>
        </p:spPr>
      </p:pic>
      <p:sp>
        <p:nvSpPr>
          <p:cNvPr id="4" name="object 23">
            <a:extLst>
              <a:ext uri="{FF2B5EF4-FFF2-40B4-BE49-F238E27FC236}">
                <a16:creationId xmlns:a16="http://schemas.microsoft.com/office/drawing/2014/main" xmlns="" id="{A33456F1-7651-41B2-AF2C-B89AA627019C}"/>
              </a:ext>
            </a:extLst>
          </p:cNvPr>
          <p:cNvSpPr txBox="1"/>
          <p:nvPr/>
        </p:nvSpPr>
        <p:spPr>
          <a:xfrm>
            <a:off x="7193397" y="1261244"/>
            <a:ext cx="2594192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-20" dirty="0">
                <a:solidFill>
                  <a:srgbClr val="FEC200"/>
                </a:solidFill>
                <a:latin typeface="Franklin Gothic Book" panose="020B0503020102020204" pitchFamily="34" charset="0"/>
                <a:cs typeface="Arial"/>
              </a:rPr>
              <a:t>Keuangan Keluarga </a:t>
            </a:r>
            <a:r>
              <a:rPr sz="1600" b="1" spc="-15" dirty="0">
                <a:solidFill>
                  <a:srgbClr val="FEC200"/>
                </a:solidFill>
                <a:latin typeface="Franklin Gothic Book" panose="020B0503020102020204" pitchFamily="34" charset="0"/>
                <a:cs typeface="Arial"/>
              </a:rPr>
              <a:t>Per</a:t>
            </a:r>
            <a:r>
              <a:rPr sz="1600" b="1" spc="-210" dirty="0">
                <a:solidFill>
                  <a:srgbClr val="FEC200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sz="1600" b="1" spc="-25" dirty="0">
                <a:solidFill>
                  <a:srgbClr val="FEC200"/>
                </a:solidFill>
                <a:latin typeface="Franklin Gothic Book" panose="020B0503020102020204" pitchFamily="34" charset="0"/>
                <a:cs typeface="Arial"/>
              </a:rPr>
              <a:t>Bulan</a:t>
            </a:r>
            <a:endParaRPr sz="1600" dirty="0">
              <a:solidFill>
                <a:srgbClr val="FEC200"/>
              </a:solidFill>
              <a:latin typeface="Franklin Gothic Book" panose="020B0503020102020204" pitchFamily="34" charset="0"/>
              <a:cs typeface="Arial"/>
            </a:endParaRPr>
          </a:p>
        </p:txBody>
      </p:sp>
      <p:graphicFrame>
        <p:nvGraphicFramePr>
          <p:cNvPr id="5" name="object 30">
            <a:extLst>
              <a:ext uri="{FF2B5EF4-FFF2-40B4-BE49-F238E27FC236}">
                <a16:creationId xmlns:a16="http://schemas.microsoft.com/office/drawing/2014/main" xmlns="" id="{1245D3FF-6F9C-4E04-A5A1-C0B787EF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70132"/>
              </p:ext>
            </p:extLst>
          </p:nvPr>
        </p:nvGraphicFramePr>
        <p:xfrm>
          <a:off x="6484387" y="1587307"/>
          <a:ext cx="5020391" cy="187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5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9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200" dirty="0">
                        <a:latin typeface="Franklin Gothic Book" panose="020B0503020102020204" pitchFamily="34" charset="0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43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15" dirty="0"/>
                        <a:t>Pendapatan</a:t>
                      </a:r>
                      <a:endParaRPr sz="120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413384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15" dirty="0"/>
                        <a:t>Pengeluaran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5" dirty="0"/>
                        <a:t>&lt;</a:t>
                      </a:r>
                      <a:r>
                        <a:rPr sz="1200" spc="-85" dirty="0"/>
                        <a:t> </a:t>
                      </a:r>
                      <a:r>
                        <a:rPr sz="1200" spc="-25" dirty="0"/>
                        <a:t>Rp</a:t>
                      </a:r>
                      <a:r>
                        <a:rPr sz="1200" spc="-85" dirty="0"/>
                        <a:t> </a:t>
                      </a:r>
                      <a:r>
                        <a:rPr sz="1200" spc="-5" dirty="0"/>
                        <a:t>1</a:t>
                      </a:r>
                      <a:r>
                        <a:rPr sz="1200" spc="-85" dirty="0"/>
                        <a:t> </a:t>
                      </a:r>
                      <a:r>
                        <a:rPr sz="1200" spc="-35" dirty="0"/>
                        <a:t>Juta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30" dirty="0"/>
                        <a:t>45</a:t>
                      </a:r>
                      <a:r>
                        <a:rPr sz="1200" spc="-30" dirty="0"/>
                        <a:t>,</a:t>
                      </a:r>
                      <a:r>
                        <a:rPr lang="id-ID" sz="1200" spc="-30" dirty="0"/>
                        <a:t>3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30" dirty="0"/>
                        <a:t>49</a:t>
                      </a:r>
                      <a:r>
                        <a:rPr sz="1200" spc="-30" dirty="0"/>
                        <a:t>,</a:t>
                      </a:r>
                      <a:r>
                        <a:rPr lang="id-ID" sz="1200" spc="-30" dirty="0"/>
                        <a:t>7</a:t>
                      </a:r>
                      <a:r>
                        <a:rPr sz="1200" spc="-60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3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25" dirty="0"/>
                        <a:t>Rp </a:t>
                      </a:r>
                      <a:r>
                        <a:rPr sz="1200" spc="-30" dirty="0"/>
                        <a:t>1-2</a:t>
                      </a:r>
                      <a:r>
                        <a:rPr sz="1200" spc="-150" dirty="0"/>
                        <a:t> </a:t>
                      </a:r>
                      <a:r>
                        <a:rPr sz="1200" spc="-35" dirty="0"/>
                        <a:t>Juta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30" dirty="0"/>
                        <a:t>35,7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30" dirty="0"/>
                        <a:t>38</a:t>
                      </a:r>
                      <a:r>
                        <a:rPr sz="1200" spc="-30" dirty="0"/>
                        <a:t>,</a:t>
                      </a:r>
                      <a:r>
                        <a:rPr lang="id-ID" sz="1200" spc="-30" dirty="0"/>
                        <a:t>8</a:t>
                      </a:r>
                      <a:r>
                        <a:rPr sz="1200" spc="-60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3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25" dirty="0"/>
                        <a:t>Rp </a:t>
                      </a:r>
                      <a:r>
                        <a:rPr sz="1200" spc="-30" dirty="0"/>
                        <a:t>2-3</a:t>
                      </a:r>
                      <a:r>
                        <a:rPr sz="1200" spc="-150" dirty="0"/>
                        <a:t> </a:t>
                      </a:r>
                      <a:r>
                        <a:rPr sz="1200" spc="-35" dirty="0"/>
                        <a:t>Juta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36068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30" dirty="0"/>
                        <a:t>7</a:t>
                      </a:r>
                      <a:r>
                        <a:rPr sz="1200" spc="-30" dirty="0"/>
                        <a:t>,</a:t>
                      </a:r>
                      <a:r>
                        <a:rPr lang="id-ID" sz="1200" spc="-30" dirty="0"/>
                        <a:t>0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30" dirty="0"/>
                        <a:t>4</a:t>
                      </a:r>
                      <a:r>
                        <a:rPr sz="1200" spc="-30" dirty="0"/>
                        <a:t>,</a:t>
                      </a:r>
                      <a:r>
                        <a:rPr lang="id-ID" sz="1200" spc="-30" dirty="0"/>
                        <a:t>7</a:t>
                      </a:r>
                      <a:r>
                        <a:rPr sz="1200" spc="-60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3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25" dirty="0"/>
                        <a:t>Rp </a:t>
                      </a:r>
                      <a:r>
                        <a:rPr sz="1200" spc="-30" dirty="0"/>
                        <a:t>3-4</a:t>
                      </a:r>
                      <a:r>
                        <a:rPr sz="1200" spc="-150" dirty="0"/>
                        <a:t> </a:t>
                      </a:r>
                      <a:r>
                        <a:rPr sz="1200" spc="-35" dirty="0"/>
                        <a:t>Juta</a:t>
                      </a:r>
                      <a:endParaRPr sz="120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25" dirty="0"/>
                        <a:t>1</a:t>
                      </a:r>
                      <a:r>
                        <a:rPr sz="1200" spc="-25" dirty="0"/>
                        <a:t>,</a:t>
                      </a:r>
                      <a:r>
                        <a:rPr lang="id-ID" sz="1200" spc="-25" dirty="0"/>
                        <a:t>6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25" dirty="0"/>
                        <a:t>0</a:t>
                      </a:r>
                      <a:r>
                        <a:rPr lang="id-ID" sz="1200" spc="-25" dirty="0"/>
                        <a:t>,8</a:t>
                      </a:r>
                      <a:r>
                        <a:rPr sz="1200" spc="-60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3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5" dirty="0"/>
                        <a:t>&gt;</a:t>
                      </a:r>
                      <a:r>
                        <a:rPr sz="1200" spc="-85" dirty="0"/>
                        <a:t> </a:t>
                      </a:r>
                      <a:r>
                        <a:rPr sz="1200" spc="-25" dirty="0"/>
                        <a:t>Rp</a:t>
                      </a:r>
                      <a:r>
                        <a:rPr sz="1200" spc="-85" dirty="0"/>
                        <a:t> </a:t>
                      </a:r>
                      <a:r>
                        <a:rPr sz="1200" spc="-5" dirty="0"/>
                        <a:t>4</a:t>
                      </a:r>
                      <a:r>
                        <a:rPr sz="1200" spc="-85" dirty="0"/>
                        <a:t> </a:t>
                      </a:r>
                      <a:r>
                        <a:rPr sz="1200" spc="-35" dirty="0"/>
                        <a:t>Juta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25" dirty="0"/>
                        <a:t>1</a:t>
                      </a:r>
                      <a:r>
                        <a:rPr sz="1200" spc="-25" dirty="0"/>
                        <a:t>,</a:t>
                      </a:r>
                      <a:r>
                        <a:rPr lang="id-ID" sz="1200" spc="-25" dirty="0"/>
                        <a:t>3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25" dirty="0"/>
                        <a:t>1</a:t>
                      </a:r>
                      <a:r>
                        <a:rPr sz="1200" spc="-25" dirty="0"/>
                        <a:t>,</a:t>
                      </a:r>
                      <a:r>
                        <a:rPr lang="id-ID" sz="1200" spc="-25" dirty="0"/>
                        <a:t>0</a:t>
                      </a:r>
                      <a:r>
                        <a:rPr sz="1200" spc="-60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71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-40" dirty="0"/>
                        <a:t>TT/TJ/RHS</a:t>
                      </a:r>
                      <a:endParaRPr sz="120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40322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25" dirty="0"/>
                        <a:t>9</a:t>
                      </a:r>
                      <a:r>
                        <a:rPr sz="1200" spc="-25" dirty="0"/>
                        <a:t>,</a:t>
                      </a:r>
                      <a:r>
                        <a:rPr lang="id-ID" sz="1200" spc="-25" dirty="0"/>
                        <a:t>1</a:t>
                      </a:r>
                      <a:r>
                        <a:rPr sz="1200" spc="-65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id-ID" sz="1200" spc="-25" dirty="0"/>
                        <a:t>4</a:t>
                      </a:r>
                      <a:r>
                        <a:rPr sz="1200" spc="-25" dirty="0"/>
                        <a:t>,</a:t>
                      </a:r>
                      <a:r>
                        <a:rPr lang="id-ID" sz="1200" spc="-25" dirty="0"/>
                        <a:t>9</a:t>
                      </a:r>
                      <a:r>
                        <a:rPr sz="1200" spc="-60" dirty="0"/>
                        <a:t> </a:t>
                      </a:r>
                      <a:r>
                        <a:rPr sz="1200" spc="-10" dirty="0"/>
                        <a:t>%</a:t>
                      </a:r>
                      <a:endParaRPr sz="1200" dirty="0">
                        <a:latin typeface="Franklin Gothic Book" panose="020B0503020102020204" pitchFamily="34" charset="0"/>
                        <a:cs typeface="Arial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1" name="object 79">
            <a:extLst>
              <a:ext uri="{FF2B5EF4-FFF2-40B4-BE49-F238E27FC236}">
                <a16:creationId xmlns:a16="http://schemas.microsoft.com/office/drawing/2014/main" xmlns="" id="{8D20453E-46DE-4C40-ABD5-FA4640BDAB60}"/>
              </a:ext>
            </a:extLst>
          </p:cNvPr>
          <p:cNvSpPr/>
          <p:nvPr/>
        </p:nvSpPr>
        <p:spPr>
          <a:xfrm flipV="1">
            <a:off x="7203288" y="1462366"/>
            <a:ext cx="3888740" cy="112239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6BBA9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ounded Rectangle 124">
            <a:extLst>
              <a:ext uri="{FF2B5EF4-FFF2-40B4-BE49-F238E27FC236}">
                <a16:creationId xmlns:a16="http://schemas.microsoft.com/office/drawing/2014/main" xmlns="" id="{E169F561-A41D-4C8E-B224-07E53668623F}"/>
              </a:ext>
            </a:extLst>
          </p:cNvPr>
          <p:cNvSpPr/>
          <p:nvPr/>
        </p:nvSpPr>
        <p:spPr>
          <a:xfrm>
            <a:off x="6213631" y="1230129"/>
            <a:ext cx="5195897" cy="2317556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FFCCAC9-E52F-4AFF-B133-C45585878B71}"/>
              </a:ext>
            </a:extLst>
          </p:cNvPr>
          <p:cNvSpPr/>
          <p:nvPr/>
        </p:nvSpPr>
        <p:spPr>
          <a:xfrm>
            <a:off x="8310390" y="1896266"/>
            <a:ext cx="966629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0076F97-FB5F-4020-BF91-4FC056539663}"/>
              </a:ext>
            </a:extLst>
          </p:cNvPr>
          <p:cNvSpPr/>
          <p:nvPr/>
        </p:nvSpPr>
        <p:spPr>
          <a:xfrm>
            <a:off x="8310389" y="1896266"/>
            <a:ext cx="435247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45F5419-0CF2-42BC-A409-30A8DD7B8DAA}"/>
              </a:ext>
            </a:extLst>
          </p:cNvPr>
          <p:cNvSpPr/>
          <p:nvPr/>
        </p:nvSpPr>
        <p:spPr>
          <a:xfrm>
            <a:off x="8315891" y="2182659"/>
            <a:ext cx="966629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2257959-66CB-4941-A14E-D2D04565A8C0}"/>
              </a:ext>
            </a:extLst>
          </p:cNvPr>
          <p:cNvSpPr/>
          <p:nvPr/>
        </p:nvSpPr>
        <p:spPr>
          <a:xfrm>
            <a:off x="8315891" y="2182659"/>
            <a:ext cx="330414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E9137AD-FFD9-4F1C-8687-D11223C0C4B3}"/>
              </a:ext>
            </a:extLst>
          </p:cNvPr>
          <p:cNvSpPr/>
          <p:nvPr/>
        </p:nvSpPr>
        <p:spPr>
          <a:xfrm>
            <a:off x="8315891" y="2450102"/>
            <a:ext cx="966629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6ACBDE0-2E26-44FA-A7B3-42DB35EFD221}"/>
              </a:ext>
            </a:extLst>
          </p:cNvPr>
          <p:cNvSpPr/>
          <p:nvPr/>
        </p:nvSpPr>
        <p:spPr>
          <a:xfrm>
            <a:off x="8315891" y="2450102"/>
            <a:ext cx="119957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08BABBD-1A58-4CCF-9BFF-91C71166B006}"/>
              </a:ext>
            </a:extLst>
          </p:cNvPr>
          <p:cNvSpPr/>
          <p:nvPr/>
        </p:nvSpPr>
        <p:spPr>
          <a:xfrm>
            <a:off x="8316445" y="2740471"/>
            <a:ext cx="966629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381EE33-F34B-4B40-A907-8F93EF9EAE88}"/>
              </a:ext>
            </a:extLst>
          </p:cNvPr>
          <p:cNvSpPr/>
          <p:nvPr/>
        </p:nvSpPr>
        <p:spPr>
          <a:xfrm>
            <a:off x="8316445" y="2740471"/>
            <a:ext cx="66965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681C668-A476-4633-A3F3-B21115C14E9B}"/>
              </a:ext>
            </a:extLst>
          </p:cNvPr>
          <p:cNvSpPr/>
          <p:nvPr/>
        </p:nvSpPr>
        <p:spPr>
          <a:xfrm>
            <a:off x="8310389" y="3007161"/>
            <a:ext cx="966629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D0812FF-C72B-41A6-8355-CD5B1D428AC4}"/>
              </a:ext>
            </a:extLst>
          </p:cNvPr>
          <p:cNvSpPr/>
          <p:nvPr/>
        </p:nvSpPr>
        <p:spPr>
          <a:xfrm>
            <a:off x="8310389" y="3007161"/>
            <a:ext cx="45719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0EB3A66-07F8-41F5-B430-C2CEF721D572}"/>
              </a:ext>
            </a:extLst>
          </p:cNvPr>
          <p:cNvSpPr/>
          <p:nvPr/>
        </p:nvSpPr>
        <p:spPr>
          <a:xfrm>
            <a:off x="8310389" y="3274604"/>
            <a:ext cx="966629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41138FE-B3DD-4424-8BC9-F4564A3CD0D5}"/>
              </a:ext>
            </a:extLst>
          </p:cNvPr>
          <p:cNvSpPr/>
          <p:nvPr/>
        </p:nvSpPr>
        <p:spPr>
          <a:xfrm>
            <a:off x="8310389" y="3274604"/>
            <a:ext cx="147927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58F2AC7-E749-4A8D-86CB-0B2DB5D8DF6D}"/>
              </a:ext>
            </a:extLst>
          </p:cNvPr>
          <p:cNvSpPr/>
          <p:nvPr/>
        </p:nvSpPr>
        <p:spPr>
          <a:xfrm>
            <a:off x="9978635" y="1896266"/>
            <a:ext cx="966629" cy="1547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0809354-0D05-41A6-BB34-E0AF66A91526}"/>
              </a:ext>
            </a:extLst>
          </p:cNvPr>
          <p:cNvSpPr/>
          <p:nvPr/>
        </p:nvSpPr>
        <p:spPr>
          <a:xfrm>
            <a:off x="9978633" y="1896266"/>
            <a:ext cx="489847" cy="1547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EF7EBC9-344D-47F4-B123-28440F6B6E4B}"/>
              </a:ext>
            </a:extLst>
          </p:cNvPr>
          <p:cNvSpPr/>
          <p:nvPr/>
        </p:nvSpPr>
        <p:spPr>
          <a:xfrm>
            <a:off x="9978633" y="2182659"/>
            <a:ext cx="966629" cy="1547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91EF916-E41C-4BF8-9A74-73C000D95721}"/>
              </a:ext>
            </a:extLst>
          </p:cNvPr>
          <p:cNvSpPr/>
          <p:nvPr/>
        </p:nvSpPr>
        <p:spPr>
          <a:xfrm>
            <a:off x="9978632" y="2182659"/>
            <a:ext cx="439362" cy="1547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D277A4B-7B19-4804-ABAF-A6537EAB04C4}"/>
              </a:ext>
            </a:extLst>
          </p:cNvPr>
          <p:cNvSpPr/>
          <p:nvPr/>
        </p:nvSpPr>
        <p:spPr>
          <a:xfrm>
            <a:off x="9978632" y="2450102"/>
            <a:ext cx="966629" cy="1547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B958F45-A1D6-49E8-9F82-C6F9C76201FC}"/>
              </a:ext>
            </a:extLst>
          </p:cNvPr>
          <p:cNvSpPr/>
          <p:nvPr/>
        </p:nvSpPr>
        <p:spPr>
          <a:xfrm>
            <a:off x="9978631" y="2450102"/>
            <a:ext cx="153261" cy="1547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34869A2-DB86-4579-840E-05BFD972E9DA}"/>
              </a:ext>
            </a:extLst>
          </p:cNvPr>
          <p:cNvSpPr/>
          <p:nvPr/>
        </p:nvSpPr>
        <p:spPr>
          <a:xfrm>
            <a:off x="9978631" y="2746804"/>
            <a:ext cx="966629" cy="1547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17CFBE4-7F95-479E-92AE-6E3B882DD0BF}"/>
              </a:ext>
            </a:extLst>
          </p:cNvPr>
          <p:cNvSpPr/>
          <p:nvPr/>
        </p:nvSpPr>
        <p:spPr>
          <a:xfrm>
            <a:off x="9978629" y="2746804"/>
            <a:ext cx="28800" cy="1547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73E1E61-E3ED-4AE5-ACF7-84B601A54AB9}"/>
              </a:ext>
            </a:extLst>
          </p:cNvPr>
          <p:cNvSpPr/>
          <p:nvPr/>
        </p:nvSpPr>
        <p:spPr>
          <a:xfrm>
            <a:off x="9978629" y="3009052"/>
            <a:ext cx="966629" cy="1547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D8B2F75-F726-4DB2-A6E9-AD8E6F81BCD5}"/>
              </a:ext>
            </a:extLst>
          </p:cNvPr>
          <p:cNvSpPr/>
          <p:nvPr/>
        </p:nvSpPr>
        <p:spPr>
          <a:xfrm>
            <a:off x="9978627" y="3009052"/>
            <a:ext cx="36000" cy="1547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075F238-534A-4AB3-9BDF-9AE28F238CA6}"/>
              </a:ext>
            </a:extLst>
          </p:cNvPr>
          <p:cNvSpPr/>
          <p:nvPr/>
        </p:nvSpPr>
        <p:spPr>
          <a:xfrm>
            <a:off x="9978627" y="3278001"/>
            <a:ext cx="966629" cy="154787"/>
          </a:xfrm>
          <a:prstGeom prst="rect">
            <a:avLst/>
          </a:prstGeom>
          <a:solidFill>
            <a:srgbClr val="FFE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1FE9F2C2-F900-499D-A3A0-B4291EC67761}"/>
              </a:ext>
            </a:extLst>
          </p:cNvPr>
          <p:cNvSpPr/>
          <p:nvPr/>
        </p:nvSpPr>
        <p:spPr>
          <a:xfrm>
            <a:off x="9978625" y="3278001"/>
            <a:ext cx="183128" cy="154787"/>
          </a:xfrm>
          <a:prstGeom prst="rect">
            <a:avLst/>
          </a:prstGeom>
          <a:solidFill>
            <a:srgbClr val="E9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75A24FD1-1255-4398-B86A-610AE67A04F7}"/>
              </a:ext>
            </a:extLst>
          </p:cNvPr>
          <p:cNvGrpSpPr/>
          <p:nvPr/>
        </p:nvGrpSpPr>
        <p:grpSpPr>
          <a:xfrm>
            <a:off x="5925237" y="903441"/>
            <a:ext cx="1116071" cy="683866"/>
            <a:chOff x="1286490" y="832640"/>
            <a:chExt cx="791398" cy="522833"/>
          </a:xfrm>
        </p:grpSpPr>
        <p:sp>
          <p:nvSpPr>
            <p:cNvPr id="36" name="object 24">
              <a:extLst>
                <a:ext uri="{FF2B5EF4-FFF2-40B4-BE49-F238E27FC236}">
                  <a16:creationId xmlns:a16="http://schemas.microsoft.com/office/drawing/2014/main" xmlns="" id="{28046A4D-8A25-45C3-BEBB-3D64EC72F433}"/>
                </a:ext>
              </a:extLst>
            </p:cNvPr>
            <p:cNvSpPr/>
            <p:nvPr/>
          </p:nvSpPr>
          <p:spPr>
            <a:xfrm>
              <a:off x="1286490" y="1127508"/>
              <a:ext cx="394970" cy="227965"/>
            </a:xfrm>
            <a:custGeom>
              <a:avLst/>
              <a:gdLst/>
              <a:ahLst/>
              <a:cxnLst/>
              <a:rect l="l" t="t" r="r" b="b"/>
              <a:pathLst>
                <a:path w="394969" h="227965">
                  <a:moveTo>
                    <a:pt x="198485" y="0"/>
                  </a:moveTo>
                  <a:lnTo>
                    <a:pt x="148277" y="3193"/>
                  </a:lnTo>
                  <a:lnTo>
                    <a:pt x="100701" y="13808"/>
                  </a:lnTo>
                  <a:lnTo>
                    <a:pt x="58470" y="31873"/>
                  </a:lnTo>
                  <a:lnTo>
                    <a:pt x="16271" y="57023"/>
                  </a:lnTo>
                  <a:lnTo>
                    <a:pt x="0" y="67560"/>
                  </a:lnTo>
                  <a:lnTo>
                    <a:pt x="0" y="113826"/>
                  </a:lnTo>
                  <a:lnTo>
                    <a:pt x="14612" y="155873"/>
                  </a:lnTo>
                  <a:lnTo>
                    <a:pt x="56819" y="193024"/>
                  </a:lnTo>
                  <a:lnTo>
                    <a:pt x="98679" y="211893"/>
                  </a:lnTo>
                  <a:lnTo>
                    <a:pt x="146034" y="223438"/>
                  </a:lnTo>
                  <a:lnTo>
                    <a:pt x="196168" y="227631"/>
                  </a:lnTo>
                  <a:lnTo>
                    <a:pt x="246370" y="224445"/>
                  </a:lnTo>
                  <a:lnTo>
                    <a:pt x="293924" y="213854"/>
                  </a:lnTo>
                  <a:lnTo>
                    <a:pt x="336118" y="195830"/>
                  </a:lnTo>
                  <a:lnTo>
                    <a:pt x="380358" y="157684"/>
                  </a:lnTo>
                  <a:lnTo>
                    <a:pt x="394498" y="113826"/>
                  </a:lnTo>
                  <a:lnTo>
                    <a:pt x="394512" y="69072"/>
                  </a:lnTo>
                  <a:lnTo>
                    <a:pt x="367225" y="52198"/>
                  </a:lnTo>
                  <a:lnTo>
                    <a:pt x="337756" y="34667"/>
                  </a:lnTo>
                  <a:lnTo>
                    <a:pt x="295939" y="15765"/>
                  </a:lnTo>
                  <a:lnTo>
                    <a:pt x="248610" y="4200"/>
                  </a:lnTo>
                  <a:lnTo>
                    <a:pt x="198485" y="0"/>
                  </a:lnTo>
                  <a:close/>
                </a:path>
              </a:pathLst>
            </a:custGeom>
            <a:solidFill>
              <a:srgbClr val="FBB6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5">
              <a:extLst>
                <a:ext uri="{FF2B5EF4-FFF2-40B4-BE49-F238E27FC236}">
                  <a16:creationId xmlns:a16="http://schemas.microsoft.com/office/drawing/2014/main" xmlns="" id="{D553D714-05C5-4669-9B9A-9C6EA1BB642A}"/>
                </a:ext>
              </a:extLst>
            </p:cNvPr>
            <p:cNvSpPr/>
            <p:nvPr/>
          </p:nvSpPr>
          <p:spPr>
            <a:xfrm>
              <a:off x="1288627" y="1082767"/>
              <a:ext cx="390525" cy="227965"/>
            </a:xfrm>
            <a:custGeom>
              <a:avLst/>
              <a:gdLst/>
              <a:ahLst/>
              <a:cxnLst/>
              <a:rect l="l" t="t" r="r" b="b"/>
              <a:pathLst>
                <a:path w="390525" h="227965">
                  <a:moveTo>
                    <a:pt x="196348" y="0"/>
                  </a:moveTo>
                  <a:lnTo>
                    <a:pt x="146140" y="3193"/>
                  </a:lnTo>
                  <a:lnTo>
                    <a:pt x="98564" y="13808"/>
                  </a:lnTo>
                  <a:lnTo>
                    <a:pt x="56334" y="31873"/>
                  </a:lnTo>
                  <a:lnTo>
                    <a:pt x="19144" y="61046"/>
                  </a:lnTo>
                  <a:lnTo>
                    <a:pt x="357" y="94454"/>
                  </a:lnTo>
                  <a:lnTo>
                    <a:pt x="0" y="129391"/>
                  </a:lnTo>
                  <a:lnTo>
                    <a:pt x="18099" y="163150"/>
                  </a:lnTo>
                  <a:lnTo>
                    <a:pt x="54683" y="193024"/>
                  </a:lnTo>
                  <a:lnTo>
                    <a:pt x="96543" y="211893"/>
                  </a:lnTo>
                  <a:lnTo>
                    <a:pt x="143897" y="223438"/>
                  </a:lnTo>
                  <a:lnTo>
                    <a:pt x="194032" y="227631"/>
                  </a:lnTo>
                  <a:lnTo>
                    <a:pt x="244234" y="224445"/>
                  </a:lnTo>
                  <a:lnTo>
                    <a:pt x="291788" y="213854"/>
                  </a:lnTo>
                  <a:lnTo>
                    <a:pt x="333981" y="195830"/>
                  </a:lnTo>
                  <a:lnTo>
                    <a:pt x="371124" y="166693"/>
                  </a:lnTo>
                  <a:lnTo>
                    <a:pt x="389888" y="133300"/>
                  </a:lnTo>
                  <a:lnTo>
                    <a:pt x="390245" y="98359"/>
                  </a:lnTo>
                  <a:lnTo>
                    <a:pt x="372165" y="64579"/>
                  </a:lnTo>
                  <a:lnTo>
                    <a:pt x="335620" y="34667"/>
                  </a:lnTo>
                  <a:lnTo>
                    <a:pt x="293802" y="15765"/>
                  </a:lnTo>
                  <a:lnTo>
                    <a:pt x="246474" y="4200"/>
                  </a:lnTo>
                  <a:lnTo>
                    <a:pt x="196348" y="0"/>
                  </a:lnTo>
                  <a:close/>
                </a:path>
              </a:pathLst>
            </a:custGeom>
            <a:solidFill>
              <a:srgbClr val="FFD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6">
              <a:extLst>
                <a:ext uri="{FF2B5EF4-FFF2-40B4-BE49-F238E27FC236}">
                  <a16:creationId xmlns:a16="http://schemas.microsoft.com/office/drawing/2014/main" xmlns="" id="{586622F6-DC4C-4A0E-A86E-11B77A11C07A}"/>
                </a:ext>
              </a:extLst>
            </p:cNvPr>
            <p:cNvSpPr/>
            <p:nvPr/>
          </p:nvSpPr>
          <p:spPr>
            <a:xfrm>
              <a:off x="1322293" y="1112830"/>
              <a:ext cx="323215" cy="160020"/>
            </a:xfrm>
            <a:custGeom>
              <a:avLst/>
              <a:gdLst/>
              <a:ahLst/>
              <a:cxnLst/>
              <a:rect l="l" t="t" r="r" b="b"/>
              <a:pathLst>
                <a:path w="323214" h="160019">
                  <a:moveTo>
                    <a:pt x="159219" y="0"/>
                  </a:moveTo>
                  <a:lnTo>
                    <a:pt x="94353" y="7231"/>
                  </a:lnTo>
                  <a:lnTo>
                    <a:pt x="40258" y="28130"/>
                  </a:lnTo>
                  <a:lnTo>
                    <a:pt x="10656" y="52485"/>
                  </a:lnTo>
                  <a:lnTo>
                    <a:pt x="0" y="78879"/>
                  </a:lnTo>
                  <a:lnTo>
                    <a:pt x="2529" y="92133"/>
                  </a:lnTo>
                  <a:lnTo>
                    <a:pt x="39217" y="130098"/>
                  </a:lnTo>
                  <a:lnTo>
                    <a:pt x="95796" y="152293"/>
                  </a:lnTo>
                  <a:lnTo>
                    <a:pt x="163842" y="159829"/>
                  </a:lnTo>
                  <a:lnTo>
                    <a:pt x="197265" y="158136"/>
                  </a:lnTo>
                  <a:lnTo>
                    <a:pt x="257429" y="144549"/>
                  </a:lnTo>
                  <a:lnTo>
                    <a:pt x="299685" y="121048"/>
                  </a:lnTo>
                  <a:lnTo>
                    <a:pt x="322897" y="82702"/>
                  </a:lnTo>
                  <a:lnTo>
                    <a:pt x="320385" y="69345"/>
                  </a:lnTo>
                  <a:lnTo>
                    <a:pt x="283730" y="30848"/>
                  </a:lnTo>
                  <a:lnTo>
                    <a:pt x="227223" y="8085"/>
                  </a:lnTo>
                  <a:lnTo>
                    <a:pt x="159219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7">
              <a:extLst>
                <a:ext uri="{FF2B5EF4-FFF2-40B4-BE49-F238E27FC236}">
                  <a16:creationId xmlns:a16="http://schemas.microsoft.com/office/drawing/2014/main" xmlns="" id="{8622606D-365D-4686-9186-C645704AE94D}"/>
                </a:ext>
              </a:extLst>
            </p:cNvPr>
            <p:cNvSpPr/>
            <p:nvPr/>
          </p:nvSpPr>
          <p:spPr>
            <a:xfrm>
              <a:off x="1322261" y="1112842"/>
              <a:ext cx="323215" cy="89535"/>
            </a:xfrm>
            <a:custGeom>
              <a:avLst/>
              <a:gdLst/>
              <a:ahLst/>
              <a:cxnLst/>
              <a:rect l="l" t="t" r="r" b="b"/>
              <a:pathLst>
                <a:path w="323214" h="89534">
                  <a:moveTo>
                    <a:pt x="243924" y="13423"/>
                  </a:moveTo>
                  <a:lnTo>
                    <a:pt x="159232" y="13423"/>
                  </a:lnTo>
                  <a:lnTo>
                    <a:pt x="194129" y="15491"/>
                  </a:lnTo>
                  <a:lnTo>
                    <a:pt x="227244" y="21507"/>
                  </a:lnTo>
                  <a:lnTo>
                    <a:pt x="283768" y="44259"/>
                  </a:lnTo>
                  <a:lnTo>
                    <a:pt x="317973" y="77406"/>
                  </a:lnTo>
                  <a:lnTo>
                    <a:pt x="322237" y="89065"/>
                  </a:lnTo>
                  <a:lnTo>
                    <a:pt x="322681" y="86944"/>
                  </a:lnTo>
                  <a:lnTo>
                    <a:pt x="322922" y="84823"/>
                  </a:lnTo>
                  <a:lnTo>
                    <a:pt x="322948" y="82689"/>
                  </a:lnTo>
                  <a:lnTo>
                    <a:pt x="320421" y="69333"/>
                  </a:lnTo>
                  <a:lnTo>
                    <a:pt x="312821" y="55933"/>
                  </a:lnTo>
                  <a:lnTo>
                    <a:pt x="300490" y="42949"/>
                  </a:lnTo>
                  <a:lnTo>
                    <a:pt x="283768" y="30835"/>
                  </a:lnTo>
                  <a:lnTo>
                    <a:pt x="257487" y="17766"/>
                  </a:lnTo>
                  <a:lnTo>
                    <a:pt x="243924" y="13423"/>
                  </a:lnTo>
                  <a:close/>
                </a:path>
                <a:path w="323214" h="89534">
                  <a:moveTo>
                    <a:pt x="159232" y="0"/>
                  </a:moveTo>
                  <a:lnTo>
                    <a:pt x="94375" y="7231"/>
                  </a:lnTo>
                  <a:lnTo>
                    <a:pt x="40271" y="28130"/>
                  </a:lnTo>
                  <a:lnTo>
                    <a:pt x="10685" y="52498"/>
                  </a:lnTo>
                  <a:lnTo>
                    <a:pt x="0" y="81229"/>
                  </a:lnTo>
                  <a:lnTo>
                    <a:pt x="254" y="83565"/>
                  </a:lnTo>
                  <a:lnTo>
                    <a:pt x="736" y="85915"/>
                  </a:lnTo>
                  <a:lnTo>
                    <a:pt x="5119" y="74254"/>
                  </a:lnTo>
                  <a:lnTo>
                    <a:pt x="13327" y="62791"/>
                  </a:lnTo>
                  <a:lnTo>
                    <a:pt x="65615" y="29470"/>
                  </a:lnTo>
                  <a:lnTo>
                    <a:pt x="125823" y="15256"/>
                  </a:lnTo>
                  <a:lnTo>
                    <a:pt x="159232" y="13423"/>
                  </a:lnTo>
                  <a:lnTo>
                    <a:pt x="243924" y="13423"/>
                  </a:lnTo>
                  <a:lnTo>
                    <a:pt x="227244" y="8083"/>
                  </a:lnTo>
                  <a:lnTo>
                    <a:pt x="194129" y="2067"/>
                  </a:lnTo>
                  <a:lnTo>
                    <a:pt x="159232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8">
              <a:extLst>
                <a:ext uri="{FF2B5EF4-FFF2-40B4-BE49-F238E27FC236}">
                  <a16:creationId xmlns:a16="http://schemas.microsoft.com/office/drawing/2014/main" xmlns="" id="{4084A68C-C612-4B9A-A50F-446E4EC90D8E}"/>
                </a:ext>
              </a:extLst>
            </p:cNvPr>
            <p:cNvSpPr/>
            <p:nvPr/>
          </p:nvSpPr>
          <p:spPr>
            <a:xfrm>
              <a:off x="1385371" y="11529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59"/>
                  </a:lnTo>
                  <a:lnTo>
                    <a:pt x="123228" y="16967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9">
              <a:extLst>
                <a:ext uri="{FF2B5EF4-FFF2-40B4-BE49-F238E27FC236}">
                  <a16:creationId xmlns:a16="http://schemas.microsoft.com/office/drawing/2014/main" xmlns="" id="{7F9E4D1B-D326-48A9-BF72-7AE6B298AF15}"/>
                </a:ext>
              </a:extLst>
            </p:cNvPr>
            <p:cNvSpPr/>
            <p:nvPr/>
          </p:nvSpPr>
          <p:spPr>
            <a:xfrm>
              <a:off x="1385371" y="11529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59"/>
                  </a:lnTo>
                  <a:lnTo>
                    <a:pt x="123228" y="16967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31">
              <a:extLst>
                <a:ext uri="{FF2B5EF4-FFF2-40B4-BE49-F238E27FC236}">
                  <a16:creationId xmlns:a16="http://schemas.microsoft.com/office/drawing/2014/main" xmlns="" id="{9B3348ED-240B-49BA-B112-EC07305968B5}"/>
                </a:ext>
              </a:extLst>
            </p:cNvPr>
            <p:cNvSpPr/>
            <p:nvPr/>
          </p:nvSpPr>
          <p:spPr>
            <a:xfrm>
              <a:off x="1385354" y="1140510"/>
              <a:ext cx="178892" cy="95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2">
              <a:extLst>
                <a:ext uri="{FF2B5EF4-FFF2-40B4-BE49-F238E27FC236}">
                  <a16:creationId xmlns:a16="http://schemas.microsoft.com/office/drawing/2014/main" xmlns="" id="{1C53DF5F-FF23-406B-B3C2-414C5ADCC3D9}"/>
                </a:ext>
              </a:extLst>
            </p:cNvPr>
            <p:cNvSpPr/>
            <p:nvPr/>
          </p:nvSpPr>
          <p:spPr>
            <a:xfrm>
              <a:off x="1286490" y="1020233"/>
              <a:ext cx="394512" cy="2723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33">
              <a:extLst>
                <a:ext uri="{FF2B5EF4-FFF2-40B4-BE49-F238E27FC236}">
                  <a16:creationId xmlns:a16="http://schemas.microsoft.com/office/drawing/2014/main" xmlns="" id="{09A263CF-084C-4D93-8314-D14A74980E13}"/>
                </a:ext>
              </a:extLst>
            </p:cNvPr>
            <p:cNvSpPr/>
            <p:nvPr/>
          </p:nvSpPr>
          <p:spPr>
            <a:xfrm>
              <a:off x="1385354" y="1077976"/>
              <a:ext cx="178892" cy="95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34">
              <a:extLst>
                <a:ext uri="{FF2B5EF4-FFF2-40B4-BE49-F238E27FC236}">
                  <a16:creationId xmlns:a16="http://schemas.microsoft.com/office/drawing/2014/main" xmlns="" id="{4A3BAD84-8F9B-4546-A0A3-A56DBD10E4BF}"/>
                </a:ext>
              </a:extLst>
            </p:cNvPr>
            <p:cNvSpPr/>
            <p:nvPr/>
          </p:nvSpPr>
          <p:spPr>
            <a:xfrm>
              <a:off x="1286490" y="957706"/>
              <a:ext cx="394512" cy="2723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35">
              <a:extLst>
                <a:ext uri="{FF2B5EF4-FFF2-40B4-BE49-F238E27FC236}">
                  <a16:creationId xmlns:a16="http://schemas.microsoft.com/office/drawing/2014/main" xmlns="" id="{3E01A81C-BA7F-4954-888C-7B04B63DF4B1}"/>
                </a:ext>
              </a:extLst>
            </p:cNvPr>
            <p:cNvSpPr/>
            <p:nvPr/>
          </p:nvSpPr>
          <p:spPr>
            <a:xfrm>
              <a:off x="1385354" y="1015441"/>
              <a:ext cx="178892" cy="959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36">
              <a:extLst>
                <a:ext uri="{FF2B5EF4-FFF2-40B4-BE49-F238E27FC236}">
                  <a16:creationId xmlns:a16="http://schemas.microsoft.com/office/drawing/2014/main" xmlns="" id="{63A83827-73C8-4694-8A4B-F3854EC2B903}"/>
                </a:ext>
              </a:extLst>
            </p:cNvPr>
            <p:cNvSpPr/>
            <p:nvPr/>
          </p:nvSpPr>
          <p:spPr>
            <a:xfrm>
              <a:off x="1286490" y="895175"/>
              <a:ext cx="394512" cy="272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37">
              <a:extLst>
                <a:ext uri="{FF2B5EF4-FFF2-40B4-BE49-F238E27FC236}">
                  <a16:creationId xmlns:a16="http://schemas.microsoft.com/office/drawing/2014/main" xmlns="" id="{B3B8E823-2C84-4F59-A24D-16147DCFF56C}"/>
                </a:ext>
              </a:extLst>
            </p:cNvPr>
            <p:cNvSpPr/>
            <p:nvPr/>
          </p:nvSpPr>
          <p:spPr>
            <a:xfrm>
              <a:off x="1385354" y="952919"/>
              <a:ext cx="178892" cy="95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8">
              <a:extLst>
                <a:ext uri="{FF2B5EF4-FFF2-40B4-BE49-F238E27FC236}">
                  <a16:creationId xmlns:a16="http://schemas.microsoft.com/office/drawing/2014/main" xmlns="" id="{66498C96-9790-4F1C-BA0E-30DEBB8653F9}"/>
                </a:ext>
              </a:extLst>
            </p:cNvPr>
            <p:cNvSpPr/>
            <p:nvPr/>
          </p:nvSpPr>
          <p:spPr>
            <a:xfrm>
              <a:off x="1286490" y="832640"/>
              <a:ext cx="394512" cy="2723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9">
              <a:extLst>
                <a:ext uri="{FF2B5EF4-FFF2-40B4-BE49-F238E27FC236}">
                  <a16:creationId xmlns:a16="http://schemas.microsoft.com/office/drawing/2014/main" xmlns="" id="{3FDF457B-F34A-4C0A-B6C8-371E52218C17}"/>
                </a:ext>
              </a:extLst>
            </p:cNvPr>
            <p:cNvSpPr/>
            <p:nvPr/>
          </p:nvSpPr>
          <p:spPr>
            <a:xfrm>
              <a:off x="1385354" y="890384"/>
              <a:ext cx="178892" cy="959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40">
              <a:extLst>
                <a:ext uri="{FF2B5EF4-FFF2-40B4-BE49-F238E27FC236}">
                  <a16:creationId xmlns:a16="http://schemas.microsoft.com/office/drawing/2014/main" xmlns="" id="{27E1FAF2-65F1-482A-B188-9816AF246D8C}"/>
                </a:ext>
              </a:extLst>
            </p:cNvPr>
            <p:cNvSpPr/>
            <p:nvPr/>
          </p:nvSpPr>
          <p:spPr>
            <a:xfrm>
              <a:off x="1385371" y="890144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14" y="82956"/>
                  </a:moveTo>
                  <a:lnTo>
                    <a:pt x="37604" y="82956"/>
                  </a:lnTo>
                  <a:lnTo>
                    <a:pt x="43573" y="86283"/>
                  </a:lnTo>
                  <a:lnTo>
                    <a:pt x="49796" y="89039"/>
                  </a:lnTo>
                  <a:lnTo>
                    <a:pt x="62763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73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59" y="85407"/>
                  </a:lnTo>
                  <a:lnTo>
                    <a:pt x="120814" y="82956"/>
                  </a:lnTo>
                  <a:close/>
                </a:path>
                <a:path w="179069" h="96519">
                  <a:moveTo>
                    <a:pt x="24396" y="39509"/>
                  </a:moveTo>
                  <a:lnTo>
                    <a:pt x="0" y="43319"/>
                  </a:lnTo>
                  <a:lnTo>
                    <a:pt x="1638" y="49504"/>
                  </a:lnTo>
                  <a:lnTo>
                    <a:pt x="4927" y="55486"/>
                  </a:lnTo>
                  <a:lnTo>
                    <a:pt x="14833" y="67043"/>
                  </a:lnTo>
                  <a:lnTo>
                    <a:pt x="21183" y="72478"/>
                  </a:lnTo>
                  <a:lnTo>
                    <a:pt x="28917" y="77571"/>
                  </a:lnTo>
                  <a:lnTo>
                    <a:pt x="11582" y="87515"/>
                  </a:lnTo>
                  <a:lnTo>
                    <a:pt x="20586" y="92710"/>
                  </a:lnTo>
                  <a:lnTo>
                    <a:pt x="37604" y="82956"/>
                  </a:lnTo>
                  <a:lnTo>
                    <a:pt x="120814" y="82956"/>
                  </a:lnTo>
                  <a:lnTo>
                    <a:pt x="121513" y="82334"/>
                  </a:lnTo>
                  <a:lnTo>
                    <a:pt x="122109" y="81229"/>
                  </a:lnTo>
                  <a:lnTo>
                    <a:pt x="79946" y="81229"/>
                  </a:lnTo>
                  <a:lnTo>
                    <a:pt x="67017" y="79502"/>
                  </a:lnTo>
                  <a:lnTo>
                    <a:pt x="60058" y="76962"/>
                  </a:lnTo>
                  <a:lnTo>
                    <a:pt x="52578" y="72771"/>
                  </a:lnTo>
                  <a:lnTo>
                    <a:pt x="59167" y="68999"/>
                  </a:lnTo>
                  <a:lnTo>
                    <a:pt x="46355" y="68999"/>
                  </a:lnTo>
                  <a:lnTo>
                    <a:pt x="24358" y="40982"/>
                  </a:lnTo>
                  <a:lnTo>
                    <a:pt x="24396" y="39509"/>
                  </a:lnTo>
                  <a:close/>
                </a:path>
                <a:path w="179069" h="96519">
                  <a:moveTo>
                    <a:pt x="114682" y="54394"/>
                  </a:moveTo>
                  <a:lnTo>
                    <a:pt x="84683" y="54394"/>
                  </a:lnTo>
                  <a:lnTo>
                    <a:pt x="89992" y="59690"/>
                  </a:lnTo>
                  <a:lnTo>
                    <a:pt x="93408" y="64185"/>
                  </a:lnTo>
                  <a:lnTo>
                    <a:pt x="96596" y="71615"/>
                  </a:lnTo>
                  <a:lnTo>
                    <a:pt x="95021" y="74841"/>
                  </a:lnTo>
                  <a:lnTo>
                    <a:pt x="85521" y="80289"/>
                  </a:lnTo>
                  <a:lnTo>
                    <a:pt x="79946" y="81229"/>
                  </a:lnTo>
                  <a:lnTo>
                    <a:pt x="122109" y="81229"/>
                  </a:lnTo>
                  <a:lnTo>
                    <a:pt x="124929" y="75996"/>
                  </a:lnTo>
                  <a:lnTo>
                    <a:pt x="125314" y="72771"/>
                  </a:lnTo>
                  <a:lnTo>
                    <a:pt x="125262" y="72478"/>
                  </a:lnTo>
                  <a:lnTo>
                    <a:pt x="123393" y="65887"/>
                  </a:lnTo>
                  <a:lnTo>
                    <a:pt x="121285" y="62230"/>
                  </a:lnTo>
                  <a:lnTo>
                    <a:pt x="114682" y="54394"/>
                  </a:lnTo>
                  <a:close/>
                </a:path>
                <a:path w="179069" h="96519">
                  <a:moveTo>
                    <a:pt x="100736" y="0"/>
                  </a:moveTo>
                  <a:lnTo>
                    <a:pt x="63639" y="13284"/>
                  </a:lnTo>
                  <a:lnTo>
                    <a:pt x="59842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3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67"/>
                  </a:lnTo>
                  <a:lnTo>
                    <a:pt x="77762" y="47675"/>
                  </a:lnTo>
                  <a:lnTo>
                    <a:pt x="78917" y="48729"/>
                  </a:lnTo>
                  <a:lnTo>
                    <a:pt x="79946" y="49784"/>
                  </a:lnTo>
                  <a:lnTo>
                    <a:pt x="46355" y="68999"/>
                  </a:lnTo>
                  <a:lnTo>
                    <a:pt x="59167" y="68999"/>
                  </a:lnTo>
                  <a:lnTo>
                    <a:pt x="84683" y="54394"/>
                  </a:lnTo>
                  <a:lnTo>
                    <a:pt x="114682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5" y="39103"/>
                  </a:lnTo>
                  <a:lnTo>
                    <a:pt x="98564" y="39103"/>
                  </a:lnTo>
                  <a:lnTo>
                    <a:pt x="93421" y="34137"/>
                  </a:lnTo>
                  <a:lnTo>
                    <a:pt x="90297" y="30022"/>
                  </a:lnTo>
                  <a:lnTo>
                    <a:pt x="88074" y="23520"/>
                  </a:lnTo>
                  <a:lnTo>
                    <a:pt x="89789" y="20586"/>
                  </a:lnTo>
                  <a:lnTo>
                    <a:pt x="98996" y="15328"/>
                  </a:lnTo>
                  <a:lnTo>
                    <a:pt x="104343" y="14173"/>
                  </a:lnTo>
                  <a:lnTo>
                    <a:pt x="157652" y="14173"/>
                  </a:lnTo>
                  <a:lnTo>
                    <a:pt x="163467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108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36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80" y="24485"/>
                  </a:lnTo>
                  <a:lnTo>
                    <a:pt x="139979" y="26530"/>
                  </a:lnTo>
                  <a:lnTo>
                    <a:pt x="142697" y="28702"/>
                  </a:lnTo>
                  <a:lnTo>
                    <a:pt x="155244" y="48361"/>
                  </a:lnTo>
                  <a:lnTo>
                    <a:pt x="178892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70827" y="30314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52" y="14173"/>
                  </a:moveTo>
                  <a:lnTo>
                    <a:pt x="104343" y="14173"/>
                  </a:lnTo>
                  <a:lnTo>
                    <a:pt x="116522" y="14871"/>
                  </a:lnTo>
                  <a:lnTo>
                    <a:pt x="123228" y="16979"/>
                  </a:lnTo>
                  <a:lnTo>
                    <a:pt x="130530" y="20815"/>
                  </a:lnTo>
                  <a:lnTo>
                    <a:pt x="98564" y="39103"/>
                  </a:lnTo>
                  <a:lnTo>
                    <a:pt x="111335" y="39103"/>
                  </a:lnTo>
                  <a:lnTo>
                    <a:pt x="136880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82" y="16002"/>
                  </a:lnTo>
                  <a:lnTo>
                    <a:pt x="157652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67" y="10833"/>
                  </a:lnTo>
                  <a:lnTo>
                    <a:pt x="170853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FFD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41">
              <a:extLst>
                <a:ext uri="{FF2B5EF4-FFF2-40B4-BE49-F238E27FC236}">
                  <a16:creationId xmlns:a16="http://schemas.microsoft.com/office/drawing/2014/main" xmlns="" id="{2C0030C3-20D8-4EBD-BCDA-4041B688B6D4}"/>
                </a:ext>
              </a:extLst>
            </p:cNvPr>
            <p:cNvSpPr/>
            <p:nvPr/>
          </p:nvSpPr>
          <p:spPr>
            <a:xfrm>
              <a:off x="1682918" y="1114808"/>
              <a:ext cx="394970" cy="227965"/>
            </a:xfrm>
            <a:custGeom>
              <a:avLst/>
              <a:gdLst/>
              <a:ahLst/>
              <a:cxnLst/>
              <a:rect l="l" t="t" r="r" b="b"/>
              <a:pathLst>
                <a:path w="394969" h="227965">
                  <a:moveTo>
                    <a:pt x="198478" y="0"/>
                  </a:moveTo>
                  <a:lnTo>
                    <a:pt x="148267" y="3193"/>
                  </a:lnTo>
                  <a:lnTo>
                    <a:pt x="100689" y="13808"/>
                  </a:lnTo>
                  <a:lnTo>
                    <a:pt x="58458" y="31873"/>
                  </a:lnTo>
                  <a:lnTo>
                    <a:pt x="16270" y="57023"/>
                  </a:lnTo>
                  <a:lnTo>
                    <a:pt x="0" y="67560"/>
                  </a:lnTo>
                  <a:lnTo>
                    <a:pt x="0" y="113826"/>
                  </a:lnTo>
                  <a:lnTo>
                    <a:pt x="14612" y="155873"/>
                  </a:lnTo>
                  <a:lnTo>
                    <a:pt x="56819" y="193024"/>
                  </a:lnTo>
                  <a:lnTo>
                    <a:pt x="98679" y="211893"/>
                  </a:lnTo>
                  <a:lnTo>
                    <a:pt x="146033" y="223438"/>
                  </a:lnTo>
                  <a:lnTo>
                    <a:pt x="196167" y="227631"/>
                  </a:lnTo>
                  <a:lnTo>
                    <a:pt x="246366" y="224445"/>
                  </a:lnTo>
                  <a:lnTo>
                    <a:pt x="293917" y="213854"/>
                  </a:lnTo>
                  <a:lnTo>
                    <a:pt x="336105" y="195830"/>
                  </a:lnTo>
                  <a:lnTo>
                    <a:pt x="380357" y="157684"/>
                  </a:lnTo>
                  <a:lnTo>
                    <a:pt x="394498" y="113826"/>
                  </a:lnTo>
                  <a:lnTo>
                    <a:pt x="394512" y="69072"/>
                  </a:lnTo>
                  <a:lnTo>
                    <a:pt x="367215" y="52198"/>
                  </a:lnTo>
                  <a:lnTo>
                    <a:pt x="337756" y="34667"/>
                  </a:lnTo>
                  <a:lnTo>
                    <a:pt x="295938" y="15765"/>
                  </a:lnTo>
                  <a:lnTo>
                    <a:pt x="248607" y="4200"/>
                  </a:lnTo>
                  <a:lnTo>
                    <a:pt x="198478" y="0"/>
                  </a:lnTo>
                  <a:close/>
                </a:path>
              </a:pathLst>
            </a:custGeom>
            <a:solidFill>
              <a:srgbClr val="FBB6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2">
              <a:extLst>
                <a:ext uri="{FF2B5EF4-FFF2-40B4-BE49-F238E27FC236}">
                  <a16:creationId xmlns:a16="http://schemas.microsoft.com/office/drawing/2014/main" xmlns="" id="{C9A7F4AE-19CD-41E8-AB05-C1E4BA886991}"/>
                </a:ext>
              </a:extLst>
            </p:cNvPr>
            <p:cNvSpPr/>
            <p:nvPr/>
          </p:nvSpPr>
          <p:spPr>
            <a:xfrm>
              <a:off x="1685043" y="1070067"/>
              <a:ext cx="390525" cy="227965"/>
            </a:xfrm>
            <a:custGeom>
              <a:avLst/>
              <a:gdLst/>
              <a:ahLst/>
              <a:cxnLst/>
              <a:rect l="l" t="t" r="r" b="b"/>
              <a:pathLst>
                <a:path w="390525" h="227965">
                  <a:moveTo>
                    <a:pt x="196354" y="0"/>
                  </a:moveTo>
                  <a:lnTo>
                    <a:pt x="146143" y="3193"/>
                  </a:lnTo>
                  <a:lnTo>
                    <a:pt x="98564" y="13808"/>
                  </a:lnTo>
                  <a:lnTo>
                    <a:pt x="56333" y="31873"/>
                  </a:lnTo>
                  <a:lnTo>
                    <a:pt x="19146" y="61046"/>
                  </a:lnTo>
                  <a:lnTo>
                    <a:pt x="358" y="94454"/>
                  </a:lnTo>
                  <a:lnTo>
                    <a:pt x="0" y="129391"/>
                  </a:lnTo>
                  <a:lnTo>
                    <a:pt x="18101" y="163150"/>
                  </a:lnTo>
                  <a:lnTo>
                    <a:pt x="54695" y="193024"/>
                  </a:lnTo>
                  <a:lnTo>
                    <a:pt x="96554" y="211893"/>
                  </a:lnTo>
                  <a:lnTo>
                    <a:pt x="143908" y="223438"/>
                  </a:lnTo>
                  <a:lnTo>
                    <a:pt x="194042" y="227631"/>
                  </a:lnTo>
                  <a:lnTo>
                    <a:pt x="244242" y="224445"/>
                  </a:lnTo>
                  <a:lnTo>
                    <a:pt x="291792" y="213854"/>
                  </a:lnTo>
                  <a:lnTo>
                    <a:pt x="333980" y="195830"/>
                  </a:lnTo>
                  <a:lnTo>
                    <a:pt x="371128" y="166693"/>
                  </a:lnTo>
                  <a:lnTo>
                    <a:pt x="389894" y="133300"/>
                  </a:lnTo>
                  <a:lnTo>
                    <a:pt x="390251" y="98359"/>
                  </a:lnTo>
                  <a:lnTo>
                    <a:pt x="372172" y="64579"/>
                  </a:lnTo>
                  <a:lnTo>
                    <a:pt x="335631" y="34667"/>
                  </a:lnTo>
                  <a:lnTo>
                    <a:pt x="293813" y="15765"/>
                  </a:lnTo>
                  <a:lnTo>
                    <a:pt x="246482" y="4200"/>
                  </a:lnTo>
                  <a:lnTo>
                    <a:pt x="196354" y="0"/>
                  </a:lnTo>
                  <a:close/>
                </a:path>
              </a:pathLst>
            </a:custGeom>
            <a:solidFill>
              <a:srgbClr val="FFD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3">
              <a:extLst>
                <a:ext uri="{FF2B5EF4-FFF2-40B4-BE49-F238E27FC236}">
                  <a16:creationId xmlns:a16="http://schemas.microsoft.com/office/drawing/2014/main" xmlns="" id="{9CA38421-2D71-4C9E-9D68-AEF381518D6C}"/>
                </a:ext>
              </a:extLst>
            </p:cNvPr>
            <p:cNvSpPr/>
            <p:nvPr/>
          </p:nvSpPr>
          <p:spPr>
            <a:xfrm>
              <a:off x="1718721" y="1100130"/>
              <a:ext cx="323215" cy="160020"/>
            </a:xfrm>
            <a:custGeom>
              <a:avLst/>
              <a:gdLst/>
              <a:ahLst/>
              <a:cxnLst/>
              <a:rect l="l" t="t" r="r" b="b"/>
              <a:pathLst>
                <a:path w="323214" h="160019">
                  <a:moveTo>
                    <a:pt x="159194" y="0"/>
                  </a:moveTo>
                  <a:lnTo>
                    <a:pt x="94349" y="7231"/>
                  </a:lnTo>
                  <a:lnTo>
                    <a:pt x="40259" y="28130"/>
                  </a:lnTo>
                  <a:lnTo>
                    <a:pt x="10647" y="52485"/>
                  </a:lnTo>
                  <a:lnTo>
                    <a:pt x="0" y="78879"/>
                  </a:lnTo>
                  <a:lnTo>
                    <a:pt x="2529" y="92133"/>
                  </a:lnTo>
                  <a:lnTo>
                    <a:pt x="39217" y="130098"/>
                  </a:lnTo>
                  <a:lnTo>
                    <a:pt x="95796" y="152293"/>
                  </a:lnTo>
                  <a:lnTo>
                    <a:pt x="163842" y="159829"/>
                  </a:lnTo>
                  <a:lnTo>
                    <a:pt x="197252" y="158136"/>
                  </a:lnTo>
                  <a:lnTo>
                    <a:pt x="257411" y="144549"/>
                  </a:lnTo>
                  <a:lnTo>
                    <a:pt x="299674" y="121048"/>
                  </a:lnTo>
                  <a:lnTo>
                    <a:pt x="322897" y="82702"/>
                  </a:lnTo>
                  <a:lnTo>
                    <a:pt x="320385" y="69345"/>
                  </a:lnTo>
                  <a:lnTo>
                    <a:pt x="283730" y="30848"/>
                  </a:lnTo>
                  <a:lnTo>
                    <a:pt x="227206" y="8085"/>
                  </a:lnTo>
                  <a:lnTo>
                    <a:pt x="159194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4">
              <a:extLst>
                <a:ext uri="{FF2B5EF4-FFF2-40B4-BE49-F238E27FC236}">
                  <a16:creationId xmlns:a16="http://schemas.microsoft.com/office/drawing/2014/main" xmlns="" id="{9D70662A-3D48-4E26-8ABD-9B37C8A12B1D}"/>
                </a:ext>
              </a:extLst>
            </p:cNvPr>
            <p:cNvSpPr/>
            <p:nvPr/>
          </p:nvSpPr>
          <p:spPr>
            <a:xfrm>
              <a:off x="1718691" y="1100142"/>
              <a:ext cx="323215" cy="89535"/>
            </a:xfrm>
            <a:custGeom>
              <a:avLst/>
              <a:gdLst/>
              <a:ahLst/>
              <a:cxnLst/>
              <a:rect l="l" t="t" r="r" b="b"/>
              <a:pathLst>
                <a:path w="323214" h="89534">
                  <a:moveTo>
                    <a:pt x="243915" y="13423"/>
                  </a:moveTo>
                  <a:lnTo>
                    <a:pt x="159219" y="13423"/>
                  </a:lnTo>
                  <a:lnTo>
                    <a:pt x="194116" y="15491"/>
                  </a:lnTo>
                  <a:lnTo>
                    <a:pt x="227233" y="21507"/>
                  </a:lnTo>
                  <a:lnTo>
                    <a:pt x="283768" y="44259"/>
                  </a:lnTo>
                  <a:lnTo>
                    <a:pt x="317967" y="77406"/>
                  </a:lnTo>
                  <a:lnTo>
                    <a:pt x="322237" y="89065"/>
                  </a:lnTo>
                  <a:lnTo>
                    <a:pt x="322656" y="86944"/>
                  </a:lnTo>
                  <a:lnTo>
                    <a:pt x="322922" y="84823"/>
                  </a:lnTo>
                  <a:lnTo>
                    <a:pt x="322935" y="82689"/>
                  </a:lnTo>
                  <a:lnTo>
                    <a:pt x="320416" y="69333"/>
                  </a:lnTo>
                  <a:lnTo>
                    <a:pt x="312820" y="55933"/>
                  </a:lnTo>
                  <a:lnTo>
                    <a:pt x="300489" y="42949"/>
                  </a:lnTo>
                  <a:lnTo>
                    <a:pt x="283768" y="30835"/>
                  </a:lnTo>
                  <a:lnTo>
                    <a:pt x="257480" y="17766"/>
                  </a:lnTo>
                  <a:lnTo>
                    <a:pt x="243915" y="13423"/>
                  </a:lnTo>
                  <a:close/>
                </a:path>
                <a:path w="323214" h="89534">
                  <a:moveTo>
                    <a:pt x="159219" y="0"/>
                  </a:moveTo>
                  <a:lnTo>
                    <a:pt x="94368" y="7231"/>
                  </a:lnTo>
                  <a:lnTo>
                    <a:pt x="40271" y="28130"/>
                  </a:lnTo>
                  <a:lnTo>
                    <a:pt x="10685" y="52498"/>
                  </a:lnTo>
                  <a:lnTo>
                    <a:pt x="0" y="81229"/>
                  </a:lnTo>
                  <a:lnTo>
                    <a:pt x="253" y="83565"/>
                  </a:lnTo>
                  <a:lnTo>
                    <a:pt x="723" y="85915"/>
                  </a:lnTo>
                  <a:lnTo>
                    <a:pt x="5111" y="74254"/>
                  </a:lnTo>
                  <a:lnTo>
                    <a:pt x="13320" y="62791"/>
                  </a:lnTo>
                  <a:lnTo>
                    <a:pt x="65609" y="29470"/>
                  </a:lnTo>
                  <a:lnTo>
                    <a:pt x="125816" y="15256"/>
                  </a:lnTo>
                  <a:lnTo>
                    <a:pt x="159219" y="13423"/>
                  </a:lnTo>
                  <a:lnTo>
                    <a:pt x="243915" y="13423"/>
                  </a:lnTo>
                  <a:lnTo>
                    <a:pt x="227233" y="8083"/>
                  </a:lnTo>
                  <a:lnTo>
                    <a:pt x="194116" y="2067"/>
                  </a:lnTo>
                  <a:lnTo>
                    <a:pt x="159219" y="0"/>
                  </a:lnTo>
                  <a:close/>
                </a:path>
              </a:pathLst>
            </a:custGeom>
            <a:solidFill>
              <a:srgbClr val="000000">
                <a:alpha val="4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45">
              <a:extLst>
                <a:ext uri="{FF2B5EF4-FFF2-40B4-BE49-F238E27FC236}">
                  <a16:creationId xmlns:a16="http://schemas.microsoft.com/office/drawing/2014/main" xmlns="" id="{B738F98F-6E72-438A-B401-E285B052820D}"/>
                </a:ext>
              </a:extLst>
            </p:cNvPr>
            <p:cNvSpPr/>
            <p:nvPr/>
          </p:nvSpPr>
          <p:spPr>
            <a:xfrm>
              <a:off x="1781799" y="11402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098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62"/>
                  </a:lnTo>
                  <a:lnTo>
                    <a:pt x="52552" y="72771"/>
                  </a:lnTo>
                  <a:lnTo>
                    <a:pt x="59147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70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15"/>
                  </a:lnTo>
                  <a:lnTo>
                    <a:pt x="95008" y="74841"/>
                  </a:lnTo>
                  <a:lnTo>
                    <a:pt x="85521" y="80289"/>
                  </a:lnTo>
                  <a:lnTo>
                    <a:pt x="79921" y="81229"/>
                  </a:lnTo>
                  <a:lnTo>
                    <a:pt x="122098" y="81229"/>
                  </a:lnTo>
                  <a:lnTo>
                    <a:pt x="124929" y="75996"/>
                  </a:lnTo>
                  <a:lnTo>
                    <a:pt x="125302" y="72771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30"/>
                  </a:lnTo>
                  <a:lnTo>
                    <a:pt x="114670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47" y="68999"/>
                  </a:lnTo>
                  <a:lnTo>
                    <a:pt x="84683" y="54394"/>
                  </a:lnTo>
                  <a:lnTo>
                    <a:pt x="114670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2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28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26"/>
                  </a:lnTo>
                  <a:lnTo>
                    <a:pt x="154940" y="45605"/>
                  </a:lnTo>
                  <a:lnTo>
                    <a:pt x="155169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59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32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46">
              <a:extLst>
                <a:ext uri="{FF2B5EF4-FFF2-40B4-BE49-F238E27FC236}">
                  <a16:creationId xmlns:a16="http://schemas.microsoft.com/office/drawing/2014/main" xmlns="" id="{66B87254-F647-4FC4-A48D-FF86CA7DD488}"/>
                </a:ext>
              </a:extLst>
            </p:cNvPr>
            <p:cNvSpPr/>
            <p:nvPr/>
          </p:nvSpPr>
          <p:spPr>
            <a:xfrm>
              <a:off x="1781799" y="1140275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098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62"/>
                  </a:lnTo>
                  <a:lnTo>
                    <a:pt x="52552" y="72771"/>
                  </a:lnTo>
                  <a:lnTo>
                    <a:pt x="59147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70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15"/>
                  </a:lnTo>
                  <a:lnTo>
                    <a:pt x="95008" y="74841"/>
                  </a:lnTo>
                  <a:lnTo>
                    <a:pt x="85521" y="80289"/>
                  </a:lnTo>
                  <a:lnTo>
                    <a:pt x="79921" y="81229"/>
                  </a:lnTo>
                  <a:lnTo>
                    <a:pt x="122098" y="81229"/>
                  </a:lnTo>
                  <a:lnTo>
                    <a:pt x="124929" y="75996"/>
                  </a:lnTo>
                  <a:lnTo>
                    <a:pt x="125302" y="72771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30"/>
                  </a:lnTo>
                  <a:lnTo>
                    <a:pt x="114670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55"/>
                  </a:lnTo>
                  <a:lnTo>
                    <a:pt x="77762" y="47675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47" y="68999"/>
                  </a:lnTo>
                  <a:lnTo>
                    <a:pt x="84683" y="54394"/>
                  </a:lnTo>
                  <a:lnTo>
                    <a:pt x="114670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00"/>
                  </a:lnTo>
                  <a:lnTo>
                    <a:pt x="111332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28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26"/>
                  </a:lnTo>
                  <a:lnTo>
                    <a:pt x="154940" y="45605"/>
                  </a:lnTo>
                  <a:lnTo>
                    <a:pt x="155169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59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32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000000">
                <a:alpha val="5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47">
              <a:extLst>
                <a:ext uri="{FF2B5EF4-FFF2-40B4-BE49-F238E27FC236}">
                  <a16:creationId xmlns:a16="http://schemas.microsoft.com/office/drawing/2014/main" xmlns="" id="{53E2B3B7-217D-489A-823E-07C3AAFA9216}"/>
                </a:ext>
              </a:extLst>
            </p:cNvPr>
            <p:cNvSpPr/>
            <p:nvPr/>
          </p:nvSpPr>
          <p:spPr>
            <a:xfrm>
              <a:off x="1781759" y="1127810"/>
              <a:ext cx="178892" cy="959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8">
              <a:extLst>
                <a:ext uri="{FF2B5EF4-FFF2-40B4-BE49-F238E27FC236}">
                  <a16:creationId xmlns:a16="http://schemas.microsoft.com/office/drawing/2014/main" xmlns="" id="{84CB1593-8599-4DE2-AB61-358ABB6FEF05}"/>
                </a:ext>
              </a:extLst>
            </p:cNvPr>
            <p:cNvSpPr/>
            <p:nvPr/>
          </p:nvSpPr>
          <p:spPr>
            <a:xfrm>
              <a:off x="1682918" y="1007533"/>
              <a:ext cx="394512" cy="2723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49">
              <a:extLst>
                <a:ext uri="{FF2B5EF4-FFF2-40B4-BE49-F238E27FC236}">
                  <a16:creationId xmlns:a16="http://schemas.microsoft.com/office/drawing/2014/main" xmlns="" id="{28EF4E65-5D46-4676-9B8C-B935227B5E89}"/>
                </a:ext>
              </a:extLst>
            </p:cNvPr>
            <p:cNvSpPr/>
            <p:nvPr/>
          </p:nvSpPr>
          <p:spPr>
            <a:xfrm>
              <a:off x="1781759" y="1065276"/>
              <a:ext cx="178892" cy="959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0">
              <a:extLst>
                <a:ext uri="{FF2B5EF4-FFF2-40B4-BE49-F238E27FC236}">
                  <a16:creationId xmlns:a16="http://schemas.microsoft.com/office/drawing/2014/main" xmlns="" id="{589FAFDA-75E4-418C-B551-4650826DBB50}"/>
                </a:ext>
              </a:extLst>
            </p:cNvPr>
            <p:cNvSpPr/>
            <p:nvPr/>
          </p:nvSpPr>
          <p:spPr>
            <a:xfrm>
              <a:off x="1781799" y="1065042"/>
              <a:ext cx="179070" cy="96520"/>
            </a:xfrm>
            <a:custGeom>
              <a:avLst/>
              <a:gdLst/>
              <a:ahLst/>
              <a:cxnLst/>
              <a:rect l="l" t="t" r="r" b="b"/>
              <a:pathLst>
                <a:path w="179069" h="96519">
                  <a:moveTo>
                    <a:pt x="120801" y="82956"/>
                  </a:moveTo>
                  <a:lnTo>
                    <a:pt x="37604" y="82956"/>
                  </a:lnTo>
                  <a:lnTo>
                    <a:pt x="43548" y="86283"/>
                  </a:lnTo>
                  <a:lnTo>
                    <a:pt x="49796" y="89039"/>
                  </a:lnTo>
                  <a:lnTo>
                    <a:pt x="62750" y="93408"/>
                  </a:lnTo>
                  <a:lnTo>
                    <a:pt x="69278" y="94830"/>
                  </a:lnTo>
                  <a:lnTo>
                    <a:pt x="82372" y="96177"/>
                  </a:lnTo>
                  <a:lnTo>
                    <a:pt x="88760" y="95986"/>
                  </a:lnTo>
                  <a:lnTo>
                    <a:pt x="101193" y="93853"/>
                  </a:lnTo>
                  <a:lnTo>
                    <a:pt x="107175" y="91668"/>
                  </a:lnTo>
                  <a:lnTo>
                    <a:pt x="118046" y="85407"/>
                  </a:lnTo>
                  <a:lnTo>
                    <a:pt x="120801" y="82956"/>
                  </a:lnTo>
                  <a:close/>
                </a:path>
                <a:path w="179069" h="96519">
                  <a:moveTo>
                    <a:pt x="24383" y="39509"/>
                  </a:moveTo>
                  <a:lnTo>
                    <a:pt x="0" y="43319"/>
                  </a:lnTo>
                  <a:lnTo>
                    <a:pt x="1625" y="49504"/>
                  </a:lnTo>
                  <a:lnTo>
                    <a:pt x="4927" y="55486"/>
                  </a:lnTo>
                  <a:lnTo>
                    <a:pt x="14808" y="67043"/>
                  </a:lnTo>
                  <a:lnTo>
                    <a:pt x="21158" y="72478"/>
                  </a:lnTo>
                  <a:lnTo>
                    <a:pt x="28917" y="77571"/>
                  </a:lnTo>
                  <a:lnTo>
                    <a:pt x="11556" y="87515"/>
                  </a:lnTo>
                  <a:lnTo>
                    <a:pt x="20573" y="92710"/>
                  </a:lnTo>
                  <a:lnTo>
                    <a:pt x="37604" y="82956"/>
                  </a:lnTo>
                  <a:lnTo>
                    <a:pt x="120801" y="82956"/>
                  </a:lnTo>
                  <a:lnTo>
                    <a:pt x="121500" y="82334"/>
                  </a:lnTo>
                  <a:lnTo>
                    <a:pt x="122104" y="81229"/>
                  </a:lnTo>
                  <a:lnTo>
                    <a:pt x="79921" y="81229"/>
                  </a:lnTo>
                  <a:lnTo>
                    <a:pt x="67017" y="79502"/>
                  </a:lnTo>
                  <a:lnTo>
                    <a:pt x="60045" y="76974"/>
                  </a:lnTo>
                  <a:lnTo>
                    <a:pt x="52552" y="72783"/>
                  </a:lnTo>
                  <a:lnTo>
                    <a:pt x="59165" y="68999"/>
                  </a:lnTo>
                  <a:lnTo>
                    <a:pt x="46342" y="68999"/>
                  </a:lnTo>
                  <a:lnTo>
                    <a:pt x="24358" y="40982"/>
                  </a:lnTo>
                  <a:lnTo>
                    <a:pt x="24383" y="39509"/>
                  </a:lnTo>
                  <a:close/>
                </a:path>
                <a:path w="179069" h="96519">
                  <a:moveTo>
                    <a:pt x="114658" y="54394"/>
                  </a:moveTo>
                  <a:lnTo>
                    <a:pt x="84683" y="54394"/>
                  </a:lnTo>
                  <a:lnTo>
                    <a:pt x="89966" y="59690"/>
                  </a:lnTo>
                  <a:lnTo>
                    <a:pt x="93408" y="64185"/>
                  </a:lnTo>
                  <a:lnTo>
                    <a:pt x="96583" y="71628"/>
                  </a:lnTo>
                  <a:lnTo>
                    <a:pt x="95008" y="74841"/>
                  </a:lnTo>
                  <a:lnTo>
                    <a:pt x="85521" y="80302"/>
                  </a:lnTo>
                  <a:lnTo>
                    <a:pt x="79921" y="81229"/>
                  </a:lnTo>
                  <a:lnTo>
                    <a:pt x="122104" y="81229"/>
                  </a:lnTo>
                  <a:lnTo>
                    <a:pt x="124929" y="75996"/>
                  </a:lnTo>
                  <a:lnTo>
                    <a:pt x="125300" y="72783"/>
                  </a:lnTo>
                  <a:lnTo>
                    <a:pt x="125251" y="72478"/>
                  </a:lnTo>
                  <a:lnTo>
                    <a:pt x="124284" y="68999"/>
                  </a:lnTo>
                  <a:lnTo>
                    <a:pt x="123367" y="65887"/>
                  </a:lnTo>
                  <a:lnTo>
                    <a:pt x="121259" y="62242"/>
                  </a:lnTo>
                  <a:lnTo>
                    <a:pt x="118021" y="58356"/>
                  </a:lnTo>
                  <a:lnTo>
                    <a:pt x="114658" y="54394"/>
                  </a:lnTo>
                  <a:close/>
                </a:path>
                <a:path w="179069" h="96519">
                  <a:moveTo>
                    <a:pt x="100723" y="0"/>
                  </a:moveTo>
                  <a:lnTo>
                    <a:pt x="63639" y="13284"/>
                  </a:lnTo>
                  <a:lnTo>
                    <a:pt x="59829" y="21615"/>
                  </a:lnTo>
                  <a:lnTo>
                    <a:pt x="61010" y="27774"/>
                  </a:lnTo>
                  <a:lnTo>
                    <a:pt x="62750" y="31115"/>
                  </a:lnTo>
                  <a:lnTo>
                    <a:pt x="68452" y="38277"/>
                  </a:lnTo>
                  <a:lnTo>
                    <a:pt x="72174" y="42252"/>
                  </a:lnTo>
                  <a:lnTo>
                    <a:pt x="76771" y="46634"/>
                  </a:lnTo>
                  <a:lnTo>
                    <a:pt x="77241" y="47167"/>
                  </a:lnTo>
                  <a:lnTo>
                    <a:pt x="77762" y="47688"/>
                  </a:lnTo>
                  <a:lnTo>
                    <a:pt x="79438" y="49263"/>
                  </a:lnTo>
                  <a:lnTo>
                    <a:pt x="79921" y="49784"/>
                  </a:lnTo>
                  <a:lnTo>
                    <a:pt x="46342" y="68999"/>
                  </a:lnTo>
                  <a:lnTo>
                    <a:pt x="59165" y="68999"/>
                  </a:lnTo>
                  <a:lnTo>
                    <a:pt x="84683" y="54394"/>
                  </a:lnTo>
                  <a:lnTo>
                    <a:pt x="114658" y="54394"/>
                  </a:lnTo>
                  <a:lnTo>
                    <a:pt x="110718" y="50355"/>
                  </a:lnTo>
                  <a:lnTo>
                    <a:pt x="105930" y="45974"/>
                  </a:lnTo>
                  <a:lnTo>
                    <a:pt x="103301" y="43713"/>
                  </a:lnTo>
                  <a:lnTo>
                    <a:pt x="111349" y="39103"/>
                  </a:lnTo>
                  <a:lnTo>
                    <a:pt x="98564" y="39103"/>
                  </a:lnTo>
                  <a:lnTo>
                    <a:pt x="93408" y="34137"/>
                  </a:lnTo>
                  <a:lnTo>
                    <a:pt x="90284" y="30022"/>
                  </a:lnTo>
                  <a:lnTo>
                    <a:pt x="88061" y="23520"/>
                  </a:lnTo>
                  <a:lnTo>
                    <a:pt x="89788" y="20586"/>
                  </a:lnTo>
                  <a:lnTo>
                    <a:pt x="98983" y="15341"/>
                  </a:lnTo>
                  <a:lnTo>
                    <a:pt x="104343" y="14173"/>
                  </a:lnTo>
                  <a:lnTo>
                    <a:pt x="157647" y="14173"/>
                  </a:lnTo>
                  <a:lnTo>
                    <a:pt x="163473" y="10833"/>
                  </a:lnTo>
                  <a:lnTo>
                    <a:pt x="145554" y="10833"/>
                  </a:lnTo>
                  <a:lnTo>
                    <a:pt x="139382" y="7772"/>
                  </a:lnTo>
                  <a:lnTo>
                    <a:pt x="133096" y="5346"/>
                  </a:lnTo>
                  <a:lnTo>
                    <a:pt x="120243" y="1778"/>
                  </a:lnTo>
                  <a:lnTo>
                    <a:pt x="113804" y="711"/>
                  </a:lnTo>
                  <a:lnTo>
                    <a:pt x="100723" y="0"/>
                  </a:lnTo>
                  <a:close/>
                </a:path>
                <a:path w="179069" h="96519">
                  <a:moveTo>
                    <a:pt x="165944" y="24485"/>
                  </a:moveTo>
                  <a:lnTo>
                    <a:pt x="136867" y="24485"/>
                  </a:lnTo>
                  <a:lnTo>
                    <a:pt x="139966" y="26530"/>
                  </a:lnTo>
                  <a:lnTo>
                    <a:pt x="142697" y="28702"/>
                  </a:lnTo>
                  <a:lnTo>
                    <a:pt x="145021" y="30988"/>
                  </a:lnTo>
                  <a:lnTo>
                    <a:pt x="147370" y="33261"/>
                  </a:lnTo>
                  <a:lnTo>
                    <a:pt x="149263" y="35496"/>
                  </a:lnTo>
                  <a:lnTo>
                    <a:pt x="152285" y="39839"/>
                  </a:lnTo>
                  <a:lnTo>
                    <a:pt x="153415" y="41859"/>
                  </a:lnTo>
                  <a:lnTo>
                    <a:pt x="154152" y="43738"/>
                  </a:lnTo>
                  <a:lnTo>
                    <a:pt x="154940" y="45605"/>
                  </a:lnTo>
                  <a:lnTo>
                    <a:pt x="155167" y="46634"/>
                  </a:lnTo>
                  <a:lnTo>
                    <a:pt x="155244" y="48361"/>
                  </a:lnTo>
                  <a:lnTo>
                    <a:pt x="178866" y="44869"/>
                  </a:lnTo>
                  <a:lnTo>
                    <a:pt x="177393" y="40170"/>
                  </a:lnTo>
                  <a:lnTo>
                    <a:pt x="174713" y="35318"/>
                  </a:lnTo>
                  <a:lnTo>
                    <a:pt x="166903" y="25323"/>
                  </a:lnTo>
                  <a:lnTo>
                    <a:pt x="165944" y="24485"/>
                  </a:lnTo>
                  <a:close/>
                </a:path>
                <a:path w="179069" h="96519">
                  <a:moveTo>
                    <a:pt x="157647" y="14173"/>
                  </a:moveTo>
                  <a:lnTo>
                    <a:pt x="104343" y="14173"/>
                  </a:lnTo>
                  <a:lnTo>
                    <a:pt x="116497" y="14871"/>
                  </a:lnTo>
                  <a:lnTo>
                    <a:pt x="123215" y="16967"/>
                  </a:lnTo>
                  <a:lnTo>
                    <a:pt x="130517" y="20815"/>
                  </a:lnTo>
                  <a:lnTo>
                    <a:pt x="98564" y="39103"/>
                  </a:lnTo>
                  <a:lnTo>
                    <a:pt x="111349" y="39103"/>
                  </a:lnTo>
                  <a:lnTo>
                    <a:pt x="136867" y="24485"/>
                  </a:lnTo>
                  <a:lnTo>
                    <a:pt x="165944" y="24485"/>
                  </a:lnTo>
                  <a:lnTo>
                    <a:pt x="161442" y="20548"/>
                  </a:lnTo>
                  <a:lnTo>
                    <a:pt x="154457" y="16002"/>
                  </a:lnTo>
                  <a:lnTo>
                    <a:pt x="157647" y="14173"/>
                  </a:lnTo>
                  <a:close/>
                </a:path>
                <a:path w="179069" h="96519">
                  <a:moveTo>
                    <a:pt x="161925" y="1460"/>
                  </a:moveTo>
                  <a:lnTo>
                    <a:pt x="145554" y="10833"/>
                  </a:lnTo>
                  <a:lnTo>
                    <a:pt x="163473" y="10833"/>
                  </a:lnTo>
                  <a:lnTo>
                    <a:pt x="170827" y="6616"/>
                  </a:lnTo>
                  <a:lnTo>
                    <a:pt x="161925" y="1460"/>
                  </a:lnTo>
                  <a:close/>
                </a:path>
              </a:pathLst>
            </a:custGeom>
            <a:solidFill>
              <a:srgbClr val="FFD6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89">
            <a:extLst>
              <a:ext uri="{FF2B5EF4-FFF2-40B4-BE49-F238E27FC236}">
                <a16:creationId xmlns:a16="http://schemas.microsoft.com/office/drawing/2014/main" xmlns="" id="{1A85BE38-3446-44CF-8D00-411E1770993A}"/>
              </a:ext>
            </a:extLst>
          </p:cNvPr>
          <p:cNvSpPr txBox="1"/>
          <p:nvPr/>
        </p:nvSpPr>
        <p:spPr>
          <a:xfrm>
            <a:off x="9992273" y="3805374"/>
            <a:ext cx="1699267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5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Pekerjaan</a:t>
            </a:r>
            <a:endParaRPr sz="2000" dirty="0">
              <a:solidFill>
                <a:srgbClr val="6BBA9C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6" name="object 79">
            <a:extLst>
              <a:ext uri="{FF2B5EF4-FFF2-40B4-BE49-F238E27FC236}">
                <a16:creationId xmlns:a16="http://schemas.microsoft.com/office/drawing/2014/main" xmlns="" id="{A2364E7D-72CE-4032-961A-BF1C828044A1}"/>
              </a:ext>
            </a:extLst>
          </p:cNvPr>
          <p:cNvSpPr/>
          <p:nvPr/>
        </p:nvSpPr>
        <p:spPr>
          <a:xfrm flipV="1">
            <a:off x="7951178" y="4099603"/>
            <a:ext cx="3150542" cy="123111"/>
          </a:xfrm>
          <a:custGeom>
            <a:avLst/>
            <a:gdLst/>
            <a:ahLst/>
            <a:cxnLst/>
            <a:rect l="l" t="t" r="r" b="b"/>
            <a:pathLst>
              <a:path w="1332865">
                <a:moveTo>
                  <a:pt x="0" y="0"/>
                </a:moveTo>
                <a:lnTo>
                  <a:pt x="1332445" y="0"/>
                </a:lnTo>
              </a:path>
            </a:pathLst>
          </a:custGeom>
          <a:ln w="28575">
            <a:solidFill>
              <a:srgbClr val="FEC2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7" name="Rounded Rectangle 125">
            <a:extLst>
              <a:ext uri="{FF2B5EF4-FFF2-40B4-BE49-F238E27FC236}">
                <a16:creationId xmlns:a16="http://schemas.microsoft.com/office/drawing/2014/main" xmlns="" id="{FBDAA176-725D-4E39-8902-BB07BECF5962}"/>
              </a:ext>
            </a:extLst>
          </p:cNvPr>
          <p:cNvSpPr/>
          <p:nvPr/>
        </p:nvSpPr>
        <p:spPr>
          <a:xfrm>
            <a:off x="839290" y="3765635"/>
            <a:ext cx="10570238" cy="2705248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07DB006E-DC7E-4464-A6BD-A6A8A37A3C0C}"/>
              </a:ext>
            </a:extLst>
          </p:cNvPr>
          <p:cNvGrpSpPr/>
          <p:nvPr/>
        </p:nvGrpSpPr>
        <p:grpSpPr>
          <a:xfrm>
            <a:off x="8745636" y="4468176"/>
            <a:ext cx="1822946" cy="1650657"/>
            <a:chOff x="494682" y="995494"/>
            <a:chExt cx="697858" cy="614336"/>
          </a:xfrm>
        </p:grpSpPr>
        <p:sp>
          <p:nvSpPr>
            <p:cNvPr id="79" name="object 51">
              <a:extLst>
                <a:ext uri="{FF2B5EF4-FFF2-40B4-BE49-F238E27FC236}">
                  <a16:creationId xmlns:a16="http://schemas.microsoft.com/office/drawing/2014/main" xmlns="" id="{091746CD-1A2E-45A6-B8BF-A98C49965F8F}"/>
                </a:ext>
              </a:extLst>
            </p:cNvPr>
            <p:cNvSpPr/>
            <p:nvPr/>
          </p:nvSpPr>
          <p:spPr>
            <a:xfrm>
              <a:off x="495692" y="1211044"/>
              <a:ext cx="696595" cy="398780"/>
            </a:xfrm>
            <a:custGeom>
              <a:avLst/>
              <a:gdLst/>
              <a:ahLst/>
              <a:cxnLst/>
              <a:rect l="l" t="t" r="r" b="b"/>
              <a:pathLst>
                <a:path w="696594" h="398780">
                  <a:moveTo>
                    <a:pt x="696023" y="0"/>
                  </a:moveTo>
                  <a:lnTo>
                    <a:pt x="0" y="147701"/>
                  </a:lnTo>
                  <a:lnTo>
                    <a:pt x="0" y="273964"/>
                  </a:lnTo>
                  <a:lnTo>
                    <a:pt x="219024" y="398399"/>
                  </a:lnTo>
                  <a:lnTo>
                    <a:pt x="696023" y="62966"/>
                  </a:lnTo>
                  <a:lnTo>
                    <a:pt x="696023" y="0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52">
              <a:extLst>
                <a:ext uri="{FF2B5EF4-FFF2-40B4-BE49-F238E27FC236}">
                  <a16:creationId xmlns:a16="http://schemas.microsoft.com/office/drawing/2014/main" xmlns="" id="{C7EE7132-6514-4491-A0B2-2D77FC51E285}"/>
                </a:ext>
              </a:extLst>
            </p:cNvPr>
            <p:cNvSpPr/>
            <p:nvPr/>
          </p:nvSpPr>
          <p:spPr>
            <a:xfrm>
              <a:off x="714716" y="1211050"/>
              <a:ext cx="477520" cy="398780"/>
            </a:xfrm>
            <a:custGeom>
              <a:avLst/>
              <a:gdLst/>
              <a:ahLst/>
              <a:cxnLst/>
              <a:rect l="l" t="t" r="r" b="b"/>
              <a:pathLst>
                <a:path w="477519" h="398780">
                  <a:moveTo>
                    <a:pt x="476999" y="0"/>
                  </a:moveTo>
                  <a:lnTo>
                    <a:pt x="2654" y="237337"/>
                  </a:lnTo>
                  <a:lnTo>
                    <a:pt x="0" y="398399"/>
                  </a:lnTo>
                  <a:lnTo>
                    <a:pt x="476999" y="126479"/>
                  </a:lnTo>
                  <a:lnTo>
                    <a:pt x="476999" y="0"/>
                  </a:lnTo>
                  <a:close/>
                </a:path>
              </a:pathLst>
            </a:custGeom>
            <a:solidFill>
              <a:srgbClr val="3B8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53">
              <a:extLst>
                <a:ext uri="{FF2B5EF4-FFF2-40B4-BE49-F238E27FC236}">
                  <a16:creationId xmlns:a16="http://schemas.microsoft.com/office/drawing/2014/main" xmlns="" id="{B18BF5E6-0548-4662-8F94-BFC546B29489}"/>
                </a:ext>
              </a:extLst>
            </p:cNvPr>
            <p:cNvSpPr/>
            <p:nvPr/>
          </p:nvSpPr>
          <p:spPr>
            <a:xfrm>
              <a:off x="494682" y="1084543"/>
              <a:ext cx="696595" cy="402590"/>
            </a:xfrm>
            <a:custGeom>
              <a:avLst/>
              <a:gdLst/>
              <a:ahLst/>
              <a:cxnLst/>
              <a:rect l="l" t="t" r="r" b="b"/>
              <a:pathLst>
                <a:path w="696594" h="402590">
                  <a:moveTo>
                    <a:pt x="475780" y="0"/>
                  </a:moveTo>
                  <a:lnTo>
                    <a:pt x="432353" y="24795"/>
                  </a:lnTo>
                  <a:lnTo>
                    <a:pt x="0" y="275996"/>
                  </a:lnTo>
                  <a:lnTo>
                    <a:pt x="220510" y="402069"/>
                  </a:lnTo>
                  <a:lnTo>
                    <a:pt x="524238" y="228094"/>
                  </a:lnTo>
                  <a:lnTo>
                    <a:pt x="653438" y="151873"/>
                  </a:lnTo>
                  <a:lnTo>
                    <a:pt x="696277" y="126072"/>
                  </a:lnTo>
                  <a:lnTo>
                    <a:pt x="475780" y="0"/>
                  </a:lnTo>
                  <a:close/>
                </a:path>
              </a:pathLst>
            </a:custGeom>
            <a:solidFill>
              <a:srgbClr val="8A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54">
              <a:extLst>
                <a:ext uri="{FF2B5EF4-FFF2-40B4-BE49-F238E27FC236}">
                  <a16:creationId xmlns:a16="http://schemas.microsoft.com/office/drawing/2014/main" xmlns="" id="{B77B3691-B106-400C-AB78-8E2B944ADFEA}"/>
                </a:ext>
              </a:extLst>
            </p:cNvPr>
            <p:cNvSpPr/>
            <p:nvPr/>
          </p:nvSpPr>
          <p:spPr>
            <a:xfrm>
              <a:off x="532080" y="1109056"/>
              <a:ext cx="608965" cy="351790"/>
            </a:xfrm>
            <a:custGeom>
              <a:avLst/>
              <a:gdLst/>
              <a:ahLst/>
              <a:cxnLst/>
              <a:rect l="l" t="t" r="r" b="b"/>
              <a:pathLst>
                <a:path w="608965" h="351790">
                  <a:moveTo>
                    <a:pt x="429945" y="0"/>
                  </a:moveTo>
                  <a:lnTo>
                    <a:pt x="0" y="249415"/>
                  </a:lnTo>
                  <a:lnTo>
                    <a:pt x="177025" y="351294"/>
                  </a:lnTo>
                  <a:lnTo>
                    <a:pt x="250009" y="309587"/>
                  </a:lnTo>
                  <a:lnTo>
                    <a:pt x="149745" y="309587"/>
                  </a:lnTo>
                  <a:lnTo>
                    <a:pt x="84924" y="272072"/>
                  </a:lnTo>
                  <a:lnTo>
                    <a:pt x="94367" y="262178"/>
                  </a:lnTo>
                  <a:lnTo>
                    <a:pt x="96059" y="249982"/>
                  </a:lnTo>
                  <a:lnTo>
                    <a:pt x="91022" y="237844"/>
                  </a:lnTo>
                  <a:lnTo>
                    <a:pt x="80276" y="228130"/>
                  </a:lnTo>
                  <a:lnTo>
                    <a:pt x="204749" y="155689"/>
                  </a:lnTo>
                  <a:lnTo>
                    <a:pt x="402911" y="155689"/>
                  </a:lnTo>
                  <a:lnTo>
                    <a:pt x="395924" y="147261"/>
                  </a:lnTo>
                  <a:lnTo>
                    <a:pt x="377990" y="134442"/>
                  </a:lnTo>
                  <a:lnTo>
                    <a:pt x="353965" y="123835"/>
                  </a:lnTo>
                  <a:lnTo>
                    <a:pt x="327452" y="117238"/>
                  </a:lnTo>
                  <a:lnTo>
                    <a:pt x="316082" y="116179"/>
                  </a:lnTo>
                  <a:lnTo>
                    <a:pt x="272961" y="116179"/>
                  </a:lnTo>
                  <a:lnTo>
                    <a:pt x="393865" y="46329"/>
                  </a:lnTo>
                  <a:lnTo>
                    <a:pt x="511587" y="46329"/>
                  </a:lnTo>
                  <a:lnTo>
                    <a:pt x="429945" y="0"/>
                  </a:lnTo>
                  <a:close/>
                </a:path>
                <a:path w="608965" h="351790">
                  <a:moveTo>
                    <a:pt x="181563" y="299634"/>
                  </a:moveTo>
                  <a:lnTo>
                    <a:pt x="164826" y="303044"/>
                  </a:lnTo>
                  <a:lnTo>
                    <a:pt x="149745" y="309587"/>
                  </a:lnTo>
                  <a:lnTo>
                    <a:pt x="250009" y="309587"/>
                  </a:lnTo>
                  <a:lnTo>
                    <a:pt x="257610" y="305244"/>
                  </a:lnTo>
                  <a:lnTo>
                    <a:pt x="212991" y="305244"/>
                  </a:lnTo>
                  <a:lnTo>
                    <a:pt x="198203" y="300115"/>
                  </a:lnTo>
                  <a:lnTo>
                    <a:pt x="181563" y="299634"/>
                  </a:lnTo>
                  <a:close/>
                </a:path>
                <a:path w="608965" h="351790">
                  <a:moveTo>
                    <a:pt x="379784" y="235165"/>
                  </a:moveTo>
                  <a:lnTo>
                    <a:pt x="335203" y="235165"/>
                  </a:lnTo>
                  <a:lnTo>
                    <a:pt x="212991" y="305244"/>
                  </a:lnTo>
                  <a:lnTo>
                    <a:pt x="257610" y="305244"/>
                  </a:lnTo>
                  <a:lnTo>
                    <a:pt x="379784" y="235165"/>
                  </a:lnTo>
                  <a:close/>
                </a:path>
                <a:path w="608965" h="351790">
                  <a:moveTo>
                    <a:pt x="402911" y="155689"/>
                  </a:moveTo>
                  <a:lnTo>
                    <a:pt x="204749" y="155689"/>
                  </a:lnTo>
                  <a:lnTo>
                    <a:pt x="202299" y="171221"/>
                  </a:lnTo>
                  <a:lnTo>
                    <a:pt x="237020" y="215938"/>
                  </a:lnTo>
                  <a:lnTo>
                    <a:pt x="284035" y="232867"/>
                  </a:lnTo>
                  <a:lnTo>
                    <a:pt x="309786" y="235904"/>
                  </a:lnTo>
                  <a:lnTo>
                    <a:pt x="335203" y="235165"/>
                  </a:lnTo>
                  <a:lnTo>
                    <a:pt x="379784" y="235165"/>
                  </a:lnTo>
                  <a:lnTo>
                    <a:pt x="456269" y="190919"/>
                  </a:lnTo>
                  <a:lnTo>
                    <a:pt x="411937" y="190919"/>
                  </a:lnTo>
                  <a:lnTo>
                    <a:pt x="413119" y="176292"/>
                  </a:lnTo>
                  <a:lnTo>
                    <a:pt x="407708" y="161475"/>
                  </a:lnTo>
                  <a:lnTo>
                    <a:pt x="402911" y="155689"/>
                  </a:lnTo>
                  <a:close/>
                </a:path>
                <a:path w="608965" h="351790">
                  <a:moveTo>
                    <a:pt x="516219" y="48958"/>
                  </a:moveTo>
                  <a:lnTo>
                    <a:pt x="469900" y="48958"/>
                  </a:lnTo>
                  <a:lnTo>
                    <a:pt x="535736" y="86144"/>
                  </a:lnTo>
                  <a:lnTo>
                    <a:pt x="524512" y="94917"/>
                  </a:lnTo>
                  <a:lnTo>
                    <a:pt x="518879" y="104541"/>
                  </a:lnTo>
                  <a:lnTo>
                    <a:pt x="520029" y="114063"/>
                  </a:lnTo>
                  <a:lnTo>
                    <a:pt x="529158" y="122529"/>
                  </a:lnTo>
                  <a:lnTo>
                    <a:pt x="411937" y="190919"/>
                  </a:lnTo>
                  <a:lnTo>
                    <a:pt x="456269" y="190919"/>
                  </a:lnTo>
                  <a:lnTo>
                    <a:pt x="608558" y="101358"/>
                  </a:lnTo>
                  <a:lnTo>
                    <a:pt x="516219" y="48958"/>
                  </a:lnTo>
                  <a:close/>
                </a:path>
                <a:path w="608965" h="351790">
                  <a:moveTo>
                    <a:pt x="299949" y="114677"/>
                  </a:moveTo>
                  <a:lnTo>
                    <a:pt x="272961" y="116179"/>
                  </a:lnTo>
                  <a:lnTo>
                    <a:pt x="316082" y="116179"/>
                  </a:lnTo>
                  <a:lnTo>
                    <a:pt x="299949" y="114677"/>
                  </a:lnTo>
                  <a:close/>
                </a:path>
                <a:path w="608965" h="351790">
                  <a:moveTo>
                    <a:pt x="511587" y="46329"/>
                  </a:moveTo>
                  <a:lnTo>
                    <a:pt x="393865" y="46329"/>
                  </a:lnTo>
                  <a:lnTo>
                    <a:pt x="410776" y="52533"/>
                  </a:lnTo>
                  <a:lnTo>
                    <a:pt x="431763" y="55464"/>
                  </a:lnTo>
                  <a:lnTo>
                    <a:pt x="452809" y="54484"/>
                  </a:lnTo>
                  <a:lnTo>
                    <a:pt x="469900" y="48958"/>
                  </a:lnTo>
                  <a:lnTo>
                    <a:pt x="516219" y="48958"/>
                  </a:lnTo>
                  <a:lnTo>
                    <a:pt x="511587" y="46329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55">
              <a:extLst>
                <a:ext uri="{FF2B5EF4-FFF2-40B4-BE49-F238E27FC236}">
                  <a16:creationId xmlns:a16="http://schemas.microsoft.com/office/drawing/2014/main" xmlns="" id="{5B760080-EB20-467D-B063-65AE1A751C3C}"/>
                </a:ext>
              </a:extLst>
            </p:cNvPr>
            <p:cNvSpPr/>
            <p:nvPr/>
          </p:nvSpPr>
          <p:spPr>
            <a:xfrm>
              <a:off x="777050" y="1253258"/>
              <a:ext cx="119862" cy="644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6">
              <a:extLst>
                <a:ext uri="{FF2B5EF4-FFF2-40B4-BE49-F238E27FC236}">
                  <a16:creationId xmlns:a16="http://schemas.microsoft.com/office/drawing/2014/main" xmlns="" id="{BD19FB06-5BC6-43B8-AE48-F6614198A5BD}"/>
                </a:ext>
              </a:extLst>
            </p:cNvPr>
            <p:cNvSpPr/>
            <p:nvPr/>
          </p:nvSpPr>
          <p:spPr>
            <a:xfrm>
              <a:off x="684995" y="1348115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5787" y="0"/>
                  </a:moveTo>
                  <a:lnTo>
                    <a:pt x="16262" y="1205"/>
                  </a:lnTo>
                  <a:lnTo>
                    <a:pt x="7796" y="4525"/>
                  </a:lnTo>
                  <a:lnTo>
                    <a:pt x="2067" y="9419"/>
                  </a:lnTo>
                  <a:lnTo>
                    <a:pt x="0" y="14917"/>
                  </a:lnTo>
                  <a:lnTo>
                    <a:pt x="1611" y="20363"/>
                  </a:lnTo>
                  <a:lnTo>
                    <a:pt x="6919" y="25099"/>
                  </a:lnTo>
                  <a:lnTo>
                    <a:pt x="15077" y="28189"/>
                  </a:lnTo>
                  <a:lnTo>
                    <a:pt x="24468" y="29140"/>
                  </a:lnTo>
                  <a:lnTo>
                    <a:pt x="33959" y="27959"/>
                  </a:lnTo>
                  <a:lnTo>
                    <a:pt x="42416" y="24655"/>
                  </a:lnTo>
                  <a:lnTo>
                    <a:pt x="48177" y="19759"/>
                  </a:lnTo>
                  <a:lnTo>
                    <a:pt x="50288" y="14241"/>
                  </a:lnTo>
                  <a:lnTo>
                    <a:pt x="48711" y="8771"/>
                  </a:lnTo>
                  <a:lnTo>
                    <a:pt x="43407" y="4017"/>
                  </a:lnTo>
                  <a:lnTo>
                    <a:pt x="35219" y="930"/>
                  </a:lnTo>
                  <a:lnTo>
                    <a:pt x="25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57">
              <a:extLst>
                <a:ext uri="{FF2B5EF4-FFF2-40B4-BE49-F238E27FC236}">
                  <a16:creationId xmlns:a16="http://schemas.microsoft.com/office/drawing/2014/main" xmlns="" id="{B9B30045-868C-4E3F-A506-72970634D9B4}"/>
                </a:ext>
              </a:extLst>
            </p:cNvPr>
            <p:cNvSpPr/>
            <p:nvPr/>
          </p:nvSpPr>
          <p:spPr>
            <a:xfrm>
              <a:off x="950013" y="1194678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5833" y="0"/>
                  </a:moveTo>
                  <a:lnTo>
                    <a:pt x="16265" y="1235"/>
                  </a:lnTo>
                  <a:lnTo>
                    <a:pt x="7773" y="4578"/>
                  </a:lnTo>
                  <a:lnTo>
                    <a:pt x="2043" y="9499"/>
                  </a:lnTo>
                  <a:lnTo>
                    <a:pt x="0" y="15016"/>
                  </a:lnTo>
                  <a:lnTo>
                    <a:pt x="1678" y="20464"/>
                  </a:lnTo>
                  <a:lnTo>
                    <a:pt x="7113" y="25177"/>
                  </a:lnTo>
                  <a:lnTo>
                    <a:pt x="15435" y="28211"/>
                  </a:lnTo>
                  <a:lnTo>
                    <a:pt x="24976" y="29084"/>
                  </a:lnTo>
                  <a:lnTo>
                    <a:pt x="34574" y="27826"/>
                  </a:lnTo>
                  <a:lnTo>
                    <a:pt x="43067" y="24466"/>
                  </a:lnTo>
                  <a:lnTo>
                    <a:pt x="48778" y="19546"/>
                  </a:lnTo>
                  <a:lnTo>
                    <a:pt x="50780" y="14044"/>
                  </a:lnTo>
                  <a:lnTo>
                    <a:pt x="49066" y="8616"/>
                  </a:lnTo>
                  <a:lnTo>
                    <a:pt x="43626" y="3917"/>
                  </a:lnTo>
                  <a:lnTo>
                    <a:pt x="35334" y="888"/>
                  </a:lnTo>
                  <a:lnTo>
                    <a:pt x="25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58">
              <a:extLst>
                <a:ext uri="{FF2B5EF4-FFF2-40B4-BE49-F238E27FC236}">
                  <a16:creationId xmlns:a16="http://schemas.microsoft.com/office/drawing/2014/main" xmlns="" id="{6542FFD1-AC66-4B47-B44E-33B04F77D274}"/>
                </a:ext>
              </a:extLst>
            </p:cNvPr>
            <p:cNvSpPr/>
            <p:nvPr/>
          </p:nvSpPr>
          <p:spPr>
            <a:xfrm>
              <a:off x="495200" y="1121995"/>
              <a:ext cx="696595" cy="398780"/>
            </a:xfrm>
            <a:custGeom>
              <a:avLst/>
              <a:gdLst/>
              <a:ahLst/>
              <a:cxnLst/>
              <a:rect l="l" t="t" r="r" b="b"/>
              <a:pathLst>
                <a:path w="696594" h="398780">
                  <a:moveTo>
                    <a:pt x="0" y="0"/>
                  </a:moveTo>
                  <a:lnTo>
                    <a:pt x="0" y="62966"/>
                  </a:lnTo>
                  <a:lnTo>
                    <a:pt x="476973" y="398399"/>
                  </a:lnTo>
                  <a:lnTo>
                    <a:pt x="695998" y="273964"/>
                  </a:lnTo>
                  <a:lnTo>
                    <a:pt x="695998" y="147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59">
              <a:extLst>
                <a:ext uri="{FF2B5EF4-FFF2-40B4-BE49-F238E27FC236}">
                  <a16:creationId xmlns:a16="http://schemas.microsoft.com/office/drawing/2014/main" xmlns="" id="{BCB55F46-BFE1-482E-B83E-C8CBAAE2188E}"/>
                </a:ext>
              </a:extLst>
            </p:cNvPr>
            <p:cNvSpPr/>
            <p:nvPr/>
          </p:nvSpPr>
          <p:spPr>
            <a:xfrm>
              <a:off x="495200" y="1121995"/>
              <a:ext cx="477520" cy="398780"/>
            </a:xfrm>
            <a:custGeom>
              <a:avLst/>
              <a:gdLst/>
              <a:ahLst/>
              <a:cxnLst/>
              <a:rect l="l" t="t" r="r" b="b"/>
              <a:pathLst>
                <a:path w="477519" h="398780">
                  <a:moveTo>
                    <a:pt x="0" y="0"/>
                  </a:moveTo>
                  <a:lnTo>
                    <a:pt x="0" y="126479"/>
                  </a:lnTo>
                  <a:lnTo>
                    <a:pt x="476973" y="398399"/>
                  </a:lnTo>
                  <a:lnTo>
                    <a:pt x="474345" y="237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8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60">
              <a:extLst>
                <a:ext uri="{FF2B5EF4-FFF2-40B4-BE49-F238E27FC236}">
                  <a16:creationId xmlns:a16="http://schemas.microsoft.com/office/drawing/2014/main" xmlns="" id="{B57C5B98-B861-4306-9B06-15F0018CC10E}"/>
                </a:ext>
              </a:extLst>
            </p:cNvPr>
            <p:cNvSpPr/>
            <p:nvPr/>
          </p:nvSpPr>
          <p:spPr>
            <a:xfrm>
              <a:off x="495945" y="995494"/>
              <a:ext cx="696595" cy="402590"/>
            </a:xfrm>
            <a:custGeom>
              <a:avLst/>
              <a:gdLst/>
              <a:ahLst/>
              <a:cxnLst/>
              <a:rect l="l" t="t" r="r" b="b"/>
              <a:pathLst>
                <a:path w="696594" h="402590">
                  <a:moveTo>
                    <a:pt x="220510" y="0"/>
                  </a:moveTo>
                  <a:lnTo>
                    <a:pt x="0" y="126072"/>
                  </a:lnTo>
                  <a:lnTo>
                    <a:pt x="42841" y="151873"/>
                  </a:lnTo>
                  <a:lnTo>
                    <a:pt x="172048" y="228094"/>
                  </a:lnTo>
                  <a:lnTo>
                    <a:pt x="475780" y="402069"/>
                  </a:lnTo>
                  <a:lnTo>
                    <a:pt x="696290" y="275996"/>
                  </a:lnTo>
                  <a:lnTo>
                    <a:pt x="220510" y="0"/>
                  </a:lnTo>
                  <a:close/>
                </a:path>
              </a:pathLst>
            </a:custGeom>
            <a:solidFill>
              <a:srgbClr val="8A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61">
              <a:extLst>
                <a:ext uri="{FF2B5EF4-FFF2-40B4-BE49-F238E27FC236}">
                  <a16:creationId xmlns:a16="http://schemas.microsoft.com/office/drawing/2014/main" xmlns="" id="{D81DE563-4D70-4B5F-B550-791602862295}"/>
                </a:ext>
              </a:extLst>
            </p:cNvPr>
            <p:cNvSpPr/>
            <p:nvPr/>
          </p:nvSpPr>
          <p:spPr>
            <a:xfrm>
              <a:off x="546273" y="1020004"/>
              <a:ext cx="608965" cy="351790"/>
            </a:xfrm>
            <a:custGeom>
              <a:avLst/>
              <a:gdLst/>
              <a:ahLst/>
              <a:cxnLst/>
              <a:rect l="l" t="t" r="r" b="b"/>
              <a:pathLst>
                <a:path w="608965" h="351790">
                  <a:moveTo>
                    <a:pt x="178612" y="0"/>
                  </a:moveTo>
                  <a:lnTo>
                    <a:pt x="0" y="101358"/>
                  </a:lnTo>
                  <a:lnTo>
                    <a:pt x="128886" y="177321"/>
                  </a:lnTo>
                  <a:lnTo>
                    <a:pt x="431533" y="351294"/>
                  </a:lnTo>
                  <a:lnTo>
                    <a:pt x="504006" y="309587"/>
                  </a:lnTo>
                  <a:lnTo>
                    <a:pt x="458787" y="309587"/>
                  </a:lnTo>
                  <a:lnTo>
                    <a:pt x="448811" y="305257"/>
                  </a:lnTo>
                  <a:lnTo>
                    <a:pt x="395554" y="305257"/>
                  </a:lnTo>
                  <a:lnTo>
                    <a:pt x="273342" y="235165"/>
                  </a:lnTo>
                  <a:lnTo>
                    <a:pt x="305022" y="235165"/>
                  </a:lnTo>
                  <a:lnTo>
                    <a:pt x="324508" y="232867"/>
                  </a:lnTo>
                  <a:lnTo>
                    <a:pt x="349228" y="226171"/>
                  </a:lnTo>
                  <a:lnTo>
                    <a:pt x="371551" y="215938"/>
                  </a:lnTo>
                  <a:lnTo>
                    <a:pt x="390076" y="202207"/>
                  </a:lnTo>
                  <a:lnTo>
                    <a:pt x="398680" y="190931"/>
                  </a:lnTo>
                  <a:lnTo>
                    <a:pt x="196596" y="190931"/>
                  </a:lnTo>
                  <a:lnTo>
                    <a:pt x="79387" y="122529"/>
                  </a:lnTo>
                  <a:lnTo>
                    <a:pt x="88527" y="114063"/>
                  </a:lnTo>
                  <a:lnTo>
                    <a:pt x="89677" y="104541"/>
                  </a:lnTo>
                  <a:lnTo>
                    <a:pt x="84041" y="94917"/>
                  </a:lnTo>
                  <a:lnTo>
                    <a:pt x="72821" y="86144"/>
                  </a:lnTo>
                  <a:lnTo>
                    <a:pt x="138645" y="48958"/>
                  </a:lnTo>
                  <a:lnTo>
                    <a:pt x="207518" y="48958"/>
                  </a:lnTo>
                  <a:lnTo>
                    <a:pt x="214680" y="46329"/>
                  </a:lnTo>
                  <a:lnTo>
                    <a:pt x="259223" y="46329"/>
                  </a:lnTo>
                  <a:lnTo>
                    <a:pt x="178612" y="0"/>
                  </a:lnTo>
                  <a:close/>
                </a:path>
                <a:path w="608965" h="351790">
                  <a:moveTo>
                    <a:pt x="448176" y="155689"/>
                  </a:moveTo>
                  <a:lnTo>
                    <a:pt x="403796" y="155689"/>
                  </a:lnTo>
                  <a:lnTo>
                    <a:pt x="528294" y="228130"/>
                  </a:lnTo>
                  <a:lnTo>
                    <a:pt x="517530" y="237844"/>
                  </a:lnTo>
                  <a:lnTo>
                    <a:pt x="512489" y="249982"/>
                  </a:lnTo>
                  <a:lnTo>
                    <a:pt x="514182" y="262178"/>
                  </a:lnTo>
                  <a:lnTo>
                    <a:pt x="523621" y="272072"/>
                  </a:lnTo>
                  <a:lnTo>
                    <a:pt x="458787" y="309587"/>
                  </a:lnTo>
                  <a:lnTo>
                    <a:pt x="504006" y="309587"/>
                  </a:lnTo>
                  <a:lnTo>
                    <a:pt x="608545" y="249428"/>
                  </a:lnTo>
                  <a:lnTo>
                    <a:pt x="448176" y="155689"/>
                  </a:lnTo>
                  <a:close/>
                </a:path>
                <a:path w="608965" h="351790">
                  <a:moveTo>
                    <a:pt x="426980" y="299635"/>
                  </a:moveTo>
                  <a:lnTo>
                    <a:pt x="410342" y="300120"/>
                  </a:lnTo>
                  <a:lnTo>
                    <a:pt x="395554" y="305257"/>
                  </a:lnTo>
                  <a:lnTo>
                    <a:pt x="448811" y="305257"/>
                  </a:lnTo>
                  <a:lnTo>
                    <a:pt x="443713" y="303044"/>
                  </a:lnTo>
                  <a:lnTo>
                    <a:pt x="426980" y="299635"/>
                  </a:lnTo>
                  <a:close/>
                </a:path>
                <a:path w="608965" h="351790">
                  <a:moveTo>
                    <a:pt x="305022" y="235165"/>
                  </a:moveTo>
                  <a:lnTo>
                    <a:pt x="273342" y="235165"/>
                  </a:lnTo>
                  <a:lnTo>
                    <a:pt x="298758" y="235904"/>
                  </a:lnTo>
                  <a:lnTo>
                    <a:pt x="305022" y="235165"/>
                  </a:lnTo>
                  <a:close/>
                </a:path>
                <a:path w="608965" h="351790">
                  <a:moveTo>
                    <a:pt x="308622" y="114677"/>
                  </a:moveTo>
                  <a:lnTo>
                    <a:pt x="254582" y="123835"/>
                  </a:lnTo>
                  <a:lnTo>
                    <a:pt x="212628" y="147262"/>
                  </a:lnTo>
                  <a:lnTo>
                    <a:pt x="195428" y="176297"/>
                  </a:lnTo>
                  <a:lnTo>
                    <a:pt x="196596" y="190931"/>
                  </a:lnTo>
                  <a:lnTo>
                    <a:pt x="398680" y="190931"/>
                  </a:lnTo>
                  <a:lnTo>
                    <a:pt x="401666" y="187018"/>
                  </a:lnTo>
                  <a:lnTo>
                    <a:pt x="406259" y="171227"/>
                  </a:lnTo>
                  <a:lnTo>
                    <a:pt x="403796" y="155689"/>
                  </a:lnTo>
                  <a:lnTo>
                    <a:pt x="448176" y="155689"/>
                  </a:lnTo>
                  <a:lnTo>
                    <a:pt x="380133" y="116179"/>
                  </a:lnTo>
                  <a:lnTo>
                    <a:pt x="335635" y="116179"/>
                  </a:lnTo>
                  <a:lnTo>
                    <a:pt x="308622" y="114677"/>
                  </a:lnTo>
                  <a:close/>
                </a:path>
                <a:path w="608965" h="351790">
                  <a:moveTo>
                    <a:pt x="259223" y="46329"/>
                  </a:moveTo>
                  <a:lnTo>
                    <a:pt x="214680" y="46329"/>
                  </a:lnTo>
                  <a:lnTo>
                    <a:pt x="335635" y="116179"/>
                  </a:lnTo>
                  <a:lnTo>
                    <a:pt x="380133" y="116179"/>
                  </a:lnTo>
                  <a:lnTo>
                    <a:pt x="259223" y="46329"/>
                  </a:lnTo>
                  <a:close/>
                </a:path>
                <a:path w="608965" h="351790">
                  <a:moveTo>
                    <a:pt x="207518" y="48958"/>
                  </a:moveTo>
                  <a:lnTo>
                    <a:pt x="138645" y="48958"/>
                  </a:lnTo>
                  <a:lnTo>
                    <a:pt x="155743" y="54484"/>
                  </a:lnTo>
                  <a:lnTo>
                    <a:pt x="176791" y="55464"/>
                  </a:lnTo>
                  <a:lnTo>
                    <a:pt x="197776" y="52533"/>
                  </a:lnTo>
                  <a:lnTo>
                    <a:pt x="207518" y="48958"/>
                  </a:lnTo>
                  <a:close/>
                </a:path>
              </a:pathLst>
            </a:custGeom>
            <a:solidFill>
              <a:srgbClr val="42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62">
              <a:extLst>
                <a:ext uri="{FF2B5EF4-FFF2-40B4-BE49-F238E27FC236}">
                  <a16:creationId xmlns:a16="http://schemas.microsoft.com/office/drawing/2014/main" xmlns="" id="{D1A173D7-5735-494A-A211-4934E8C6352F}"/>
                </a:ext>
              </a:extLst>
            </p:cNvPr>
            <p:cNvSpPr/>
            <p:nvPr/>
          </p:nvSpPr>
          <p:spPr>
            <a:xfrm>
              <a:off x="790000" y="1164204"/>
              <a:ext cx="119862" cy="6443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63">
              <a:extLst>
                <a:ext uri="{FF2B5EF4-FFF2-40B4-BE49-F238E27FC236}">
                  <a16:creationId xmlns:a16="http://schemas.microsoft.com/office/drawing/2014/main" xmlns="" id="{4879858A-63CD-4EF9-BA60-CA0845441D32}"/>
                </a:ext>
              </a:extLst>
            </p:cNvPr>
            <p:cNvSpPr/>
            <p:nvPr/>
          </p:nvSpPr>
          <p:spPr>
            <a:xfrm>
              <a:off x="951621" y="1259067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4507" y="0"/>
                  </a:moveTo>
                  <a:lnTo>
                    <a:pt x="15071" y="930"/>
                  </a:lnTo>
                  <a:lnTo>
                    <a:pt x="6881" y="4017"/>
                  </a:lnTo>
                  <a:lnTo>
                    <a:pt x="1576" y="8771"/>
                  </a:lnTo>
                  <a:lnTo>
                    <a:pt x="0" y="14241"/>
                  </a:lnTo>
                  <a:lnTo>
                    <a:pt x="2111" y="19759"/>
                  </a:lnTo>
                  <a:lnTo>
                    <a:pt x="7872" y="24655"/>
                  </a:lnTo>
                  <a:lnTo>
                    <a:pt x="16337" y="27959"/>
                  </a:lnTo>
                  <a:lnTo>
                    <a:pt x="25831" y="29140"/>
                  </a:lnTo>
                  <a:lnTo>
                    <a:pt x="35224" y="28189"/>
                  </a:lnTo>
                  <a:lnTo>
                    <a:pt x="43381" y="25099"/>
                  </a:lnTo>
                  <a:lnTo>
                    <a:pt x="48684" y="20363"/>
                  </a:lnTo>
                  <a:lnTo>
                    <a:pt x="50296" y="14917"/>
                  </a:lnTo>
                  <a:lnTo>
                    <a:pt x="48232" y="9419"/>
                  </a:lnTo>
                  <a:lnTo>
                    <a:pt x="42505" y="4525"/>
                  </a:lnTo>
                  <a:lnTo>
                    <a:pt x="34036" y="1205"/>
                  </a:lnTo>
                  <a:lnTo>
                    <a:pt x="2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64">
              <a:extLst>
                <a:ext uri="{FF2B5EF4-FFF2-40B4-BE49-F238E27FC236}">
                  <a16:creationId xmlns:a16="http://schemas.microsoft.com/office/drawing/2014/main" xmlns="" id="{406064C9-4001-499B-8C6F-83BF85BA794A}"/>
                </a:ext>
              </a:extLst>
            </p:cNvPr>
            <p:cNvSpPr/>
            <p:nvPr/>
          </p:nvSpPr>
          <p:spPr>
            <a:xfrm>
              <a:off x="686111" y="1105624"/>
              <a:ext cx="50800" cy="29209"/>
            </a:xfrm>
            <a:custGeom>
              <a:avLst/>
              <a:gdLst/>
              <a:ahLst/>
              <a:cxnLst/>
              <a:rect l="l" t="t" r="r" b="b"/>
              <a:pathLst>
                <a:path w="50800" h="29209">
                  <a:moveTo>
                    <a:pt x="24947" y="0"/>
                  </a:moveTo>
                  <a:lnTo>
                    <a:pt x="15449" y="887"/>
                  </a:lnTo>
                  <a:lnTo>
                    <a:pt x="7154" y="3916"/>
                  </a:lnTo>
                  <a:lnTo>
                    <a:pt x="1711" y="8614"/>
                  </a:lnTo>
                  <a:lnTo>
                    <a:pt x="0" y="14043"/>
                  </a:lnTo>
                  <a:lnTo>
                    <a:pt x="2006" y="19545"/>
                  </a:lnTo>
                  <a:lnTo>
                    <a:pt x="7713" y="24464"/>
                  </a:lnTo>
                  <a:lnTo>
                    <a:pt x="16208" y="27830"/>
                  </a:lnTo>
                  <a:lnTo>
                    <a:pt x="25809" y="29087"/>
                  </a:lnTo>
                  <a:lnTo>
                    <a:pt x="35351" y="28211"/>
                  </a:lnTo>
                  <a:lnTo>
                    <a:pt x="43667" y="25176"/>
                  </a:lnTo>
                  <a:lnTo>
                    <a:pt x="49109" y="20464"/>
                  </a:lnTo>
                  <a:lnTo>
                    <a:pt x="50790" y="15020"/>
                  </a:lnTo>
                  <a:lnTo>
                    <a:pt x="48744" y="9508"/>
                  </a:lnTo>
                  <a:lnTo>
                    <a:pt x="43006" y="4589"/>
                  </a:lnTo>
                  <a:lnTo>
                    <a:pt x="34511" y="1239"/>
                  </a:lnTo>
                  <a:lnTo>
                    <a:pt x="24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xmlns="" id="{96315A04-F693-4660-85C9-B8D01DEC4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994194"/>
              </p:ext>
            </p:extLst>
          </p:nvPr>
        </p:nvGraphicFramePr>
        <p:xfrm>
          <a:off x="1334142" y="3836961"/>
          <a:ext cx="2427855" cy="290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6C83AEDA-387B-48EF-AC0C-F7CFF3C56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346386"/>
              </p:ext>
            </p:extLst>
          </p:nvPr>
        </p:nvGraphicFramePr>
        <p:xfrm>
          <a:off x="631784" y="3770489"/>
          <a:ext cx="9786210" cy="269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E027F848-8E65-4B31-9857-26E2140E570D}"/>
              </a:ext>
            </a:extLst>
          </p:cNvPr>
          <p:cNvSpPr/>
          <p:nvPr/>
        </p:nvSpPr>
        <p:spPr>
          <a:xfrm>
            <a:off x="0" y="493494"/>
            <a:ext cx="704362" cy="876703"/>
          </a:xfrm>
          <a:prstGeom prst="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6BB3AD05-40F9-4B7D-97E8-BB64A11CAEFD}"/>
              </a:ext>
            </a:extLst>
          </p:cNvPr>
          <p:cNvSpPr txBox="1"/>
          <p:nvPr/>
        </p:nvSpPr>
        <p:spPr>
          <a:xfrm>
            <a:off x="838477" y="424001"/>
            <a:ext cx="4712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rgbClr val="7EB7B1"/>
                </a:solidFill>
                <a:latin typeface="Franklin Gothic Book" panose="020B0503020102020204" pitchFamily="34" charset="0"/>
              </a:rPr>
              <a:t>GAMBARAN UMUM</a:t>
            </a:r>
          </a:p>
          <a:p>
            <a:r>
              <a:rPr lang="id-ID" sz="3200" b="1" dirty="0">
                <a:solidFill>
                  <a:srgbClr val="FEC200"/>
                </a:solidFill>
                <a:latin typeface="Franklin Gothic Book" panose="020B0503020102020204" pitchFamily="34" charset="0"/>
              </a:rPr>
              <a:t>RESPONDEN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70F5A808-39AE-4E72-AE77-6CC005E3E72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2" y="650722"/>
            <a:ext cx="4932354" cy="49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>
            <a:extLst>
              <a:ext uri="{FF2B5EF4-FFF2-40B4-BE49-F238E27FC236}">
                <a16:creationId xmlns:a16="http://schemas.microsoft.com/office/drawing/2014/main" xmlns="" id="{ECD133E1-5789-422F-9923-CEA70C54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8186"/>
            <a:ext cx="12192000" cy="6877538"/>
          </a:xfrm>
          <a:prstGeom prst="rect">
            <a:avLst/>
          </a:prstGeom>
        </p:spPr>
      </p:pic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xmlns="" id="{C8661F70-0141-458A-96C0-651D41AA4787}"/>
              </a:ext>
            </a:extLst>
          </p:cNvPr>
          <p:cNvSpPr/>
          <p:nvPr/>
        </p:nvSpPr>
        <p:spPr>
          <a:xfrm>
            <a:off x="754113" y="1483155"/>
            <a:ext cx="4582414" cy="871748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xmlns="" id="{1879F241-FCAA-482D-A1C8-838F347A8267}"/>
              </a:ext>
            </a:extLst>
          </p:cNvPr>
          <p:cNvSpPr/>
          <p:nvPr/>
        </p:nvSpPr>
        <p:spPr>
          <a:xfrm>
            <a:off x="866757" y="1596883"/>
            <a:ext cx="4582414" cy="871748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SOSIAL KEAGAMAAN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C723A0DD-1A0F-4911-8F6C-45A36DAE1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15950"/>
              </p:ext>
            </p:extLst>
          </p:nvPr>
        </p:nvGraphicFramePr>
        <p:xfrm>
          <a:off x="6096000" y="869094"/>
          <a:ext cx="2478512" cy="2494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78512">
                  <a:extLst>
                    <a:ext uri="{9D8B030D-6E8A-4147-A177-3AD203B41FA5}">
                      <a16:colId xmlns:a16="http://schemas.microsoft.com/office/drawing/2014/main" xmlns="" val="3874054671"/>
                    </a:ext>
                  </a:extLst>
                </a:gridCol>
              </a:tblGrid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Abdul Somad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3225638853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Aa Gym (Abdullah Gymnastiar)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1269568114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>
                          <a:effectLst/>
                          <a:latin typeface="Franklin Gothic Book" panose="020B0503020102020204" pitchFamily="34" charset="0"/>
                        </a:rPr>
                        <a:t>Yusuf Mansur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2994635278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Habib Riziq Shihab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1041791092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Mustofa Bisri (Gus Mus)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2777505123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Adi Hidayat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2390452145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>
                          <a:effectLst/>
                          <a:latin typeface="Franklin Gothic Book" panose="020B0503020102020204" pitchFamily="34" charset="0"/>
                        </a:rPr>
                        <a:t>Buya Yahya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2555870168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>
                          <a:effectLst/>
                          <a:latin typeface="Franklin Gothic Book" panose="020B0503020102020204" pitchFamily="34" charset="0"/>
                        </a:rPr>
                        <a:t>Din Syamsudin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648339576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>
                          <a:effectLst/>
                          <a:latin typeface="Franklin Gothic Book" panose="020B0503020102020204" pitchFamily="34" charset="0"/>
                        </a:rPr>
                        <a:t>Habib Bahar Bin Smith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766589719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>
                          <a:effectLst/>
                          <a:latin typeface="Franklin Gothic Book" panose="020B0503020102020204" pitchFamily="34" charset="0"/>
                        </a:rPr>
                        <a:t>Lainnya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645089164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TT/TJ/RHS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13392" marR="13392" marT="13392" marB="0" anchor="ctr"/>
                </a:tc>
                <a:extLst>
                  <a:ext uri="{0D108BD9-81ED-4DB2-BD59-A6C34878D82A}">
                    <a16:rowId xmlns:a16="http://schemas.microsoft.com/office/drawing/2014/main" xmlns="" val="121089177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D087C00-8251-4960-BD32-6E2C8873CE43}"/>
              </a:ext>
            </a:extLst>
          </p:cNvPr>
          <p:cNvSpPr/>
          <p:nvPr/>
        </p:nvSpPr>
        <p:spPr>
          <a:xfrm>
            <a:off x="8679465" y="931258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0E8B271-7C37-4C6D-BCC4-8F475106F8CD}"/>
              </a:ext>
            </a:extLst>
          </p:cNvPr>
          <p:cNvSpPr/>
          <p:nvPr/>
        </p:nvSpPr>
        <p:spPr>
          <a:xfrm>
            <a:off x="8679464" y="931258"/>
            <a:ext cx="7200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C6673574-4B2C-449C-A417-7448AB0C4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72135"/>
              </p:ext>
            </p:extLst>
          </p:nvPr>
        </p:nvGraphicFramePr>
        <p:xfrm>
          <a:off x="10958716" y="882842"/>
          <a:ext cx="850900" cy="24767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xmlns="" val="4091266090"/>
                    </a:ext>
                  </a:extLst>
                </a:gridCol>
              </a:tblGrid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20,2%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56148555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8,1%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70868208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4,3%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13634917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66955757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19915892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36651937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1068894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22775945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4829671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50,7%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40719248"/>
                  </a:ext>
                </a:extLst>
              </a:tr>
              <a:tr h="225159"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u="none" strike="noStrike" dirty="0">
                          <a:effectLst/>
                          <a:latin typeface="Franklin Gothic Book" panose="020B0503020102020204" pitchFamily="34" charset="0"/>
                        </a:rPr>
                        <a:t>12,9%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13511815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80D6251-AD2A-404D-B3E6-4BDFA66DDF9E}"/>
              </a:ext>
            </a:extLst>
          </p:cNvPr>
          <p:cNvSpPr/>
          <p:nvPr/>
        </p:nvSpPr>
        <p:spPr>
          <a:xfrm>
            <a:off x="8679464" y="1130002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0A42167-9061-4BCE-9156-687C8C461F90}"/>
              </a:ext>
            </a:extLst>
          </p:cNvPr>
          <p:cNvSpPr/>
          <p:nvPr/>
        </p:nvSpPr>
        <p:spPr>
          <a:xfrm>
            <a:off x="8679463" y="1130002"/>
            <a:ext cx="3240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9F03424-3E10-462E-AD0F-AFB9629C6036}"/>
              </a:ext>
            </a:extLst>
          </p:cNvPr>
          <p:cNvSpPr/>
          <p:nvPr/>
        </p:nvSpPr>
        <p:spPr>
          <a:xfrm>
            <a:off x="8679463" y="1366996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DB7E8C4-B56D-4894-BD23-DC16FF7A7F65}"/>
              </a:ext>
            </a:extLst>
          </p:cNvPr>
          <p:cNvSpPr/>
          <p:nvPr/>
        </p:nvSpPr>
        <p:spPr>
          <a:xfrm>
            <a:off x="8679462" y="1366996"/>
            <a:ext cx="1440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8D7F207-5DE0-4858-9F38-EB3C052CA032}"/>
              </a:ext>
            </a:extLst>
          </p:cNvPr>
          <p:cNvSpPr/>
          <p:nvPr/>
        </p:nvSpPr>
        <p:spPr>
          <a:xfrm>
            <a:off x="8679462" y="1603990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AB17791-04CA-4CBB-BB83-D836349C160D}"/>
              </a:ext>
            </a:extLst>
          </p:cNvPr>
          <p:cNvSpPr/>
          <p:nvPr/>
        </p:nvSpPr>
        <p:spPr>
          <a:xfrm>
            <a:off x="8679461" y="1603990"/>
            <a:ext cx="720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1D3B9FC-DA1B-40B9-BEFB-38E1781A5BB5}"/>
              </a:ext>
            </a:extLst>
          </p:cNvPr>
          <p:cNvSpPr/>
          <p:nvPr/>
        </p:nvSpPr>
        <p:spPr>
          <a:xfrm>
            <a:off x="8659307" y="1824564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5182522-875E-4CCF-8953-D978D0549F6D}"/>
              </a:ext>
            </a:extLst>
          </p:cNvPr>
          <p:cNvSpPr/>
          <p:nvPr/>
        </p:nvSpPr>
        <p:spPr>
          <a:xfrm>
            <a:off x="8659306" y="1824564"/>
            <a:ext cx="360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588A47-1FB9-46DC-B88E-A86FDA885F90}"/>
              </a:ext>
            </a:extLst>
          </p:cNvPr>
          <p:cNvSpPr/>
          <p:nvPr/>
        </p:nvSpPr>
        <p:spPr>
          <a:xfrm>
            <a:off x="8663215" y="2061558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B198494-76D8-4DE6-9C3B-BFFB1D0B4959}"/>
              </a:ext>
            </a:extLst>
          </p:cNvPr>
          <p:cNvSpPr/>
          <p:nvPr/>
        </p:nvSpPr>
        <p:spPr>
          <a:xfrm>
            <a:off x="8663214" y="2061558"/>
            <a:ext cx="324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1B3D405-F6FB-4219-9295-2ABDA71BDA47}"/>
              </a:ext>
            </a:extLst>
          </p:cNvPr>
          <p:cNvSpPr/>
          <p:nvPr/>
        </p:nvSpPr>
        <p:spPr>
          <a:xfrm>
            <a:off x="8664514" y="2282616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414302A-0E00-4C69-9FFF-15C762B659B8}"/>
              </a:ext>
            </a:extLst>
          </p:cNvPr>
          <p:cNvSpPr/>
          <p:nvPr/>
        </p:nvSpPr>
        <p:spPr>
          <a:xfrm>
            <a:off x="8664513" y="2282616"/>
            <a:ext cx="288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EEF6110-0C54-4613-A89D-91DF3FCA3F60}"/>
              </a:ext>
            </a:extLst>
          </p:cNvPr>
          <p:cNvSpPr/>
          <p:nvPr/>
        </p:nvSpPr>
        <p:spPr>
          <a:xfrm>
            <a:off x="8659306" y="2511400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B73909C-4060-45DA-8171-30F2D0066432}"/>
              </a:ext>
            </a:extLst>
          </p:cNvPr>
          <p:cNvSpPr/>
          <p:nvPr/>
        </p:nvSpPr>
        <p:spPr>
          <a:xfrm>
            <a:off x="8659305" y="2511400"/>
            <a:ext cx="288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428D768-8F13-4D61-BEA4-4153170B35B8}"/>
              </a:ext>
            </a:extLst>
          </p:cNvPr>
          <p:cNvSpPr/>
          <p:nvPr/>
        </p:nvSpPr>
        <p:spPr>
          <a:xfrm>
            <a:off x="8660079" y="2728934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C234460-9425-469E-98F0-9E3A45D988A0}"/>
              </a:ext>
            </a:extLst>
          </p:cNvPr>
          <p:cNvSpPr/>
          <p:nvPr/>
        </p:nvSpPr>
        <p:spPr>
          <a:xfrm>
            <a:off x="8660078" y="2728934"/>
            <a:ext cx="28800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B1A64E0-C9AC-4E4F-8119-D4BCA181A77D}"/>
              </a:ext>
            </a:extLst>
          </p:cNvPr>
          <p:cNvSpPr/>
          <p:nvPr/>
        </p:nvSpPr>
        <p:spPr>
          <a:xfrm>
            <a:off x="8659305" y="2961752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642C8FF-BE56-43CB-8C0C-FAFEF92D447B}"/>
              </a:ext>
            </a:extLst>
          </p:cNvPr>
          <p:cNvSpPr/>
          <p:nvPr/>
        </p:nvSpPr>
        <p:spPr>
          <a:xfrm flipH="1">
            <a:off x="8665664" y="2961752"/>
            <a:ext cx="1112038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C8720866-7046-428C-BC4C-DEE926499ADA}"/>
              </a:ext>
            </a:extLst>
          </p:cNvPr>
          <p:cNvSpPr/>
          <p:nvPr/>
        </p:nvSpPr>
        <p:spPr>
          <a:xfrm>
            <a:off x="8659305" y="3181817"/>
            <a:ext cx="2239294" cy="154787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AF356E8-6975-46AF-B44B-0E5B137AB6D8}"/>
              </a:ext>
            </a:extLst>
          </p:cNvPr>
          <p:cNvSpPr/>
          <p:nvPr/>
        </p:nvSpPr>
        <p:spPr>
          <a:xfrm flipH="1">
            <a:off x="8665663" y="3181817"/>
            <a:ext cx="490099" cy="154787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6" name="Rounded Rectangle 124">
            <a:extLst>
              <a:ext uri="{FF2B5EF4-FFF2-40B4-BE49-F238E27FC236}">
                <a16:creationId xmlns:a16="http://schemas.microsoft.com/office/drawing/2014/main" xmlns="" id="{B6883333-1478-4AC2-861D-DA8E81ED5CE4}"/>
              </a:ext>
            </a:extLst>
          </p:cNvPr>
          <p:cNvSpPr/>
          <p:nvPr/>
        </p:nvSpPr>
        <p:spPr>
          <a:xfrm>
            <a:off x="6156979" y="306161"/>
            <a:ext cx="5573249" cy="3328913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D4A64A9-609F-47E4-8488-D7A3F018F68F}"/>
              </a:ext>
            </a:extLst>
          </p:cNvPr>
          <p:cNvSpPr/>
          <p:nvPr/>
        </p:nvSpPr>
        <p:spPr>
          <a:xfrm>
            <a:off x="6495017" y="404235"/>
            <a:ext cx="4692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b="1" spc="-2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Afiliasi</a:t>
            </a:r>
            <a:r>
              <a:rPr lang="en-US" b="1" spc="-2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Kultur </a:t>
            </a:r>
            <a:r>
              <a:rPr lang="en-US" b="1" spc="-2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Sosial</a:t>
            </a:r>
            <a:r>
              <a:rPr lang="en-US" b="1" spc="-2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/</a:t>
            </a:r>
            <a:r>
              <a:rPr lang="en-US" b="1" spc="-2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Keagamaan</a:t>
            </a:r>
            <a:endParaRPr lang="en-US" b="1" spc="-25" dirty="0">
              <a:solidFill>
                <a:srgbClr val="6BBA9C"/>
              </a:solidFill>
              <a:latin typeface="Franklin Gothic Book" panose="020B0503020102020204" pitchFamily="34" charset="0"/>
              <a:cs typeface="Arial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xmlns="" id="{B2E1174A-EF6C-4DED-AAA7-F3EDF875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72655"/>
              </p:ext>
            </p:extLst>
          </p:nvPr>
        </p:nvGraphicFramePr>
        <p:xfrm>
          <a:off x="47964" y="4168119"/>
          <a:ext cx="2954329" cy="23726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4329">
                  <a:extLst>
                    <a:ext uri="{9D8B030D-6E8A-4147-A177-3AD203B41FA5}">
                      <a16:colId xmlns:a16="http://schemas.microsoft.com/office/drawing/2014/main" xmlns="" val="3874054671"/>
                    </a:ext>
                  </a:extLst>
                </a:gridCol>
              </a:tblGrid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Anggota jamaah tahlil/sholawat dsb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2563885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Merasa memilki kesamaan kultur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6956811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Pengurus Muslimat Ranting/PAC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9463527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Pengurus NU Ranting/MWC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4179109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Anggota/Aktifis NU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7750512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Pengurus NU Cabang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045214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Pengurus Ansor Ranting/PAC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558701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Pengurs Fatayat Ranting/PAC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4833957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Pengurus Banom NU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66589719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TT/TJ/RHS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4508916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089177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F49ABD6-C0F7-4A1E-A350-105C18C01C2F}"/>
              </a:ext>
            </a:extLst>
          </p:cNvPr>
          <p:cNvSpPr/>
          <p:nvPr/>
        </p:nvSpPr>
        <p:spPr>
          <a:xfrm>
            <a:off x="3044426" y="4235379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EC5D5C14-64AA-42BA-8B91-C62EADC38578}"/>
              </a:ext>
            </a:extLst>
          </p:cNvPr>
          <p:cNvSpPr/>
          <p:nvPr/>
        </p:nvSpPr>
        <p:spPr>
          <a:xfrm>
            <a:off x="3044423" y="4235379"/>
            <a:ext cx="18108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xmlns="" id="{FD06506E-1CA0-4179-87A9-959D885D1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24900"/>
              </p:ext>
            </p:extLst>
          </p:nvPr>
        </p:nvGraphicFramePr>
        <p:xfrm>
          <a:off x="5332255" y="4162433"/>
          <a:ext cx="471488" cy="23895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1488">
                  <a:extLst>
                    <a:ext uri="{9D8B030D-6E8A-4147-A177-3AD203B41FA5}">
                      <a16:colId xmlns:a16="http://schemas.microsoft.com/office/drawing/2014/main" xmlns="" val="4091266090"/>
                    </a:ext>
                  </a:extLst>
                </a:gridCol>
              </a:tblGrid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72,8%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56148555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13,0%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70868208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13634917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66955757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19915892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36651937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1068894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22775945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44829671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40719248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algn="l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13511815"/>
                  </a:ext>
                </a:extLst>
              </a:tr>
            </a:tbl>
          </a:graphicData>
        </a:graphic>
      </p:graphicFrame>
      <p:sp>
        <p:nvSpPr>
          <p:cNvPr id="98" name="Rounded Rectangle 124">
            <a:extLst>
              <a:ext uri="{FF2B5EF4-FFF2-40B4-BE49-F238E27FC236}">
                <a16:creationId xmlns:a16="http://schemas.microsoft.com/office/drawing/2014/main" xmlns="" id="{E773D881-FB94-4B58-8AE3-CBB43B71DD00}"/>
              </a:ext>
            </a:extLst>
          </p:cNvPr>
          <p:cNvSpPr/>
          <p:nvPr/>
        </p:nvSpPr>
        <p:spPr>
          <a:xfrm>
            <a:off x="461773" y="3585810"/>
            <a:ext cx="5573249" cy="2818846"/>
          </a:xfrm>
          <a:prstGeom prst="roundRect">
            <a:avLst/>
          </a:prstGeom>
          <a:noFill/>
          <a:ln>
            <a:solidFill>
              <a:srgbClr val="6BB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32F0F7C0-D0A2-4AFB-B031-1FAEDC0E11FC}"/>
              </a:ext>
            </a:extLst>
          </p:cNvPr>
          <p:cNvSpPr/>
          <p:nvPr/>
        </p:nvSpPr>
        <p:spPr>
          <a:xfrm>
            <a:off x="799811" y="3683883"/>
            <a:ext cx="4692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b="1" spc="-2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Klasifikasi</a:t>
            </a:r>
            <a:r>
              <a:rPr lang="en-US" b="1" spc="-2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b="1" spc="-2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Responden</a:t>
            </a:r>
            <a:r>
              <a:rPr lang="en-US" b="1" spc="-2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yang </a:t>
            </a:r>
            <a:r>
              <a:rPr lang="en-US" b="1" spc="-25" dirty="0" err="1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Mengaku</a:t>
            </a:r>
            <a:r>
              <a:rPr lang="en-US" b="1" spc="-25" dirty="0">
                <a:solidFill>
                  <a:srgbClr val="6BBA9C"/>
                </a:solidFill>
                <a:latin typeface="Franklin Gothic Book" panose="020B0503020102020204" pitchFamily="34" charset="0"/>
                <a:cs typeface="Arial"/>
              </a:rPr>
              <a:t> NU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284F9294-547E-4DB8-9400-2E28EFC108B3}"/>
              </a:ext>
            </a:extLst>
          </p:cNvPr>
          <p:cNvSpPr/>
          <p:nvPr/>
        </p:nvSpPr>
        <p:spPr>
          <a:xfrm>
            <a:off x="3044426" y="4454070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C32796EA-0D76-4791-B74E-90E7DD3AB36E}"/>
              </a:ext>
            </a:extLst>
          </p:cNvPr>
          <p:cNvSpPr/>
          <p:nvPr/>
        </p:nvSpPr>
        <p:spPr>
          <a:xfrm>
            <a:off x="3044425" y="4454070"/>
            <a:ext cx="4349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36A466D7-FDCB-4612-9A8A-ACADFBF00059}"/>
              </a:ext>
            </a:extLst>
          </p:cNvPr>
          <p:cNvSpPr/>
          <p:nvPr/>
        </p:nvSpPr>
        <p:spPr>
          <a:xfrm>
            <a:off x="3044425" y="4658753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75DBAEF-77CE-49FA-AA29-CCE3D7448085}"/>
              </a:ext>
            </a:extLst>
          </p:cNvPr>
          <p:cNvSpPr/>
          <p:nvPr/>
        </p:nvSpPr>
        <p:spPr>
          <a:xfrm>
            <a:off x="3044424" y="4658753"/>
            <a:ext cx="1440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070A119B-1238-4C62-9C19-8A869F73EBCF}"/>
              </a:ext>
            </a:extLst>
          </p:cNvPr>
          <p:cNvSpPr/>
          <p:nvPr/>
        </p:nvSpPr>
        <p:spPr>
          <a:xfrm>
            <a:off x="3044423" y="4886798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7967EA4A-70A7-422C-8B85-CD16A73818BB}"/>
              </a:ext>
            </a:extLst>
          </p:cNvPr>
          <p:cNvSpPr/>
          <p:nvPr/>
        </p:nvSpPr>
        <p:spPr>
          <a:xfrm>
            <a:off x="3044422" y="4886798"/>
            <a:ext cx="720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9240B9FD-342A-4567-86A2-4452F0BD0D34}"/>
              </a:ext>
            </a:extLst>
          </p:cNvPr>
          <p:cNvSpPr/>
          <p:nvPr/>
        </p:nvSpPr>
        <p:spPr>
          <a:xfrm>
            <a:off x="3050828" y="5091481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EAB188B9-F8C5-464F-86E2-37C997F0FB44}"/>
              </a:ext>
            </a:extLst>
          </p:cNvPr>
          <p:cNvSpPr/>
          <p:nvPr/>
        </p:nvSpPr>
        <p:spPr>
          <a:xfrm>
            <a:off x="3050827" y="5091481"/>
            <a:ext cx="360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D03C321E-2E46-452C-9934-29B7C310E03B}"/>
              </a:ext>
            </a:extLst>
          </p:cNvPr>
          <p:cNvSpPr/>
          <p:nvPr/>
        </p:nvSpPr>
        <p:spPr>
          <a:xfrm>
            <a:off x="3050828" y="5319526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4F17797B-6A2A-45E1-99F1-2BBCC4D91957}"/>
              </a:ext>
            </a:extLst>
          </p:cNvPr>
          <p:cNvSpPr/>
          <p:nvPr/>
        </p:nvSpPr>
        <p:spPr>
          <a:xfrm>
            <a:off x="3050827" y="5319526"/>
            <a:ext cx="324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FD1DB572-DB61-4938-9B2E-94F14395D447}"/>
              </a:ext>
            </a:extLst>
          </p:cNvPr>
          <p:cNvSpPr/>
          <p:nvPr/>
        </p:nvSpPr>
        <p:spPr>
          <a:xfrm>
            <a:off x="3044422" y="5524209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1BD79CB7-4D64-4148-BFCF-DC99D1DD5C4B}"/>
              </a:ext>
            </a:extLst>
          </p:cNvPr>
          <p:cNvSpPr/>
          <p:nvPr/>
        </p:nvSpPr>
        <p:spPr>
          <a:xfrm>
            <a:off x="3044421" y="5524209"/>
            <a:ext cx="324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1B582240-3F5A-4EF4-A795-A01443C80CF4}"/>
              </a:ext>
            </a:extLst>
          </p:cNvPr>
          <p:cNvSpPr/>
          <p:nvPr/>
        </p:nvSpPr>
        <p:spPr>
          <a:xfrm>
            <a:off x="3044422" y="5734626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8D7A0E31-B460-4E12-BEBF-46CA3AC5FD1A}"/>
              </a:ext>
            </a:extLst>
          </p:cNvPr>
          <p:cNvSpPr/>
          <p:nvPr/>
        </p:nvSpPr>
        <p:spPr>
          <a:xfrm>
            <a:off x="3044421" y="5734626"/>
            <a:ext cx="288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4856B37E-989D-4102-8518-DAA1200FB756}"/>
              </a:ext>
            </a:extLst>
          </p:cNvPr>
          <p:cNvSpPr/>
          <p:nvPr/>
        </p:nvSpPr>
        <p:spPr>
          <a:xfrm>
            <a:off x="3044421" y="5945043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10A7C1A7-C0EB-4E19-96F7-5FD2D50663F2}"/>
              </a:ext>
            </a:extLst>
          </p:cNvPr>
          <p:cNvSpPr/>
          <p:nvPr/>
        </p:nvSpPr>
        <p:spPr>
          <a:xfrm>
            <a:off x="3044420" y="5945043"/>
            <a:ext cx="288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D90A2724-DFCC-435F-8C40-4B851FEF770A}"/>
              </a:ext>
            </a:extLst>
          </p:cNvPr>
          <p:cNvSpPr/>
          <p:nvPr/>
        </p:nvSpPr>
        <p:spPr>
          <a:xfrm>
            <a:off x="3044421" y="6173001"/>
            <a:ext cx="2239294" cy="97729"/>
          </a:xfrm>
          <a:prstGeom prst="rect">
            <a:avLst/>
          </a:prstGeom>
          <a:solidFill>
            <a:srgbClr val="D5E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1EFB38C3-F4C2-42E5-A1C8-D2FFAFE401BA}"/>
              </a:ext>
            </a:extLst>
          </p:cNvPr>
          <p:cNvSpPr/>
          <p:nvPr/>
        </p:nvSpPr>
        <p:spPr>
          <a:xfrm>
            <a:off x="3044420" y="6173001"/>
            <a:ext cx="136800" cy="97729"/>
          </a:xfrm>
          <a:prstGeom prst="rect">
            <a:avLst/>
          </a:prstGeom>
          <a:solidFill>
            <a:srgbClr val="6C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xmlns="" id="{F64369DF-A8E9-4CD7-B275-732B7A151F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243" y="2946468"/>
            <a:ext cx="4932354" cy="49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CD9F9C5-D554-4AC5-9122-67FFA3C2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8186"/>
            <a:ext cx="12192000" cy="6877538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xmlns="" id="{D1F50EFC-E349-4681-8A57-E3DEFF844436}"/>
              </a:ext>
            </a:extLst>
          </p:cNvPr>
          <p:cNvSpPr/>
          <p:nvPr/>
        </p:nvSpPr>
        <p:spPr>
          <a:xfrm>
            <a:off x="7756493" y="725163"/>
            <a:ext cx="4582414" cy="871748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xmlns="" id="{2C698E51-9EEE-40BE-9CDA-31E3F62A3E66}"/>
              </a:ext>
            </a:extLst>
          </p:cNvPr>
          <p:cNvSpPr/>
          <p:nvPr/>
        </p:nvSpPr>
        <p:spPr>
          <a:xfrm>
            <a:off x="7869137" y="838891"/>
            <a:ext cx="4582414" cy="871748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SOSIAL KEAGAMAAN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7C6A254-CA4E-4844-9B52-BC367F5B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71565"/>
              </p:ext>
            </p:extLst>
          </p:nvPr>
        </p:nvGraphicFramePr>
        <p:xfrm>
          <a:off x="2037502" y="3603458"/>
          <a:ext cx="4228767" cy="15201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3297">
                  <a:extLst>
                    <a:ext uri="{9D8B030D-6E8A-4147-A177-3AD203B41FA5}">
                      <a16:colId xmlns:a16="http://schemas.microsoft.com/office/drawing/2014/main" xmlns="" val="1534540730"/>
                    </a:ext>
                  </a:extLst>
                </a:gridCol>
                <a:gridCol w="1185470">
                  <a:extLst>
                    <a:ext uri="{9D8B030D-6E8A-4147-A177-3AD203B41FA5}">
                      <a16:colId xmlns:a16="http://schemas.microsoft.com/office/drawing/2014/main" xmlns="" val="16439934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Abdul Somad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20,2%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81988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Aa Gym (Abdullah Gymnastiar)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8,1%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76432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Yusuf Mansur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4,3%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43458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Habib Riziq Shihab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1,6%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29700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Mustofa Bisri (Gus Mus)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0,8%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4380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  <a:latin typeface="Franklin Gothic Book" panose="020B0503020102020204" pitchFamily="34" charset="0"/>
                        </a:rPr>
                        <a:t>Adi Hidayat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Franklin Gothic Book" panose="020B0503020102020204" pitchFamily="34" charset="0"/>
                        </a:rPr>
                        <a:t>0,5%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08064944"/>
                  </a:ext>
                </a:extLst>
              </a:tr>
            </a:tbl>
          </a:graphicData>
        </a:graphic>
      </p:graphicFrame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1CD301AB-3E90-4C93-905B-6E91F12F0846}"/>
              </a:ext>
            </a:extLst>
          </p:cNvPr>
          <p:cNvSpPr/>
          <p:nvPr/>
        </p:nvSpPr>
        <p:spPr>
          <a:xfrm>
            <a:off x="1462016" y="3026448"/>
            <a:ext cx="9267968" cy="2450906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37DB104-9FE5-48AA-A802-D3A0012C1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14441"/>
              </p:ext>
            </p:extLst>
          </p:nvPr>
        </p:nvGraphicFramePr>
        <p:xfrm>
          <a:off x="7199049" y="3603458"/>
          <a:ext cx="3035300" cy="1266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xmlns="" val="423825401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36210706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</a:rPr>
                        <a:t>Buya Yahya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0,3</a:t>
                      </a:r>
                      <a:r>
                        <a:rPr lang="en-US" sz="1600" u="none" strike="noStrike" smtClean="0">
                          <a:effectLst/>
                        </a:rPr>
                        <a:t> %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81950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</a:rPr>
                        <a:t>Din Syamsudin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0,3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2730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</a:rPr>
                        <a:t>Habib Bahar Bin Smith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0,3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16521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</a:rPr>
                        <a:t>Lainnya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50,7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1828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</a:rPr>
                        <a:t>TT/TJ/RHS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12,9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84269683"/>
                  </a:ext>
                </a:extLst>
              </a:tr>
            </a:tbl>
          </a:graphicData>
        </a:graphic>
      </p:graphicFrame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0B49979C-10B9-45AF-B176-C56A61BD6602}"/>
              </a:ext>
            </a:extLst>
          </p:cNvPr>
          <p:cNvSpPr txBox="1"/>
          <p:nvPr/>
        </p:nvSpPr>
        <p:spPr>
          <a:xfrm>
            <a:off x="4369600" y="3043876"/>
            <a:ext cx="3185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600" b="1" spc="-2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Tokoh</a:t>
            </a:r>
            <a:r>
              <a:rPr lang="en-US" sz="1600" b="1" spc="-2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600" b="1" spc="-2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Ulama</a:t>
            </a:r>
            <a:r>
              <a:rPr lang="en-US" sz="1600" b="1" spc="-2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yang </a:t>
            </a:r>
            <a:r>
              <a:rPr lang="en-US" sz="1600" b="1" spc="-2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dianut</a:t>
            </a:r>
            <a:endParaRPr lang="en-US" sz="1600" b="1" spc="-25" dirty="0">
              <a:solidFill>
                <a:schemeClr val="bg1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E3E980B-7191-496C-8985-60625E59C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9" y="-944288"/>
            <a:ext cx="5835315" cy="58353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C77714A-C594-4BFF-9942-A484C6707601}"/>
              </a:ext>
            </a:extLst>
          </p:cNvPr>
          <p:cNvGrpSpPr/>
          <p:nvPr/>
        </p:nvGrpSpPr>
        <p:grpSpPr>
          <a:xfrm>
            <a:off x="8969471" y="4891027"/>
            <a:ext cx="2647916" cy="2015864"/>
            <a:chOff x="5430481" y="125415"/>
            <a:chExt cx="1514031" cy="1152635"/>
          </a:xfrm>
        </p:grpSpPr>
        <p:sp>
          <p:nvSpPr>
            <p:cNvPr id="17" name="object 39">
              <a:extLst>
                <a:ext uri="{FF2B5EF4-FFF2-40B4-BE49-F238E27FC236}">
                  <a16:creationId xmlns:a16="http://schemas.microsoft.com/office/drawing/2014/main" xmlns="" id="{D44DBF81-C57C-40AF-ACF9-557A7C424FF3}"/>
                </a:ext>
              </a:extLst>
            </p:cNvPr>
            <p:cNvSpPr/>
            <p:nvPr/>
          </p:nvSpPr>
          <p:spPr>
            <a:xfrm>
              <a:off x="6737286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91" y="668527"/>
                  </a:lnTo>
                  <a:lnTo>
                    <a:pt x="118491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0">
              <a:extLst>
                <a:ext uri="{FF2B5EF4-FFF2-40B4-BE49-F238E27FC236}">
                  <a16:creationId xmlns:a16="http://schemas.microsoft.com/office/drawing/2014/main" xmlns="" id="{B59564E0-227D-4966-A860-AF9738908EAE}"/>
                </a:ext>
              </a:extLst>
            </p:cNvPr>
            <p:cNvSpPr/>
            <p:nvPr/>
          </p:nvSpPr>
          <p:spPr>
            <a:xfrm>
              <a:off x="6672225" y="315713"/>
              <a:ext cx="248649" cy="222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1">
              <a:extLst>
                <a:ext uri="{FF2B5EF4-FFF2-40B4-BE49-F238E27FC236}">
                  <a16:creationId xmlns:a16="http://schemas.microsoft.com/office/drawing/2014/main" xmlns="" id="{5F392B53-D662-466D-AED2-EAE590600CD0}"/>
                </a:ext>
              </a:extLst>
            </p:cNvPr>
            <p:cNvSpPr/>
            <p:nvPr/>
          </p:nvSpPr>
          <p:spPr>
            <a:xfrm>
              <a:off x="6717233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14" y="0"/>
                  </a:lnTo>
                </a:path>
              </a:pathLst>
            </a:custGeom>
            <a:ln w="45034">
              <a:solidFill>
                <a:srgbClr val="5B2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2">
              <a:extLst>
                <a:ext uri="{FF2B5EF4-FFF2-40B4-BE49-F238E27FC236}">
                  <a16:creationId xmlns:a16="http://schemas.microsoft.com/office/drawing/2014/main" xmlns="" id="{1DBF1AC4-944E-4309-9BEE-871A19F84B37}"/>
                </a:ext>
              </a:extLst>
            </p:cNvPr>
            <p:cNvSpPr/>
            <p:nvPr/>
          </p:nvSpPr>
          <p:spPr>
            <a:xfrm>
              <a:off x="6774239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02" y="122643"/>
                  </a:lnTo>
                  <a:lnTo>
                    <a:pt x="44602" y="19519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3"/>
                  </a:lnTo>
                  <a:lnTo>
                    <a:pt x="7556" y="5635"/>
                  </a:lnTo>
                  <a:lnTo>
                    <a:pt x="2714" y="11830"/>
                  </a:lnTo>
                  <a:lnTo>
                    <a:pt x="292" y="19519"/>
                  </a:lnTo>
                  <a:lnTo>
                    <a:pt x="44323" y="19519"/>
                  </a:lnTo>
                  <a:lnTo>
                    <a:pt x="41894" y="11830"/>
                  </a:lnTo>
                  <a:lnTo>
                    <a:pt x="37049" y="5635"/>
                  </a:lnTo>
                  <a:lnTo>
                    <a:pt x="30331" y="1503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3">
              <a:extLst>
                <a:ext uri="{FF2B5EF4-FFF2-40B4-BE49-F238E27FC236}">
                  <a16:creationId xmlns:a16="http://schemas.microsoft.com/office/drawing/2014/main" xmlns="" id="{E17CEC79-88C0-4AFE-9978-A11E9E9D8DA2}"/>
                </a:ext>
              </a:extLst>
            </p:cNvPr>
            <p:cNvSpPr/>
            <p:nvPr/>
          </p:nvSpPr>
          <p:spPr>
            <a:xfrm>
              <a:off x="6774239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02" y="122656"/>
                  </a:lnTo>
                  <a:lnTo>
                    <a:pt x="44602" y="19507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4"/>
                  </a:lnTo>
                  <a:lnTo>
                    <a:pt x="7556" y="5638"/>
                  </a:lnTo>
                  <a:lnTo>
                    <a:pt x="2714" y="11830"/>
                  </a:lnTo>
                  <a:lnTo>
                    <a:pt x="292" y="19507"/>
                  </a:lnTo>
                  <a:lnTo>
                    <a:pt x="44323" y="19507"/>
                  </a:lnTo>
                  <a:lnTo>
                    <a:pt x="41894" y="11830"/>
                  </a:lnTo>
                  <a:lnTo>
                    <a:pt x="37049" y="5638"/>
                  </a:lnTo>
                  <a:lnTo>
                    <a:pt x="30331" y="1504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4">
              <a:extLst>
                <a:ext uri="{FF2B5EF4-FFF2-40B4-BE49-F238E27FC236}">
                  <a16:creationId xmlns:a16="http://schemas.microsoft.com/office/drawing/2014/main" xmlns="" id="{0E9B541E-2F20-404F-9745-3627E51DCD94}"/>
                </a:ext>
              </a:extLst>
            </p:cNvPr>
            <p:cNvSpPr/>
            <p:nvPr/>
          </p:nvSpPr>
          <p:spPr>
            <a:xfrm>
              <a:off x="5518949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52" y="668527"/>
                  </a:lnTo>
                  <a:lnTo>
                    <a:pt x="118452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5">
              <a:extLst>
                <a:ext uri="{FF2B5EF4-FFF2-40B4-BE49-F238E27FC236}">
                  <a16:creationId xmlns:a16="http://schemas.microsoft.com/office/drawing/2014/main" xmlns="" id="{99CA4574-6F12-4C45-9119-5FF477905A64}"/>
                </a:ext>
              </a:extLst>
            </p:cNvPr>
            <p:cNvSpPr/>
            <p:nvPr/>
          </p:nvSpPr>
          <p:spPr>
            <a:xfrm>
              <a:off x="5453840" y="315713"/>
              <a:ext cx="248649" cy="176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6">
              <a:extLst>
                <a:ext uri="{FF2B5EF4-FFF2-40B4-BE49-F238E27FC236}">
                  <a16:creationId xmlns:a16="http://schemas.microsoft.com/office/drawing/2014/main" xmlns="" id="{CC009173-6CD1-4550-8D53-2EE96685D3F5}"/>
                </a:ext>
              </a:extLst>
            </p:cNvPr>
            <p:cNvSpPr/>
            <p:nvPr/>
          </p:nvSpPr>
          <p:spPr>
            <a:xfrm>
              <a:off x="5789548" y="125415"/>
              <a:ext cx="396240" cy="558165"/>
            </a:xfrm>
            <a:custGeom>
              <a:avLst/>
              <a:gdLst/>
              <a:ahLst/>
              <a:cxnLst/>
              <a:rect l="l" t="t" r="r" b="b"/>
              <a:pathLst>
                <a:path w="396239" h="558165">
                  <a:moveTo>
                    <a:pt x="395897" y="0"/>
                  </a:moveTo>
                  <a:lnTo>
                    <a:pt x="351247" y="79905"/>
                  </a:lnTo>
                  <a:lnTo>
                    <a:pt x="279589" y="158623"/>
                  </a:lnTo>
                  <a:lnTo>
                    <a:pt x="160959" y="244373"/>
                  </a:lnTo>
                  <a:lnTo>
                    <a:pt x="43506" y="317061"/>
                  </a:lnTo>
                  <a:lnTo>
                    <a:pt x="0" y="373918"/>
                  </a:lnTo>
                  <a:lnTo>
                    <a:pt x="26521" y="444307"/>
                  </a:lnTo>
                  <a:lnTo>
                    <a:pt x="119151" y="557593"/>
                  </a:lnTo>
                  <a:lnTo>
                    <a:pt x="395897" y="557593"/>
                  </a:lnTo>
                  <a:lnTo>
                    <a:pt x="395897" y="0"/>
                  </a:lnTo>
                  <a:close/>
                </a:path>
              </a:pathLst>
            </a:custGeom>
            <a:solidFill>
              <a:srgbClr val="208FD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8">
              <a:extLst>
                <a:ext uri="{FF2B5EF4-FFF2-40B4-BE49-F238E27FC236}">
                  <a16:creationId xmlns:a16="http://schemas.microsoft.com/office/drawing/2014/main" xmlns="" id="{2FC8D5F2-F6FC-43FA-A06E-8A24B639618A}"/>
                </a:ext>
              </a:extLst>
            </p:cNvPr>
            <p:cNvSpPr/>
            <p:nvPr/>
          </p:nvSpPr>
          <p:spPr>
            <a:xfrm>
              <a:off x="5500992" y="515213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7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9">
              <a:extLst>
                <a:ext uri="{FF2B5EF4-FFF2-40B4-BE49-F238E27FC236}">
                  <a16:creationId xmlns:a16="http://schemas.microsoft.com/office/drawing/2014/main" xmlns="" id="{B10FB992-CFA5-48D6-AD07-0BB53C63A799}"/>
                </a:ext>
              </a:extLst>
            </p:cNvPr>
            <p:cNvSpPr/>
            <p:nvPr/>
          </p:nvSpPr>
          <p:spPr>
            <a:xfrm>
              <a:off x="5500992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3C1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0">
              <a:extLst>
                <a:ext uri="{FF2B5EF4-FFF2-40B4-BE49-F238E27FC236}">
                  <a16:creationId xmlns:a16="http://schemas.microsoft.com/office/drawing/2014/main" xmlns="" id="{9C796C29-3CF2-49F7-9880-D2E48DB139F8}"/>
                </a:ext>
              </a:extLst>
            </p:cNvPr>
            <p:cNvSpPr/>
            <p:nvPr/>
          </p:nvSpPr>
          <p:spPr>
            <a:xfrm>
              <a:off x="6639712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533" y="116332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1">
              <a:extLst>
                <a:ext uri="{FF2B5EF4-FFF2-40B4-BE49-F238E27FC236}">
                  <a16:creationId xmlns:a16="http://schemas.microsoft.com/office/drawing/2014/main" xmlns="" id="{691A40D0-3EB4-46F6-B084-9EF099140B0C}"/>
                </a:ext>
              </a:extLst>
            </p:cNvPr>
            <p:cNvSpPr/>
            <p:nvPr/>
          </p:nvSpPr>
          <p:spPr>
            <a:xfrm>
              <a:off x="5430494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482" y="116332"/>
                  </a:lnTo>
                  <a:lnTo>
                    <a:pt x="304482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2">
              <a:extLst>
                <a:ext uri="{FF2B5EF4-FFF2-40B4-BE49-F238E27FC236}">
                  <a16:creationId xmlns:a16="http://schemas.microsoft.com/office/drawing/2014/main" xmlns="" id="{6E38CD5E-E577-4F3E-B63E-C332A449B81D}"/>
                </a:ext>
              </a:extLst>
            </p:cNvPr>
            <p:cNvSpPr/>
            <p:nvPr/>
          </p:nvSpPr>
          <p:spPr>
            <a:xfrm>
              <a:off x="5430481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495" y="44221"/>
                  </a:lnTo>
                  <a:lnTo>
                    <a:pt x="304495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3">
              <a:extLst>
                <a:ext uri="{FF2B5EF4-FFF2-40B4-BE49-F238E27FC236}">
                  <a16:creationId xmlns:a16="http://schemas.microsoft.com/office/drawing/2014/main" xmlns="" id="{9727A276-ABC1-4C0A-9F07-BEB25463DCC0}"/>
                </a:ext>
              </a:extLst>
            </p:cNvPr>
            <p:cNvSpPr/>
            <p:nvPr/>
          </p:nvSpPr>
          <p:spPr>
            <a:xfrm>
              <a:off x="6639712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533" y="44221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4">
              <a:extLst>
                <a:ext uri="{FF2B5EF4-FFF2-40B4-BE49-F238E27FC236}">
                  <a16:creationId xmlns:a16="http://schemas.microsoft.com/office/drawing/2014/main" xmlns="" id="{2020C1F0-AC2B-4184-B132-4529E2BE25FC}"/>
                </a:ext>
              </a:extLst>
            </p:cNvPr>
            <p:cNvSpPr/>
            <p:nvPr/>
          </p:nvSpPr>
          <p:spPr>
            <a:xfrm>
              <a:off x="6187363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380" y="34889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5">
              <a:extLst>
                <a:ext uri="{FF2B5EF4-FFF2-40B4-BE49-F238E27FC236}">
                  <a16:creationId xmlns:a16="http://schemas.microsoft.com/office/drawing/2014/main" xmlns="" id="{EEEB122D-EFEF-4FD4-9A9B-1A51543036C4}"/>
                </a:ext>
              </a:extLst>
            </p:cNvPr>
            <p:cNvSpPr/>
            <p:nvPr/>
          </p:nvSpPr>
          <p:spPr>
            <a:xfrm>
              <a:off x="6187363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380" y="4884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6">
              <a:extLst>
                <a:ext uri="{FF2B5EF4-FFF2-40B4-BE49-F238E27FC236}">
                  <a16:creationId xmlns:a16="http://schemas.microsoft.com/office/drawing/2014/main" xmlns="" id="{4CCFE533-6FAB-45D1-88E8-02AB2773D1A3}"/>
                </a:ext>
              </a:extLst>
            </p:cNvPr>
            <p:cNvSpPr/>
            <p:nvPr/>
          </p:nvSpPr>
          <p:spPr>
            <a:xfrm>
              <a:off x="5555881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15" y="122643"/>
                  </a:lnTo>
                  <a:lnTo>
                    <a:pt x="44615" y="19519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3"/>
                  </a:lnTo>
                  <a:lnTo>
                    <a:pt x="7543" y="5635"/>
                  </a:lnTo>
                  <a:lnTo>
                    <a:pt x="2695" y="11830"/>
                  </a:lnTo>
                  <a:lnTo>
                    <a:pt x="266" y="19519"/>
                  </a:lnTo>
                  <a:lnTo>
                    <a:pt x="44297" y="19519"/>
                  </a:lnTo>
                  <a:lnTo>
                    <a:pt x="41877" y="11830"/>
                  </a:lnTo>
                  <a:lnTo>
                    <a:pt x="37041" y="5635"/>
                  </a:lnTo>
                  <a:lnTo>
                    <a:pt x="30340" y="1503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7">
              <a:extLst>
                <a:ext uri="{FF2B5EF4-FFF2-40B4-BE49-F238E27FC236}">
                  <a16:creationId xmlns:a16="http://schemas.microsoft.com/office/drawing/2014/main" xmlns="" id="{60DF20C1-6D3D-4B6B-B2EF-8DFA8EC3E76B}"/>
                </a:ext>
              </a:extLst>
            </p:cNvPr>
            <p:cNvSpPr/>
            <p:nvPr/>
          </p:nvSpPr>
          <p:spPr>
            <a:xfrm>
              <a:off x="5555881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15" y="122656"/>
                  </a:lnTo>
                  <a:lnTo>
                    <a:pt x="44615" y="19507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4"/>
                  </a:lnTo>
                  <a:lnTo>
                    <a:pt x="7543" y="5638"/>
                  </a:lnTo>
                  <a:lnTo>
                    <a:pt x="2695" y="11830"/>
                  </a:lnTo>
                  <a:lnTo>
                    <a:pt x="266" y="19507"/>
                  </a:lnTo>
                  <a:lnTo>
                    <a:pt x="44297" y="19507"/>
                  </a:lnTo>
                  <a:lnTo>
                    <a:pt x="41877" y="11830"/>
                  </a:lnTo>
                  <a:lnTo>
                    <a:pt x="37041" y="5638"/>
                  </a:lnTo>
                  <a:lnTo>
                    <a:pt x="30340" y="1504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8">
              <a:extLst>
                <a:ext uri="{FF2B5EF4-FFF2-40B4-BE49-F238E27FC236}">
                  <a16:creationId xmlns:a16="http://schemas.microsoft.com/office/drawing/2014/main" xmlns="" id="{EA1F1A1E-8A26-4011-A661-4369148F461D}"/>
                </a:ext>
              </a:extLst>
            </p:cNvPr>
            <p:cNvSpPr/>
            <p:nvPr/>
          </p:nvSpPr>
          <p:spPr>
            <a:xfrm>
              <a:off x="5882931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431" y="34889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9">
              <a:extLst>
                <a:ext uri="{FF2B5EF4-FFF2-40B4-BE49-F238E27FC236}">
                  <a16:creationId xmlns:a16="http://schemas.microsoft.com/office/drawing/2014/main" xmlns="" id="{B87AF85D-BEEC-49F2-8257-CE4A7DEA0072}"/>
                </a:ext>
              </a:extLst>
            </p:cNvPr>
            <p:cNvSpPr/>
            <p:nvPr/>
          </p:nvSpPr>
          <p:spPr>
            <a:xfrm>
              <a:off x="5882931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431" y="4884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0">
              <a:extLst>
                <a:ext uri="{FF2B5EF4-FFF2-40B4-BE49-F238E27FC236}">
                  <a16:creationId xmlns:a16="http://schemas.microsoft.com/office/drawing/2014/main" xmlns="" id="{4ED61991-493D-4339-8239-C18B1EC5C156}"/>
                </a:ext>
              </a:extLst>
            </p:cNvPr>
            <p:cNvSpPr/>
            <p:nvPr/>
          </p:nvSpPr>
          <p:spPr>
            <a:xfrm>
              <a:off x="6346445" y="814971"/>
              <a:ext cx="80213" cy="2204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1">
              <a:extLst>
                <a:ext uri="{FF2B5EF4-FFF2-40B4-BE49-F238E27FC236}">
                  <a16:creationId xmlns:a16="http://schemas.microsoft.com/office/drawing/2014/main" xmlns="" id="{2EAB8A0A-0F0B-43B7-BE90-0A81783CAF9F}"/>
                </a:ext>
              </a:extLst>
            </p:cNvPr>
            <p:cNvSpPr/>
            <p:nvPr/>
          </p:nvSpPr>
          <p:spPr>
            <a:xfrm>
              <a:off x="6213679" y="814971"/>
              <a:ext cx="80162" cy="220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2">
              <a:extLst>
                <a:ext uri="{FF2B5EF4-FFF2-40B4-BE49-F238E27FC236}">
                  <a16:creationId xmlns:a16="http://schemas.microsoft.com/office/drawing/2014/main" xmlns="" id="{1892A276-3F99-4939-B31D-628FA034D224}"/>
                </a:ext>
              </a:extLst>
            </p:cNvPr>
            <p:cNvSpPr/>
            <p:nvPr/>
          </p:nvSpPr>
          <p:spPr>
            <a:xfrm>
              <a:off x="6080886" y="814971"/>
              <a:ext cx="80149" cy="2204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63">
              <a:extLst>
                <a:ext uri="{FF2B5EF4-FFF2-40B4-BE49-F238E27FC236}">
                  <a16:creationId xmlns:a16="http://schemas.microsoft.com/office/drawing/2014/main" xmlns="" id="{EB85E0BF-6C13-4834-85D4-259E9C2EE541}"/>
                </a:ext>
              </a:extLst>
            </p:cNvPr>
            <p:cNvSpPr/>
            <p:nvPr/>
          </p:nvSpPr>
          <p:spPr>
            <a:xfrm>
              <a:off x="5948083" y="814971"/>
              <a:ext cx="80187" cy="2204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4">
              <a:extLst>
                <a:ext uri="{FF2B5EF4-FFF2-40B4-BE49-F238E27FC236}">
                  <a16:creationId xmlns:a16="http://schemas.microsoft.com/office/drawing/2014/main" xmlns="" id="{01C62B03-AF68-492D-AC29-0B7615EE59FA}"/>
                </a:ext>
              </a:extLst>
            </p:cNvPr>
            <p:cNvSpPr/>
            <p:nvPr/>
          </p:nvSpPr>
          <p:spPr>
            <a:xfrm>
              <a:off x="6187363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48" y="205701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CC3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5">
              <a:extLst>
                <a:ext uri="{FF2B5EF4-FFF2-40B4-BE49-F238E27FC236}">
                  <a16:creationId xmlns:a16="http://schemas.microsoft.com/office/drawing/2014/main" xmlns="" id="{78BCA5C7-CDFD-4713-9414-AFA63D89A666}"/>
                </a:ext>
              </a:extLst>
            </p:cNvPr>
            <p:cNvSpPr/>
            <p:nvPr/>
          </p:nvSpPr>
          <p:spPr>
            <a:xfrm>
              <a:off x="6187363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48" y="72605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66">
              <a:extLst>
                <a:ext uri="{FF2B5EF4-FFF2-40B4-BE49-F238E27FC236}">
                  <a16:creationId xmlns:a16="http://schemas.microsoft.com/office/drawing/2014/main" xmlns="" id="{5B27001D-16B7-4429-9C8F-750B3EF32733}"/>
                </a:ext>
              </a:extLst>
            </p:cNvPr>
            <p:cNvSpPr/>
            <p:nvPr/>
          </p:nvSpPr>
          <p:spPr>
            <a:xfrm>
              <a:off x="5734977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86" y="205701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67">
              <a:extLst>
                <a:ext uri="{FF2B5EF4-FFF2-40B4-BE49-F238E27FC236}">
                  <a16:creationId xmlns:a16="http://schemas.microsoft.com/office/drawing/2014/main" xmlns="" id="{BB70450E-AAFF-4C08-A291-5A461DD716BB}"/>
                </a:ext>
              </a:extLst>
            </p:cNvPr>
            <p:cNvSpPr/>
            <p:nvPr/>
          </p:nvSpPr>
          <p:spPr>
            <a:xfrm>
              <a:off x="5734977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86" y="72605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68">
              <a:extLst>
                <a:ext uri="{FF2B5EF4-FFF2-40B4-BE49-F238E27FC236}">
                  <a16:creationId xmlns:a16="http://schemas.microsoft.com/office/drawing/2014/main" xmlns="" id="{39BFE891-964E-4F46-B511-3CFD7CFFC6B9}"/>
                </a:ext>
              </a:extLst>
            </p:cNvPr>
            <p:cNvSpPr/>
            <p:nvPr/>
          </p:nvSpPr>
          <p:spPr>
            <a:xfrm>
              <a:off x="6423795" y="1185434"/>
              <a:ext cx="119164" cy="921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9">
              <a:extLst>
                <a:ext uri="{FF2B5EF4-FFF2-40B4-BE49-F238E27FC236}">
                  <a16:creationId xmlns:a16="http://schemas.microsoft.com/office/drawing/2014/main" xmlns="" id="{D313ED2D-EF5A-4324-9CEA-1310AB808824}"/>
                </a:ext>
              </a:extLst>
            </p:cNvPr>
            <p:cNvSpPr/>
            <p:nvPr/>
          </p:nvSpPr>
          <p:spPr>
            <a:xfrm>
              <a:off x="6226450" y="1185434"/>
              <a:ext cx="119138" cy="921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0">
              <a:extLst>
                <a:ext uri="{FF2B5EF4-FFF2-40B4-BE49-F238E27FC236}">
                  <a16:creationId xmlns:a16="http://schemas.microsoft.com/office/drawing/2014/main" xmlns="" id="{28BFD68A-DC89-4B5A-9F46-6608B5C2EA5F}"/>
                </a:ext>
              </a:extLst>
            </p:cNvPr>
            <p:cNvSpPr/>
            <p:nvPr/>
          </p:nvSpPr>
          <p:spPr>
            <a:xfrm>
              <a:off x="6029118" y="1185434"/>
              <a:ext cx="119164" cy="921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71">
              <a:extLst>
                <a:ext uri="{FF2B5EF4-FFF2-40B4-BE49-F238E27FC236}">
                  <a16:creationId xmlns:a16="http://schemas.microsoft.com/office/drawing/2014/main" xmlns="" id="{60E3A062-7F57-4B28-A21D-CAC1CA9BD577}"/>
                </a:ext>
              </a:extLst>
            </p:cNvPr>
            <p:cNvSpPr/>
            <p:nvPr/>
          </p:nvSpPr>
          <p:spPr>
            <a:xfrm>
              <a:off x="5831733" y="1185434"/>
              <a:ext cx="119164" cy="921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7">
              <a:extLst>
                <a:ext uri="{FF2B5EF4-FFF2-40B4-BE49-F238E27FC236}">
                  <a16:creationId xmlns:a16="http://schemas.microsoft.com/office/drawing/2014/main" xmlns="" id="{4C47BEBF-7487-4FC3-9D9E-793E9461B0EF}"/>
                </a:ext>
              </a:extLst>
            </p:cNvPr>
            <p:cNvSpPr/>
            <p:nvPr/>
          </p:nvSpPr>
          <p:spPr>
            <a:xfrm>
              <a:off x="6185443" y="125415"/>
              <a:ext cx="397510" cy="558165"/>
            </a:xfrm>
            <a:custGeom>
              <a:avLst/>
              <a:gdLst/>
              <a:ahLst/>
              <a:cxnLst/>
              <a:rect l="l" t="t" r="r" b="b"/>
              <a:pathLst>
                <a:path w="397509" h="558165">
                  <a:moveTo>
                    <a:pt x="0" y="0"/>
                  </a:moveTo>
                  <a:lnTo>
                    <a:pt x="0" y="557593"/>
                  </a:lnTo>
                  <a:lnTo>
                    <a:pt x="287934" y="557593"/>
                  </a:lnTo>
                  <a:lnTo>
                    <a:pt x="374095" y="444307"/>
                  </a:lnTo>
                  <a:lnTo>
                    <a:pt x="397297" y="373918"/>
                  </a:lnTo>
                  <a:lnTo>
                    <a:pt x="352571" y="317061"/>
                  </a:lnTo>
                  <a:lnTo>
                    <a:pt x="234950" y="244373"/>
                  </a:lnTo>
                  <a:lnTo>
                    <a:pt x="116323" y="158623"/>
                  </a:lnTo>
                  <a:lnTo>
                    <a:pt x="44661" y="79905"/>
                  </a:lnTo>
                  <a:lnTo>
                    <a:pt x="9405" y="22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433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CD9F9C5-D554-4AC5-9122-67FFA3C2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" y="18186"/>
            <a:ext cx="12192000" cy="6877538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xmlns="" id="{D1F50EFC-E349-4681-8A57-E3DEFF844436}"/>
              </a:ext>
            </a:extLst>
          </p:cNvPr>
          <p:cNvSpPr/>
          <p:nvPr/>
        </p:nvSpPr>
        <p:spPr>
          <a:xfrm>
            <a:off x="7756493" y="725163"/>
            <a:ext cx="4582414" cy="871748"/>
          </a:xfrm>
          <a:prstGeom prst="snip2DiagRect">
            <a:avLst/>
          </a:prstGeom>
          <a:solidFill>
            <a:srgbClr val="7EB7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xmlns="" id="{2C698E51-9EEE-40BE-9CDA-31E3F62A3E66}"/>
              </a:ext>
            </a:extLst>
          </p:cNvPr>
          <p:cNvSpPr/>
          <p:nvPr/>
        </p:nvSpPr>
        <p:spPr>
          <a:xfrm>
            <a:off x="7869137" y="838891"/>
            <a:ext cx="4582414" cy="871748"/>
          </a:xfrm>
          <a:prstGeom prst="snip2Diag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>
                <a:latin typeface="Franklin Gothic Book" panose="020B0503020102020204" pitchFamily="34" charset="0"/>
              </a:rPr>
              <a:t>SOSIAL KEAGAMAAN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7C6A254-CA4E-4844-9B52-BC367F5B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35954"/>
              </p:ext>
            </p:extLst>
          </p:nvPr>
        </p:nvGraphicFramePr>
        <p:xfrm>
          <a:off x="2037502" y="3603458"/>
          <a:ext cx="4228767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3297">
                  <a:extLst>
                    <a:ext uri="{9D8B030D-6E8A-4147-A177-3AD203B41FA5}">
                      <a16:colId xmlns:a16="http://schemas.microsoft.com/office/drawing/2014/main" xmlns="" val="1534540730"/>
                    </a:ext>
                  </a:extLst>
                </a:gridCol>
                <a:gridCol w="1185470">
                  <a:extLst>
                    <a:ext uri="{9D8B030D-6E8A-4147-A177-3AD203B41FA5}">
                      <a16:colId xmlns:a16="http://schemas.microsoft.com/office/drawing/2014/main" xmlns="" val="16439934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Abdul Somad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19.9 %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81988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Aa Gym (Abdullah Gymnastiar)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8.4 %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76432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Yusuf Mansur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4.2 %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43458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Habib Riziq Shihab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1.4 %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29700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Mustofa Bisri (Gus Mus)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0.8 %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4380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Adi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Hidayat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0.6 %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08064944"/>
                  </a:ext>
                </a:extLst>
              </a:tr>
            </a:tbl>
          </a:graphicData>
        </a:graphic>
      </p:graphicFrame>
      <p:sp>
        <p:nvSpPr>
          <p:cNvPr id="11" name="object 12">
            <a:extLst>
              <a:ext uri="{FF2B5EF4-FFF2-40B4-BE49-F238E27FC236}">
                <a16:creationId xmlns:a16="http://schemas.microsoft.com/office/drawing/2014/main" xmlns="" id="{1CD301AB-3E90-4C93-905B-6E91F12F0846}"/>
              </a:ext>
            </a:extLst>
          </p:cNvPr>
          <p:cNvSpPr/>
          <p:nvPr/>
        </p:nvSpPr>
        <p:spPr>
          <a:xfrm>
            <a:off x="1462016" y="3026448"/>
            <a:ext cx="9267968" cy="2450906"/>
          </a:xfrm>
          <a:custGeom>
            <a:avLst/>
            <a:gdLst/>
            <a:ahLst/>
            <a:cxnLst/>
            <a:rect l="l" t="t" r="r" b="b"/>
            <a:pathLst>
              <a:path w="6265545" h="2633345">
                <a:moveTo>
                  <a:pt x="6157341" y="0"/>
                </a:moveTo>
                <a:lnTo>
                  <a:pt x="108000" y="0"/>
                </a:lnTo>
                <a:lnTo>
                  <a:pt x="65965" y="8488"/>
                </a:lnTo>
                <a:lnTo>
                  <a:pt x="31635" y="31635"/>
                </a:lnTo>
                <a:lnTo>
                  <a:pt x="8488" y="65965"/>
                </a:lnTo>
                <a:lnTo>
                  <a:pt x="0" y="108000"/>
                </a:lnTo>
                <a:lnTo>
                  <a:pt x="0" y="2525141"/>
                </a:lnTo>
                <a:lnTo>
                  <a:pt x="8488" y="2567179"/>
                </a:lnTo>
                <a:lnTo>
                  <a:pt x="31635" y="2601504"/>
                </a:lnTo>
                <a:lnTo>
                  <a:pt x="65965" y="2624644"/>
                </a:lnTo>
                <a:lnTo>
                  <a:pt x="108000" y="2633129"/>
                </a:lnTo>
                <a:lnTo>
                  <a:pt x="6157341" y="2633129"/>
                </a:lnTo>
                <a:lnTo>
                  <a:pt x="6199376" y="2624644"/>
                </a:lnTo>
                <a:lnTo>
                  <a:pt x="6233706" y="2601504"/>
                </a:lnTo>
                <a:lnTo>
                  <a:pt x="6245326" y="2584272"/>
                </a:lnTo>
                <a:lnTo>
                  <a:pt x="146710" y="2584272"/>
                </a:lnTo>
                <a:lnTo>
                  <a:pt x="104437" y="2568396"/>
                </a:lnTo>
                <a:lnTo>
                  <a:pt x="69918" y="2541354"/>
                </a:lnTo>
                <a:lnTo>
                  <a:pt x="46646" y="2505446"/>
                </a:lnTo>
                <a:lnTo>
                  <a:pt x="38112" y="2462974"/>
                </a:lnTo>
                <a:lnTo>
                  <a:pt x="38112" y="424154"/>
                </a:lnTo>
                <a:lnTo>
                  <a:pt x="46646" y="381881"/>
                </a:lnTo>
                <a:lnTo>
                  <a:pt x="69918" y="347362"/>
                </a:lnTo>
                <a:lnTo>
                  <a:pt x="104437" y="324090"/>
                </a:lnTo>
                <a:lnTo>
                  <a:pt x="146710" y="315556"/>
                </a:lnTo>
                <a:lnTo>
                  <a:pt x="6265341" y="315556"/>
                </a:lnTo>
                <a:lnTo>
                  <a:pt x="6265341" y="108000"/>
                </a:lnTo>
                <a:lnTo>
                  <a:pt x="6256853" y="65965"/>
                </a:lnTo>
                <a:lnTo>
                  <a:pt x="6233706" y="31635"/>
                </a:lnTo>
                <a:lnTo>
                  <a:pt x="6199376" y="8488"/>
                </a:lnTo>
                <a:lnTo>
                  <a:pt x="6157341" y="0"/>
                </a:lnTo>
                <a:close/>
              </a:path>
              <a:path w="6265545" h="2633345">
                <a:moveTo>
                  <a:pt x="6265341" y="315556"/>
                </a:moveTo>
                <a:lnTo>
                  <a:pt x="6118631" y="315556"/>
                </a:lnTo>
                <a:lnTo>
                  <a:pt x="6160904" y="324090"/>
                </a:lnTo>
                <a:lnTo>
                  <a:pt x="6195423" y="347362"/>
                </a:lnTo>
                <a:lnTo>
                  <a:pt x="6218695" y="381881"/>
                </a:lnTo>
                <a:lnTo>
                  <a:pt x="6227229" y="424154"/>
                </a:lnTo>
                <a:lnTo>
                  <a:pt x="6227229" y="2462974"/>
                </a:lnTo>
                <a:lnTo>
                  <a:pt x="6218695" y="2505446"/>
                </a:lnTo>
                <a:lnTo>
                  <a:pt x="6195423" y="2541354"/>
                </a:lnTo>
                <a:lnTo>
                  <a:pt x="6160904" y="2568396"/>
                </a:lnTo>
                <a:lnTo>
                  <a:pt x="6118631" y="2584272"/>
                </a:lnTo>
                <a:lnTo>
                  <a:pt x="6245326" y="2584272"/>
                </a:lnTo>
                <a:lnTo>
                  <a:pt x="6256853" y="2567179"/>
                </a:lnTo>
                <a:lnTo>
                  <a:pt x="6265341" y="2525141"/>
                </a:lnTo>
                <a:lnTo>
                  <a:pt x="6265341" y="315556"/>
                </a:lnTo>
                <a:close/>
              </a:path>
            </a:pathLst>
          </a:custGeom>
          <a:solidFill>
            <a:srgbClr val="A1D3C0"/>
          </a:solidFill>
          <a:ln>
            <a:solidFill>
              <a:srgbClr val="A1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37DB104-9FE5-48AA-A802-D3A0012C1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90640"/>
              </p:ext>
            </p:extLst>
          </p:nvPr>
        </p:nvGraphicFramePr>
        <p:xfrm>
          <a:off x="7199049" y="3603458"/>
          <a:ext cx="3035300" cy="1266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xmlns="" val="423825401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36210706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</a:rPr>
                        <a:t>Buya Yahya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0,3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81950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</a:rPr>
                        <a:t>Din Syamsudin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0,3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12730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</a:rPr>
                        <a:t>Habib Bahar Bin Smith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 smtClean="0">
                          <a:effectLst/>
                        </a:rPr>
                        <a:t>0,3</a:t>
                      </a:r>
                      <a:r>
                        <a:rPr lang="en-US" sz="1600" u="none" strike="noStrike" dirty="0" smtClean="0">
                          <a:effectLst/>
                        </a:rPr>
                        <a:t> %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16521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>
                          <a:effectLst/>
                        </a:rPr>
                        <a:t>Lainnya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50.6 %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1828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u="none" strike="noStrike" dirty="0">
                          <a:effectLst/>
                        </a:rPr>
                        <a:t>TT/TJ/RHS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13.2 %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84269683"/>
                  </a:ext>
                </a:extLst>
              </a:tr>
            </a:tbl>
          </a:graphicData>
        </a:graphic>
      </p:graphicFrame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0B49979C-10B9-45AF-B176-C56A61BD6602}"/>
              </a:ext>
            </a:extLst>
          </p:cNvPr>
          <p:cNvSpPr txBox="1"/>
          <p:nvPr/>
        </p:nvSpPr>
        <p:spPr>
          <a:xfrm>
            <a:off x="4369600" y="3043876"/>
            <a:ext cx="3185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600" b="1" spc="-2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Tokoh</a:t>
            </a:r>
            <a:r>
              <a:rPr lang="en-US" sz="1600" b="1" spc="-2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</a:t>
            </a:r>
            <a:r>
              <a:rPr lang="en-US" sz="1600" b="1" spc="-2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Ulama</a:t>
            </a:r>
            <a:r>
              <a:rPr lang="en-US" sz="1600" b="1" spc="-25" dirty="0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 yang </a:t>
            </a:r>
            <a:r>
              <a:rPr lang="en-US" sz="1600" b="1" spc="-25" dirty="0" err="1">
                <a:solidFill>
                  <a:schemeClr val="bg1"/>
                </a:solidFill>
                <a:latin typeface="Franklin Gothic Book" panose="020B0503020102020204" pitchFamily="34" charset="0"/>
                <a:cs typeface="Arial"/>
              </a:rPr>
              <a:t>dianut</a:t>
            </a:r>
            <a:endParaRPr lang="en-US" sz="1600" b="1" spc="-25" dirty="0">
              <a:solidFill>
                <a:schemeClr val="bg1"/>
              </a:solidFill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E3E980B-7191-496C-8985-60625E59C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45" y="-1116405"/>
            <a:ext cx="5835315" cy="58353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C77714A-C594-4BFF-9942-A484C6707601}"/>
              </a:ext>
            </a:extLst>
          </p:cNvPr>
          <p:cNvGrpSpPr/>
          <p:nvPr/>
        </p:nvGrpSpPr>
        <p:grpSpPr>
          <a:xfrm>
            <a:off x="8969471" y="4891027"/>
            <a:ext cx="2647916" cy="2015864"/>
            <a:chOff x="5430481" y="125415"/>
            <a:chExt cx="1514031" cy="1152635"/>
          </a:xfrm>
        </p:grpSpPr>
        <p:sp>
          <p:nvSpPr>
            <p:cNvPr id="17" name="object 39">
              <a:extLst>
                <a:ext uri="{FF2B5EF4-FFF2-40B4-BE49-F238E27FC236}">
                  <a16:creationId xmlns:a16="http://schemas.microsoft.com/office/drawing/2014/main" xmlns="" id="{D44DBF81-C57C-40AF-ACF9-557A7C424FF3}"/>
                </a:ext>
              </a:extLst>
            </p:cNvPr>
            <p:cNvSpPr/>
            <p:nvPr/>
          </p:nvSpPr>
          <p:spPr>
            <a:xfrm>
              <a:off x="6737286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91" y="668527"/>
                  </a:lnTo>
                  <a:lnTo>
                    <a:pt x="118491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0">
              <a:extLst>
                <a:ext uri="{FF2B5EF4-FFF2-40B4-BE49-F238E27FC236}">
                  <a16:creationId xmlns:a16="http://schemas.microsoft.com/office/drawing/2014/main" xmlns="" id="{B59564E0-227D-4966-A860-AF9738908EAE}"/>
                </a:ext>
              </a:extLst>
            </p:cNvPr>
            <p:cNvSpPr/>
            <p:nvPr/>
          </p:nvSpPr>
          <p:spPr>
            <a:xfrm>
              <a:off x="6672225" y="315713"/>
              <a:ext cx="248649" cy="222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1">
              <a:extLst>
                <a:ext uri="{FF2B5EF4-FFF2-40B4-BE49-F238E27FC236}">
                  <a16:creationId xmlns:a16="http://schemas.microsoft.com/office/drawing/2014/main" xmlns="" id="{5F392B53-D662-466D-AED2-EAE590600CD0}"/>
                </a:ext>
              </a:extLst>
            </p:cNvPr>
            <p:cNvSpPr/>
            <p:nvPr/>
          </p:nvSpPr>
          <p:spPr>
            <a:xfrm>
              <a:off x="6717233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14" y="0"/>
                  </a:lnTo>
                </a:path>
              </a:pathLst>
            </a:custGeom>
            <a:ln w="45034">
              <a:solidFill>
                <a:srgbClr val="5B27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2">
              <a:extLst>
                <a:ext uri="{FF2B5EF4-FFF2-40B4-BE49-F238E27FC236}">
                  <a16:creationId xmlns:a16="http://schemas.microsoft.com/office/drawing/2014/main" xmlns="" id="{1DBF1AC4-944E-4309-9BEE-871A19F84B37}"/>
                </a:ext>
              </a:extLst>
            </p:cNvPr>
            <p:cNvSpPr/>
            <p:nvPr/>
          </p:nvSpPr>
          <p:spPr>
            <a:xfrm>
              <a:off x="6774239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02" y="122643"/>
                  </a:lnTo>
                  <a:lnTo>
                    <a:pt x="44602" y="19519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3"/>
                  </a:lnTo>
                  <a:lnTo>
                    <a:pt x="7556" y="5635"/>
                  </a:lnTo>
                  <a:lnTo>
                    <a:pt x="2714" y="11830"/>
                  </a:lnTo>
                  <a:lnTo>
                    <a:pt x="292" y="19519"/>
                  </a:lnTo>
                  <a:lnTo>
                    <a:pt x="44323" y="19519"/>
                  </a:lnTo>
                  <a:lnTo>
                    <a:pt x="41894" y="11830"/>
                  </a:lnTo>
                  <a:lnTo>
                    <a:pt x="37049" y="5635"/>
                  </a:lnTo>
                  <a:lnTo>
                    <a:pt x="30331" y="1503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3">
              <a:extLst>
                <a:ext uri="{FF2B5EF4-FFF2-40B4-BE49-F238E27FC236}">
                  <a16:creationId xmlns:a16="http://schemas.microsoft.com/office/drawing/2014/main" xmlns="" id="{E17CEC79-88C0-4AFE-9978-A11E9E9D8DA2}"/>
                </a:ext>
              </a:extLst>
            </p:cNvPr>
            <p:cNvSpPr/>
            <p:nvPr/>
          </p:nvSpPr>
          <p:spPr>
            <a:xfrm>
              <a:off x="6774239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4" h="123190">
                  <a:moveTo>
                    <a:pt x="44602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02" y="122656"/>
                  </a:lnTo>
                  <a:lnTo>
                    <a:pt x="44602" y="19507"/>
                  </a:lnTo>
                  <a:close/>
                </a:path>
                <a:path w="45084" h="123190">
                  <a:moveTo>
                    <a:pt x="22288" y="0"/>
                  </a:moveTo>
                  <a:lnTo>
                    <a:pt x="14265" y="1504"/>
                  </a:lnTo>
                  <a:lnTo>
                    <a:pt x="7556" y="5638"/>
                  </a:lnTo>
                  <a:lnTo>
                    <a:pt x="2714" y="11830"/>
                  </a:lnTo>
                  <a:lnTo>
                    <a:pt x="292" y="19507"/>
                  </a:lnTo>
                  <a:lnTo>
                    <a:pt x="44323" y="19507"/>
                  </a:lnTo>
                  <a:lnTo>
                    <a:pt x="41894" y="11830"/>
                  </a:lnTo>
                  <a:lnTo>
                    <a:pt x="37049" y="5638"/>
                  </a:lnTo>
                  <a:lnTo>
                    <a:pt x="30331" y="1504"/>
                  </a:lnTo>
                  <a:lnTo>
                    <a:pt x="22288" y="0"/>
                  </a:lnTo>
                  <a:close/>
                </a:path>
              </a:pathLst>
            </a:custGeom>
            <a:solidFill>
              <a:srgbClr val="5B271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4">
              <a:extLst>
                <a:ext uri="{FF2B5EF4-FFF2-40B4-BE49-F238E27FC236}">
                  <a16:creationId xmlns:a16="http://schemas.microsoft.com/office/drawing/2014/main" xmlns="" id="{0E9B541E-2F20-404F-9745-3627E51DCD94}"/>
                </a:ext>
              </a:extLst>
            </p:cNvPr>
            <p:cNvSpPr/>
            <p:nvPr/>
          </p:nvSpPr>
          <p:spPr>
            <a:xfrm>
              <a:off x="5518949" y="492683"/>
              <a:ext cx="118745" cy="668655"/>
            </a:xfrm>
            <a:custGeom>
              <a:avLst/>
              <a:gdLst/>
              <a:ahLst/>
              <a:cxnLst/>
              <a:rect l="l" t="t" r="r" b="b"/>
              <a:pathLst>
                <a:path w="118745" h="668655">
                  <a:moveTo>
                    <a:pt x="0" y="668527"/>
                  </a:moveTo>
                  <a:lnTo>
                    <a:pt x="118452" y="668527"/>
                  </a:lnTo>
                  <a:lnTo>
                    <a:pt x="118452" y="0"/>
                  </a:lnTo>
                  <a:lnTo>
                    <a:pt x="0" y="0"/>
                  </a:lnTo>
                  <a:lnTo>
                    <a:pt x="0" y="668527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45">
              <a:extLst>
                <a:ext uri="{FF2B5EF4-FFF2-40B4-BE49-F238E27FC236}">
                  <a16:creationId xmlns:a16="http://schemas.microsoft.com/office/drawing/2014/main" xmlns="" id="{99CA4574-6F12-4C45-9119-5FF477905A64}"/>
                </a:ext>
              </a:extLst>
            </p:cNvPr>
            <p:cNvSpPr/>
            <p:nvPr/>
          </p:nvSpPr>
          <p:spPr>
            <a:xfrm>
              <a:off x="5453840" y="315713"/>
              <a:ext cx="248649" cy="176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6">
              <a:extLst>
                <a:ext uri="{FF2B5EF4-FFF2-40B4-BE49-F238E27FC236}">
                  <a16:creationId xmlns:a16="http://schemas.microsoft.com/office/drawing/2014/main" xmlns="" id="{CC009173-6CD1-4550-8D53-2EE96685D3F5}"/>
                </a:ext>
              </a:extLst>
            </p:cNvPr>
            <p:cNvSpPr/>
            <p:nvPr/>
          </p:nvSpPr>
          <p:spPr>
            <a:xfrm>
              <a:off x="5789548" y="125415"/>
              <a:ext cx="396240" cy="558165"/>
            </a:xfrm>
            <a:custGeom>
              <a:avLst/>
              <a:gdLst/>
              <a:ahLst/>
              <a:cxnLst/>
              <a:rect l="l" t="t" r="r" b="b"/>
              <a:pathLst>
                <a:path w="396239" h="558165">
                  <a:moveTo>
                    <a:pt x="395897" y="0"/>
                  </a:moveTo>
                  <a:lnTo>
                    <a:pt x="351247" y="79905"/>
                  </a:lnTo>
                  <a:lnTo>
                    <a:pt x="279589" y="158623"/>
                  </a:lnTo>
                  <a:lnTo>
                    <a:pt x="160959" y="244373"/>
                  </a:lnTo>
                  <a:lnTo>
                    <a:pt x="43506" y="317061"/>
                  </a:lnTo>
                  <a:lnTo>
                    <a:pt x="0" y="373918"/>
                  </a:lnTo>
                  <a:lnTo>
                    <a:pt x="26521" y="444307"/>
                  </a:lnTo>
                  <a:lnTo>
                    <a:pt x="119151" y="557593"/>
                  </a:lnTo>
                  <a:lnTo>
                    <a:pt x="395897" y="557593"/>
                  </a:lnTo>
                  <a:lnTo>
                    <a:pt x="395897" y="0"/>
                  </a:lnTo>
                  <a:close/>
                </a:path>
              </a:pathLst>
            </a:custGeom>
            <a:solidFill>
              <a:srgbClr val="208FD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8">
              <a:extLst>
                <a:ext uri="{FF2B5EF4-FFF2-40B4-BE49-F238E27FC236}">
                  <a16:creationId xmlns:a16="http://schemas.microsoft.com/office/drawing/2014/main" xmlns="" id="{2FC8D5F2-F6FC-43FA-A06E-8A24B639618A}"/>
                </a:ext>
              </a:extLst>
            </p:cNvPr>
            <p:cNvSpPr/>
            <p:nvPr/>
          </p:nvSpPr>
          <p:spPr>
            <a:xfrm>
              <a:off x="5500992" y="515213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7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9">
              <a:extLst>
                <a:ext uri="{FF2B5EF4-FFF2-40B4-BE49-F238E27FC236}">
                  <a16:creationId xmlns:a16="http://schemas.microsoft.com/office/drawing/2014/main" xmlns="" id="{B10FB992-CFA5-48D6-AD07-0BB53C63A799}"/>
                </a:ext>
              </a:extLst>
            </p:cNvPr>
            <p:cNvSpPr/>
            <p:nvPr/>
          </p:nvSpPr>
          <p:spPr>
            <a:xfrm>
              <a:off x="5500992" y="852640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502" y="0"/>
                  </a:lnTo>
                </a:path>
              </a:pathLst>
            </a:custGeom>
            <a:ln w="45034">
              <a:solidFill>
                <a:srgbClr val="3C15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0">
              <a:extLst>
                <a:ext uri="{FF2B5EF4-FFF2-40B4-BE49-F238E27FC236}">
                  <a16:creationId xmlns:a16="http://schemas.microsoft.com/office/drawing/2014/main" xmlns="" id="{9C796C29-3CF2-49F7-9880-D2E48DB139F8}"/>
                </a:ext>
              </a:extLst>
            </p:cNvPr>
            <p:cNvSpPr/>
            <p:nvPr/>
          </p:nvSpPr>
          <p:spPr>
            <a:xfrm>
              <a:off x="6639712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533" y="116332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1">
              <a:extLst>
                <a:ext uri="{FF2B5EF4-FFF2-40B4-BE49-F238E27FC236}">
                  <a16:creationId xmlns:a16="http://schemas.microsoft.com/office/drawing/2014/main" xmlns="" id="{691A40D0-3EB4-46F6-B084-9EF099140B0C}"/>
                </a:ext>
              </a:extLst>
            </p:cNvPr>
            <p:cNvSpPr/>
            <p:nvPr/>
          </p:nvSpPr>
          <p:spPr>
            <a:xfrm>
              <a:off x="5430494" y="1161211"/>
              <a:ext cx="304800" cy="116839"/>
            </a:xfrm>
            <a:custGeom>
              <a:avLst/>
              <a:gdLst/>
              <a:ahLst/>
              <a:cxnLst/>
              <a:rect l="l" t="t" r="r" b="b"/>
              <a:pathLst>
                <a:path w="304800" h="116840">
                  <a:moveTo>
                    <a:pt x="0" y="116332"/>
                  </a:moveTo>
                  <a:lnTo>
                    <a:pt x="304482" y="116332"/>
                  </a:lnTo>
                  <a:lnTo>
                    <a:pt x="304482" y="0"/>
                  </a:lnTo>
                  <a:lnTo>
                    <a:pt x="0" y="0"/>
                  </a:lnTo>
                  <a:lnTo>
                    <a:pt x="0" y="116332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52">
              <a:extLst>
                <a:ext uri="{FF2B5EF4-FFF2-40B4-BE49-F238E27FC236}">
                  <a16:creationId xmlns:a16="http://schemas.microsoft.com/office/drawing/2014/main" xmlns="" id="{6E38CD5E-E577-4F3E-B63E-C332A449B81D}"/>
                </a:ext>
              </a:extLst>
            </p:cNvPr>
            <p:cNvSpPr/>
            <p:nvPr/>
          </p:nvSpPr>
          <p:spPr>
            <a:xfrm>
              <a:off x="5430481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495" y="44221"/>
                  </a:lnTo>
                  <a:lnTo>
                    <a:pt x="304495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3">
              <a:extLst>
                <a:ext uri="{FF2B5EF4-FFF2-40B4-BE49-F238E27FC236}">
                  <a16:creationId xmlns:a16="http://schemas.microsoft.com/office/drawing/2014/main" xmlns="" id="{9727A276-ABC1-4C0A-9F07-BEB25463DCC0}"/>
                </a:ext>
              </a:extLst>
            </p:cNvPr>
            <p:cNvSpPr/>
            <p:nvPr/>
          </p:nvSpPr>
          <p:spPr>
            <a:xfrm>
              <a:off x="6639712" y="1161211"/>
              <a:ext cx="304800" cy="44450"/>
            </a:xfrm>
            <a:custGeom>
              <a:avLst/>
              <a:gdLst/>
              <a:ahLst/>
              <a:cxnLst/>
              <a:rect l="l" t="t" r="r" b="b"/>
              <a:pathLst>
                <a:path w="304800" h="44450">
                  <a:moveTo>
                    <a:pt x="0" y="44221"/>
                  </a:moveTo>
                  <a:lnTo>
                    <a:pt x="304533" y="44221"/>
                  </a:lnTo>
                  <a:lnTo>
                    <a:pt x="304533" y="0"/>
                  </a:lnTo>
                  <a:lnTo>
                    <a:pt x="0" y="0"/>
                  </a:lnTo>
                  <a:lnTo>
                    <a:pt x="0" y="44221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4">
              <a:extLst>
                <a:ext uri="{FF2B5EF4-FFF2-40B4-BE49-F238E27FC236}">
                  <a16:creationId xmlns:a16="http://schemas.microsoft.com/office/drawing/2014/main" xmlns="" id="{2020C1F0-AC2B-4184-B132-4529E2BE25FC}"/>
                </a:ext>
              </a:extLst>
            </p:cNvPr>
            <p:cNvSpPr/>
            <p:nvPr/>
          </p:nvSpPr>
          <p:spPr>
            <a:xfrm>
              <a:off x="6187363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380" y="34889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5">
              <a:extLst>
                <a:ext uri="{FF2B5EF4-FFF2-40B4-BE49-F238E27FC236}">
                  <a16:creationId xmlns:a16="http://schemas.microsoft.com/office/drawing/2014/main" xmlns="" id="{EEEB122D-EFEF-4FD4-9A9B-1A51543036C4}"/>
                </a:ext>
              </a:extLst>
            </p:cNvPr>
            <p:cNvSpPr/>
            <p:nvPr/>
          </p:nvSpPr>
          <p:spPr>
            <a:xfrm>
              <a:off x="6187363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380" y="48844"/>
                  </a:lnTo>
                  <a:lnTo>
                    <a:pt x="304380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6">
              <a:extLst>
                <a:ext uri="{FF2B5EF4-FFF2-40B4-BE49-F238E27FC236}">
                  <a16:creationId xmlns:a16="http://schemas.microsoft.com/office/drawing/2014/main" xmlns="" id="{4CCFE533-6FAB-45D1-88E8-02AB2773D1A3}"/>
                </a:ext>
              </a:extLst>
            </p:cNvPr>
            <p:cNvSpPr/>
            <p:nvPr/>
          </p:nvSpPr>
          <p:spPr>
            <a:xfrm>
              <a:off x="5555881" y="591350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19"/>
                  </a:moveTo>
                  <a:lnTo>
                    <a:pt x="0" y="19519"/>
                  </a:lnTo>
                  <a:lnTo>
                    <a:pt x="0" y="122643"/>
                  </a:lnTo>
                  <a:lnTo>
                    <a:pt x="44615" y="122643"/>
                  </a:lnTo>
                  <a:lnTo>
                    <a:pt x="44615" y="19519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3"/>
                  </a:lnTo>
                  <a:lnTo>
                    <a:pt x="7543" y="5635"/>
                  </a:lnTo>
                  <a:lnTo>
                    <a:pt x="2695" y="11830"/>
                  </a:lnTo>
                  <a:lnTo>
                    <a:pt x="266" y="19519"/>
                  </a:lnTo>
                  <a:lnTo>
                    <a:pt x="44297" y="19519"/>
                  </a:lnTo>
                  <a:lnTo>
                    <a:pt x="41877" y="11830"/>
                  </a:lnTo>
                  <a:lnTo>
                    <a:pt x="37041" y="5635"/>
                  </a:lnTo>
                  <a:lnTo>
                    <a:pt x="30340" y="1503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57">
              <a:extLst>
                <a:ext uri="{FF2B5EF4-FFF2-40B4-BE49-F238E27FC236}">
                  <a16:creationId xmlns:a16="http://schemas.microsoft.com/office/drawing/2014/main" xmlns="" id="{60DF20C1-6D3D-4B6B-B2EF-8DFA8EC3E76B}"/>
                </a:ext>
              </a:extLst>
            </p:cNvPr>
            <p:cNvSpPr/>
            <p:nvPr/>
          </p:nvSpPr>
          <p:spPr>
            <a:xfrm>
              <a:off x="5555881" y="949107"/>
              <a:ext cx="45085" cy="123189"/>
            </a:xfrm>
            <a:custGeom>
              <a:avLst/>
              <a:gdLst/>
              <a:ahLst/>
              <a:cxnLst/>
              <a:rect l="l" t="t" r="r" b="b"/>
              <a:pathLst>
                <a:path w="45085" h="123190">
                  <a:moveTo>
                    <a:pt x="44615" y="19507"/>
                  </a:moveTo>
                  <a:lnTo>
                    <a:pt x="0" y="19507"/>
                  </a:lnTo>
                  <a:lnTo>
                    <a:pt x="0" y="122656"/>
                  </a:lnTo>
                  <a:lnTo>
                    <a:pt x="44615" y="122656"/>
                  </a:lnTo>
                  <a:lnTo>
                    <a:pt x="44615" y="19507"/>
                  </a:lnTo>
                  <a:close/>
                </a:path>
                <a:path w="45085" h="123190">
                  <a:moveTo>
                    <a:pt x="22326" y="0"/>
                  </a:moveTo>
                  <a:lnTo>
                    <a:pt x="14268" y="1504"/>
                  </a:lnTo>
                  <a:lnTo>
                    <a:pt x="7543" y="5638"/>
                  </a:lnTo>
                  <a:lnTo>
                    <a:pt x="2695" y="11830"/>
                  </a:lnTo>
                  <a:lnTo>
                    <a:pt x="266" y="19507"/>
                  </a:lnTo>
                  <a:lnTo>
                    <a:pt x="44297" y="19507"/>
                  </a:lnTo>
                  <a:lnTo>
                    <a:pt x="41877" y="11830"/>
                  </a:lnTo>
                  <a:lnTo>
                    <a:pt x="37041" y="5638"/>
                  </a:lnTo>
                  <a:lnTo>
                    <a:pt x="30340" y="1504"/>
                  </a:lnTo>
                  <a:lnTo>
                    <a:pt x="22326" y="0"/>
                  </a:lnTo>
                  <a:close/>
                </a:path>
              </a:pathLst>
            </a:custGeom>
            <a:solidFill>
              <a:srgbClr val="3C15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8">
              <a:extLst>
                <a:ext uri="{FF2B5EF4-FFF2-40B4-BE49-F238E27FC236}">
                  <a16:creationId xmlns:a16="http://schemas.microsoft.com/office/drawing/2014/main" xmlns="" id="{EA1F1A1E-8A26-4011-A661-4369148F461D}"/>
                </a:ext>
              </a:extLst>
            </p:cNvPr>
            <p:cNvSpPr/>
            <p:nvPr/>
          </p:nvSpPr>
          <p:spPr>
            <a:xfrm>
              <a:off x="5882931" y="650341"/>
              <a:ext cx="304800" cy="349250"/>
            </a:xfrm>
            <a:custGeom>
              <a:avLst/>
              <a:gdLst/>
              <a:ahLst/>
              <a:cxnLst/>
              <a:rect l="l" t="t" r="r" b="b"/>
              <a:pathLst>
                <a:path w="304800" h="349250">
                  <a:moveTo>
                    <a:pt x="0" y="348894"/>
                  </a:moveTo>
                  <a:lnTo>
                    <a:pt x="304431" y="34889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348894"/>
                  </a:lnTo>
                  <a:close/>
                </a:path>
              </a:pathLst>
            </a:custGeom>
            <a:solidFill>
              <a:srgbClr val="F58A1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59">
              <a:extLst>
                <a:ext uri="{FF2B5EF4-FFF2-40B4-BE49-F238E27FC236}">
                  <a16:creationId xmlns:a16="http://schemas.microsoft.com/office/drawing/2014/main" xmlns="" id="{B87AF85D-BEEC-49F2-8257-CE4A7DEA0072}"/>
                </a:ext>
              </a:extLst>
            </p:cNvPr>
            <p:cNvSpPr/>
            <p:nvPr/>
          </p:nvSpPr>
          <p:spPr>
            <a:xfrm>
              <a:off x="5882931" y="650341"/>
              <a:ext cx="304800" cy="48895"/>
            </a:xfrm>
            <a:custGeom>
              <a:avLst/>
              <a:gdLst/>
              <a:ahLst/>
              <a:cxnLst/>
              <a:rect l="l" t="t" r="r" b="b"/>
              <a:pathLst>
                <a:path w="304800" h="48895">
                  <a:moveTo>
                    <a:pt x="0" y="48844"/>
                  </a:moveTo>
                  <a:lnTo>
                    <a:pt x="304431" y="48844"/>
                  </a:lnTo>
                  <a:lnTo>
                    <a:pt x="304431" y="0"/>
                  </a:lnTo>
                  <a:lnTo>
                    <a:pt x="0" y="0"/>
                  </a:lnTo>
                  <a:lnTo>
                    <a:pt x="0" y="48844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60">
              <a:extLst>
                <a:ext uri="{FF2B5EF4-FFF2-40B4-BE49-F238E27FC236}">
                  <a16:creationId xmlns:a16="http://schemas.microsoft.com/office/drawing/2014/main" xmlns="" id="{4ED61991-493D-4339-8239-C18B1EC5C156}"/>
                </a:ext>
              </a:extLst>
            </p:cNvPr>
            <p:cNvSpPr/>
            <p:nvPr/>
          </p:nvSpPr>
          <p:spPr>
            <a:xfrm>
              <a:off x="6346445" y="814971"/>
              <a:ext cx="80213" cy="2204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61">
              <a:extLst>
                <a:ext uri="{FF2B5EF4-FFF2-40B4-BE49-F238E27FC236}">
                  <a16:creationId xmlns:a16="http://schemas.microsoft.com/office/drawing/2014/main" xmlns="" id="{2EAB8A0A-0F0B-43B7-BE90-0A81783CAF9F}"/>
                </a:ext>
              </a:extLst>
            </p:cNvPr>
            <p:cNvSpPr/>
            <p:nvPr/>
          </p:nvSpPr>
          <p:spPr>
            <a:xfrm>
              <a:off x="6213679" y="814971"/>
              <a:ext cx="80162" cy="2204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2">
              <a:extLst>
                <a:ext uri="{FF2B5EF4-FFF2-40B4-BE49-F238E27FC236}">
                  <a16:creationId xmlns:a16="http://schemas.microsoft.com/office/drawing/2014/main" xmlns="" id="{1892A276-3F99-4939-B31D-628FA034D224}"/>
                </a:ext>
              </a:extLst>
            </p:cNvPr>
            <p:cNvSpPr/>
            <p:nvPr/>
          </p:nvSpPr>
          <p:spPr>
            <a:xfrm>
              <a:off x="6080886" y="814971"/>
              <a:ext cx="80149" cy="2204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63">
              <a:extLst>
                <a:ext uri="{FF2B5EF4-FFF2-40B4-BE49-F238E27FC236}">
                  <a16:creationId xmlns:a16="http://schemas.microsoft.com/office/drawing/2014/main" xmlns="" id="{EB85E0BF-6C13-4834-85D4-259E9C2EE541}"/>
                </a:ext>
              </a:extLst>
            </p:cNvPr>
            <p:cNvSpPr/>
            <p:nvPr/>
          </p:nvSpPr>
          <p:spPr>
            <a:xfrm>
              <a:off x="5948083" y="814971"/>
              <a:ext cx="80187" cy="2204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4">
              <a:extLst>
                <a:ext uri="{FF2B5EF4-FFF2-40B4-BE49-F238E27FC236}">
                  <a16:creationId xmlns:a16="http://schemas.microsoft.com/office/drawing/2014/main" xmlns="" id="{01C62B03-AF68-492D-AC29-0B7615EE59FA}"/>
                </a:ext>
              </a:extLst>
            </p:cNvPr>
            <p:cNvSpPr/>
            <p:nvPr/>
          </p:nvSpPr>
          <p:spPr>
            <a:xfrm>
              <a:off x="6187363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48" y="205701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CC3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5">
              <a:extLst>
                <a:ext uri="{FF2B5EF4-FFF2-40B4-BE49-F238E27FC236}">
                  <a16:creationId xmlns:a16="http://schemas.microsoft.com/office/drawing/2014/main" xmlns="" id="{78BCA5C7-CDFD-4713-9414-AFA63D89A666}"/>
                </a:ext>
              </a:extLst>
            </p:cNvPr>
            <p:cNvSpPr/>
            <p:nvPr/>
          </p:nvSpPr>
          <p:spPr>
            <a:xfrm>
              <a:off x="6187363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48" y="72605"/>
                  </a:lnTo>
                  <a:lnTo>
                    <a:pt x="452348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BC0D0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66">
              <a:extLst>
                <a:ext uri="{FF2B5EF4-FFF2-40B4-BE49-F238E27FC236}">
                  <a16:creationId xmlns:a16="http://schemas.microsoft.com/office/drawing/2014/main" xmlns="" id="{5B27001D-16B7-4429-9C8F-750B3EF32733}"/>
                </a:ext>
              </a:extLst>
            </p:cNvPr>
            <p:cNvSpPr/>
            <p:nvPr/>
          </p:nvSpPr>
          <p:spPr>
            <a:xfrm>
              <a:off x="5734977" y="1071842"/>
              <a:ext cx="452755" cy="205740"/>
            </a:xfrm>
            <a:custGeom>
              <a:avLst/>
              <a:gdLst/>
              <a:ahLst/>
              <a:cxnLst/>
              <a:rect l="l" t="t" r="r" b="b"/>
              <a:pathLst>
                <a:path w="452754" h="205740">
                  <a:moveTo>
                    <a:pt x="0" y="205701"/>
                  </a:moveTo>
                  <a:lnTo>
                    <a:pt x="452386" y="205701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205701"/>
                  </a:lnTo>
                  <a:close/>
                </a:path>
              </a:pathLst>
            </a:custGeom>
            <a:solidFill>
              <a:srgbClr val="FFB52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67">
              <a:extLst>
                <a:ext uri="{FF2B5EF4-FFF2-40B4-BE49-F238E27FC236}">
                  <a16:creationId xmlns:a16="http://schemas.microsoft.com/office/drawing/2014/main" xmlns="" id="{BB70450E-AAFF-4C08-A291-5A461DD716BB}"/>
                </a:ext>
              </a:extLst>
            </p:cNvPr>
            <p:cNvSpPr/>
            <p:nvPr/>
          </p:nvSpPr>
          <p:spPr>
            <a:xfrm>
              <a:off x="5734977" y="999236"/>
              <a:ext cx="452755" cy="73025"/>
            </a:xfrm>
            <a:custGeom>
              <a:avLst/>
              <a:gdLst/>
              <a:ahLst/>
              <a:cxnLst/>
              <a:rect l="l" t="t" r="r" b="b"/>
              <a:pathLst>
                <a:path w="452754" h="73025">
                  <a:moveTo>
                    <a:pt x="0" y="72605"/>
                  </a:moveTo>
                  <a:lnTo>
                    <a:pt x="452386" y="72605"/>
                  </a:lnTo>
                  <a:lnTo>
                    <a:pt x="452386" y="0"/>
                  </a:lnTo>
                  <a:lnTo>
                    <a:pt x="0" y="0"/>
                  </a:lnTo>
                  <a:lnTo>
                    <a:pt x="0" y="72605"/>
                  </a:lnTo>
                  <a:close/>
                </a:path>
              </a:pathLst>
            </a:custGeom>
            <a:solidFill>
              <a:srgbClr val="7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68">
              <a:extLst>
                <a:ext uri="{FF2B5EF4-FFF2-40B4-BE49-F238E27FC236}">
                  <a16:creationId xmlns:a16="http://schemas.microsoft.com/office/drawing/2014/main" xmlns="" id="{39BFE891-964E-4F46-B511-3CFD7CFFC6B9}"/>
                </a:ext>
              </a:extLst>
            </p:cNvPr>
            <p:cNvSpPr/>
            <p:nvPr/>
          </p:nvSpPr>
          <p:spPr>
            <a:xfrm>
              <a:off x="6423795" y="1185434"/>
              <a:ext cx="119164" cy="9210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69">
              <a:extLst>
                <a:ext uri="{FF2B5EF4-FFF2-40B4-BE49-F238E27FC236}">
                  <a16:creationId xmlns:a16="http://schemas.microsoft.com/office/drawing/2014/main" xmlns="" id="{D313ED2D-EF5A-4324-9CEA-1310AB808824}"/>
                </a:ext>
              </a:extLst>
            </p:cNvPr>
            <p:cNvSpPr/>
            <p:nvPr/>
          </p:nvSpPr>
          <p:spPr>
            <a:xfrm>
              <a:off x="6226450" y="1185434"/>
              <a:ext cx="119138" cy="921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0">
              <a:extLst>
                <a:ext uri="{FF2B5EF4-FFF2-40B4-BE49-F238E27FC236}">
                  <a16:creationId xmlns:a16="http://schemas.microsoft.com/office/drawing/2014/main" xmlns="" id="{28BFD68A-DC89-4B5A-9F46-6608B5C2EA5F}"/>
                </a:ext>
              </a:extLst>
            </p:cNvPr>
            <p:cNvSpPr/>
            <p:nvPr/>
          </p:nvSpPr>
          <p:spPr>
            <a:xfrm>
              <a:off x="6029118" y="1185434"/>
              <a:ext cx="119164" cy="9210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71">
              <a:extLst>
                <a:ext uri="{FF2B5EF4-FFF2-40B4-BE49-F238E27FC236}">
                  <a16:creationId xmlns:a16="http://schemas.microsoft.com/office/drawing/2014/main" xmlns="" id="{60E3A062-7F57-4B28-A21D-CAC1CA9BD577}"/>
                </a:ext>
              </a:extLst>
            </p:cNvPr>
            <p:cNvSpPr/>
            <p:nvPr/>
          </p:nvSpPr>
          <p:spPr>
            <a:xfrm>
              <a:off x="5831733" y="1185434"/>
              <a:ext cx="119164" cy="921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7">
              <a:extLst>
                <a:ext uri="{FF2B5EF4-FFF2-40B4-BE49-F238E27FC236}">
                  <a16:creationId xmlns:a16="http://schemas.microsoft.com/office/drawing/2014/main" xmlns="" id="{4C47BEBF-7487-4FC3-9D9E-793E9461B0EF}"/>
                </a:ext>
              </a:extLst>
            </p:cNvPr>
            <p:cNvSpPr/>
            <p:nvPr/>
          </p:nvSpPr>
          <p:spPr>
            <a:xfrm>
              <a:off x="6185443" y="125415"/>
              <a:ext cx="397510" cy="558165"/>
            </a:xfrm>
            <a:custGeom>
              <a:avLst/>
              <a:gdLst/>
              <a:ahLst/>
              <a:cxnLst/>
              <a:rect l="l" t="t" r="r" b="b"/>
              <a:pathLst>
                <a:path w="397509" h="558165">
                  <a:moveTo>
                    <a:pt x="0" y="0"/>
                  </a:moveTo>
                  <a:lnTo>
                    <a:pt x="0" y="557593"/>
                  </a:lnTo>
                  <a:lnTo>
                    <a:pt x="287934" y="557593"/>
                  </a:lnTo>
                  <a:lnTo>
                    <a:pt x="374095" y="444307"/>
                  </a:lnTo>
                  <a:lnTo>
                    <a:pt x="397297" y="373918"/>
                  </a:lnTo>
                  <a:lnTo>
                    <a:pt x="352571" y="317061"/>
                  </a:lnTo>
                  <a:lnTo>
                    <a:pt x="234950" y="244373"/>
                  </a:lnTo>
                  <a:lnTo>
                    <a:pt x="116323" y="158623"/>
                  </a:lnTo>
                  <a:lnTo>
                    <a:pt x="44661" y="79905"/>
                  </a:lnTo>
                  <a:lnTo>
                    <a:pt x="9405" y="223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87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1378</Words>
  <Application>Microsoft Office PowerPoint</Application>
  <PresentationFormat>Widescreen</PresentationFormat>
  <Paragraphs>506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Ampera</vt:lpstr>
      <vt:lpstr>Arial</vt:lpstr>
      <vt:lpstr>Arial Black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</dc:title>
  <dc:creator>Zakariya Anshori</dc:creator>
  <cp:lastModifiedBy>nyo</cp:lastModifiedBy>
  <cp:revision>35</cp:revision>
  <dcterms:created xsi:type="dcterms:W3CDTF">2019-02-10T04:32:29Z</dcterms:created>
  <dcterms:modified xsi:type="dcterms:W3CDTF">2019-02-10T20:06:06Z</dcterms:modified>
</cp:coreProperties>
</file>