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  <p:sldId id="261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3E7B"/>
    <a:srgbClr val="EAEFF7"/>
    <a:srgbClr val="FFD966"/>
    <a:srgbClr val="00B0F0"/>
    <a:srgbClr val="F4B183"/>
    <a:srgbClr val="B9D7F3"/>
    <a:srgbClr val="DEF2FD"/>
    <a:srgbClr val="D9F1FD"/>
    <a:srgbClr val="F0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eam%20Drives\Avemedia\Pilpres\CrossTab%20Khusus%20Mojoker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eam%20Drives\Avemedia\Pilpres\CrossTab%20Khusus%20Mojokert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eam%20Drives\Avemedia\Pilpres\CrossTab%20Khusus%20Mojokert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eam%20Drives\Avemedia\Pilpres\CrossTab%20Khusus%20Mojokert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597550306211724"/>
          <c:y val="2.0194018483510118E-2"/>
          <c:w val="0.79631113139843024"/>
          <c:h val="0.85138571170522725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MOJOKERTO!$O$21</c:f>
              <c:strCache>
                <c:ptCount val="1"/>
                <c:pt idx="0">
                  <c:v>Menerima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MOJOKERTO!$N$22:$N$29</c:f>
              <c:strCache>
                <c:ptCount val="8"/>
                <c:pt idx="0">
                  <c:v>DLANGGU</c:v>
                </c:pt>
                <c:pt idx="1">
                  <c:v>GADING</c:v>
                </c:pt>
                <c:pt idx="2">
                  <c:v>JETIS</c:v>
                </c:pt>
                <c:pt idx="3">
                  <c:v>KEMLAGI</c:v>
                </c:pt>
                <c:pt idx="4">
                  <c:v>MOJOSARI</c:v>
                </c:pt>
                <c:pt idx="5">
                  <c:v>PACET</c:v>
                </c:pt>
                <c:pt idx="6">
                  <c:v>PUNGGING</c:v>
                </c:pt>
                <c:pt idx="7">
                  <c:v>PURI</c:v>
                </c:pt>
              </c:strCache>
            </c:strRef>
          </c:cat>
          <c:val>
            <c:numRef>
              <c:f>MOJOKERTO!$O$22:$O$29</c:f>
              <c:numCache>
                <c:formatCode>General</c:formatCode>
                <c:ptCount val="8"/>
                <c:pt idx="0">
                  <c:v>100</c:v>
                </c:pt>
                <c:pt idx="1">
                  <c:v>75</c:v>
                </c:pt>
                <c:pt idx="2">
                  <c:v>100</c:v>
                </c:pt>
                <c:pt idx="3">
                  <c:v>50</c:v>
                </c:pt>
                <c:pt idx="4">
                  <c:v>75</c:v>
                </c:pt>
                <c:pt idx="5">
                  <c:v>50</c:v>
                </c:pt>
                <c:pt idx="6">
                  <c:v>75</c:v>
                </c:pt>
                <c:pt idx="7">
                  <c:v>100</c:v>
                </c:pt>
              </c:numCache>
            </c:numRef>
          </c:val>
        </c:ser>
        <c:ser>
          <c:idx val="1"/>
          <c:order val="1"/>
          <c:tx>
            <c:strRef>
              <c:f>MOJOKERTO!$P$21</c:f>
              <c:strCache>
                <c:ptCount val="1"/>
                <c:pt idx="0">
                  <c:v>Menolak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1272141706924197E-2"/>
                  <c:y val="1.0701565525540403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2882447665056361E-2"/>
                  <c:y val="-2.918642495710514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9.6618357487921521E-3"/>
                  <c:y val="-2.91864249571052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MOJOKERTO!$N$22:$N$29</c:f>
              <c:strCache>
                <c:ptCount val="8"/>
                <c:pt idx="0">
                  <c:v>DLANGGU</c:v>
                </c:pt>
                <c:pt idx="1">
                  <c:v>GADING</c:v>
                </c:pt>
                <c:pt idx="2">
                  <c:v>JETIS</c:v>
                </c:pt>
                <c:pt idx="3">
                  <c:v>KEMLAGI</c:v>
                </c:pt>
                <c:pt idx="4">
                  <c:v>MOJOSARI</c:v>
                </c:pt>
                <c:pt idx="5">
                  <c:v>PACET</c:v>
                </c:pt>
                <c:pt idx="6">
                  <c:v>PUNGGING</c:v>
                </c:pt>
                <c:pt idx="7">
                  <c:v>PURI</c:v>
                </c:pt>
              </c:strCache>
            </c:strRef>
          </c:cat>
          <c:val>
            <c:numRef>
              <c:f>MOJOKERTO!$P$22:$P$29</c:f>
              <c:numCache>
                <c:formatCode>General</c:formatCode>
                <c:ptCount val="8"/>
                <c:pt idx="0">
                  <c:v>0</c:v>
                </c:pt>
                <c:pt idx="1">
                  <c:v>25</c:v>
                </c:pt>
                <c:pt idx="2">
                  <c:v>0</c:v>
                </c:pt>
                <c:pt idx="3">
                  <c:v>50</c:v>
                </c:pt>
                <c:pt idx="4">
                  <c:v>25</c:v>
                </c:pt>
                <c:pt idx="5">
                  <c:v>50</c:v>
                </c:pt>
                <c:pt idx="6">
                  <c:v>25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388130480"/>
        <c:axId val="388128912"/>
        <c:axId val="0"/>
      </c:bar3DChart>
      <c:catAx>
        <c:axId val="38813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128912"/>
        <c:crosses val="autoZero"/>
        <c:auto val="1"/>
        <c:lblAlgn val="ctr"/>
        <c:lblOffset val="100"/>
        <c:noMultiLvlLbl val="0"/>
      </c:catAx>
      <c:valAx>
        <c:axId val="388128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813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248405543509967"/>
          <c:y val="0.8726741062174439"/>
          <c:w val="0.27045862020870581"/>
          <c:h val="6.6892298414878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MOJOKERTO!$N$69</c:f>
              <c:strCache>
                <c:ptCount val="1"/>
                <c:pt idx="0">
                  <c:v>(01) Jokowi-Maruf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MOJOKERTO!$O$68:$P$68</c:f>
              <c:strCache>
                <c:ptCount val="2"/>
                <c:pt idx="0">
                  <c:v>Bisa Berubah</c:v>
                </c:pt>
                <c:pt idx="1">
                  <c:v>Tidak Bisa Berubah</c:v>
                </c:pt>
              </c:strCache>
            </c:strRef>
          </c:cat>
          <c:val>
            <c:numRef>
              <c:f>MOJOKERTO!$O$69:$P$69</c:f>
              <c:numCache>
                <c:formatCode>0.0</c:formatCode>
                <c:ptCount val="2"/>
                <c:pt idx="0">
                  <c:v>22.222222222222221</c:v>
                </c:pt>
                <c:pt idx="1">
                  <c:v>77.777777777777786</c:v>
                </c:pt>
              </c:numCache>
            </c:numRef>
          </c:val>
        </c:ser>
        <c:ser>
          <c:idx val="1"/>
          <c:order val="1"/>
          <c:tx>
            <c:strRef>
              <c:f>MOJOKERTO!$N$70</c:f>
              <c:strCache>
                <c:ptCount val="1"/>
                <c:pt idx="0">
                  <c:v>(02) Prabowo-Sandi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MOJOKERTO!$O$68:$P$68</c:f>
              <c:strCache>
                <c:ptCount val="2"/>
                <c:pt idx="0">
                  <c:v>Bisa Berubah</c:v>
                </c:pt>
                <c:pt idx="1">
                  <c:v>Tidak Bisa Berubah</c:v>
                </c:pt>
              </c:strCache>
            </c:strRef>
          </c:cat>
          <c:val>
            <c:numRef>
              <c:f>MOJOKERTO!$O$70:$P$70</c:f>
              <c:numCache>
                <c:formatCode>0.0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388130872"/>
        <c:axId val="388123424"/>
        <c:axId val="0"/>
      </c:bar3DChart>
      <c:catAx>
        <c:axId val="388130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8123424"/>
        <c:crosses val="autoZero"/>
        <c:auto val="1"/>
        <c:lblAlgn val="ctr"/>
        <c:lblOffset val="100"/>
        <c:noMultiLvlLbl val="0"/>
      </c:catAx>
      <c:valAx>
        <c:axId val="388123424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388130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9922405295739102"/>
          <c:y val="1.7421499466829367E-2"/>
          <c:w val="0.67942577565284734"/>
          <c:h val="0.86693172263732554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'KOTA MOJOKERTO'!$H$19</c:f>
              <c:strCache>
                <c:ptCount val="1"/>
                <c:pt idx="0">
                  <c:v>Menerima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'KOTA MOJOKERTO'!$I$18:$J$18</c:f>
              <c:strCache>
                <c:ptCount val="2"/>
                <c:pt idx="0">
                  <c:v>MAGERSARI</c:v>
                </c:pt>
                <c:pt idx="1">
                  <c:v>PRAJURIT KULON</c:v>
                </c:pt>
              </c:strCache>
            </c:strRef>
          </c:cat>
          <c:val>
            <c:numRef>
              <c:f>'KOTA MOJOKERTO'!$I$19:$J$19</c:f>
              <c:numCache>
                <c:formatCode>0.0</c:formatCode>
                <c:ptCount val="2"/>
                <c:pt idx="0">
                  <c:v>100</c:v>
                </c:pt>
                <c:pt idx="1">
                  <c:v>50</c:v>
                </c:pt>
              </c:numCache>
            </c:numRef>
          </c:val>
        </c:ser>
        <c:ser>
          <c:idx val="1"/>
          <c:order val="1"/>
          <c:tx>
            <c:strRef>
              <c:f>'KOTA MOJOKERTO'!$H$20</c:f>
              <c:strCache>
                <c:ptCount val="1"/>
                <c:pt idx="0">
                  <c:v>Menolak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'KOTA MOJOKERTO'!$I$18:$J$18</c:f>
              <c:strCache>
                <c:ptCount val="2"/>
                <c:pt idx="0">
                  <c:v>MAGERSARI</c:v>
                </c:pt>
                <c:pt idx="1">
                  <c:v>PRAJURIT KULON</c:v>
                </c:pt>
              </c:strCache>
            </c:strRef>
          </c:cat>
          <c:val>
            <c:numRef>
              <c:f>'KOTA MOJOKERTO'!$I$20:$J$20</c:f>
              <c:numCache>
                <c:formatCode>0.0</c:formatCode>
                <c:ptCount val="2"/>
                <c:pt idx="0">
                  <c:v>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314740264"/>
        <c:axId val="314740656"/>
        <c:axId val="0"/>
      </c:bar3DChart>
      <c:catAx>
        <c:axId val="314740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740656"/>
        <c:crosses val="autoZero"/>
        <c:auto val="1"/>
        <c:lblAlgn val="ctr"/>
        <c:lblOffset val="100"/>
        <c:noMultiLvlLbl val="0"/>
      </c:catAx>
      <c:valAx>
        <c:axId val="314740656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314740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290003692851166"/>
          <c:y val="0.89255590119613748"/>
          <c:w val="0.49456579299075554"/>
          <c:h val="5.00398214374523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'KOTA MOJOKERTO'!$H$42</c:f>
              <c:strCache>
                <c:ptCount val="1"/>
                <c:pt idx="0">
                  <c:v>(01) Jokowi-Maruf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9.096994039913435E-2"/>
                  <c:y val="4.0757968910527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rgbClr val="C0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'KOTA MOJOKERTO'!$I$41:$J$41</c:f>
              <c:strCache>
                <c:ptCount val="2"/>
                <c:pt idx="0">
                  <c:v>Tidak Akan Berubah</c:v>
                </c:pt>
                <c:pt idx="1">
                  <c:v>Masih Bisa Berubah</c:v>
                </c:pt>
              </c:strCache>
            </c:strRef>
          </c:cat>
          <c:val>
            <c:numRef>
              <c:f>'KOTA MOJOKERTO'!$I$42:$J$42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'KOTA MOJOKERTO'!$H$43</c:f>
              <c:strCache>
                <c:ptCount val="1"/>
                <c:pt idx="0">
                  <c:v>(02) Prabowo-Sandi</c:v>
                </c:pt>
              </c:strCache>
            </c:strRef>
          </c:tx>
          <c:spPr>
            <a:solidFill>
              <a:srgbClr val="C55A11"/>
            </a:soli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9.5053006102914658E-2"/>
                  <c:y val="-0.128374591226543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rgbClr val="C55A1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'KOTA MOJOKERTO'!$I$41:$J$41</c:f>
              <c:strCache>
                <c:ptCount val="2"/>
                <c:pt idx="0">
                  <c:v>Tidak Akan Berubah</c:v>
                </c:pt>
                <c:pt idx="1">
                  <c:v>Masih Bisa Berubah</c:v>
                </c:pt>
              </c:strCache>
            </c:strRef>
          </c:cat>
          <c:val>
            <c:numRef>
              <c:f>'KOTA MOJOKERTO'!$I$43:$J$43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314741048"/>
        <c:axId val="314738304"/>
        <c:axId val="0"/>
      </c:bar3DChart>
      <c:catAx>
        <c:axId val="314741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738304"/>
        <c:crosses val="autoZero"/>
        <c:auto val="1"/>
        <c:lblAlgn val="ctr"/>
        <c:lblOffset val="100"/>
        <c:noMultiLvlLbl val="0"/>
      </c:catAx>
      <c:valAx>
        <c:axId val="31473830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14741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C077-75D1-4251-9A05-E27848D65D75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677D-00BA-43A6-87CA-FEB07117B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714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527" y="1753438"/>
            <a:ext cx="7772400" cy="2387600"/>
          </a:xfrm>
        </p:spPr>
        <p:txBody>
          <a:bodyPr/>
          <a:lstStyle/>
          <a:p>
            <a:r>
              <a:rPr lang="en-US" b="1" dirty="0" smtClean="0"/>
              <a:t>Summary Report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>Mojokerto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48438" y="5611202"/>
            <a:ext cx="6694714" cy="134982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5400" b="1" dirty="0" err="1" smtClean="0">
                <a:solidFill>
                  <a:schemeClr val="bg1"/>
                </a:solidFill>
              </a:rPr>
              <a:t>Survei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Penjaringan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Aspirasi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Politik</a:t>
            </a:r>
            <a:r>
              <a:rPr lang="en-US" sz="5400" b="1" dirty="0" smtClean="0">
                <a:solidFill>
                  <a:schemeClr val="bg1"/>
                </a:solidFill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</a:rPr>
              <a:t>dan</a:t>
            </a:r>
            <a:r>
              <a:rPr lang="en-US" sz="5400" b="1" dirty="0" smtClean="0">
                <a:solidFill>
                  <a:schemeClr val="bg1"/>
                </a:solidFill>
              </a:rPr>
              <a:t> Pembangunan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:\PILPRES 2019\avemedi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476" y="-418085"/>
            <a:ext cx="3375951" cy="21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Sikap terhadap Money Politics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015823"/>
              </p:ext>
            </p:extLst>
          </p:nvPr>
        </p:nvGraphicFramePr>
        <p:xfrm>
          <a:off x="914400" y="1886110"/>
          <a:ext cx="7138116" cy="4282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303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85575" y="2431210"/>
            <a:ext cx="5378110" cy="1910617"/>
          </a:xfrm>
          <a:prstGeom prst="roundRect">
            <a:avLst/>
          </a:prstGeom>
          <a:solidFill>
            <a:srgbClr val="003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85575" y="3446227"/>
            <a:ext cx="5378110" cy="1282216"/>
          </a:xfrm>
          <a:prstGeom prst="roundRect">
            <a:avLst/>
          </a:prstGeom>
          <a:solidFill>
            <a:srgbClr val="EAEFF7"/>
          </a:solidFill>
          <a:ln w="57150">
            <a:solidFill>
              <a:srgbClr val="003E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Sebaran</a:t>
            </a:r>
            <a:r>
              <a:rPr lang="en-US" b="1" dirty="0"/>
              <a:t> </a:t>
            </a:r>
            <a:r>
              <a:rPr lang="en-US" b="1" dirty="0" err="1"/>
              <a:t>Suara</a:t>
            </a:r>
            <a:r>
              <a:rPr lang="en-US" b="1" dirty="0"/>
              <a:t> </a:t>
            </a:r>
            <a:r>
              <a:rPr lang="en-US" b="1" dirty="0" err="1"/>
              <a:t>Parpol</a:t>
            </a:r>
            <a:r>
              <a:rPr lang="en-US" b="1" dirty="0"/>
              <a:t> DPR RI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Kecamatan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690601"/>
              </p:ext>
            </p:extLst>
          </p:nvPr>
        </p:nvGraphicFramePr>
        <p:xfrm>
          <a:off x="2009104" y="3651204"/>
          <a:ext cx="5061397" cy="854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385"/>
                <a:gridCol w="1325480"/>
                <a:gridCol w="1262129"/>
                <a:gridCol w="1339403"/>
              </a:tblGrid>
              <a:tr h="418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MAGERSARI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0,0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100,0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0,0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PRAJURIT KULON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50,0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0,0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50,0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 descr="Hasil gambar untuk pdi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802" y="2624403"/>
            <a:ext cx="1026801" cy="102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soreangonline.com/wp-content/uploads/2018/07/cale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4" t="4207" r="29160" b="10008"/>
          <a:stretch/>
        </p:blipFill>
        <p:spPr bwMode="auto">
          <a:xfrm>
            <a:off x="5891217" y="2767930"/>
            <a:ext cx="919560" cy="802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2" name="Picture 2" descr="https://upload.wikimedia.org/wikipedia/id/thumb/1/18/Logo_Gerindra.svg/860px-Logo_Gerindra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37" y="2624403"/>
            <a:ext cx="863195" cy="102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335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Sebaran</a:t>
            </a:r>
            <a:r>
              <a:rPr lang="en-US" b="1" dirty="0"/>
              <a:t> </a:t>
            </a:r>
            <a:r>
              <a:rPr lang="en-US" b="1" dirty="0" err="1"/>
              <a:t>Suara</a:t>
            </a:r>
            <a:r>
              <a:rPr lang="en-US" b="1" dirty="0"/>
              <a:t> </a:t>
            </a:r>
            <a:r>
              <a:rPr lang="en-US" b="1" dirty="0" err="1"/>
              <a:t>Parpol</a:t>
            </a:r>
            <a:r>
              <a:rPr lang="en-US" b="1" dirty="0"/>
              <a:t> </a:t>
            </a:r>
            <a:r>
              <a:rPr lang="en-US" b="1" dirty="0" smtClean="0"/>
              <a:t>DPR</a:t>
            </a:r>
            <a:r>
              <a:rPr lang="id-ID" b="1" dirty="0" smtClean="0"/>
              <a:t>D PROV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/>
              <a:t>Kecamatan</a:t>
            </a:r>
            <a:r>
              <a:rPr lang="en-US" dirty="0"/>
              <a:t>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85575" y="2431210"/>
            <a:ext cx="5378110" cy="1910617"/>
          </a:xfrm>
          <a:prstGeom prst="roundRect">
            <a:avLst/>
          </a:prstGeom>
          <a:solidFill>
            <a:srgbClr val="003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885575" y="3446227"/>
            <a:ext cx="5378110" cy="1282216"/>
          </a:xfrm>
          <a:prstGeom prst="roundRect">
            <a:avLst/>
          </a:prstGeom>
          <a:solidFill>
            <a:srgbClr val="EAEFF7"/>
          </a:solidFill>
          <a:ln w="57150">
            <a:solidFill>
              <a:srgbClr val="003E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421422"/>
              </p:ext>
            </p:extLst>
          </p:nvPr>
        </p:nvGraphicFramePr>
        <p:xfrm>
          <a:off x="2009104" y="3651204"/>
          <a:ext cx="5061397" cy="854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385"/>
                <a:gridCol w="1325480"/>
                <a:gridCol w="1262129"/>
                <a:gridCol w="1339403"/>
              </a:tblGrid>
              <a:tr h="4185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smtClean="0">
                          <a:effectLst/>
                        </a:rPr>
                        <a:t>MAGERSARI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0,0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100,0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0,0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PRAJURIT KULON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50,0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0,0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50,0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6" name="Picture 2" descr="Hasil gambar untuk pdi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802" y="2624403"/>
            <a:ext cx="1026801" cy="102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oreangonline.com/wp-content/uploads/2018/07/cale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4" t="4207" r="29160" b="10008"/>
          <a:stretch/>
        </p:blipFill>
        <p:spPr bwMode="auto">
          <a:xfrm>
            <a:off x="5891217" y="2767930"/>
            <a:ext cx="919560" cy="802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" name="Picture 2" descr="https://upload.wikimedia.org/wikipedia/id/thumb/1/18/Logo_Gerindra.svg/860px-Logo_Gerindra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37" y="2624403"/>
            <a:ext cx="863195" cy="102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651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822" y="385740"/>
            <a:ext cx="6854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Kemungkinan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Perubahan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Pilihan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Responden</a:t>
            </a:r>
            <a:r>
              <a:rPr lang="en-US" sz="2800" dirty="0"/>
              <a:t> 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22550"/>
              </p:ext>
            </p:extLst>
          </p:nvPr>
        </p:nvGraphicFramePr>
        <p:xfrm>
          <a:off x="631064" y="647350"/>
          <a:ext cx="7701566" cy="4892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2" descr="https://s3-ap-southeast-1.amazonaws.com/storage.asumsi.co/uploads/public/5b7/564/1b5/thumb_2018_800_500_0_0_cro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0" t="15764" r="2830" b="21228"/>
          <a:stretch/>
        </p:blipFill>
        <p:spPr bwMode="auto">
          <a:xfrm>
            <a:off x="6156241" y="4464065"/>
            <a:ext cx="992471" cy="843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016" y="4464065"/>
            <a:ext cx="992775" cy="84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935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7719"/>
            <a:ext cx="7886700" cy="1325563"/>
          </a:xfrm>
        </p:spPr>
        <p:txBody>
          <a:bodyPr/>
          <a:lstStyle/>
          <a:p>
            <a:pPr algn="ctr"/>
            <a:r>
              <a:rPr lang="id-ID" b="1" dirty="0" smtClean="0"/>
              <a:t>KABUPATEN MOJOKERTO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5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04443" y="165203"/>
            <a:ext cx="4136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Sebaran Elektabilitas Pilpres </a:t>
            </a:r>
            <a:r>
              <a:rPr lang="id-ID" b="1" dirty="0"/>
              <a:t>/ </a:t>
            </a:r>
            <a:r>
              <a:rPr lang="sv-SE" b="1" dirty="0"/>
              <a:t>Kecamatan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864952" y="1688386"/>
            <a:ext cx="7581521" cy="4096604"/>
            <a:chOff x="530101" y="1804296"/>
            <a:chExt cx="7581521" cy="4096604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4738005" y="2436484"/>
              <a:ext cx="6441" cy="3464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2" descr="https://s3-ap-southeast-1.amazonaws.com/storage.asumsi.co/uploads/public/5b7/564/1b5/thumb_2018_800_500_0_0_crop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60" t="15764" r="2830" b="21228"/>
            <a:stretch/>
          </p:blipFill>
          <p:spPr bwMode="auto">
            <a:xfrm>
              <a:off x="5640942" y="1804296"/>
              <a:ext cx="1407401" cy="119680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3678" y="1804553"/>
              <a:ext cx="1407831" cy="11962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5628067" y="3667436"/>
              <a:ext cx="827852" cy="206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628066" y="4827660"/>
              <a:ext cx="827852" cy="206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55918" y="4827659"/>
              <a:ext cx="827852" cy="206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83770" y="4827658"/>
              <a:ext cx="827852" cy="206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75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41509" y="3374093"/>
              <a:ext cx="1258525" cy="205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>
                  <a:solidFill>
                    <a:schemeClr val="tx1"/>
                  </a:solidFill>
                </a:rPr>
                <a:t>GADING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41509" y="3077761"/>
              <a:ext cx="1258525" cy="205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 smtClean="0">
                  <a:solidFill>
                    <a:schemeClr val="tx1"/>
                  </a:solidFill>
                </a:rPr>
                <a:t>DLANGGU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41509" y="3668161"/>
              <a:ext cx="1258525" cy="205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>
                  <a:solidFill>
                    <a:schemeClr val="tx1"/>
                  </a:solidFill>
                </a:rPr>
                <a:t>JETIS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41509" y="3959965"/>
              <a:ext cx="1258525" cy="205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>
                  <a:solidFill>
                    <a:schemeClr val="tx1"/>
                  </a:solidFill>
                </a:rPr>
                <a:t>KEMLAGI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41509" y="4252001"/>
              <a:ext cx="1258525" cy="205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>
                  <a:solidFill>
                    <a:schemeClr val="tx1"/>
                  </a:solidFill>
                </a:rPr>
                <a:t>MOJOSARI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41509" y="4541773"/>
              <a:ext cx="1258525" cy="205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>
                  <a:solidFill>
                    <a:schemeClr val="tx1"/>
                  </a:solidFill>
                </a:rPr>
                <a:t>PACET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41509" y="4834709"/>
              <a:ext cx="1258525" cy="205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>
                  <a:solidFill>
                    <a:schemeClr val="tx1"/>
                  </a:solidFill>
                </a:rPr>
                <a:t>PUNGGING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41509" y="5125381"/>
              <a:ext cx="1258525" cy="205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>
                  <a:solidFill>
                    <a:schemeClr val="tx1"/>
                  </a:solidFill>
                </a:rPr>
                <a:t>PURI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0101" y="3374497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100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57953" y="3374496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85805" y="3374495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13657" y="3376757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85805" y="3078163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50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13657" y="3080425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13657" y="3670825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25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57953" y="3960368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75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85805" y="3960367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13657" y="3962629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0101" y="4252405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100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357953" y="4252404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85805" y="4252403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013657" y="4254665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13657" y="4544437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25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13657" y="4829685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25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0101" y="5125785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100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57953" y="5125784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85805" y="5125783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13657" y="5128045"/>
              <a:ext cx="827852" cy="206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28067" y="5125381"/>
              <a:ext cx="248303" cy="20831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628066" y="4539473"/>
              <a:ext cx="248303" cy="20831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628067" y="3367521"/>
              <a:ext cx="248303" cy="20831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68797" y="3666536"/>
              <a:ext cx="827852" cy="206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50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624198" y="4254450"/>
              <a:ext cx="248303" cy="20831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12912" y="3374675"/>
              <a:ext cx="502277" cy="2070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112912" y="3078343"/>
              <a:ext cx="502277" cy="2070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 smtClean="0">
                  <a:solidFill>
                    <a:schemeClr val="tx1"/>
                  </a:solidFill>
                </a:rPr>
                <a:t>50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112912" y="3668743"/>
              <a:ext cx="502277" cy="2070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112912" y="3953489"/>
              <a:ext cx="502277" cy="2070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112912" y="4252583"/>
              <a:ext cx="502277" cy="2070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112912" y="4542355"/>
              <a:ext cx="502277" cy="2070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 smtClean="0">
                  <a:solidFill>
                    <a:schemeClr val="tx1"/>
                  </a:solidFill>
                </a:rPr>
                <a:t>75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112912" y="4835291"/>
              <a:ext cx="502277" cy="2070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12912" y="5125963"/>
              <a:ext cx="502277" cy="2070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624198" y="3952224"/>
              <a:ext cx="248303" cy="20831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624197" y="3086488"/>
              <a:ext cx="248303" cy="20831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7636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Sikap terhadap Money Politics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9340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644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99963" y="1851660"/>
            <a:ext cx="6800045" cy="3086101"/>
          </a:xfrm>
          <a:prstGeom prst="roundRect">
            <a:avLst/>
          </a:prstGeom>
          <a:solidFill>
            <a:srgbClr val="003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99963" y="2866677"/>
            <a:ext cx="6800045" cy="2071084"/>
          </a:xfrm>
          <a:prstGeom prst="roundRect">
            <a:avLst/>
          </a:prstGeom>
          <a:solidFill>
            <a:srgbClr val="EAEFF7"/>
          </a:solidFill>
          <a:ln w="57150">
            <a:solidFill>
              <a:srgbClr val="003E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Sebaran</a:t>
            </a:r>
            <a:r>
              <a:rPr lang="en-US" b="1" dirty="0"/>
              <a:t> </a:t>
            </a:r>
            <a:r>
              <a:rPr lang="en-US" b="1" dirty="0" err="1"/>
              <a:t>Suara</a:t>
            </a:r>
            <a:r>
              <a:rPr lang="en-US" b="1" dirty="0"/>
              <a:t> </a:t>
            </a:r>
            <a:r>
              <a:rPr lang="en-US" b="1" dirty="0" err="1"/>
              <a:t>Parpol</a:t>
            </a:r>
            <a:r>
              <a:rPr lang="en-US" b="1" dirty="0"/>
              <a:t> DPR RI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Kecamatan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692779"/>
              </p:ext>
            </p:extLst>
          </p:nvPr>
        </p:nvGraphicFramePr>
        <p:xfrm>
          <a:off x="1223493" y="3071654"/>
          <a:ext cx="6568225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385"/>
                <a:gridCol w="1325480"/>
                <a:gridCol w="1262129"/>
                <a:gridCol w="1339403"/>
                <a:gridCol w="1506828"/>
              </a:tblGrid>
              <a:tr h="1862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DLANGGU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GADING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JETIS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KEMLAGI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MOJOSARI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PACET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PUNGGING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70" y="2020009"/>
            <a:ext cx="769110" cy="1026801"/>
          </a:xfrm>
          <a:prstGeom prst="rect">
            <a:avLst/>
          </a:prstGeom>
        </p:spPr>
      </p:pic>
      <p:pic>
        <p:nvPicPr>
          <p:cNvPr id="2050" name="Picture 2" descr="Hasil gambar untuk pdip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05" y="2044853"/>
            <a:ext cx="1026801" cy="102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831" y="2277083"/>
            <a:ext cx="1054801" cy="701922"/>
          </a:xfrm>
          <a:prstGeom prst="rect">
            <a:avLst/>
          </a:prstGeom>
        </p:spPr>
      </p:pic>
      <p:pic>
        <p:nvPicPr>
          <p:cNvPr id="12" name="Picture 2" descr="http://www.soreangonline.com/wp-content/uploads/2018/07/cale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4" t="4207" r="29160" b="10008"/>
          <a:stretch/>
        </p:blipFill>
        <p:spPr bwMode="auto">
          <a:xfrm>
            <a:off x="6548040" y="2176215"/>
            <a:ext cx="919560" cy="802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4" name="TextBox 13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4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99963" y="1851660"/>
            <a:ext cx="6800045" cy="3086101"/>
          </a:xfrm>
          <a:prstGeom prst="roundRect">
            <a:avLst/>
          </a:prstGeom>
          <a:solidFill>
            <a:srgbClr val="003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99963" y="2866677"/>
            <a:ext cx="6800045" cy="2071084"/>
          </a:xfrm>
          <a:prstGeom prst="roundRect">
            <a:avLst/>
          </a:prstGeom>
          <a:solidFill>
            <a:srgbClr val="EAEFF7"/>
          </a:solidFill>
          <a:ln w="57150">
            <a:solidFill>
              <a:srgbClr val="003E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Sebaran</a:t>
            </a:r>
            <a:r>
              <a:rPr lang="en-US" b="1" dirty="0"/>
              <a:t> </a:t>
            </a:r>
            <a:r>
              <a:rPr lang="en-US" b="1" dirty="0" err="1"/>
              <a:t>Suara</a:t>
            </a:r>
            <a:r>
              <a:rPr lang="en-US" b="1" dirty="0"/>
              <a:t> </a:t>
            </a:r>
            <a:r>
              <a:rPr lang="en-US" b="1" dirty="0" err="1"/>
              <a:t>Parpol</a:t>
            </a:r>
            <a:r>
              <a:rPr lang="en-US" b="1" dirty="0"/>
              <a:t> </a:t>
            </a:r>
            <a:r>
              <a:rPr lang="en-US" b="1" dirty="0" smtClean="0"/>
              <a:t>DPR</a:t>
            </a:r>
            <a:r>
              <a:rPr lang="id-ID" b="1" dirty="0" smtClean="0"/>
              <a:t>D PROV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/>
              <a:t>Kecamatan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288833"/>
              </p:ext>
            </p:extLst>
          </p:nvPr>
        </p:nvGraphicFramePr>
        <p:xfrm>
          <a:off x="1223493" y="3071654"/>
          <a:ext cx="6568225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385"/>
                <a:gridCol w="1325480"/>
                <a:gridCol w="1262129"/>
                <a:gridCol w="1339403"/>
                <a:gridCol w="1506828"/>
              </a:tblGrid>
              <a:tr h="1862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DLANGGU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JETIS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KEMLAGI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MOJOSARI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PUNGGING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</a:t>
                      </a: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70" y="2020009"/>
            <a:ext cx="769110" cy="1026801"/>
          </a:xfrm>
          <a:prstGeom prst="rect">
            <a:avLst/>
          </a:prstGeom>
        </p:spPr>
      </p:pic>
      <p:pic>
        <p:nvPicPr>
          <p:cNvPr id="2050" name="Picture 2" descr="Hasil gambar untuk pdip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68" y="2008046"/>
            <a:ext cx="1026801" cy="102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soreangonline.com/wp-content/uploads/2018/07/cale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4" t="4207" r="29160" b="10008"/>
          <a:stretch/>
        </p:blipFill>
        <p:spPr bwMode="auto">
          <a:xfrm>
            <a:off x="6548040" y="2176215"/>
            <a:ext cx="919560" cy="802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2526" t="7171" r="20048" b="6405"/>
          <a:stretch/>
        </p:blipFill>
        <p:spPr>
          <a:xfrm>
            <a:off x="5278412" y="2044853"/>
            <a:ext cx="837219" cy="9437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061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84819" y="1926927"/>
            <a:ext cx="6286500" cy="4188640"/>
            <a:chOff x="1428750" y="1334499"/>
            <a:chExt cx="6286500" cy="4188640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255604"/>
                </p:ext>
              </p:extLst>
            </p:nvPr>
          </p:nvGraphicFramePr>
          <p:xfrm>
            <a:off x="1428750" y="1334860"/>
            <a:ext cx="6286500" cy="4188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5" name="Picture 2" descr="https://s3-ap-southeast-1.amazonaws.com/storage.asumsi.co/uploads/public/5b7/564/1b5/thumb_2018_800_500_0_0_crop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60" t="15764" r="2830" b="21228"/>
            <a:stretch/>
          </p:blipFill>
          <p:spPr bwMode="auto">
            <a:xfrm>
              <a:off x="5234901" y="1334499"/>
              <a:ext cx="992471" cy="84396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4249" y="1334499"/>
              <a:ext cx="992775" cy="84360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7" name="Rectangle 6"/>
          <p:cNvSpPr/>
          <p:nvPr/>
        </p:nvSpPr>
        <p:spPr>
          <a:xfrm>
            <a:off x="293822" y="385740"/>
            <a:ext cx="6854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Kemungkinan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Perubahan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Pilihan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Responden</a:t>
            </a:r>
            <a:r>
              <a:rPr lang="en-US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175" y="3154057"/>
            <a:ext cx="236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TIDAK AKAN BERUBAH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701" y="4763037"/>
            <a:ext cx="231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MASIH BISA BERUBAH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682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7719"/>
            <a:ext cx="7886700" cy="1325563"/>
          </a:xfrm>
        </p:spPr>
        <p:txBody>
          <a:bodyPr/>
          <a:lstStyle/>
          <a:p>
            <a:pPr algn="ctr"/>
            <a:r>
              <a:rPr lang="id-ID" b="1" dirty="0" smtClean="0"/>
              <a:t>KOTA MOJOKERTO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970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6011" y="1623115"/>
            <a:ext cx="6402338" cy="3386767"/>
            <a:chOff x="646011" y="1558720"/>
            <a:chExt cx="6402338" cy="3386767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4658933" y="2485623"/>
              <a:ext cx="9659" cy="24598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2" descr="https://s3-ap-southeast-1.amazonaws.com/storage.asumsi.co/uploads/public/5b7/564/1b5/thumb_2018_800_500_0_0_crop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60" t="15764" r="2830" b="21228"/>
            <a:stretch/>
          </p:blipFill>
          <p:spPr bwMode="auto">
            <a:xfrm>
              <a:off x="4907236" y="1558720"/>
              <a:ext cx="1407401" cy="119680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2458" y="1558720"/>
              <a:ext cx="1407831" cy="11962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3957419" y="3801823"/>
              <a:ext cx="1435226" cy="7853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PRAJURIT KULON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7419" y="2807708"/>
              <a:ext cx="1435226" cy="7853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MAGERSARI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01715" y="3802907"/>
              <a:ext cx="827852" cy="79122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50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29567" y="3802907"/>
              <a:ext cx="827852" cy="78999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01715" y="2807706"/>
              <a:ext cx="827852" cy="78881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29567" y="2809968"/>
              <a:ext cx="827852" cy="78881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92645" y="2813915"/>
              <a:ext cx="428606" cy="77554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6011" y="2805356"/>
              <a:ext cx="827852" cy="79122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100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73863" y="2805355"/>
              <a:ext cx="827852" cy="79122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92645" y="3804138"/>
              <a:ext cx="827852" cy="791224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20497" y="3804138"/>
              <a:ext cx="827852" cy="789993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/>
                <a:t>50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4443" y="6375042"/>
            <a:ext cx="18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/>
              <a:t>* dalam %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104443" y="293993"/>
            <a:ext cx="4136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/>
              <a:t>Sebaran Elektabilitas Pilpres </a:t>
            </a:r>
            <a:r>
              <a:rPr lang="id-ID" b="1" dirty="0"/>
              <a:t>/ </a:t>
            </a:r>
            <a:r>
              <a:rPr lang="sv-SE" b="1" dirty="0"/>
              <a:t>Kecamatan</a:t>
            </a:r>
          </a:p>
        </p:txBody>
      </p:sp>
    </p:spTree>
    <p:extLst>
      <p:ext uri="{BB962C8B-B14F-4D97-AF65-F5344CB8AC3E}">
        <p14:creationId xmlns:p14="http://schemas.microsoft.com/office/powerpoint/2010/main" val="304910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241</Words>
  <Application>Microsoft Office PowerPoint</Application>
  <PresentationFormat>On-screen Show (4:3)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Summary Report Mojokerto</vt:lpstr>
      <vt:lpstr>KABUPATEN MOJOKERTO</vt:lpstr>
      <vt:lpstr>PowerPoint Presentation</vt:lpstr>
      <vt:lpstr>Sikap terhadap Money Politics</vt:lpstr>
      <vt:lpstr>Sebaran Suara Parpol DPR RI Berdasarkan Kecamatan </vt:lpstr>
      <vt:lpstr>Sebaran Suara Parpol DPRD PROV Berdasarkan Kecamatan </vt:lpstr>
      <vt:lpstr>PowerPoint Presentation</vt:lpstr>
      <vt:lpstr>KOTA MOJOKERTO</vt:lpstr>
      <vt:lpstr>PowerPoint Presentation</vt:lpstr>
      <vt:lpstr>Sikap terhadap Money Politics</vt:lpstr>
      <vt:lpstr>Sebaran Suara Parpol DPR RI Berdasarkan Kecamatan </vt:lpstr>
      <vt:lpstr>Sebaran Suara Parpol DPRD PROV Berdasarkan Kecamatan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62</cp:revision>
  <dcterms:created xsi:type="dcterms:W3CDTF">2019-02-04T00:57:04Z</dcterms:created>
  <dcterms:modified xsi:type="dcterms:W3CDTF">2019-02-06T09:32:26Z</dcterms:modified>
</cp:coreProperties>
</file>