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4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550" r:id="rId2"/>
    <p:sldId id="673" r:id="rId3"/>
    <p:sldId id="647" r:id="rId4"/>
    <p:sldId id="671" r:id="rId5"/>
    <p:sldId id="672" r:id="rId6"/>
  </p:sldIdLst>
  <p:sldSz cx="11430000" cy="8229600"/>
  <p:notesSz cx="6797675" cy="9926638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571500" indent="-1143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4588" indent="-230188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717675" indent="-346075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290763" indent="-461963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66FFFF"/>
    <a:srgbClr val="1D4098"/>
    <a:srgbClr val="FEBAF9"/>
    <a:srgbClr val="FFCC00"/>
    <a:srgbClr val="ECCCEA"/>
    <a:srgbClr val="FFFF66"/>
    <a:srgbClr val="F5F9FE"/>
    <a:srgbClr val="F0F5FE"/>
    <a:srgbClr val="F0F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5" autoAdjust="0"/>
    <p:restoredTop sz="99831" autoAdjust="0"/>
  </p:normalViewPr>
  <p:slideViewPr>
    <p:cSldViewPr snapToGrid="0" snapToObjects="1">
      <p:cViewPr>
        <p:scale>
          <a:sx n="66" d="100"/>
          <a:sy n="66" d="100"/>
        </p:scale>
        <p:origin x="-132" y="-786"/>
      </p:cViewPr>
      <p:guideLst>
        <p:guide orient="horz" pos="2592"/>
        <p:guide pos="3599"/>
      </p:guideLst>
    </p:cSldViewPr>
  </p:slideViewPr>
  <p:outlineViewPr>
    <p:cViewPr>
      <p:scale>
        <a:sx n="33" d="100"/>
        <a:sy n="33" d="100"/>
      </p:scale>
      <p:origin x="0" y="52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22"/>
    </p:cViewPr>
  </p:sorterViewPr>
  <p:notesViewPr>
    <p:cSldViewPr snapToGrid="0" snapToObjects="1">
      <p:cViewPr varScale="1">
        <p:scale>
          <a:sx n="52" d="100"/>
          <a:sy n="52" d="100"/>
        </p:scale>
        <p:origin x="-1920" y="-10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anto.karnosaputra\Desktop\Monitoring%20Utilities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anto.karnosaputra\Desktop\Monitoring%20Utilities.xlsm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anto.karnosaputra\Desktop\Monitoring%20Utilities.xlsm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anto.karnosaputra\Desktop\Monitoring%20Utilities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pH Boiler Water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'52 Monthly'!$CH$2:$CN$2</c:f>
              <c:strCache>
                <c:ptCount val="1"/>
                <c:pt idx="0">
                  <c:v>BOILER A</c:v>
                </c:pt>
              </c:strCache>
            </c:strRef>
          </c:tx>
          <c:spPr>
            <a:ln w="38100">
              <a:solidFill>
                <a:srgbClr val="FFC000"/>
              </a:solidFill>
            </a:ln>
          </c:spPr>
          <c:marker>
            <c:symbol val="none"/>
          </c:marker>
          <c:cat>
            <c:numRef>
              <c:f>'52 Monthly'!$CG$5:$CG$35</c:f>
              <c:numCache>
                <c:formatCode>d\-mmm\-yy</c:formatCode>
                <c:ptCount val="31"/>
                <c:pt idx="0">
                  <c:v>41486</c:v>
                </c:pt>
                <c:pt idx="1">
                  <c:v>41485</c:v>
                </c:pt>
                <c:pt idx="2">
                  <c:v>41484</c:v>
                </c:pt>
                <c:pt idx="3">
                  <c:v>41483</c:v>
                </c:pt>
                <c:pt idx="4">
                  <c:v>41482</c:v>
                </c:pt>
                <c:pt idx="5">
                  <c:v>41481</c:v>
                </c:pt>
                <c:pt idx="6">
                  <c:v>41480</c:v>
                </c:pt>
                <c:pt idx="7">
                  <c:v>41479</c:v>
                </c:pt>
                <c:pt idx="8">
                  <c:v>41478</c:v>
                </c:pt>
                <c:pt idx="9">
                  <c:v>41477</c:v>
                </c:pt>
                <c:pt idx="10">
                  <c:v>41476</c:v>
                </c:pt>
                <c:pt idx="11">
                  <c:v>41475</c:v>
                </c:pt>
                <c:pt idx="12">
                  <c:v>41474</c:v>
                </c:pt>
                <c:pt idx="13">
                  <c:v>41473</c:v>
                </c:pt>
                <c:pt idx="14">
                  <c:v>41472</c:v>
                </c:pt>
                <c:pt idx="15">
                  <c:v>41471</c:v>
                </c:pt>
                <c:pt idx="16">
                  <c:v>41470</c:v>
                </c:pt>
                <c:pt idx="17">
                  <c:v>41469</c:v>
                </c:pt>
                <c:pt idx="18">
                  <c:v>41468</c:v>
                </c:pt>
                <c:pt idx="19">
                  <c:v>41467</c:v>
                </c:pt>
                <c:pt idx="20">
                  <c:v>41466</c:v>
                </c:pt>
                <c:pt idx="21">
                  <c:v>41465</c:v>
                </c:pt>
                <c:pt idx="22">
                  <c:v>41464</c:v>
                </c:pt>
                <c:pt idx="23">
                  <c:v>41463</c:v>
                </c:pt>
                <c:pt idx="24">
                  <c:v>41462</c:v>
                </c:pt>
                <c:pt idx="25">
                  <c:v>41461</c:v>
                </c:pt>
                <c:pt idx="26">
                  <c:v>41460</c:v>
                </c:pt>
                <c:pt idx="27">
                  <c:v>41459</c:v>
                </c:pt>
                <c:pt idx="28">
                  <c:v>41458</c:v>
                </c:pt>
                <c:pt idx="29">
                  <c:v>41457</c:v>
                </c:pt>
                <c:pt idx="30">
                  <c:v>41456</c:v>
                </c:pt>
              </c:numCache>
            </c:numRef>
          </c:cat>
          <c:val>
            <c:numRef>
              <c:f>'52 Monthly'!$CH$5:$CH$35</c:f>
              <c:numCache>
                <c:formatCode>General</c:formatCode>
                <c:ptCount val="31"/>
                <c:pt idx="0">
                  <c:v>9.8699999999999992</c:v>
                </c:pt>
                <c:pt idx="1">
                  <c:v>10.35</c:v>
                </c:pt>
                <c:pt idx="2">
                  <c:v>9.81</c:v>
                </c:pt>
                <c:pt idx="3">
                  <c:v>9.9</c:v>
                </c:pt>
                <c:pt idx="4">
                  <c:v>9.6199999999999992</c:v>
                </c:pt>
                <c:pt idx="5">
                  <c:v>9.92</c:v>
                </c:pt>
                <c:pt idx="6">
                  <c:v>10.01</c:v>
                </c:pt>
                <c:pt idx="7">
                  <c:v>9.4700000000000006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8.36</c:v>
                </c:pt>
                <c:pt idx="21">
                  <c:v>8.4</c:v>
                </c:pt>
                <c:pt idx="22">
                  <c:v>9.24</c:v>
                </c:pt>
                <c:pt idx="23">
                  <c:v>9.08</c:v>
                </c:pt>
                <c:pt idx="24">
                  <c:v>9.82</c:v>
                </c:pt>
                <c:pt idx="25">
                  <c:v>9.5500000000000007</c:v>
                </c:pt>
                <c:pt idx="26">
                  <c:v>9.19</c:v>
                </c:pt>
                <c:pt idx="27">
                  <c:v>9.5500000000000007</c:v>
                </c:pt>
                <c:pt idx="28">
                  <c:v>9.42</c:v>
                </c:pt>
                <c:pt idx="29">
                  <c:v>9.2100000000000009</c:v>
                </c:pt>
                <c:pt idx="30">
                  <c:v>9.42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'52 Monthly'!$CO$2:$CU$2</c:f>
              <c:strCache>
                <c:ptCount val="1"/>
                <c:pt idx="0">
                  <c:v>BOILER B</c:v>
                </c:pt>
              </c:strCache>
            </c:strRef>
          </c:tx>
          <c:spPr>
            <a:ln w="38100">
              <a:solidFill>
                <a:srgbClr val="0070C0"/>
              </a:solidFill>
            </a:ln>
          </c:spPr>
          <c:marker>
            <c:symbol val="none"/>
          </c:marker>
          <c:val>
            <c:numRef>
              <c:f>'52 Monthly'!$CO$5:$CO$35</c:f>
              <c:numCache>
                <c:formatCode>General</c:formatCode>
                <c:ptCount val="31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10.01</c:v>
                </c:pt>
                <c:pt idx="9">
                  <c:v>10.02</c:v>
                </c:pt>
                <c:pt idx="10">
                  <c:v>10.050000000000001</c:v>
                </c:pt>
                <c:pt idx="11">
                  <c:v>9.85</c:v>
                </c:pt>
                <c:pt idx="12">
                  <c:v>10.35</c:v>
                </c:pt>
                <c:pt idx="13">
                  <c:v>10.09</c:v>
                </c:pt>
                <c:pt idx="14">
                  <c:v>10.07</c:v>
                </c:pt>
                <c:pt idx="15">
                  <c:v>10.24</c:v>
                </c:pt>
                <c:pt idx="16">
                  <c:v>10.220000000000001</c:v>
                </c:pt>
                <c:pt idx="17">
                  <c:v>10.19</c:v>
                </c:pt>
                <c:pt idx="18">
                  <c:v>9.9700000000000006</c:v>
                </c:pt>
                <c:pt idx="19">
                  <c:v>9.25</c:v>
                </c:pt>
                <c:pt idx="20">
                  <c:v>8.7899999999999991</c:v>
                </c:pt>
                <c:pt idx="21">
                  <c:v>8.86</c:v>
                </c:pt>
                <c:pt idx="22">
                  <c:v>9.41</c:v>
                </c:pt>
                <c:pt idx="23">
                  <c:v>9.24</c:v>
                </c:pt>
                <c:pt idx="24">
                  <c:v>10.119999999999999</c:v>
                </c:pt>
                <c:pt idx="25">
                  <c:v>9.83</c:v>
                </c:pt>
                <c:pt idx="26">
                  <c:v>9.1</c:v>
                </c:pt>
                <c:pt idx="27">
                  <c:v>9.93</c:v>
                </c:pt>
                <c:pt idx="28">
                  <c:v>9.85</c:v>
                </c:pt>
                <c:pt idx="29">
                  <c:v>9.6300000000000008</c:v>
                </c:pt>
                <c:pt idx="30">
                  <c:v>9.93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'52 Monthly'!$CV$2:$DB$2</c:f>
              <c:strCache>
                <c:ptCount val="1"/>
                <c:pt idx="0">
                  <c:v>BOILER C</c:v>
                </c:pt>
              </c:strCache>
            </c:strRef>
          </c:tx>
          <c:spPr>
            <a:ln w="38100">
              <a:solidFill>
                <a:srgbClr val="FEBAF9"/>
              </a:solidFill>
            </a:ln>
          </c:spPr>
          <c:marker>
            <c:symbol val="none"/>
          </c:marker>
          <c:val>
            <c:numRef>
              <c:f>'52 Monthly'!$CV$5:$CV$35</c:f>
              <c:numCache>
                <c:formatCode>General</c:formatCode>
                <c:ptCount val="31"/>
                <c:pt idx="0">
                  <c:v>10.53</c:v>
                </c:pt>
                <c:pt idx="1">
                  <c:v>10.95</c:v>
                </c:pt>
                <c:pt idx="2">
                  <c:v>10.66</c:v>
                </c:pt>
                <c:pt idx="3">
                  <c:v>10.5</c:v>
                </c:pt>
                <c:pt idx="4">
                  <c:v>10.19</c:v>
                </c:pt>
                <c:pt idx="5">
                  <c:v>10.6</c:v>
                </c:pt>
                <c:pt idx="6">
                  <c:v>10.3</c:v>
                </c:pt>
                <c:pt idx="7">
                  <c:v>10.28</c:v>
                </c:pt>
                <c:pt idx="8">
                  <c:v>10.130000000000001</c:v>
                </c:pt>
                <c:pt idx="9">
                  <c:v>10.09</c:v>
                </c:pt>
                <c:pt idx="10">
                  <c:v>10.16</c:v>
                </c:pt>
                <c:pt idx="11">
                  <c:v>10.029999999999999</c:v>
                </c:pt>
                <c:pt idx="12">
                  <c:v>10.28</c:v>
                </c:pt>
                <c:pt idx="13">
                  <c:v>10.119999999999999</c:v>
                </c:pt>
                <c:pt idx="14">
                  <c:v>9.56</c:v>
                </c:pt>
                <c:pt idx="15">
                  <c:v>10.17</c:v>
                </c:pt>
                <c:pt idx="16">
                  <c:v>10.29</c:v>
                </c:pt>
                <c:pt idx="17">
                  <c:v>10.26</c:v>
                </c:pt>
                <c:pt idx="18">
                  <c:v>10.210000000000001</c:v>
                </c:pt>
                <c:pt idx="19">
                  <c:v>9.24</c:v>
                </c:pt>
                <c:pt idx="20">
                  <c:v>8.76</c:v>
                </c:pt>
                <c:pt idx="21">
                  <c:v>8.94</c:v>
                </c:pt>
                <c:pt idx="22">
                  <c:v>9.2200000000000006</c:v>
                </c:pt>
                <c:pt idx="23">
                  <c:v>9.3800000000000008</c:v>
                </c:pt>
                <c:pt idx="24">
                  <c:v>10.07</c:v>
                </c:pt>
                <c:pt idx="25">
                  <c:v>9.9</c:v>
                </c:pt>
                <c:pt idx="26">
                  <c:v>9.3000000000000007</c:v>
                </c:pt>
                <c:pt idx="27">
                  <c:v>9.89</c:v>
                </c:pt>
                <c:pt idx="28">
                  <c:v>9.6999999999999993</c:v>
                </c:pt>
                <c:pt idx="29">
                  <c:v>9.8000000000000007</c:v>
                </c:pt>
                <c:pt idx="30">
                  <c:v>9.91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'52 Monthly'!$DC$2:$DI$2</c:f>
              <c:strCache>
                <c:ptCount val="1"/>
                <c:pt idx="0">
                  <c:v>BOILER D</c:v>
                </c:pt>
              </c:strCache>
            </c:strRef>
          </c:tx>
          <c:spPr>
            <a:ln w="38100">
              <a:solidFill>
                <a:srgbClr val="66FF33"/>
              </a:solidFill>
            </a:ln>
          </c:spPr>
          <c:marker>
            <c:symbol val="none"/>
          </c:marker>
          <c:val>
            <c:numRef>
              <c:f>'52 Monthly'!$DC$5:$DC$35</c:f>
              <c:numCache>
                <c:formatCode>General</c:formatCode>
                <c:ptCount val="31"/>
                <c:pt idx="0">
                  <c:v>10.56</c:v>
                </c:pt>
                <c:pt idx="1">
                  <c:v>10.98</c:v>
                </c:pt>
                <c:pt idx="2">
                  <c:v>10.72</c:v>
                </c:pt>
                <c:pt idx="3">
                  <c:v>10.65</c:v>
                </c:pt>
                <c:pt idx="4">
                  <c:v>10.53</c:v>
                </c:pt>
                <c:pt idx="5">
                  <c:v>10.77</c:v>
                </c:pt>
                <c:pt idx="6">
                  <c:v>10.41</c:v>
                </c:pt>
                <c:pt idx="7">
                  <c:v>10.45</c:v>
                </c:pt>
                <c:pt idx="8">
                  <c:v>10.29</c:v>
                </c:pt>
                <c:pt idx="9">
                  <c:v>10.199999999999999</c:v>
                </c:pt>
                <c:pt idx="10">
                  <c:v>10.210000000000001</c:v>
                </c:pt>
                <c:pt idx="11">
                  <c:v>9.9499999999999993</c:v>
                </c:pt>
                <c:pt idx="12">
                  <c:v>9.69</c:v>
                </c:pt>
                <c:pt idx="13">
                  <c:v>9.9499999999999993</c:v>
                </c:pt>
                <c:pt idx="14">
                  <c:v>10.210000000000001</c:v>
                </c:pt>
                <c:pt idx="15">
                  <c:v>9.7100000000000009</c:v>
                </c:pt>
                <c:pt idx="16">
                  <c:v>9.9700000000000006</c:v>
                </c:pt>
                <c:pt idx="17">
                  <c:v>9.91</c:v>
                </c:pt>
                <c:pt idx="18">
                  <c:v>10.01</c:v>
                </c:pt>
                <c:pt idx="19">
                  <c:v>9.24</c:v>
                </c:pt>
                <c:pt idx="20">
                  <c:v>8.5</c:v>
                </c:pt>
                <c:pt idx="21">
                  <c:v>8.6300000000000008</c:v>
                </c:pt>
                <c:pt idx="22">
                  <c:v>9.24</c:v>
                </c:pt>
                <c:pt idx="23">
                  <c:v>9.17</c:v>
                </c:pt>
                <c:pt idx="24">
                  <c:v>9.56</c:v>
                </c:pt>
                <c:pt idx="25">
                  <c:v>9.18</c:v>
                </c:pt>
                <c:pt idx="26">
                  <c:v>#N/A</c:v>
                </c:pt>
                <c:pt idx="27">
                  <c:v>9.56</c:v>
                </c:pt>
                <c:pt idx="28">
                  <c:v>9.56</c:v>
                </c:pt>
                <c:pt idx="29">
                  <c:v>9.34</c:v>
                </c:pt>
                <c:pt idx="30">
                  <c:v>9.59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'52 Monthly'!$DJ$2:$DP$2</c:f>
              <c:strCache>
                <c:ptCount val="1"/>
                <c:pt idx="0">
                  <c:v>BOILER E</c:v>
                </c:pt>
              </c:strCache>
            </c:strRef>
          </c:tx>
          <c:spPr>
            <a:ln w="38100">
              <a:solidFill>
                <a:srgbClr val="00B050"/>
              </a:solidFill>
            </a:ln>
          </c:spPr>
          <c:marker>
            <c:symbol val="none"/>
          </c:marker>
          <c:val>
            <c:numRef>
              <c:f>'52 Monthly'!$DJ$5:$DJ$35</c:f>
              <c:numCache>
                <c:formatCode>General</c:formatCode>
                <c:ptCount val="31"/>
                <c:pt idx="0">
                  <c:v>10.43</c:v>
                </c:pt>
                <c:pt idx="1">
                  <c:v>10.69</c:v>
                </c:pt>
                <c:pt idx="2">
                  <c:v>10.45</c:v>
                </c:pt>
                <c:pt idx="3">
                  <c:v>10.14</c:v>
                </c:pt>
                <c:pt idx="4">
                  <c:v>10.02</c:v>
                </c:pt>
                <c:pt idx="5">
                  <c:v>10.41</c:v>
                </c:pt>
                <c:pt idx="6">
                  <c:v>10.15</c:v>
                </c:pt>
                <c:pt idx="7">
                  <c:v>10.119999999999999</c:v>
                </c:pt>
                <c:pt idx="8">
                  <c:v>10.15</c:v>
                </c:pt>
                <c:pt idx="9">
                  <c:v>10.029999999999999</c:v>
                </c:pt>
                <c:pt idx="10">
                  <c:v>10.06</c:v>
                </c:pt>
                <c:pt idx="11">
                  <c:v>9.8699999999999992</c:v>
                </c:pt>
                <c:pt idx="12">
                  <c:v>10.16</c:v>
                </c:pt>
                <c:pt idx="13">
                  <c:v>10</c:v>
                </c:pt>
                <c:pt idx="14">
                  <c:v>9.1</c:v>
                </c:pt>
                <c:pt idx="15">
                  <c:v>10.029999999999999</c:v>
                </c:pt>
                <c:pt idx="16">
                  <c:v>10.52</c:v>
                </c:pt>
                <c:pt idx="17">
                  <c:v>10.17</c:v>
                </c:pt>
                <c:pt idx="18">
                  <c:v>10.06</c:v>
                </c:pt>
                <c:pt idx="19">
                  <c:v>9.3699999999999992</c:v>
                </c:pt>
                <c:pt idx="20">
                  <c:v>8.77</c:v>
                </c:pt>
                <c:pt idx="21">
                  <c:v>8.93</c:v>
                </c:pt>
                <c:pt idx="22">
                  <c:v>9.2799999999999994</c:v>
                </c:pt>
                <c:pt idx="23">
                  <c:v>9.2100000000000009</c:v>
                </c:pt>
                <c:pt idx="24">
                  <c:v>10.210000000000001</c:v>
                </c:pt>
                <c:pt idx="25">
                  <c:v>9.73</c:v>
                </c:pt>
                <c:pt idx="26">
                  <c:v>9.5299999999999994</c:v>
                </c:pt>
                <c:pt idx="27">
                  <c:v>10.01</c:v>
                </c:pt>
                <c:pt idx="28">
                  <c:v>10.09</c:v>
                </c:pt>
                <c:pt idx="29">
                  <c:v>9.92</c:v>
                </c:pt>
                <c:pt idx="30">
                  <c:v>9.92</c:v>
                </c:pt>
              </c:numCache>
            </c:numRef>
          </c:val>
          <c:smooth val="0"/>
        </c:ser>
        <c:ser>
          <c:idx val="7"/>
          <c:order val="5"/>
          <c:tx>
            <c:strRef>
              <c:f>'52 Monthly'!$DQ$2:$DW$2</c:f>
              <c:strCache>
                <c:ptCount val="1"/>
                <c:pt idx="0">
                  <c:v>BOILER F</c:v>
                </c:pt>
              </c:strCache>
            </c:strRef>
          </c:tx>
          <c:spPr>
            <a:ln w="38100">
              <a:solidFill>
                <a:srgbClr val="7030A0"/>
              </a:solidFill>
            </a:ln>
          </c:spPr>
          <c:marker>
            <c:symbol val="none"/>
          </c:marker>
          <c:val>
            <c:numRef>
              <c:f>'52 Monthly'!$DQ$5:$DQ$35</c:f>
              <c:numCache>
                <c:formatCode>General</c:formatCode>
                <c:ptCount val="31"/>
                <c:pt idx="0">
                  <c:v>10.33</c:v>
                </c:pt>
                <c:pt idx="1">
                  <c:v>10.54</c:v>
                </c:pt>
                <c:pt idx="2">
                  <c:v>10.3</c:v>
                </c:pt>
                <c:pt idx="3">
                  <c:v>10.25</c:v>
                </c:pt>
                <c:pt idx="4">
                  <c:v>10</c:v>
                </c:pt>
                <c:pt idx="5">
                  <c:v>10.39</c:v>
                </c:pt>
                <c:pt idx="6">
                  <c:v>10.23</c:v>
                </c:pt>
                <c:pt idx="7">
                  <c:v>10.06</c:v>
                </c:pt>
                <c:pt idx="8">
                  <c:v>9.83</c:v>
                </c:pt>
                <c:pt idx="9">
                  <c:v>9.83</c:v>
                </c:pt>
                <c:pt idx="10">
                  <c:v>9.75</c:v>
                </c:pt>
                <c:pt idx="11">
                  <c:v>9.9</c:v>
                </c:pt>
                <c:pt idx="12">
                  <c:v>10.06</c:v>
                </c:pt>
                <c:pt idx="13">
                  <c:v>10.37</c:v>
                </c:pt>
                <c:pt idx="14">
                  <c:v>10.26</c:v>
                </c:pt>
                <c:pt idx="15">
                  <c:v>10.48</c:v>
                </c:pt>
                <c:pt idx="16">
                  <c:v>10.29</c:v>
                </c:pt>
                <c:pt idx="17">
                  <c:v>10.26</c:v>
                </c:pt>
                <c:pt idx="18">
                  <c:v>10.24</c:v>
                </c:pt>
                <c:pt idx="19">
                  <c:v>8.36</c:v>
                </c:pt>
                <c:pt idx="20">
                  <c:v>7.54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</c:numCache>
            </c:numRef>
          </c:val>
          <c:smooth val="0"/>
        </c:ser>
        <c:ser>
          <c:idx val="5"/>
          <c:order val="6"/>
          <c:tx>
            <c:strRef>
              <c:f>'52 Monthly'!$HF$4</c:f>
              <c:strCache>
                <c:ptCount val="1"/>
                <c:pt idx="0">
                  <c:v>Max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ysDot"/>
            </a:ln>
          </c:spPr>
          <c:marker>
            <c:symbol val="none"/>
          </c:marker>
          <c:val>
            <c:numRef>
              <c:f>'52 Monthly'!$HF$5:$HF$35</c:f>
              <c:numCache>
                <c:formatCode>General</c:formatCode>
                <c:ptCount val="31"/>
                <c:pt idx="0">
                  <c:v>10.8</c:v>
                </c:pt>
                <c:pt idx="1">
                  <c:v>10.8</c:v>
                </c:pt>
                <c:pt idx="2">
                  <c:v>10.8</c:v>
                </c:pt>
                <c:pt idx="3">
                  <c:v>10.8</c:v>
                </c:pt>
                <c:pt idx="4">
                  <c:v>10.8</c:v>
                </c:pt>
                <c:pt idx="5">
                  <c:v>10.8</c:v>
                </c:pt>
                <c:pt idx="6">
                  <c:v>10.8</c:v>
                </c:pt>
                <c:pt idx="7">
                  <c:v>10.8</c:v>
                </c:pt>
                <c:pt idx="8">
                  <c:v>10.8</c:v>
                </c:pt>
                <c:pt idx="9">
                  <c:v>10.8</c:v>
                </c:pt>
                <c:pt idx="10">
                  <c:v>10.8</c:v>
                </c:pt>
                <c:pt idx="11">
                  <c:v>10.8</c:v>
                </c:pt>
                <c:pt idx="12">
                  <c:v>10.8</c:v>
                </c:pt>
                <c:pt idx="13">
                  <c:v>10.8</c:v>
                </c:pt>
                <c:pt idx="14">
                  <c:v>10.8</c:v>
                </c:pt>
                <c:pt idx="15">
                  <c:v>10.8</c:v>
                </c:pt>
                <c:pt idx="16">
                  <c:v>10.8</c:v>
                </c:pt>
                <c:pt idx="17">
                  <c:v>10.8</c:v>
                </c:pt>
                <c:pt idx="18">
                  <c:v>10.8</c:v>
                </c:pt>
                <c:pt idx="19">
                  <c:v>10.8</c:v>
                </c:pt>
                <c:pt idx="20">
                  <c:v>10.8</c:v>
                </c:pt>
                <c:pt idx="21">
                  <c:v>10.8</c:v>
                </c:pt>
                <c:pt idx="22">
                  <c:v>10.8</c:v>
                </c:pt>
                <c:pt idx="23">
                  <c:v>10.8</c:v>
                </c:pt>
                <c:pt idx="24">
                  <c:v>10.8</c:v>
                </c:pt>
                <c:pt idx="25">
                  <c:v>10.8</c:v>
                </c:pt>
                <c:pt idx="26">
                  <c:v>10.8</c:v>
                </c:pt>
                <c:pt idx="27">
                  <c:v>10.8</c:v>
                </c:pt>
                <c:pt idx="28">
                  <c:v>10.8</c:v>
                </c:pt>
                <c:pt idx="29">
                  <c:v>10.8</c:v>
                </c:pt>
                <c:pt idx="30">
                  <c:v>10.8</c:v>
                </c:pt>
              </c:numCache>
            </c:numRef>
          </c:val>
          <c:smooth val="0"/>
        </c:ser>
        <c:ser>
          <c:idx val="6"/>
          <c:order val="7"/>
          <c:tx>
            <c:strRef>
              <c:f>'52 Monthly'!$HE$4</c:f>
              <c:strCache>
                <c:ptCount val="1"/>
                <c:pt idx="0">
                  <c:v>Min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ysDot"/>
            </a:ln>
          </c:spPr>
          <c:marker>
            <c:symbol val="none"/>
          </c:marker>
          <c:val>
            <c:numRef>
              <c:f>'52 Monthly'!$HE$5:$HE$35</c:f>
              <c:numCache>
                <c:formatCode>General</c:formatCode>
                <c:ptCount val="31"/>
                <c:pt idx="0">
                  <c:v>9.1999999999999993</c:v>
                </c:pt>
                <c:pt idx="1">
                  <c:v>9.1999999999999993</c:v>
                </c:pt>
                <c:pt idx="2">
                  <c:v>9.1999999999999993</c:v>
                </c:pt>
                <c:pt idx="3">
                  <c:v>9.1999999999999993</c:v>
                </c:pt>
                <c:pt idx="4">
                  <c:v>9.1999999999999993</c:v>
                </c:pt>
                <c:pt idx="5">
                  <c:v>9.1999999999999993</c:v>
                </c:pt>
                <c:pt idx="6">
                  <c:v>9.1999999999999993</c:v>
                </c:pt>
                <c:pt idx="7">
                  <c:v>9.1999999999999993</c:v>
                </c:pt>
                <c:pt idx="8">
                  <c:v>9.1999999999999993</c:v>
                </c:pt>
                <c:pt idx="9">
                  <c:v>9.1999999999999993</c:v>
                </c:pt>
                <c:pt idx="10">
                  <c:v>9.1999999999999993</c:v>
                </c:pt>
                <c:pt idx="11">
                  <c:v>9.1999999999999993</c:v>
                </c:pt>
                <c:pt idx="12">
                  <c:v>9.1999999999999993</c:v>
                </c:pt>
                <c:pt idx="13">
                  <c:v>9.1999999999999993</c:v>
                </c:pt>
                <c:pt idx="14">
                  <c:v>9.1999999999999993</c:v>
                </c:pt>
                <c:pt idx="15">
                  <c:v>9.1999999999999993</c:v>
                </c:pt>
                <c:pt idx="16">
                  <c:v>9.1999999999999993</c:v>
                </c:pt>
                <c:pt idx="17">
                  <c:v>9.1999999999999993</c:v>
                </c:pt>
                <c:pt idx="18">
                  <c:v>9.1999999999999993</c:v>
                </c:pt>
                <c:pt idx="19">
                  <c:v>9.1999999999999993</c:v>
                </c:pt>
                <c:pt idx="20">
                  <c:v>9.1999999999999993</c:v>
                </c:pt>
                <c:pt idx="21">
                  <c:v>9.1999999999999993</c:v>
                </c:pt>
                <c:pt idx="22">
                  <c:v>9.1999999999999993</c:v>
                </c:pt>
                <c:pt idx="23">
                  <c:v>9.1999999999999993</c:v>
                </c:pt>
                <c:pt idx="24">
                  <c:v>9.1999999999999993</c:v>
                </c:pt>
                <c:pt idx="25">
                  <c:v>9.1999999999999993</c:v>
                </c:pt>
                <c:pt idx="26">
                  <c:v>9.1999999999999993</c:v>
                </c:pt>
                <c:pt idx="27">
                  <c:v>9.1999999999999993</c:v>
                </c:pt>
                <c:pt idx="28">
                  <c:v>9.1999999999999993</c:v>
                </c:pt>
                <c:pt idx="29">
                  <c:v>9.1999999999999993</c:v>
                </c:pt>
                <c:pt idx="30">
                  <c:v>9.1999999999999993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485056"/>
        <c:axId val="23671552"/>
      </c:lineChart>
      <c:dateAx>
        <c:axId val="23485056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txPr>
          <a:bodyPr rot="0"/>
          <a:lstStyle/>
          <a:p>
            <a:pPr>
              <a:defRPr/>
            </a:pPr>
            <a:endParaRPr lang="id-ID"/>
          </a:p>
        </c:txPr>
        <c:crossAx val="23671552"/>
        <c:crosses val="autoZero"/>
        <c:auto val="1"/>
        <c:lblOffset val="100"/>
        <c:baseTimeUnit val="days"/>
      </c:dateAx>
      <c:valAx>
        <c:axId val="23671552"/>
        <c:scaling>
          <c:orientation val="minMax"/>
          <c:min val="6"/>
        </c:scaling>
        <c:delete val="0"/>
        <c:axPos val="l"/>
        <c:numFmt formatCode="General" sourceLinked="1"/>
        <c:majorTickMark val="out"/>
        <c:minorTickMark val="none"/>
        <c:tickLblPos val="nextTo"/>
        <c:crossAx val="234850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 baseline="0"/>
          </a:pPr>
          <a:endParaRPr lang="id-ID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pH Boiler Feed Water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'52 Monthly'!$ED$4</c:f>
              <c:strCache>
                <c:ptCount val="1"/>
                <c:pt idx="0">
                  <c:v>pH </c:v>
                </c:pt>
              </c:strCache>
            </c:strRef>
          </c:tx>
          <c:spPr>
            <a:ln w="38100">
              <a:solidFill>
                <a:schemeClr val="accent1">
                  <a:lumMod val="25000"/>
                </a:schemeClr>
              </a:solidFill>
            </a:ln>
          </c:spPr>
          <c:marker>
            <c:symbol val="none"/>
          </c:marker>
          <c:cat>
            <c:numRef>
              <c:f>'52 Monthly'!$CG$5:$CG$35</c:f>
              <c:numCache>
                <c:formatCode>d\-mmm\-yy</c:formatCode>
                <c:ptCount val="31"/>
                <c:pt idx="0">
                  <c:v>41486</c:v>
                </c:pt>
                <c:pt idx="1">
                  <c:v>41485</c:v>
                </c:pt>
                <c:pt idx="2">
                  <c:v>41484</c:v>
                </c:pt>
                <c:pt idx="3">
                  <c:v>41483</c:v>
                </c:pt>
                <c:pt idx="4">
                  <c:v>41482</c:v>
                </c:pt>
                <c:pt idx="5">
                  <c:v>41481</c:v>
                </c:pt>
                <c:pt idx="6">
                  <c:v>41480</c:v>
                </c:pt>
                <c:pt idx="7">
                  <c:v>41479</c:v>
                </c:pt>
                <c:pt idx="8">
                  <c:v>41478</c:v>
                </c:pt>
                <c:pt idx="9">
                  <c:v>41477</c:v>
                </c:pt>
                <c:pt idx="10">
                  <c:v>41476</c:v>
                </c:pt>
                <c:pt idx="11">
                  <c:v>41475</c:v>
                </c:pt>
                <c:pt idx="12">
                  <c:v>41474</c:v>
                </c:pt>
                <c:pt idx="13">
                  <c:v>41473</c:v>
                </c:pt>
                <c:pt idx="14">
                  <c:v>41472</c:v>
                </c:pt>
                <c:pt idx="15">
                  <c:v>41471</c:v>
                </c:pt>
                <c:pt idx="16">
                  <c:v>41470</c:v>
                </c:pt>
                <c:pt idx="17">
                  <c:v>41469</c:v>
                </c:pt>
                <c:pt idx="18">
                  <c:v>41468</c:v>
                </c:pt>
                <c:pt idx="19">
                  <c:v>41467</c:v>
                </c:pt>
                <c:pt idx="20">
                  <c:v>41466</c:v>
                </c:pt>
                <c:pt idx="21">
                  <c:v>41465</c:v>
                </c:pt>
                <c:pt idx="22">
                  <c:v>41464</c:v>
                </c:pt>
                <c:pt idx="23">
                  <c:v>41463</c:v>
                </c:pt>
                <c:pt idx="24">
                  <c:v>41462</c:v>
                </c:pt>
                <c:pt idx="25">
                  <c:v>41461</c:v>
                </c:pt>
                <c:pt idx="26">
                  <c:v>41460</c:v>
                </c:pt>
                <c:pt idx="27">
                  <c:v>41459</c:v>
                </c:pt>
                <c:pt idx="28">
                  <c:v>41458</c:v>
                </c:pt>
                <c:pt idx="29">
                  <c:v>41457</c:v>
                </c:pt>
                <c:pt idx="30">
                  <c:v>41456</c:v>
                </c:pt>
              </c:numCache>
            </c:numRef>
          </c:cat>
          <c:val>
            <c:numRef>
              <c:f>'52 Monthly'!$ED$5:$ED$35</c:f>
              <c:numCache>
                <c:formatCode>General</c:formatCode>
                <c:ptCount val="31"/>
                <c:pt idx="0">
                  <c:v>7.4</c:v>
                </c:pt>
                <c:pt idx="1">
                  <c:v>9.24</c:v>
                </c:pt>
                <c:pt idx="2">
                  <c:v>7.75</c:v>
                </c:pt>
                <c:pt idx="3">
                  <c:v>9.16</c:v>
                </c:pt>
                <c:pt idx="4">
                  <c:v>9.27</c:v>
                </c:pt>
                <c:pt idx="5">
                  <c:v>9.48</c:v>
                </c:pt>
                <c:pt idx="6">
                  <c:v>9.6300000000000008</c:v>
                </c:pt>
                <c:pt idx="7">
                  <c:v>8.0399999999999991</c:v>
                </c:pt>
                <c:pt idx="8">
                  <c:v>8.34</c:v>
                </c:pt>
                <c:pt idx="9">
                  <c:v>8.92</c:v>
                </c:pt>
                <c:pt idx="10">
                  <c:v>8.93</c:v>
                </c:pt>
                <c:pt idx="11">
                  <c:v>8.9</c:v>
                </c:pt>
                <c:pt idx="12">
                  <c:v>8.3800000000000008</c:v>
                </c:pt>
                <c:pt idx="13">
                  <c:v>9.1300000000000008</c:v>
                </c:pt>
                <c:pt idx="14">
                  <c:v>9.0500000000000007</c:v>
                </c:pt>
                <c:pt idx="15">
                  <c:v>8.4600000000000009</c:v>
                </c:pt>
                <c:pt idx="16">
                  <c:v>9.24</c:v>
                </c:pt>
                <c:pt idx="17">
                  <c:v>9.2799999999999994</c:v>
                </c:pt>
                <c:pt idx="18">
                  <c:v>9.6300000000000008</c:v>
                </c:pt>
                <c:pt idx="19">
                  <c:v>8.74</c:v>
                </c:pt>
                <c:pt idx="20">
                  <c:v>6.57</c:v>
                </c:pt>
                <c:pt idx="21">
                  <c:v>4.25</c:v>
                </c:pt>
                <c:pt idx="22">
                  <c:v>8.32</c:v>
                </c:pt>
                <c:pt idx="23">
                  <c:v>8.8699999999999992</c:v>
                </c:pt>
                <c:pt idx="24">
                  <c:v>8.3000000000000007</c:v>
                </c:pt>
                <c:pt idx="25">
                  <c:v>8.01</c:v>
                </c:pt>
                <c:pt idx="26">
                  <c:v>8.19</c:v>
                </c:pt>
                <c:pt idx="27">
                  <c:v>8.23</c:v>
                </c:pt>
                <c:pt idx="28">
                  <c:v>8.0500000000000007</c:v>
                </c:pt>
                <c:pt idx="29">
                  <c:v>8.1</c:v>
                </c:pt>
                <c:pt idx="30">
                  <c:v>8.75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'52 Monthly'!$HK$4</c:f>
              <c:strCache>
                <c:ptCount val="1"/>
                <c:pt idx="0">
                  <c:v>Min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ysDot"/>
            </a:ln>
          </c:spPr>
          <c:marker>
            <c:symbol val="none"/>
          </c:marker>
          <c:cat>
            <c:numRef>
              <c:f>'52 Monthly'!$CG$5:$CG$35</c:f>
              <c:numCache>
                <c:formatCode>d\-mmm\-yy</c:formatCode>
                <c:ptCount val="31"/>
                <c:pt idx="0">
                  <c:v>41486</c:v>
                </c:pt>
                <c:pt idx="1">
                  <c:v>41485</c:v>
                </c:pt>
                <c:pt idx="2">
                  <c:v>41484</c:v>
                </c:pt>
                <c:pt idx="3">
                  <c:v>41483</c:v>
                </c:pt>
                <c:pt idx="4">
                  <c:v>41482</c:v>
                </c:pt>
                <c:pt idx="5">
                  <c:v>41481</c:v>
                </c:pt>
                <c:pt idx="6">
                  <c:v>41480</c:v>
                </c:pt>
                <c:pt idx="7">
                  <c:v>41479</c:v>
                </c:pt>
                <c:pt idx="8">
                  <c:v>41478</c:v>
                </c:pt>
                <c:pt idx="9">
                  <c:v>41477</c:v>
                </c:pt>
                <c:pt idx="10">
                  <c:v>41476</c:v>
                </c:pt>
                <c:pt idx="11">
                  <c:v>41475</c:v>
                </c:pt>
                <c:pt idx="12">
                  <c:v>41474</c:v>
                </c:pt>
                <c:pt idx="13">
                  <c:v>41473</c:v>
                </c:pt>
                <c:pt idx="14">
                  <c:v>41472</c:v>
                </c:pt>
                <c:pt idx="15">
                  <c:v>41471</c:v>
                </c:pt>
                <c:pt idx="16">
                  <c:v>41470</c:v>
                </c:pt>
                <c:pt idx="17">
                  <c:v>41469</c:v>
                </c:pt>
                <c:pt idx="18">
                  <c:v>41468</c:v>
                </c:pt>
                <c:pt idx="19">
                  <c:v>41467</c:v>
                </c:pt>
                <c:pt idx="20">
                  <c:v>41466</c:v>
                </c:pt>
                <c:pt idx="21">
                  <c:v>41465</c:v>
                </c:pt>
                <c:pt idx="22">
                  <c:v>41464</c:v>
                </c:pt>
                <c:pt idx="23">
                  <c:v>41463</c:v>
                </c:pt>
                <c:pt idx="24">
                  <c:v>41462</c:v>
                </c:pt>
                <c:pt idx="25">
                  <c:v>41461</c:v>
                </c:pt>
                <c:pt idx="26">
                  <c:v>41460</c:v>
                </c:pt>
                <c:pt idx="27">
                  <c:v>41459</c:v>
                </c:pt>
                <c:pt idx="28">
                  <c:v>41458</c:v>
                </c:pt>
                <c:pt idx="29">
                  <c:v>41457</c:v>
                </c:pt>
                <c:pt idx="30">
                  <c:v>41456</c:v>
                </c:pt>
              </c:numCache>
            </c:numRef>
          </c:cat>
          <c:val>
            <c:numRef>
              <c:f>'52 Monthly'!$HK$5:$HK$35</c:f>
              <c:numCache>
                <c:formatCode>General</c:formatCode>
                <c:ptCount val="31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'52 Monthly'!$HL$4</c:f>
              <c:strCache>
                <c:ptCount val="1"/>
                <c:pt idx="0">
                  <c:v>Max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ysDot"/>
            </a:ln>
          </c:spPr>
          <c:marker>
            <c:symbol val="none"/>
          </c:marker>
          <c:cat>
            <c:numRef>
              <c:f>'52 Monthly'!$CG$5:$CG$35</c:f>
              <c:numCache>
                <c:formatCode>d\-mmm\-yy</c:formatCode>
                <c:ptCount val="31"/>
                <c:pt idx="0">
                  <c:v>41486</c:v>
                </c:pt>
                <c:pt idx="1">
                  <c:v>41485</c:v>
                </c:pt>
                <c:pt idx="2">
                  <c:v>41484</c:v>
                </c:pt>
                <c:pt idx="3">
                  <c:v>41483</c:v>
                </c:pt>
                <c:pt idx="4">
                  <c:v>41482</c:v>
                </c:pt>
                <c:pt idx="5">
                  <c:v>41481</c:v>
                </c:pt>
                <c:pt idx="6">
                  <c:v>41480</c:v>
                </c:pt>
                <c:pt idx="7">
                  <c:v>41479</c:v>
                </c:pt>
                <c:pt idx="8">
                  <c:v>41478</c:v>
                </c:pt>
                <c:pt idx="9">
                  <c:v>41477</c:v>
                </c:pt>
                <c:pt idx="10">
                  <c:v>41476</c:v>
                </c:pt>
                <c:pt idx="11">
                  <c:v>41475</c:v>
                </c:pt>
                <c:pt idx="12">
                  <c:v>41474</c:v>
                </c:pt>
                <c:pt idx="13">
                  <c:v>41473</c:v>
                </c:pt>
                <c:pt idx="14">
                  <c:v>41472</c:v>
                </c:pt>
                <c:pt idx="15">
                  <c:v>41471</c:v>
                </c:pt>
                <c:pt idx="16">
                  <c:v>41470</c:v>
                </c:pt>
                <c:pt idx="17">
                  <c:v>41469</c:v>
                </c:pt>
                <c:pt idx="18">
                  <c:v>41468</c:v>
                </c:pt>
                <c:pt idx="19">
                  <c:v>41467</c:v>
                </c:pt>
                <c:pt idx="20">
                  <c:v>41466</c:v>
                </c:pt>
                <c:pt idx="21">
                  <c:v>41465</c:v>
                </c:pt>
                <c:pt idx="22">
                  <c:v>41464</c:v>
                </c:pt>
                <c:pt idx="23">
                  <c:v>41463</c:v>
                </c:pt>
                <c:pt idx="24">
                  <c:v>41462</c:v>
                </c:pt>
                <c:pt idx="25">
                  <c:v>41461</c:v>
                </c:pt>
                <c:pt idx="26">
                  <c:v>41460</c:v>
                </c:pt>
                <c:pt idx="27">
                  <c:v>41459</c:v>
                </c:pt>
                <c:pt idx="28">
                  <c:v>41458</c:v>
                </c:pt>
                <c:pt idx="29">
                  <c:v>41457</c:v>
                </c:pt>
                <c:pt idx="30">
                  <c:v>41456</c:v>
                </c:pt>
              </c:numCache>
            </c:numRef>
          </c:cat>
          <c:val>
            <c:numRef>
              <c:f>'52 Monthly'!$HL$5:$HL$35</c:f>
              <c:numCache>
                <c:formatCode>General</c:formatCode>
                <c:ptCount val="31"/>
                <c:pt idx="0">
                  <c:v>9.5</c:v>
                </c:pt>
                <c:pt idx="1">
                  <c:v>9.5</c:v>
                </c:pt>
                <c:pt idx="2">
                  <c:v>9.5</c:v>
                </c:pt>
                <c:pt idx="3">
                  <c:v>9.5</c:v>
                </c:pt>
                <c:pt idx="4">
                  <c:v>9.5</c:v>
                </c:pt>
                <c:pt idx="5">
                  <c:v>9.5</c:v>
                </c:pt>
                <c:pt idx="6">
                  <c:v>9.5</c:v>
                </c:pt>
                <c:pt idx="7">
                  <c:v>9.5</c:v>
                </c:pt>
                <c:pt idx="8">
                  <c:v>9.5</c:v>
                </c:pt>
                <c:pt idx="9">
                  <c:v>9.5</c:v>
                </c:pt>
                <c:pt idx="10">
                  <c:v>9.5</c:v>
                </c:pt>
                <c:pt idx="11">
                  <c:v>9.5</c:v>
                </c:pt>
                <c:pt idx="12">
                  <c:v>9.5</c:v>
                </c:pt>
                <c:pt idx="13">
                  <c:v>9.5</c:v>
                </c:pt>
                <c:pt idx="14">
                  <c:v>9.5</c:v>
                </c:pt>
                <c:pt idx="15">
                  <c:v>9.5</c:v>
                </c:pt>
                <c:pt idx="16">
                  <c:v>9.5</c:v>
                </c:pt>
                <c:pt idx="17">
                  <c:v>9.5</c:v>
                </c:pt>
                <c:pt idx="18">
                  <c:v>9.5</c:v>
                </c:pt>
                <c:pt idx="19">
                  <c:v>9.5</c:v>
                </c:pt>
                <c:pt idx="20">
                  <c:v>9.5</c:v>
                </c:pt>
                <c:pt idx="21">
                  <c:v>9.5</c:v>
                </c:pt>
                <c:pt idx="22">
                  <c:v>9.5</c:v>
                </c:pt>
                <c:pt idx="23">
                  <c:v>9.5</c:v>
                </c:pt>
                <c:pt idx="24">
                  <c:v>9.5</c:v>
                </c:pt>
                <c:pt idx="25">
                  <c:v>9.5</c:v>
                </c:pt>
                <c:pt idx="26">
                  <c:v>9.5</c:v>
                </c:pt>
                <c:pt idx="27">
                  <c:v>9.5</c:v>
                </c:pt>
                <c:pt idx="28">
                  <c:v>9.5</c:v>
                </c:pt>
                <c:pt idx="29">
                  <c:v>9.5</c:v>
                </c:pt>
                <c:pt idx="30">
                  <c:v>9.5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87584"/>
        <c:axId val="32890880"/>
      </c:lineChart>
      <c:dateAx>
        <c:axId val="24787584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txPr>
          <a:bodyPr rot="0"/>
          <a:lstStyle/>
          <a:p>
            <a:pPr>
              <a:defRPr/>
            </a:pPr>
            <a:endParaRPr lang="id-ID"/>
          </a:p>
        </c:txPr>
        <c:crossAx val="32890880"/>
        <c:crosses val="autoZero"/>
        <c:auto val="1"/>
        <c:lblOffset val="100"/>
        <c:baseTimeUnit val="days"/>
      </c:dateAx>
      <c:valAx>
        <c:axId val="328908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4787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pH Saturated Steam 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'52 Monthly'!$CH$2:$CN$2</c:f>
              <c:strCache>
                <c:ptCount val="1"/>
                <c:pt idx="0">
                  <c:v>BOILER A</c:v>
                </c:pt>
              </c:strCache>
            </c:strRef>
          </c:tx>
          <c:spPr>
            <a:ln w="38100">
              <a:solidFill>
                <a:srgbClr val="66FFFF"/>
              </a:solidFill>
            </a:ln>
          </c:spPr>
          <c:marker>
            <c:symbol val="none"/>
          </c:marker>
          <c:cat>
            <c:numRef>
              <c:f>'52 Monthly'!$CG$5:$CG$35</c:f>
              <c:numCache>
                <c:formatCode>d\-mmm\-yy</c:formatCode>
                <c:ptCount val="31"/>
                <c:pt idx="0">
                  <c:v>41486</c:v>
                </c:pt>
                <c:pt idx="1">
                  <c:v>41485</c:v>
                </c:pt>
                <c:pt idx="2">
                  <c:v>41484</c:v>
                </c:pt>
                <c:pt idx="3">
                  <c:v>41483</c:v>
                </c:pt>
                <c:pt idx="4">
                  <c:v>41482</c:v>
                </c:pt>
                <c:pt idx="5">
                  <c:v>41481</c:v>
                </c:pt>
                <c:pt idx="6">
                  <c:v>41480</c:v>
                </c:pt>
                <c:pt idx="7">
                  <c:v>41479</c:v>
                </c:pt>
                <c:pt idx="8">
                  <c:v>41478</c:v>
                </c:pt>
                <c:pt idx="9">
                  <c:v>41477</c:v>
                </c:pt>
                <c:pt idx="10">
                  <c:v>41476</c:v>
                </c:pt>
                <c:pt idx="11">
                  <c:v>41475</c:v>
                </c:pt>
                <c:pt idx="12">
                  <c:v>41474</c:v>
                </c:pt>
                <c:pt idx="13">
                  <c:v>41473</c:v>
                </c:pt>
                <c:pt idx="14">
                  <c:v>41472</c:v>
                </c:pt>
                <c:pt idx="15">
                  <c:v>41471</c:v>
                </c:pt>
                <c:pt idx="16">
                  <c:v>41470</c:v>
                </c:pt>
                <c:pt idx="17">
                  <c:v>41469</c:v>
                </c:pt>
                <c:pt idx="18">
                  <c:v>41468</c:v>
                </c:pt>
                <c:pt idx="19">
                  <c:v>41467</c:v>
                </c:pt>
                <c:pt idx="20">
                  <c:v>41466</c:v>
                </c:pt>
                <c:pt idx="21">
                  <c:v>41465</c:v>
                </c:pt>
                <c:pt idx="22">
                  <c:v>41464</c:v>
                </c:pt>
                <c:pt idx="23">
                  <c:v>41463</c:v>
                </c:pt>
                <c:pt idx="24">
                  <c:v>41462</c:v>
                </c:pt>
                <c:pt idx="25">
                  <c:v>41461</c:v>
                </c:pt>
                <c:pt idx="26">
                  <c:v>41460</c:v>
                </c:pt>
                <c:pt idx="27">
                  <c:v>41459</c:v>
                </c:pt>
                <c:pt idx="28">
                  <c:v>41458</c:v>
                </c:pt>
                <c:pt idx="29">
                  <c:v>41457</c:v>
                </c:pt>
                <c:pt idx="30">
                  <c:v>41456</c:v>
                </c:pt>
              </c:numCache>
            </c:numRef>
          </c:cat>
          <c:val>
            <c:numRef>
              <c:f>'52 Monthly'!$CL$5:$CL$35</c:f>
              <c:numCache>
                <c:formatCode>General</c:formatCode>
                <c:ptCount val="31"/>
                <c:pt idx="0">
                  <c:v>8.3000000000000007</c:v>
                </c:pt>
                <c:pt idx="1">
                  <c:v>6.99</c:v>
                </c:pt>
                <c:pt idx="2">
                  <c:v>8.4</c:v>
                </c:pt>
                <c:pt idx="3">
                  <c:v>8.89</c:v>
                </c:pt>
                <c:pt idx="4">
                  <c:v>9.0299999999999994</c:v>
                </c:pt>
                <c:pt idx="5">
                  <c:v>9.17</c:v>
                </c:pt>
                <c:pt idx="6">
                  <c:v>9.7200000000000006</c:v>
                </c:pt>
                <c:pt idx="7">
                  <c:v>8.91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9.17</c:v>
                </c:pt>
                <c:pt idx="18">
                  <c:v>#N/A</c:v>
                </c:pt>
                <c:pt idx="19">
                  <c:v>#N/A</c:v>
                </c:pt>
                <c:pt idx="20">
                  <c:v>7.31</c:v>
                </c:pt>
                <c:pt idx="21">
                  <c:v>6.07</c:v>
                </c:pt>
                <c:pt idx="22">
                  <c:v>8.07</c:v>
                </c:pt>
                <c:pt idx="23">
                  <c:v>8.01</c:v>
                </c:pt>
                <c:pt idx="24">
                  <c:v>8.82</c:v>
                </c:pt>
                <c:pt idx="25">
                  <c:v>8.61</c:v>
                </c:pt>
                <c:pt idx="26">
                  <c:v>8.7899999999999991</c:v>
                </c:pt>
                <c:pt idx="27">
                  <c:v>9.08</c:v>
                </c:pt>
                <c:pt idx="28">
                  <c:v>8.1999999999999993</c:v>
                </c:pt>
                <c:pt idx="29">
                  <c:v>8.32</c:v>
                </c:pt>
                <c:pt idx="30">
                  <c:v>8.15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'52 Monthly'!$CO$2:$CU$2</c:f>
              <c:strCache>
                <c:ptCount val="1"/>
                <c:pt idx="0">
                  <c:v>BOILER B</c:v>
                </c:pt>
              </c:strCache>
            </c:strRef>
          </c:tx>
          <c:spPr>
            <a:ln w="38100"/>
          </c:spPr>
          <c:marker>
            <c:symbol val="none"/>
          </c:marker>
          <c:val>
            <c:numRef>
              <c:f>'52 Monthly'!$CS$5:$CS$35</c:f>
              <c:numCache>
                <c:formatCode>General</c:formatCode>
                <c:ptCount val="31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8.65</c:v>
                </c:pt>
                <c:pt idx="9">
                  <c:v>8.83</c:v>
                </c:pt>
                <c:pt idx="10">
                  <c:v>8.01</c:v>
                </c:pt>
                <c:pt idx="11">
                  <c:v>8.6199999999999992</c:v>
                </c:pt>
                <c:pt idx="12">
                  <c:v>8.82</c:v>
                </c:pt>
                <c:pt idx="13">
                  <c:v>9.0299999999999994</c:v>
                </c:pt>
                <c:pt idx="14">
                  <c:v>8.5299999999999994</c:v>
                </c:pt>
                <c:pt idx="15">
                  <c:v>8.81</c:v>
                </c:pt>
                <c:pt idx="16">
                  <c:v>8.67</c:v>
                </c:pt>
                <c:pt idx="17">
                  <c:v>8.84</c:v>
                </c:pt>
                <c:pt idx="18">
                  <c:v>9.25</c:v>
                </c:pt>
                <c:pt idx="19">
                  <c:v>8.5399999999999991</c:v>
                </c:pt>
                <c:pt idx="20">
                  <c:v>7.35</c:v>
                </c:pt>
                <c:pt idx="21">
                  <c:v>7.41</c:v>
                </c:pt>
                <c:pt idx="22">
                  <c:v>8.23</c:v>
                </c:pt>
                <c:pt idx="23">
                  <c:v>8.0399999999999991</c:v>
                </c:pt>
                <c:pt idx="24">
                  <c:v>8</c:v>
                </c:pt>
                <c:pt idx="25">
                  <c:v>8.4499999999999993</c:v>
                </c:pt>
                <c:pt idx="26">
                  <c:v>8.3000000000000007</c:v>
                </c:pt>
                <c:pt idx="27">
                  <c:v>8.89</c:v>
                </c:pt>
                <c:pt idx="28">
                  <c:v>8.07</c:v>
                </c:pt>
                <c:pt idx="29">
                  <c:v>8.41</c:v>
                </c:pt>
                <c:pt idx="30">
                  <c:v>8.39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'52 Monthly'!$CV$2:$DB$2</c:f>
              <c:strCache>
                <c:ptCount val="1"/>
                <c:pt idx="0">
                  <c:v>BOILER C</c:v>
                </c:pt>
              </c:strCache>
            </c:strRef>
          </c:tx>
          <c:spPr>
            <a:ln w="38100">
              <a:solidFill>
                <a:schemeClr val="accent2">
                  <a:lumMod val="50000"/>
                </a:schemeClr>
              </a:solidFill>
            </a:ln>
          </c:spPr>
          <c:marker>
            <c:symbol val="none"/>
          </c:marker>
          <c:dPt>
            <c:idx val="30"/>
            <c:marker/>
            <c:bubble3D val="0"/>
          </c:dPt>
          <c:val>
            <c:numRef>
              <c:f>'52 Monthly'!$CZ$5:$CZ$35</c:f>
              <c:numCache>
                <c:formatCode>General</c:formatCode>
                <c:ptCount val="31"/>
                <c:pt idx="0">
                  <c:v>8.68</c:v>
                </c:pt>
                <c:pt idx="1">
                  <c:v>8.23</c:v>
                </c:pt>
                <c:pt idx="2">
                  <c:v>8.7899999999999991</c:v>
                </c:pt>
                <c:pt idx="3">
                  <c:v>8.3800000000000008</c:v>
                </c:pt>
                <c:pt idx="4">
                  <c:v>9.1</c:v>
                </c:pt>
                <c:pt idx="5">
                  <c:v>9.25</c:v>
                </c:pt>
                <c:pt idx="6">
                  <c:v>9.73</c:v>
                </c:pt>
                <c:pt idx="7">
                  <c:v>9.36</c:v>
                </c:pt>
                <c:pt idx="8">
                  <c:v>9.11</c:v>
                </c:pt>
                <c:pt idx="9">
                  <c:v>8.98</c:v>
                </c:pt>
                <c:pt idx="10">
                  <c:v>8.65</c:v>
                </c:pt>
                <c:pt idx="11">
                  <c:v>8.85</c:v>
                </c:pt>
                <c:pt idx="12">
                  <c:v>8.9700000000000006</c:v>
                </c:pt>
                <c:pt idx="13">
                  <c:v>9.1999999999999993</c:v>
                </c:pt>
                <c:pt idx="14">
                  <c:v>9.07</c:v>
                </c:pt>
                <c:pt idx="15">
                  <c:v>9.07</c:v>
                </c:pt>
                <c:pt idx="16">
                  <c:v>8.94</c:v>
                </c:pt>
                <c:pt idx="17">
                  <c:v>#N/A</c:v>
                </c:pt>
                <c:pt idx="18">
                  <c:v>9.6300000000000008</c:v>
                </c:pt>
                <c:pt idx="19">
                  <c:v>8.5</c:v>
                </c:pt>
                <c:pt idx="20">
                  <c:v>7.19</c:v>
                </c:pt>
                <c:pt idx="21">
                  <c:v>7.22</c:v>
                </c:pt>
                <c:pt idx="22">
                  <c:v>8.1199999999999992</c:v>
                </c:pt>
                <c:pt idx="23">
                  <c:v>8</c:v>
                </c:pt>
                <c:pt idx="24">
                  <c:v>8.7899999999999991</c:v>
                </c:pt>
                <c:pt idx="25">
                  <c:v>8.65</c:v>
                </c:pt>
                <c:pt idx="26">
                  <c:v>8.4700000000000006</c:v>
                </c:pt>
                <c:pt idx="27">
                  <c:v>9.17</c:v>
                </c:pt>
                <c:pt idx="28">
                  <c:v>8.76</c:v>
                </c:pt>
                <c:pt idx="29">
                  <c:v>8.1300000000000008</c:v>
                </c:pt>
                <c:pt idx="30">
                  <c:v>8.6999999999999993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'52 Monthly'!$DC$2:$DI$2</c:f>
              <c:strCache>
                <c:ptCount val="1"/>
                <c:pt idx="0">
                  <c:v>BOILER D</c:v>
                </c:pt>
              </c:strCache>
            </c:strRef>
          </c:tx>
          <c:spPr>
            <a:ln w="38100">
              <a:solidFill>
                <a:srgbClr val="FEBAF9"/>
              </a:solidFill>
            </a:ln>
          </c:spPr>
          <c:marker>
            <c:symbol val="none"/>
          </c:marker>
          <c:val>
            <c:numRef>
              <c:f>'52 Monthly'!$DG$5:$DG$35</c:f>
              <c:numCache>
                <c:formatCode>General</c:formatCode>
                <c:ptCount val="31"/>
                <c:pt idx="0">
                  <c:v>8.39</c:v>
                </c:pt>
                <c:pt idx="1">
                  <c:v>7.78</c:v>
                </c:pt>
                <c:pt idx="2">
                  <c:v>8.01</c:v>
                </c:pt>
                <c:pt idx="3">
                  <c:v>8.9600000000000009</c:v>
                </c:pt>
                <c:pt idx="4">
                  <c:v>9.1</c:v>
                </c:pt>
                <c:pt idx="5">
                  <c:v>9.19</c:v>
                </c:pt>
                <c:pt idx="6">
                  <c:v>9.73</c:v>
                </c:pt>
                <c:pt idx="7">
                  <c:v>9.19</c:v>
                </c:pt>
                <c:pt idx="8">
                  <c:v>8.42</c:v>
                </c:pt>
                <c:pt idx="9">
                  <c:v>8.99</c:v>
                </c:pt>
                <c:pt idx="10">
                  <c:v>8.92</c:v>
                </c:pt>
                <c:pt idx="11">
                  <c:v>9.11</c:v>
                </c:pt>
                <c:pt idx="12">
                  <c:v>8.89</c:v>
                </c:pt>
                <c:pt idx="13">
                  <c:v>9.1999999999999993</c:v>
                </c:pt>
                <c:pt idx="14">
                  <c:v>8.9700000000000006</c:v>
                </c:pt>
                <c:pt idx="15">
                  <c:v>8.82</c:v>
                </c:pt>
                <c:pt idx="16">
                  <c:v>8.67</c:v>
                </c:pt>
                <c:pt idx="17">
                  <c:v>8.9700000000000006</c:v>
                </c:pt>
                <c:pt idx="18">
                  <c:v>9.4</c:v>
                </c:pt>
                <c:pt idx="19">
                  <c:v>8.36</c:v>
                </c:pt>
                <c:pt idx="20">
                  <c:v>7.08</c:v>
                </c:pt>
                <c:pt idx="21">
                  <c:v>6.45</c:v>
                </c:pt>
                <c:pt idx="22">
                  <c:v>8.02</c:v>
                </c:pt>
                <c:pt idx="23">
                  <c:v>7.52</c:v>
                </c:pt>
                <c:pt idx="24">
                  <c:v>8.6300000000000008</c:v>
                </c:pt>
                <c:pt idx="25">
                  <c:v>8.84</c:v>
                </c:pt>
                <c:pt idx="26">
                  <c:v>#N/A</c:v>
                </c:pt>
                <c:pt idx="27">
                  <c:v>9.34</c:v>
                </c:pt>
                <c:pt idx="28">
                  <c:v>8.4</c:v>
                </c:pt>
                <c:pt idx="29">
                  <c:v>8.82</c:v>
                </c:pt>
                <c:pt idx="30">
                  <c:v>8.77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'52 Monthly'!$DJ$2:$DP$2</c:f>
              <c:strCache>
                <c:ptCount val="1"/>
                <c:pt idx="0">
                  <c:v>BOILER E</c:v>
                </c:pt>
              </c:strCache>
            </c:strRef>
          </c:tx>
          <c:spPr>
            <a:ln w="38100">
              <a:solidFill>
                <a:srgbClr val="00B050"/>
              </a:solidFill>
            </a:ln>
          </c:spPr>
          <c:marker>
            <c:symbol val="none"/>
          </c:marker>
          <c:val>
            <c:numRef>
              <c:f>'52 Monthly'!$DN$5:$DN$35</c:f>
              <c:numCache>
                <c:formatCode>General</c:formatCode>
                <c:ptCount val="31"/>
                <c:pt idx="0">
                  <c:v>8.1199999999999992</c:v>
                </c:pt>
                <c:pt idx="1">
                  <c:v>6.99</c:v>
                </c:pt>
                <c:pt idx="2">
                  <c:v>8.5</c:v>
                </c:pt>
                <c:pt idx="3">
                  <c:v>7.44</c:v>
                </c:pt>
                <c:pt idx="4">
                  <c:v>8.7799999999999994</c:v>
                </c:pt>
                <c:pt idx="5">
                  <c:v>9.11</c:v>
                </c:pt>
                <c:pt idx="6">
                  <c:v>9.35</c:v>
                </c:pt>
                <c:pt idx="7">
                  <c:v>8.65</c:v>
                </c:pt>
                <c:pt idx="8">
                  <c:v>8.84</c:v>
                </c:pt>
                <c:pt idx="9">
                  <c:v>8.89</c:v>
                </c:pt>
                <c:pt idx="10">
                  <c:v>8.74</c:v>
                </c:pt>
                <c:pt idx="11">
                  <c:v>8.4</c:v>
                </c:pt>
                <c:pt idx="12">
                  <c:v>8.52</c:v>
                </c:pt>
                <c:pt idx="13">
                  <c:v>9.16</c:v>
                </c:pt>
                <c:pt idx="14">
                  <c:v>8.81</c:v>
                </c:pt>
                <c:pt idx="15">
                  <c:v>8.82</c:v>
                </c:pt>
                <c:pt idx="16">
                  <c:v>8.67</c:v>
                </c:pt>
                <c:pt idx="17">
                  <c:v>8.8000000000000007</c:v>
                </c:pt>
                <c:pt idx="18">
                  <c:v>9.33</c:v>
                </c:pt>
                <c:pt idx="19">
                  <c:v>8.3000000000000007</c:v>
                </c:pt>
                <c:pt idx="20">
                  <c:v>6.2</c:v>
                </c:pt>
                <c:pt idx="21">
                  <c:v>6.27</c:v>
                </c:pt>
                <c:pt idx="22">
                  <c:v>8.09</c:v>
                </c:pt>
                <c:pt idx="23">
                  <c:v>8.14</c:v>
                </c:pt>
                <c:pt idx="24">
                  <c:v>8.0299999999999994</c:v>
                </c:pt>
                <c:pt idx="25">
                  <c:v>8.3800000000000008</c:v>
                </c:pt>
                <c:pt idx="26">
                  <c:v>8.5</c:v>
                </c:pt>
                <c:pt idx="27">
                  <c:v>9.08</c:v>
                </c:pt>
                <c:pt idx="28">
                  <c:v>8.66</c:v>
                </c:pt>
                <c:pt idx="29">
                  <c:v>8.5</c:v>
                </c:pt>
                <c:pt idx="30">
                  <c:v>8.18</c:v>
                </c:pt>
              </c:numCache>
            </c:numRef>
          </c:val>
          <c:smooth val="0"/>
        </c:ser>
        <c:ser>
          <c:idx val="7"/>
          <c:order val="5"/>
          <c:tx>
            <c:strRef>
              <c:f>'52 Monthly'!$DQ$2:$DW$2</c:f>
              <c:strCache>
                <c:ptCount val="1"/>
                <c:pt idx="0">
                  <c:v>BOILER F</c:v>
                </c:pt>
              </c:strCache>
            </c:strRef>
          </c:tx>
          <c:spPr>
            <a:ln w="38100">
              <a:solidFill>
                <a:srgbClr val="FFCC00"/>
              </a:solidFill>
            </a:ln>
          </c:spPr>
          <c:marker>
            <c:symbol val="none"/>
          </c:marker>
          <c:val>
            <c:numRef>
              <c:f>'52 Monthly'!$DU$5:$DU$35</c:f>
              <c:numCache>
                <c:formatCode>General</c:formatCode>
                <c:ptCount val="31"/>
                <c:pt idx="0">
                  <c:v>8.0299999999999994</c:v>
                </c:pt>
                <c:pt idx="1">
                  <c:v>7.47</c:v>
                </c:pt>
                <c:pt idx="2">
                  <c:v>8.77</c:v>
                </c:pt>
                <c:pt idx="3">
                  <c:v>9.19</c:v>
                </c:pt>
                <c:pt idx="4">
                  <c:v>8.9499999999999993</c:v>
                </c:pt>
                <c:pt idx="5">
                  <c:v>9.3800000000000008</c:v>
                </c:pt>
                <c:pt idx="6">
                  <c:v>9.81</c:v>
                </c:pt>
                <c:pt idx="7">
                  <c:v>9.19</c:v>
                </c:pt>
                <c:pt idx="8">
                  <c:v>8.7799999999999994</c:v>
                </c:pt>
                <c:pt idx="9">
                  <c:v>9.0299999999999994</c:v>
                </c:pt>
                <c:pt idx="10">
                  <c:v>8.89</c:v>
                </c:pt>
                <c:pt idx="11">
                  <c:v>9.0399999999999991</c:v>
                </c:pt>
                <c:pt idx="12">
                  <c:v>8.85</c:v>
                </c:pt>
                <c:pt idx="13">
                  <c:v>9.2100000000000009</c:v>
                </c:pt>
                <c:pt idx="14">
                  <c:v>8.26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</c:numCache>
            </c:numRef>
          </c:val>
          <c:smooth val="0"/>
        </c:ser>
        <c:ser>
          <c:idx val="5"/>
          <c:order val="6"/>
          <c:tx>
            <c:strRef>
              <c:f>'52 Monthly'!$HV$4</c:f>
              <c:strCache>
                <c:ptCount val="1"/>
                <c:pt idx="0">
                  <c:v>Max</c:v>
                </c:pt>
              </c:strCache>
            </c:strRef>
          </c:tx>
          <c:spPr>
            <a:ln w="47625">
              <a:solidFill>
                <a:srgbClr val="FF0000"/>
              </a:solidFill>
              <a:prstDash val="sysDot"/>
            </a:ln>
          </c:spPr>
          <c:marker>
            <c:symbol val="none"/>
          </c:marker>
          <c:val>
            <c:numRef>
              <c:f>'52 Monthly'!$HV$5:$HV$35</c:f>
              <c:numCache>
                <c:formatCode>General</c:formatCode>
                <c:ptCount val="31"/>
                <c:pt idx="0">
                  <c:v>9.5</c:v>
                </c:pt>
                <c:pt idx="1">
                  <c:v>9.5</c:v>
                </c:pt>
                <c:pt idx="2">
                  <c:v>9.5</c:v>
                </c:pt>
                <c:pt idx="3">
                  <c:v>9.5</c:v>
                </c:pt>
                <c:pt idx="4">
                  <c:v>9.5</c:v>
                </c:pt>
                <c:pt idx="5">
                  <c:v>9.5</c:v>
                </c:pt>
                <c:pt idx="6">
                  <c:v>9.5</c:v>
                </c:pt>
                <c:pt idx="7">
                  <c:v>9.5</c:v>
                </c:pt>
                <c:pt idx="8">
                  <c:v>9.5</c:v>
                </c:pt>
                <c:pt idx="9">
                  <c:v>9.5</c:v>
                </c:pt>
                <c:pt idx="10">
                  <c:v>9.5</c:v>
                </c:pt>
                <c:pt idx="11">
                  <c:v>9.5</c:v>
                </c:pt>
                <c:pt idx="12">
                  <c:v>9.5</c:v>
                </c:pt>
                <c:pt idx="13">
                  <c:v>9.5</c:v>
                </c:pt>
                <c:pt idx="14">
                  <c:v>9.5</c:v>
                </c:pt>
                <c:pt idx="15">
                  <c:v>9.5</c:v>
                </c:pt>
                <c:pt idx="16">
                  <c:v>9.5</c:v>
                </c:pt>
                <c:pt idx="17">
                  <c:v>9.5</c:v>
                </c:pt>
                <c:pt idx="18">
                  <c:v>9.5</c:v>
                </c:pt>
                <c:pt idx="19">
                  <c:v>9.5</c:v>
                </c:pt>
                <c:pt idx="20">
                  <c:v>9.5</c:v>
                </c:pt>
                <c:pt idx="21">
                  <c:v>9.5</c:v>
                </c:pt>
                <c:pt idx="22">
                  <c:v>9.5</c:v>
                </c:pt>
                <c:pt idx="23">
                  <c:v>9.5</c:v>
                </c:pt>
                <c:pt idx="24">
                  <c:v>9.5</c:v>
                </c:pt>
                <c:pt idx="25">
                  <c:v>9.5</c:v>
                </c:pt>
                <c:pt idx="26">
                  <c:v>9.5</c:v>
                </c:pt>
                <c:pt idx="27">
                  <c:v>9.5</c:v>
                </c:pt>
                <c:pt idx="28">
                  <c:v>9.5</c:v>
                </c:pt>
                <c:pt idx="29">
                  <c:v>9.5</c:v>
                </c:pt>
                <c:pt idx="30">
                  <c:v>9.5</c:v>
                </c:pt>
              </c:numCache>
            </c:numRef>
          </c:val>
          <c:smooth val="0"/>
        </c:ser>
        <c:ser>
          <c:idx val="6"/>
          <c:order val="7"/>
          <c:tx>
            <c:strRef>
              <c:f>'52 Monthly'!$HU$4</c:f>
              <c:strCache>
                <c:ptCount val="1"/>
                <c:pt idx="0">
                  <c:v>Min</c:v>
                </c:pt>
              </c:strCache>
            </c:strRef>
          </c:tx>
          <c:spPr>
            <a:ln w="47625">
              <a:solidFill>
                <a:srgbClr val="FF0000"/>
              </a:solidFill>
              <a:prstDash val="sysDot"/>
            </a:ln>
          </c:spPr>
          <c:marker>
            <c:symbol val="none"/>
          </c:marker>
          <c:val>
            <c:numRef>
              <c:f>'52 Monthly'!$HU$5:$HU$35</c:f>
              <c:numCache>
                <c:formatCode>General</c:formatCode>
                <c:ptCount val="31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26528"/>
        <c:axId val="24742144"/>
      </c:lineChart>
      <c:dateAx>
        <c:axId val="24726528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txPr>
          <a:bodyPr rot="0"/>
          <a:lstStyle/>
          <a:p>
            <a:pPr>
              <a:defRPr/>
            </a:pPr>
            <a:endParaRPr lang="id-ID"/>
          </a:p>
        </c:txPr>
        <c:crossAx val="24742144"/>
        <c:crosses val="autoZero"/>
        <c:auto val="1"/>
        <c:lblOffset val="100"/>
        <c:baseTimeUnit val="days"/>
      </c:dateAx>
      <c:valAx>
        <c:axId val="24742144"/>
        <c:scaling>
          <c:orientation val="minMax"/>
          <c:min val="6"/>
        </c:scaling>
        <c:delete val="0"/>
        <c:axPos val="l"/>
        <c:numFmt formatCode="General" sourceLinked="1"/>
        <c:majorTickMark val="out"/>
        <c:minorTickMark val="none"/>
        <c:tickLblPos val="nextTo"/>
        <c:crossAx val="2472652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600"/>
          </a:pPr>
          <a:endParaRPr lang="id-ID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Conductivity Saturated Steam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'52 Monthly'!$CH$2:$CN$2</c:f>
              <c:strCache>
                <c:ptCount val="1"/>
                <c:pt idx="0">
                  <c:v>BOILER A</c:v>
                </c:pt>
              </c:strCache>
            </c:strRef>
          </c:tx>
          <c:cat>
            <c:numRef>
              <c:f>'52 Monthly'!$CG$5:$CG$35</c:f>
              <c:numCache>
                <c:formatCode>d\-mmm\-yy</c:formatCode>
                <c:ptCount val="31"/>
                <c:pt idx="0">
                  <c:v>41486</c:v>
                </c:pt>
                <c:pt idx="1">
                  <c:v>41485</c:v>
                </c:pt>
                <c:pt idx="2">
                  <c:v>41484</c:v>
                </c:pt>
                <c:pt idx="3">
                  <c:v>41483</c:v>
                </c:pt>
                <c:pt idx="4">
                  <c:v>41482</c:v>
                </c:pt>
                <c:pt idx="5">
                  <c:v>41481</c:v>
                </c:pt>
                <c:pt idx="6">
                  <c:v>41480</c:v>
                </c:pt>
                <c:pt idx="7">
                  <c:v>41479</c:v>
                </c:pt>
                <c:pt idx="8">
                  <c:v>41478</c:v>
                </c:pt>
                <c:pt idx="9">
                  <c:v>41477</c:v>
                </c:pt>
                <c:pt idx="10">
                  <c:v>41476</c:v>
                </c:pt>
                <c:pt idx="11">
                  <c:v>41475</c:v>
                </c:pt>
                <c:pt idx="12">
                  <c:v>41474</c:v>
                </c:pt>
                <c:pt idx="13">
                  <c:v>41473</c:v>
                </c:pt>
                <c:pt idx="14">
                  <c:v>41472</c:v>
                </c:pt>
                <c:pt idx="15">
                  <c:v>41471</c:v>
                </c:pt>
                <c:pt idx="16">
                  <c:v>41470</c:v>
                </c:pt>
                <c:pt idx="17">
                  <c:v>41469</c:v>
                </c:pt>
                <c:pt idx="18">
                  <c:v>41468</c:v>
                </c:pt>
                <c:pt idx="19">
                  <c:v>41467</c:v>
                </c:pt>
                <c:pt idx="20">
                  <c:v>41466</c:v>
                </c:pt>
                <c:pt idx="21">
                  <c:v>41465</c:v>
                </c:pt>
                <c:pt idx="22">
                  <c:v>41464</c:v>
                </c:pt>
                <c:pt idx="23">
                  <c:v>41463</c:v>
                </c:pt>
                <c:pt idx="24">
                  <c:v>41462</c:v>
                </c:pt>
                <c:pt idx="25">
                  <c:v>41461</c:v>
                </c:pt>
                <c:pt idx="26">
                  <c:v>41460</c:v>
                </c:pt>
                <c:pt idx="27">
                  <c:v>41459</c:v>
                </c:pt>
                <c:pt idx="28">
                  <c:v>41458</c:v>
                </c:pt>
                <c:pt idx="29">
                  <c:v>41457</c:v>
                </c:pt>
                <c:pt idx="30">
                  <c:v>41456</c:v>
                </c:pt>
              </c:numCache>
            </c:numRef>
          </c:cat>
          <c:val>
            <c:numRef>
              <c:f>'52 Monthly'!$CM$5:$CM$35</c:f>
              <c:numCache>
                <c:formatCode>General</c:formatCode>
                <c:ptCount val="31"/>
                <c:pt idx="0">
                  <c:v>4.5</c:v>
                </c:pt>
                <c:pt idx="1">
                  <c:v>2.5</c:v>
                </c:pt>
                <c:pt idx="2">
                  <c:v>1.7</c:v>
                </c:pt>
                <c:pt idx="3">
                  <c:v>1.8</c:v>
                </c:pt>
                <c:pt idx="4">
                  <c:v>2.4</c:v>
                </c:pt>
                <c:pt idx="5">
                  <c:v>4.4000000000000004</c:v>
                </c:pt>
                <c:pt idx="6">
                  <c:v>6.8</c:v>
                </c:pt>
                <c:pt idx="7">
                  <c:v>4.5999999999999996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1.9</c:v>
                </c:pt>
                <c:pt idx="18">
                  <c:v>#N/A</c:v>
                </c:pt>
                <c:pt idx="19">
                  <c:v>#N/A</c:v>
                </c:pt>
                <c:pt idx="20">
                  <c:v>2.7</c:v>
                </c:pt>
                <c:pt idx="21">
                  <c:v>2.2999999999999998</c:v>
                </c:pt>
                <c:pt idx="22">
                  <c:v>3.3</c:v>
                </c:pt>
                <c:pt idx="23">
                  <c:v>2.4</c:v>
                </c:pt>
                <c:pt idx="24">
                  <c:v>3.6</c:v>
                </c:pt>
                <c:pt idx="25">
                  <c:v>4.0999999999999996</c:v>
                </c:pt>
                <c:pt idx="26">
                  <c:v>4</c:v>
                </c:pt>
                <c:pt idx="27">
                  <c:v>3.1</c:v>
                </c:pt>
                <c:pt idx="28">
                  <c:v>2.7</c:v>
                </c:pt>
                <c:pt idx="29">
                  <c:v>3.3</c:v>
                </c:pt>
                <c:pt idx="30">
                  <c:v>3.2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'52 Monthly'!$CO$2:$CU$2</c:f>
              <c:strCache>
                <c:ptCount val="1"/>
                <c:pt idx="0">
                  <c:v>BOILER B</c:v>
                </c:pt>
              </c:strCache>
            </c:strRef>
          </c:tx>
          <c:val>
            <c:numRef>
              <c:f>'52 Monthly'!$CT$5:$CT$35</c:f>
              <c:numCache>
                <c:formatCode>General</c:formatCode>
                <c:ptCount val="31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2.2000000000000002</c:v>
                </c:pt>
                <c:pt idx="9">
                  <c:v>3.1</c:v>
                </c:pt>
                <c:pt idx="10">
                  <c:v>2.5</c:v>
                </c:pt>
                <c:pt idx="11">
                  <c:v>2.5</c:v>
                </c:pt>
                <c:pt idx="12">
                  <c:v>2.1</c:v>
                </c:pt>
                <c:pt idx="13">
                  <c:v>2.2999999999999998</c:v>
                </c:pt>
                <c:pt idx="14">
                  <c:v>2.2000000000000002</c:v>
                </c:pt>
                <c:pt idx="15">
                  <c:v>2.4</c:v>
                </c:pt>
                <c:pt idx="16">
                  <c:v>1.9</c:v>
                </c:pt>
                <c:pt idx="17">
                  <c:v>2</c:v>
                </c:pt>
                <c:pt idx="18">
                  <c:v>3</c:v>
                </c:pt>
                <c:pt idx="19">
                  <c:v>3</c:v>
                </c:pt>
                <c:pt idx="20">
                  <c:v>2.2999999999999998</c:v>
                </c:pt>
                <c:pt idx="21">
                  <c:v>1.6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2.2000000000000002</c:v>
                </c:pt>
                <c:pt idx="25">
                  <c:v>2.9</c:v>
                </c:pt>
                <c:pt idx="26">
                  <c:v>3.9</c:v>
                </c:pt>
                <c:pt idx="27">
                  <c:v>3.3</c:v>
                </c:pt>
                <c:pt idx="28">
                  <c:v>2.5</c:v>
                </c:pt>
                <c:pt idx="29">
                  <c:v>2.8</c:v>
                </c:pt>
                <c:pt idx="30">
                  <c:v>2.9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'52 Monthly'!$CV$2:$DB$2</c:f>
              <c:strCache>
                <c:ptCount val="1"/>
                <c:pt idx="0">
                  <c:v>BOILER C</c:v>
                </c:pt>
              </c:strCache>
            </c:strRef>
          </c:tx>
          <c:val>
            <c:numRef>
              <c:f>'52 Monthly'!$DA$5:$DA$35</c:f>
              <c:numCache>
                <c:formatCode>General</c:formatCode>
                <c:ptCount val="31"/>
                <c:pt idx="0">
                  <c:v>2</c:v>
                </c:pt>
                <c:pt idx="1">
                  <c:v>4.4000000000000004</c:v>
                </c:pt>
                <c:pt idx="2">
                  <c:v>1.4</c:v>
                </c:pt>
                <c:pt idx="3">
                  <c:v>2.8</c:v>
                </c:pt>
                <c:pt idx="4">
                  <c:v>3.6</c:v>
                </c:pt>
                <c:pt idx="5">
                  <c:v>3.5</c:v>
                </c:pt>
                <c:pt idx="6">
                  <c:v>7.3</c:v>
                </c:pt>
                <c:pt idx="7">
                  <c:v>2.4</c:v>
                </c:pt>
                <c:pt idx="8">
                  <c:v>2.4</c:v>
                </c:pt>
                <c:pt idx="9">
                  <c:v>3.2</c:v>
                </c:pt>
                <c:pt idx="10">
                  <c:v>3.3</c:v>
                </c:pt>
                <c:pt idx="11">
                  <c:v>2.8</c:v>
                </c:pt>
                <c:pt idx="12">
                  <c:v>2.5</c:v>
                </c:pt>
                <c:pt idx="13">
                  <c:v>2.7</c:v>
                </c:pt>
                <c:pt idx="14">
                  <c:v>2.6</c:v>
                </c:pt>
                <c:pt idx="15">
                  <c:v>2.4</c:v>
                </c:pt>
                <c:pt idx="16">
                  <c:v>2</c:v>
                </c:pt>
                <c:pt idx="17">
                  <c:v>#N/A</c:v>
                </c:pt>
                <c:pt idx="18">
                  <c:v>3</c:v>
                </c:pt>
                <c:pt idx="19">
                  <c:v>2.5</c:v>
                </c:pt>
                <c:pt idx="20">
                  <c:v>2.6</c:v>
                </c:pt>
                <c:pt idx="21">
                  <c:v>1.5</c:v>
                </c:pt>
                <c:pt idx="22">
                  <c:v>2.1</c:v>
                </c:pt>
                <c:pt idx="23">
                  <c:v>2.2999999999999998</c:v>
                </c:pt>
                <c:pt idx="24">
                  <c:v>2.8</c:v>
                </c:pt>
                <c:pt idx="25">
                  <c:v>3.9</c:v>
                </c:pt>
                <c:pt idx="26">
                  <c:v>3.6</c:v>
                </c:pt>
                <c:pt idx="27">
                  <c:v>3.2</c:v>
                </c:pt>
                <c:pt idx="28">
                  <c:v>2.6</c:v>
                </c:pt>
                <c:pt idx="29">
                  <c:v>2.5</c:v>
                </c:pt>
                <c:pt idx="30">
                  <c:v>3.1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'52 Monthly'!$DC$2:$DI$2</c:f>
              <c:strCache>
                <c:ptCount val="1"/>
                <c:pt idx="0">
                  <c:v>BOILER D</c:v>
                </c:pt>
              </c:strCache>
            </c:strRef>
          </c:tx>
          <c:val>
            <c:numRef>
              <c:f>'52 Monthly'!$DH$5:$DH$35</c:f>
              <c:numCache>
                <c:formatCode>General</c:formatCode>
                <c:ptCount val="31"/>
                <c:pt idx="0">
                  <c:v>1.4</c:v>
                </c:pt>
                <c:pt idx="1">
                  <c:v>1.3</c:v>
                </c:pt>
                <c:pt idx="2">
                  <c:v>1.8</c:v>
                </c:pt>
                <c:pt idx="3">
                  <c:v>1.9</c:v>
                </c:pt>
                <c:pt idx="4">
                  <c:v>2.1</c:v>
                </c:pt>
                <c:pt idx="5">
                  <c:v>3.2</c:v>
                </c:pt>
                <c:pt idx="6">
                  <c:v>7</c:v>
                </c:pt>
                <c:pt idx="7">
                  <c:v>3.4</c:v>
                </c:pt>
                <c:pt idx="8">
                  <c:v>2.1</c:v>
                </c:pt>
                <c:pt idx="9">
                  <c:v>2.7</c:v>
                </c:pt>
                <c:pt idx="10">
                  <c:v>2.1</c:v>
                </c:pt>
                <c:pt idx="11">
                  <c:v>2.5</c:v>
                </c:pt>
                <c:pt idx="12">
                  <c:v>2</c:v>
                </c:pt>
                <c:pt idx="13">
                  <c:v>2.2999999999999998</c:v>
                </c:pt>
                <c:pt idx="14">
                  <c:v>2.2000000000000002</c:v>
                </c:pt>
                <c:pt idx="15">
                  <c:v>2.1</c:v>
                </c:pt>
                <c:pt idx="16">
                  <c:v>2</c:v>
                </c:pt>
                <c:pt idx="17">
                  <c:v>2</c:v>
                </c:pt>
                <c:pt idx="18">
                  <c:v>3.3</c:v>
                </c:pt>
                <c:pt idx="19">
                  <c:v>2.8</c:v>
                </c:pt>
                <c:pt idx="20">
                  <c:v>1.8</c:v>
                </c:pt>
                <c:pt idx="21">
                  <c:v>1.6</c:v>
                </c:pt>
                <c:pt idx="22">
                  <c:v>2</c:v>
                </c:pt>
                <c:pt idx="23">
                  <c:v>2.2000000000000002</c:v>
                </c:pt>
                <c:pt idx="24">
                  <c:v>1.9</c:v>
                </c:pt>
                <c:pt idx="25">
                  <c:v>3.2</c:v>
                </c:pt>
                <c:pt idx="26">
                  <c:v>#N/A</c:v>
                </c:pt>
                <c:pt idx="27">
                  <c:v>3.8</c:v>
                </c:pt>
                <c:pt idx="28">
                  <c:v>2.5</c:v>
                </c:pt>
                <c:pt idx="29">
                  <c:v>3.1</c:v>
                </c:pt>
                <c:pt idx="30">
                  <c:v>3.2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'52 Monthly'!$DJ$2:$DP$2</c:f>
              <c:strCache>
                <c:ptCount val="1"/>
                <c:pt idx="0">
                  <c:v>BOILER E</c:v>
                </c:pt>
              </c:strCache>
            </c:strRef>
          </c:tx>
          <c:spPr>
            <a:ln w="38100">
              <a:solidFill>
                <a:srgbClr val="7030A0"/>
              </a:solidFill>
            </a:ln>
          </c:spPr>
          <c:marker>
            <c:symbol val="none"/>
          </c:marker>
          <c:val>
            <c:numRef>
              <c:f>'52 Monthly'!$DO$5:$DO$35</c:f>
              <c:numCache>
                <c:formatCode>General</c:formatCode>
                <c:ptCount val="31"/>
                <c:pt idx="0">
                  <c:v>107</c:v>
                </c:pt>
                <c:pt idx="1">
                  <c:v>1.7</c:v>
                </c:pt>
                <c:pt idx="2">
                  <c:v>3.7</c:v>
                </c:pt>
                <c:pt idx="3">
                  <c:v>4.4000000000000004</c:v>
                </c:pt>
                <c:pt idx="4">
                  <c:v>4.7</c:v>
                </c:pt>
                <c:pt idx="5">
                  <c:v>19.3</c:v>
                </c:pt>
                <c:pt idx="6">
                  <c:v>170.3</c:v>
                </c:pt>
                <c:pt idx="7">
                  <c:v>2.5</c:v>
                </c:pt>
                <c:pt idx="8">
                  <c:v>2.2000000000000002</c:v>
                </c:pt>
                <c:pt idx="9">
                  <c:v>2.6</c:v>
                </c:pt>
                <c:pt idx="10">
                  <c:v>2.2999999999999998</c:v>
                </c:pt>
                <c:pt idx="11">
                  <c:v>2</c:v>
                </c:pt>
                <c:pt idx="12">
                  <c:v>2.1</c:v>
                </c:pt>
                <c:pt idx="13">
                  <c:v>2.4</c:v>
                </c:pt>
                <c:pt idx="14">
                  <c:v>2.2000000000000002</c:v>
                </c:pt>
                <c:pt idx="15">
                  <c:v>2.1</c:v>
                </c:pt>
                <c:pt idx="16">
                  <c:v>2</c:v>
                </c:pt>
                <c:pt idx="17">
                  <c:v>2.1</c:v>
                </c:pt>
                <c:pt idx="18">
                  <c:v>2.9</c:v>
                </c:pt>
                <c:pt idx="19">
                  <c:v>2.9</c:v>
                </c:pt>
                <c:pt idx="20">
                  <c:v>2</c:v>
                </c:pt>
                <c:pt idx="21">
                  <c:v>1.8</c:v>
                </c:pt>
                <c:pt idx="22">
                  <c:v>2</c:v>
                </c:pt>
                <c:pt idx="23">
                  <c:v>2.1</c:v>
                </c:pt>
                <c:pt idx="24">
                  <c:v>3.6</c:v>
                </c:pt>
                <c:pt idx="25">
                  <c:v>4.8</c:v>
                </c:pt>
                <c:pt idx="26">
                  <c:v>4.8</c:v>
                </c:pt>
                <c:pt idx="27">
                  <c:v>3.7</c:v>
                </c:pt>
                <c:pt idx="28">
                  <c:v>2.6</c:v>
                </c:pt>
                <c:pt idx="29">
                  <c:v>3.2</c:v>
                </c:pt>
                <c:pt idx="30">
                  <c:v>3.3</c:v>
                </c:pt>
              </c:numCache>
            </c:numRef>
          </c:val>
          <c:smooth val="0"/>
        </c:ser>
        <c:ser>
          <c:idx val="7"/>
          <c:order val="5"/>
          <c:tx>
            <c:strRef>
              <c:f>'52 Monthly'!$DQ$2:$DW$2</c:f>
              <c:strCache>
                <c:ptCount val="1"/>
                <c:pt idx="0">
                  <c:v>BOILER F</c:v>
                </c:pt>
              </c:strCache>
            </c:strRef>
          </c:tx>
          <c:spPr>
            <a:ln w="9525">
              <a:solidFill>
                <a:srgbClr val="66FF33"/>
              </a:solidFill>
            </a:ln>
          </c:spPr>
          <c:marker>
            <c:symbol val="none"/>
          </c:marker>
          <c:val>
            <c:numRef>
              <c:f>'52 Monthly'!$DV$5:$DV$35</c:f>
              <c:numCache>
                <c:formatCode>General</c:formatCode>
                <c:ptCount val="31"/>
                <c:pt idx="0">
                  <c:v>1.4</c:v>
                </c:pt>
                <c:pt idx="1">
                  <c:v>3.4</c:v>
                </c:pt>
                <c:pt idx="2">
                  <c:v>1.2</c:v>
                </c:pt>
                <c:pt idx="3">
                  <c:v>2.1</c:v>
                </c:pt>
                <c:pt idx="4">
                  <c:v>3.2</c:v>
                </c:pt>
                <c:pt idx="5">
                  <c:v>3.4</c:v>
                </c:pt>
                <c:pt idx="6">
                  <c:v>7.1</c:v>
                </c:pt>
                <c:pt idx="7">
                  <c:v>3.4</c:v>
                </c:pt>
                <c:pt idx="8">
                  <c:v>2.11</c:v>
                </c:pt>
                <c:pt idx="9">
                  <c:v>2.6</c:v>
                </c:pt>
                <c:pt idx="10">
                  <c:v>2.1</c:v>
                </c:pt>
                <c:pt idx="11">
                  <c:v>2.4</c:v>
                </c:pt>
                <c:pt idx="12">
                  <c:v>2.1</c:v>
                </c:pt>
                <c:pt idx="13">
                  <c:v>2.5</c:v>
                </c:pt>
                <c:pt idx="14">
                  <c:v>2.2000000000000002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</c:numCache>
            </c:numRef>
          </c:val>
          <c:smooth val="0"/>
        </c:ser>
        <c:ser>
          <c:idx val="5"/>
          <c:order val="6"/>
          <c:tx>
            <c:strRef>
              <c:f>'52 Monthly'!$HW$4</c:f>
              <c:strCache>
                <c:ptCount val="1"/>
                <c:pt idx="0">
                  <c:v>Max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ysDot"/>
            </a:ln>
          </c:spPr>
          <c:marker>
            <c:symbol val="none"/>
          </c:marker>
          <c:val>
            <c:numRef>
              <c:f>'52 Monthly'!$HW$5:$HW$35</c:f>
              <c:numCache>
                <c:formatCode>General</c:formatCode>
                <c:ptCount val="31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  <c:pt idx="3">
                  <c:v>3.5</c:v>
                </c:pt>
                <c:pt idx="4">
                  <c:v>3.5</c:v>
                </c:pt>
                <c:pt idx="5">
                  <c:v>3.5</c:v>
                </c:pt>
                <c:pt idx="6">
                  <c:v>3.5</c:v>
                </c:pt>
                <c:pt idx="7">
                  <c:v>3.5</c:v>
                </c:pt>
                <c:pt idx="8">
                  <c:v>3.5</c:v>
                </c:pt>
                <c:pt idx="9">
                  <c:v>3.5</c:v>
                </c:pt>
                <c:pt idx="10">
                  <c:v>3.5</c:v>
                </c:pt>
                <c:pt idx="11">
                  <c:v>3.5</c:v>
                </c:pt>
                <c:pt idx="12">
                  <c:v>3.5</c:v>
                </c:pt>
                <c:pt idx="13">
                  <c:v>3.5</c:v>
                </c:pt>
                <c:pt idx="14">
                  <c:v>3.5</c:v>
                </c:pt>
                <c:pt idx="15">
                  <c:v>3.5</c:v>
                </c:pt>
                <c:pt idx="16">
                  <c:v>3.5</c:v>
                </c:pt>
                <c:pt idx="17">
                  <c:v>3.5</c:v>
                </c:pt>
                <c:pt idx="18">
                  <c:v>3.5</c:v>
                </c:pt>
                <c:pt idx="19">
                  <c:v>3.5</c:v>
                </c:pt>
                <c:pt idx="20">
                  <c:v>3.5</c:v>
                </c:pt>
                <c:pt idx="21">
                  <c:v>3.5</c:v>
                </c:pt>
                <c:pt idx="22">
                  <c:v>3.5</c:v>
                </c:pt>
                <c:pt idx="23">
                  <c:v>3.5</c:v>
                </c:pt>
                <c:pt idx="24">
                  <c:v>3.5</c:v>
                </c:pt>
                <c:pt idx="25">
                  <c:v>3.5</c:v>
                </c:pt>
                <c:pt idx="26">
                  <c:v>3.5</c:v>
                </c:pt>
                <c:pt idx="27">
                  <c:v>3.5</c:v>
                </c:pt>
                <c:pt idx="28">
                  <c:v>3.5</c:v>
                </c:pt>
                <c:pt idx="29">
                  <c:v>3.5</c:v>
                </c:pt>
                <c:pt idx="30">
                  <c:v>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32896"/>
        <c:axId val="32434432"/>
      </c:lineChart>
      <c:dateAx>
        <c:axId val="32432896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txPr>
          <a:bodyPr rot="0"/>
          <a:lstStyle/>
          <a:p>
            <a:pPr>
              <a:defRPr/>
            </a:pPr>
            <a:endParaRPr lang="id-ID"/>
          </a:p>
        </c:txPr>
        <c:crossAx val="32434432"/>
        <c:crosses val="autoZero"/>
        <c:auto val="1"/>
        <c:lblOffset val="100"/>
        <c:baseTimeUnit val="days"/>
      </c:dateAx>
      <c:valAx>
        <c:axId val="324344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243289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600"/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Silica Saturated Steam 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'52 Monthly'!$CH$2:$CN$2</c:f>
              <c:strCache>
                <c:ptCount val="1"/>
                <c:pt idx="0">
                  <c:v>BOILER A</c:v>
                </c:pt>
              </c:strCache>
            </c:strRef>
          </c:tx>
          <c:cat>
            <c:numRef>
              <c:f>'52 Monthly'!$CG$5:$CG$35</c:f>
              <c:numCache>
                <c:formatCode>d\-mmm\-yy</c:formatCode>
                <c:ptCount val="31"/>
                <c:pt idx="0">
                  <c:v>41486</c:v>
                </c:pt>
                <c:pt idx="1">
                  <c:v>41485</c:v>
                </c:pt>
                <c:pt idx="2">
                  <c:v>41484</c:v>
                </c:pt>
                <c:pt idx="3">
                  <c:v>41483</c:v>
                </c:pt>
                <c:pt idx="4">
                  <c:v>41482</c:v>
                </c:pt>
                <c:pt idx="5">
                  <c:v>41481</c:v>
                </c:pt>
                <c:pt idx="6">
                  <c:v>41480</c:v>
                </c:pt>
                <c:pt idx="7">
                  <c:v>41479</c:v>
                </c:pt>
                <c:pt idx="8">
                  <c:v>41478</c:v>
                </c:pt>
                <c:pt idx="9">
                  <c:v>41477</c:v>
                </c:pt>
                <c:pt idx="10">
                  <c:v>41476</c:v>
                </c:pt>
                <c:pt idx="11">
                  <c:v>41475</c:v>
                </c:pt>
                <c:pt idx="12">
                  <c:v>41474</c:v>
                </c:pt>
                <c:pt idx="13">
                  <c:v>41473</c:v>
                </c:pt>
                <c:pt idx="14">
                  <c:v>41472</c:v>
                </c:pt>
                <c:pt idx="15">
                  <c:v>41471</c:v>
                </c:pt>
                <c:pt idx="16">
                  <c:v>41470</c:v>
                </c:pt>
                <c:pt idx="17">
                  <c:v>41469</c:v>
                </c:pt>
                <c:pt idx="18">
                  <c:v>41468</c:v>
                </c:pt>
                <c:pt idx="19">
                  <c:v>41467</c:v>
                </c:pt>
                <c:pt idx="20">
                  <c:v>41466</c:v>
                </c:pt>
                <c:pt idx="21">
                  <c:v>41465</c:v>
                </c:pt>
                <c:pt idx="22">
                  <c:v>41464</c:v>
                </c:pt>
                <c:pt idx="23">
                  <c:v>41463</c:v>
                </c:pt>
                <c:pt idx="24">
                  <c:v>41462</c:v>
                </c:pt>
                <c:pt idx="25">
                  <c:v>41461</c:v>
                </c:pt>
                <c:pt idx="26">
                  <c:v>41460</c:v>
                </c:pt>
                <c:pt idx="27">
                  <c:v>41459</c:v>
                </c:pt>
                <c:pt idx="28">
                  <c:v>41458</c:v>
                </c:pt>
                <c:pt idx="29">
                  <c:v>41457</c:v>
                </c:pt>
                <c:pt idx="30">
                  <c:v>41456</c:v>
                </c:pt>
              </c:numCache>
            </c:numRef>
          </c:cat>
          <c:val>
            <c:numRef>
              <c:f>'52 Monthly'!$CN$5:$CN$35</c:f>
              <c:numCache>
                <c:formatCode>General</c:formatCode>
                <c:ptCount val="31"/>
                <c:pt idx="0">
                  <c:v>13.79</c:v>
                </c:pt>
                <c:pt idx="1">
                  <c:v>14.31</c:v>
                </c:pt>
                <c:pt idx="2">
                  <c:v>15.2</c:v>
                </c:pt>
                <c:pt idx="3">
                  <c:v>14.68</c:v>
                </c:pt>
                <c:pt idx="4">
                  <c:v>16.2</c:v>
                </c:pt>
                <c:pt idx="5">
                  <c:v>15.16</c:v>
                </c:pt>
                <c:pt idx="6">
                  <c:v>19.22</c:v>
                </c:pt>
                <c:pt idx="7">
                  <c:v>15.94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12.31</c:v>
                </c:pt>
                <c:pt idx="18">
                  <c:v>#N/A</c:v>
                </c:pt>
                <c:pt idx="19">
                  <c:v>#N/A</c:v>
                </c:pt>
                <c:pt idx="20">
                  <c:v>9.25</c:v>
                </c:pt>
                <c:pt idx="21">
                  <c:v>8.32</c:v>
                </c:pt>
                <c:pt idx="22">
                  <c:v>8.2100000000000009</c:v>
                </c:pt>
                <c:pt idx="23">
                  <c:v>9.25</c:v>
                </c:pt>
                <c:pt idx="24">
                  <c:v>7.21</c:v>
                </c:pt>
                <c:pt idx="25">
                  <c:v>8.1999999999999993</c:v>
                </c:pt>
                <c:pt idx="26">
                  <c:v>8.11</c:v>
                </c:pt>
                <c:pt idx="27">
                  <c:v>9.01</c:v>
                </c:pt>
                <c:pt idx="28">
                  <c:v>11.9</c:v>
                </c:pt>
                <c:pt idx="29">
                  <c:v>10.15</c:v>
                </c:pt>
                <c:pt idx="30">
                  <c:v>9.61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'52 Monthly'!$CO$2:$CU$2</c:f>
              <c:strCache>
                <c:ptCount val="1"/>
                <c:pt idx="0">
                  <c:v>BOILER B</c:v>
                </c:pt>
              </c:strCache>
            </c:strRef>
          </c:tx>
          <c:val>
            <c:numRef>
              <c:f>'52 Monthly'!$CU$5:$CU$35</c:f>
              <c:numCache>
                <c:formatCode>General</c:formatCode>
                <c:ptCount val="31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10.83</c:v>
                </c:pt>
                <c:pt idx="9">
                  <c:v>10.11</c:v>
                </c:pt>
                <c:pt idx="10">
                  <c:v>9.65</c:v>
                </c:pt>
                <c:pt idx="11">
                  <c:v>10.67</c:v>
                </c:pt>
                <c:pt idx="12">
                  <c:v>11.43</c:v>
                </c:pt>
                <c:pt idx="13">
                  <c:v>12.58</c:v>
                </c:pt>
                <c:pt idx="14">
                  <c:v>11.44</c:v>
                </c:pt>
                <c:pt idx="15">
                  <c:v>11.21</c:v>
                </c:pt>
                <c:pt idx="16">
                  <c:v>10.210000000000001</c:v>
                </c:pt>
                <c:pt idx="17">
                  <c:v>11.44</c:v>
                </c:pt>
                <c:pt idx="18">
                  <c:v>10.63</c:v>
                </c:pt>
                <c:pt idx="19">
                  <c:v>9.09</c:v>
                </c:pt>
                <c:pt idx="20">
                  <c:v>8.76</c:v>
                </c:pt>
                <c:pt idx="21">
                  <c:v>9.1999999999999993</c:v>
                </c:pt>
                <c:pt idx="22">
                  <c:v>9.65</c:v>
                </c:pt>
                <c:pt idx="23">
                  <c:v>9.43</c:v>
                </c:pt>
                <c:pt idx="24">
                  <c:v>8.66</c:v>
                </c:pt>
                <c:pt idx="25">
                  <c:v>9.66</c:v>
                </c:pt>
                <c:pt idx="26">
                  <c:v>9.6999999999999993</c:v>
                </c:pt>
                <c:pt idx="27">
                  <c:v>9.81</c:v>
                </c:pt>
                <c:pt idx="28">
                  <c:v>10.18</c:v>
                </c:pt>
                <c:pt idx="29">
                  <c:v>12.21</c:v>
                </c:pt>
                <c:pt idx="30">
                  <c:v>13.45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'52 Monthly'!$CV$2:$DB$2</c:f>
              <c:strCache>
                <c:ptCount val="1"/>
                <c:pt idx="0">
                  <c:v>BOILER C</c:v>
                </c:pt>
              </c:strCache>
            </c:strRef>
          </c:tx>
          <c:val>
            <c:numRef>
              <c:f>'52 Monthly'!$DB$5:$DB$35</c:f>
              <c:numCache>
                <c:formatCode>General</c:formatCode>
                <c:ptCount val="31"/>
                <c:pt idx="0">
                  <c:v>13.45</c:v>
                </c:pt>
                <c:pt idx="1">
                  <c:v>12.86</c:v>
                </c:pt>
                <c:pt idx="2">
                  <c:v>12.76</c:v>
                </c:pt>
                <c:pt idx="3">
                  <c:v>11.01</c:v>
                </c:pt>
                <c:pt idx="4">
                  <c:v>10.33</c:v>
                </c:pt>
                <c:pt idx="5">
                  <c:v>12.3</c:v>
                </c:pt>
                <c:pt idx="6">
                  <c:v>22.45</c:v>
                </c:pt>
                <c:pt idx="7">
                  <c:v>10.18</c:v>
                </c:pt>
                <c:pt idx="8">
                  <c:v>10.66</c:v>
                </c:pt>
                <c:pt idx="9">
                  <c:v>9.68</c:v>
                </c:pt>
                <c:pt idx="10">
                  <c:v>9.92</c:v>
                </c:pt>
                <c:pt idx="11">
                  <c:v>10.86</c:v>
                </c:pt>
                <c:pt idx="12">
                  <c:v>10.65</c:v>
                </c:pt>
                <c:pt idx="13">
                  <c:v>10.050000000000001</c:v>
                </c:pt>
                <c:pt idx="14">
                  <c:v>8.99</c:v>
                </c:pt>
                <c:pt idx="15">
                  <c:v>9.01</c:v>
                </c:pt>
                <c:pt idx="16">
                  <c:v>8.24</c:v>
                </c:pt>
                <c:pt idx="17">
                  <c:v>#N/A</c:v>
                </c:pt>
                <c:pt idx="18">
                  <c:v>9.24</c:v>
                </c:pt>
                <c:pt idx="19">
                  <c:v>9.33</c:v>
                </c:pt>
                <c:pt idx="20">
                  <c:v>9.42</c:v>
                </c:pt>
                <c:pt idx="21">
                  <c:v>9.32</c:v>
                </c:pt>
                <c:pt idx="22">
                  <c:v>10.32</c:v>
                </c:pt>
                <c:pt idx="23">
                  <c:v>8.2100000000000009</c:v>
                </c:pt>
                <c:pt idx="24">
                  <c:v>8.49</c:v>
                </c:pt>
                <c:pt idx="25">
                  <c:v>10.25</c:v>
                </c:pt>
                <c:pt idx="26">
                  <c:v>10.210000000000001</c:v>
                </c:pt>
                <c:pt idx="27">
                  <c:v>11.21</c:v>
                </c:pt>
                <c:pt idx="28">
                  <c:v>12.18</c:v>
                </c:pt>
                <c:pt idx="29">
                  <c:v>10.11</c:v>
                </c:pt>
                <c:pt idx="30">
                  <c:v>12.67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'52 Monthly'!$DC$2:$DI$2</c:f>
              <c:strCache>
                <c:ptCount val="1"/>
                <c:pt idx="0">
                  <c:v>BOILER D</c:v>
                </c:pt>
              </c:strCache>
            </c:strRef>
          </c:tx>
          <c:val>
            <c:numRef>
              <c:f>'52 Monthly'!$DI$5:$DI$35</c:f>
              <c:numCache>
                <c:formatCode>General</c:formatCode>
                <c:ptCount val="31"/>
                <c:pt idx="0">
                  <c:v>14.62</c:v>
                </c:pt>
                <c:pt idx="1">
                  <c:v>15.24</c:v>
                </c:pt>
                <c:pt idx="2">
                  <c:v>16.88</c:v>
                </c:pt>
                <c:pt idx="3">
                  <c:v>19.8</c:v>
                </c:pt>
                <c:pt idx="4">
                  <c:v>20.16</c:v>
                </c:pt>
                <c:pt idx="5">
                  <c:v>16.34</c:v>
                </c:pt>
                <c:pt idx="6">
                  <c:v>21.65</c:v>
                </c:pt>
                <c:pt idx="7">
                  <c:v>10.09</c:v>
                </c:pt>
                <c:pt idx="8">
                  <c:v>9.17</c:v>
                </c:pt>
                <c:pt idx="9">
                  <c:v>10.92</c:v>
                </c:pt>
                <c:pt idx="10">
                  <c:v>10.71</c:v>
                </c:pt>
                <c:pt idx="11">
                  <c:v>11.45</c:v>
                </c:pt>
                <c:pt idx="12">
                  <c:v>10.89</c:v>
                </c:pt>
                <c:pt idx="13">
                  <c:v>11.88</c:v>
                </c:pt>
                <c:pt idx="14">
                  <c:v>11.45</c:v>
                </c:pt>
                <c:pt idx="15">
                  <c:v>10.66</c:v>
                </c:pt>
                <c:pt idx="16">
                  <c:v>10.45</c:v>
                </c:pt>
                <c:pt idx="17">
                  <c:v>11.45</c:v>
                </c:pt>
                <c:pt idx="18">
                  <c:v>10.59</c:v>
                </c:pt>
                <c:pt idx="19">
                  <c:v>12.71</c:v>
                </c:pt>
                <c:pt idx="20">
                  <c:v>8.65</c:v>
                </c:pt>
                <c:pt idx="21">
                  <c:v>8.25</c:v>
                </c:pt>
                <c:pt idx="22">
                  <c:v>9.43</c:v>
                </c:pt>
                <c:pt idx="23">
                  <c:v>8.76</c:v>
                </c:pt>
                <c:pt idx="24">
                  <c:v>9.32</c:v>
                </c:pt>
                <c:pt idx="25">
                  <c:v>10.81</c:v>
                </c:pt>
                <c:pt idx="26">
                  <c:v>#N/A</c:v>
                </c:pt>
                <c:pt idx="27">
                  <c:v>11.31</c:v>
                </c:pt>
                <c:pt idx="28">
                  <c:v>10.07</c:v>
                </c:pt>
                <c:pt idx="29">
                  <c:v>12.67</c:v>
                </c:pt>
                <c:pt idx="30">
                  <c:v>14.21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'52 Monthly'!$DJ$2:$DP$2</c:f>
              <c:strCache>
                <c:ptCount val="1"/>
                <c:pt idx="0">
                  <c:v>BOILER E</c:v>
                </c:pt>
              </c:strCache>
            </c:strRef>
          </c:tx>
          <c:spPr>
            <a:ln w="38100">
              <a:solidFill>
                <a:srgbClr val="7030A0"/>
              </a:solidFill>
            </a:ln>
          </c:spPr>
          <c:marker>
            <c:symbol val="none"/>
          </c:marker>
          <c:val>
            <c:numRef>
              <c:f>'52 Monthly'!$DP$5:$DP$35</c:f>
              <c:numCache>
                <c:formatCode>General</c:formatCode>
                <c:ptCount val="31"/>
                <c:pt idx="0">
                  <c:v>19.21</c:v>
                </c:pt>
                <c:pt idx="1">
                  <c:v>17.13</c:v>
                </c:pt>
                <c:pt idx="2">
                  <c:v>16.7</c:v>
                </c:pt>
                <c:pt idx="3">
                  <c:v>15.6</c:v>
                </c:pt>
                <c:pt idx="4">
                  <c:v>16.21</c:v>
                </c:pt>
                <c:pt idx="5">
                  <c:v>28.92</c:v>
                </c:pt>
                <c:pt idx="6">
                  <c:v>923</c:v>
                </c:pt>
                <c:pt idx="7">
                  <c:v>11.5</c:v>
                </c:pt>
                <c:pt idx="8">
                  <c:v>10.11</c:v>
                </c:pt>
                <c:pt idx="9">
                  <c:v>12.56</c:v>
                </c:pt>
                <c:pt idx="10">
                  <c:v>12.43</c:v>
                </c:pt>
                <c:pt idx="11">
                  <c:v>11.86</c:v>
                </c:pt>
                <c:pt idx="12">
                  <c:v>11.47</c:v>
                </c:pt>
                <c:pt idx="13">
                  <c:v>12.6</c:v>
                </c:pt>
                <c:pt idx="14">
                  <c:v>13.56</c:v>
                </c:pt>
                <c:pt idx="15">
                  <c:v>14.3</c:v>
                </c:pt>
                <c:pt idx="16">
                  <c:v>14.31</c:v>
                </c:pt>
                <c:pt idx="17">
                  <c:v>16.39</c:v>
                </c:pt>
                <c:pt idx="18">
                  <c:v>9.3699999999999992</c:v>
                </c:pt>
                <c:pt idx="19">
                  <c:v>15.36</c:v>
                </c:pt>
                <c:pt idx="20">
                  <c:v>9.7100000000000009</c:v>
                </c:pt>
                <c:pt idx="21">
                  <c:v>8.94</c:v>
                </c:pt>
                <c:pt idx="22">
                  <c:v>9.9499999999999993</c:v>
                </c:pt>
                <c:pt idx="23">
                  <c:v>9.6300000000000008</c:v>
                </c:pt>
                <c:pt idx="24">
                  <c:v>9.65</c:v>
                </c:pt>
                <c:pt idx="25">
                  <c:v>9.9</c:v>
                </c:pt>
                <c:pt idx="26">
                  <c:v>9.98</c:v>
                </c:pt>
                <c:pt idx="27">
                  <c:v>9.67</c:v>
                </c:pt>
                <c:pt idx="28">
                  <c:v>8.99</c:v>
                </c:pt>
                <c:pt idx="29">
                  <c:v>9.93</c:v>
                </c:pt>
                <c:pt idx="30">
                  <c:v>9.64</c:v>
                </c:pt>
              </c:numCache>
            </c:numRef>
          </c:val>
          <c:smooth val="0"/>
        </c:ser>
        <c:ser>
          <c:idx val="7"/>
          <c:order val="5"/>
          <c:tx>
            <c:strRef>
              <c:f>'52 Monthly'!$DQ$2:$DW$2</c:f>
              <c:strCache>
                <c:ptCount val="1"/>
                <c:pt idx="0">
                  <c:v>BOILER F</c:v>
                </c:pt>
              </c:strCache>
            </c:strRef>
          </c:tx>
          <c:val>
            <c:numRef>
              <c:f>'52 Monthly'!$DW$5:$DW$35</c:f>
              <c:numCache>
                <c:formatCode>General</c:formatCode>
                <c:ptCount val="31"/>
                <c:pt idx="0">
                  <c:v>15.66</c:v>
                </c:pt>
                <c:pt idx="1">
                  <c:v>18.899999999999999</c:v>
                </c:pt>
                <c:pt idx="2">
                  <c:v>19.11</c:v>
                </c:pt>
                <c:pt idx="3">
                  <c:v>18.13</c:v>
                </c:pt>
                <c:pt idx="4">
                  <c:v>17.93</c:v>
                </c:pt>
                <c:pt idx="5">
                  <c:v>11.64</c:v>
                </c:pt>
                <c:pt idx="6">
                  <c:v>19.309999999999999</c:v>
                </c:pt>
                <c:pt idx="7">
                  <c:v>10.57</c:v>
                </c:pt>
                <c:pt idx="8">
                  <c:v>12.73</c:v>
                </c:pt>
                <c:pt idx="9">
                  <c:v>11.72</c:v>
                </c:pt>
                <c:pt idx="10">
                  <c:v>11.52</c:v>
                </c:pt>
                <c:pt idx="11">
                  <c:v>11.49</c:v>
                </c:pt>
                <c:pt idx="12">
                  <c:v>11.81</c:v>
                </c:pt>
                <c:pt idx="13">
                  <c:v>10.53</c:v>
                </c:pt>
                <c:pt idx="14">
                  <c:v>10.56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</c:numCache>
            </c:numRef>
          </c:val>
          <c:smooth val="0"/>
        </c:ser>
        <c:ser>
          <c:idx val="5"/>
          <c:order val="6"/>
          <c:tx>
            <c:strRef>
              <c:f>'52 Monthly'!$HX$4</c:f>
              <c:strCache>
                <c:ptCount val="1"/>
                <c:pt idx="0">
                  <c:v>Max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ysDot"/>
            </a:ln>
          </c:spPr>
          <c:marker>
            <c:symbol val="none"/>
          </c:marker>
          <c:val>
            <c:numRef>
              <c:f>'52 Monthly'!$HX$5:$HX$35</c:f>
              <c:numCache>
                <c:formatCode>General</c:formatCode>
                <c:ptCount val="31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80096"/>
        <c:axId val="28676480"/>
      </c:lineChart>
      <c:dateAx>
        <c:axId val="28580096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txPr>
          <a:bodyPr rot="0"/>
          <a:lstStyle/>
          <a:p>
            <a:pPr>
              <a:defRPr/>
            </a:pPr>
            <a:endParaRPr lang="id-ID"/>
          </a:p>
        </c:txPr>
        <c:crossAx val="28676480"/>
        <c:crosses val="autoZero"/>
        <c:auto val="1"/>
        <c:lblOffset val="100"/>
        <c:baseTimeUnit val="days"/>
      </c:dateAx>
      <c:valAx>
        <c:axId val="286764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858009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600"/>
          </a:pPr>
          <a:endParaRPr lang="id-ID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14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8300" y="622300"/>
            <a:ext cx="6067425" cy="4368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738" y="5334571"/>
            <a:ext cx="5792186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65981" y="9545938"/>
            <a:ext cx="5397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D2C38565-145D-417E-946F-2BF7D199A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05639" y="111091"/>
            <a:ext cx="6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5839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120775" rtl="0" eaLnBrk="0" fontAlgn="base" hangingPunct="0">
      <a:spcBef>
        <a:spcPct val="0"/>
      </a:spcBef>
      <a:spcAft>
        <a:spcPct val="0"/>
      </a:spcAft>
      <a:buClr>
        <a:schemeClr val="tx2"/>
      </a:buClr>
      <a:defRPr sz="20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146050" indent="-144463" algn="l" defTabSz="1120775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pitchFamily="34" charset="0"/>
      <a:buChar char="▪"/>
      <a:defRPr sz="20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374650" indent="-225425" algn="l" defTabSz="1120775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pitchFamily="34" charset="0"/>
      <a:buChar char="–"/>
      <a:defRPr sz="20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534988" indent="-157163" algn="l" defTabSz="1120775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pitchFamily="34" charset="0"/>
      <a:buChar char="▫"/>
      <a:defRPr sz="20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679450" indent="-142875" algn="l" defTabSz="1120775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pitchFamily="34" charset="0"/>
      <a:buChar char="-"/>
      <a:defRPr sz="20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865361" algn="l" defTabSz="57307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38433" algn="l" defTabSz="57307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11505" algn="l" defTabSz="57307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84576" algn="l" defTabSz="57307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9479C-BA86-4CD7-B1EB-46A59B921975}" type="slidenum">
              <a:rPr lang="en-US" smtClean="0">
                <a:cs typeface="Arial" pitchFamily="34" charset="0"/>
              </a:rPr>
              <a:pPr/>
              <a:t>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5363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8300" y="622300"/>
            <a:ext cx="6067425" cy="4370388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738" y="5334572"/>
            <a:ext cx="5792186" cy="307777"/>
          </a:xfrm>
          <a:noFill/>
          <a:ln/>
        </p:spPr>
        <p:txBody>
          <a:bodyPr/>
          <a:lstStyle/>
          <a:p>
            <a:pPr eaLnBrk="1" hangingPunct="1"/>
            <a:endParaRPr lang="id-ID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65981" y="9547673"/>
            <a:ext cx="539722" cy="184666"/>
          </a:xfrm>
          <a:noFill/>
        </p:spPr>
        <p:txBody>
          <a:bodyPr/>
          <a:lstStyle/>
          <a:p>
            <a:fld id="{7F5AC38F-AA6C-4678-9994-4EEDA14693B6}" type="slidenum">
              <a:rPr lang="en-US" smtClean="0">
                <a:cs typeface="Arial" pitchFamily="34" charset="0"/>
              </a:rPr>
              <a:pPr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739" y="5334574"/>
            <a:ext cx="5792186" cy="307777"/>
          </a:xfrm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65981" y="9547673"/>
            <a:ext cx="539722" cy="184666"/>
          </a:xfrm>
          <a:noFill/>
        </p:spPr>
        <p:txBody>
          <a:bodyPr/>
          <a:lstStyle/>
          <a:p>
            <a:fld id="{7F5AC38F-AA6C-4678-9994-4EEDA14693B6}" type="slidenum">
              <a:rPr lang="en-US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739" y="5334574"/>
            <a:ext cx="5792186" cy="307777"/>
          </a:xfrm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65981" y="9547673"/>
            <a:ext cx="539722" cy="184666"/>
          </a:xfrm>
          <a:noFill/>
        </p:spPr>
        <p:txBody>
          <a:bodyPr/>
          <a:lstStyle/>
          <a:p>
            <a:fld id="{7F5AC38F-AA6C-4678-9994-4EEDA14693B6}" type="slidenum">
              <a:rPr lang="en-US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739" y="5334574"/>
            <a:ext cx="5792186" cy="307777"/>
          </a:xfrm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65981" y="9547673"/>
            <a:ext cx="539722" cy="184666"/>
          </a:xfrm>
          <a:noFill/>
        </p:spPr>
        <p:txBody>
          <a:bodyPr/>
          <a:lstStyle/>
          <a:p>
            <a:fld id="{7F5AC38F-AA6C-4678-9994-4EEDA14693B6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739" y="5334574"/>
            <a:ext cx="5792186" cy="307777"/>
          </a:xfrm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4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3.png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tags" Target="../tags/tag21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032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1" name="think-cell Slide" r:id="rId11" imgW="0" imgH="0" progId="">
                  <p:embed/>
                </p:oleObj>
              </mc:Choice>
              <mc:Fallback>
                <p:oleObj name="think-cell Slide" r:id="rId11" imgW="0" imgH="0" progId="">
                  <p:embed/>
                  <p:pic>
                    <p:nvPicPr>
                      <p:cNvPr id="0" name="AutoShape 85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32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0" y="0"/>
            <a:ext cx="11430000" cy="6724650"/>
            <a:chOff x="0" y="0"/>
            <a:chExt cx="6240" cy="3825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0" y="0"/>
              <a:ext cx="6240" cy="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107" y="3412"/>
              <a:ext cx="1916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Working Draft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67088" y="609600"/>
            <a:ext cx="3689350" cy="1698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zh-CN" sz="1100" smtClean="0">
                <a:ea typeface="SimSun" pitchFamily="2" charset="-122"/>
              </a:rPr>
              <a:t>Last Modified 2/8/2010 6:24:11 AM SE Asia Standard Time</a:t>
            </a:r>
            <a:endParaRPr lang="en-US" altLang="zh-CN" sz="1100" smtClean="0">
              <a:ea typeface="SimSun" pitchFamily="2" charset="-122"/>
            </a:endParaRPr>
          </a:p>
        </p:txBody>
      </p:sp>
      <p:sp>
        <p:nvSpPr>
          <p:cNvPr id="9" name="Printed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67088" y="803275"/>
            <a:ext cx="3454400" cy="1682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zh-CN" sz="1100" smtClean="0">
                <a:ea typeface="SimSun" pitchFamily="2" charset="-122"/>
              </a:rPr>
              <a:t>Printed 1/24/2010 11:22:20 PM SE Asia Standard Time</a:t>
            </a:r>
            <a:endParaRPr lang="en-US" altLang="zh-CN" sz="1100" smtClean="0">
              <a:ea typeface="SimSun" pitchFamily="2" charset="-122"/>
            </a:endParaRPr>
          </a:p>
        </p:txBody>
      </p:sp>
      <p:sp>
        <p:nvSpPr>
          <p:cNvPr id="10" name="Working Draft Text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67088" y="419100"/>
            <a:ext cx="1217612" cy="1698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100" b="1" smtClean="0">
                <a:ea typeface="SimSun" pitchFamily="2" charset="-122"/>
              </a:rPr>
              <a:t>WORKING DRAFT</a:t>
            </a:r>
          </a:p>
        </p:txBody>
      </p:sp>
      <p:grpSp>
        <p:nvGrpSpPr>
          <p:cNvPr id="11" name="McK Title Elements"/>
          <p:cNvGrpSpPr>
            <a:grpSpLocks/>
          </p:cNvGrpSpPr>
          <p:nvPr/>
        </p:nvGrpSpPr>
        <p:grpSpPr bwMode="auto">
          <a:xfrm>
            <a:off x="3367088" y="6040438"/>
            <a:ext cx="6296025" cy="1419225"/>
            <a:chOff x="1663" y="3108"/>
            <a:chExt cx="3109" cy="730"/>
          </a:xfrm>
        </p:grpSpPr>
        <p:sp>
          <p:nvSpPr>
            <p:cNvPr id="12" name="McK Document type" hidden="1"/>
            <p:cNvSpPr txBox="1">
              <a:spLocks noChangeArrowheads="1"/>
            </p:cNvSpPr>
            <p:nvPr userDrawn="1"/>
          </p:nvSpPr>
          <p:spPr bwMode="auto">
            <a:xfrm>
              <a:off x="1663" y="3108"/>
              <a:ext cx="3109" cy="1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700" smtClean="0">
                  <a:ea typeface="SimSun" pitchFamily="2" charset="-122"/>
                </a:rPr>
                <a:t>Document type</a:t>
              </a:r>
            </a:p>
          </p:txBody>
        </p:sp>
        <p:sp>
          <p:nvSpPr>
            <p:cNvPr id="13" name="McK Date" hidden="1"/>
            <p:cNvSpPr txBox="1">
              <a:spLocks noChangeArrowheads="1"/>
            </p:cNvSpPr>
            <p:nvPr userDrawn="1"/>
          </p:nvSpPr>
          <p:spPr bwMode="auto">
            <a:xfrm>
              <a:off x="1663" y="3275"/>
              <a:ext cx="3109" cy="1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700" smtClean="0">
                  <a:ea typeface="SimSun" pitchFamily="2" charset="-122"/>
                </a:rPr>
                <a:t>Date</a:t>
              </a:r>
            </a:p>
          </p:txBody>
        </p:sp>
        <p:sp>
          <p:nvSpPr>
            <p:cNvPr id="14" name="McK Disclaimer" hidden="1"/>
            <p:cNvSpPr>
              <a:spLocks noChangeArrowheads="1"/>
            </p:cNvSpPr>
            <p:nvPr userDrawn="1"/>
          </p:nvSpPr>
          <p:spPr bwMode="auto">
            <a:xfrm>
              <a:off x="1663" y="3680"/>
              <a:ext cx="2777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>
              <a:spAutoFit/>
            </a:bodyPr>
            <a:lstStyle/>
            <a:p>
              <a:pPr defTabSz="1008063" eaLnBrk="0" hangingPunct="0">
                <a:defRPr/>
              </a:pPr>
              <a:r>
                <a:rPr lang="en-US" altLang="zh-CN" sz="1000">
                  <a:ea typeface="SimSun" pitchFamily="2" charset="-122"/>
                </a:rPr>
                <a:t>CONFIDENTIAL AND PROPRIETARY</a:t>
              </a:r>
            </a:p>
            <a:p>
              <a:pPr defTabSz="1008063" eaLnBrk="0" hangingPunct="0">
                <a:defRPr/>
              </a:pPr>
              <a:r>
                <a:rPr lang="en-US" altLang="zh-CN" sz="1000">
                  <a:ea typeface="SimSun" pitchFamily="2" charset="-122"/>
                </a:rPr>
                <a:t>Any use of this material without specific permission of McKinsey &amp; Company is strictly prohibited</a:t>
              </a:r>
            </a:p>
          </p:txBody>
        </p:sp>
      </p:grpSp>
      <p:sp>
        <p:nvSpPr>
          <p:cNvPr id="15" name="Rectangle 1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0"/>
            <a:ext cx="11425238" cy="82296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114614" tIns="57307" rIns="114614" bIns="57307" anchor="ctr"/>
          <a:lstStyle/>
          <a:p>
            <a:pPr>
              <a:defRPr/>
            </a:pPr>
            <a:endParaRPr lang="en-US"/>
          </a:p>
        </p:txBody>
      </p:sp>
      <p:pic>
        <p:nvPicPr>
          <p:cNvPr id="16" name="TitleBottomBarBW" hidden="1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9197975" y="7893050"/>
            <a:ext cx="2084388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doc i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768013" y="44450"/>
            <a:ext cx="376237" cy="149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367244" y="2612328"/>
            <a:ext cx="6295105" cy="630942"/>
          </a:xfrm>
        </p:spPr>
        <p:txBody>
          <a:bodyPr/>
          <a:lstStyle>
            <a:lvl1pPr>
              <a:defRPr sz="4100" b="0"/>
            </a:lvl1pPr>
          </a:lstStyle>
          <a:p>
            <a:r>
              <a:rPr lang="en-US" altLang="zh-CN"/>
              <a:t>Click to edit Master title</a:t>
            </a:r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367244" y="4734838"/>
            <a:ext cx="6295105" cy="261610"/>
          </a:xfrm>
        </p:spPr>
        <p:txBody>
          <a:bodyPr/>
          <a:lstStyle>
            <a:lvl1pPr>
              <a:defRPr sz="17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1034" y="2388800"/>
            <a:ext cx="4308872" cy="14966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7892C-1655-4577-8B87-55981579737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36620" y="281840"/>
            <a:ext cx="707886" cy="36036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5812" y="281840"/>
            <a:ext cx="1846659" cy="36036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A81B5-0CE3-4902-A0DA-0B5BB902563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5891B-2AD5-4F69-A24A-3E4EE217722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064" y="5288792"/>
            <a:ext cx="9714994" cy="1538883"/>
          </a:xfrm>
        </p:spPr>
        <p:txBody>
          <a:bodyPr/>
          <a:lstStyle>
            <a:lvl1pPr algn="l">
              <a:defRPr sz="5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064" y="3488935"/>
            <a:ext cx="9714994" cy="384721"/>
          </a:xfrm>
        </p:spPr>
        <p:txBody>
          <a:bodyPr anchor="b"/>
          <a:lstStyle>
            <a:lvl1pPr marL="0" indent="0">
              <a:buNone/>
              <a:defRPr sz="2500"/>
            </a:lvl1pPr>
            <a:lvl2pPr marL="573072" indent="0">
              <a:buNone/>
              <a:defRPr sz="2200"/>
            </a:lvl2pPr>
            <a:lvl3pPr marL="1146144" indent="0">
              <a:buNone/>
              <a:defRPr sz="2000"/>
            </a:lvl3pPr>
            <a:lvl4pPr marL="1719216" indent="0">
              <a:buNone/>
              <a:defRPr sz="1700"/>
            </a:lvl4pPr>
            <a:lvl5pPr marL="2292289" indent="0">
              <a:buNone/>
              <a:defRPr sz="1700"/>
            </a:lvl5pPr>
            <a:lvl6pPr marL="2865361" indent="0">
              <a:buNone/>
              <a:defRPr sz="1700"/>
            </a:lvl6pPr>
            <a:lvl7pPr marL="3438433" indent="0">
              <a:buNone/>
              <a:defRPr sz="1700"/>
            </a:lvl7pPr>
            <a:lvl8pPr marL="4011505" indent="0">
              <a:buNone/>
              <a:defRPr sz="1700"/>
            </a:lvl8pPr>
            <a:lvl9pPr marL="4584576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03E69-3918-4A4C-B3D5-D1EF64F014C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2697" y="2388800"/>
            <a:ext cx="2646414" cy="3724096"/>
          </a:xfrm>
        </p:spPr>
        <p:txBody>
          <a:bodyPr/>
          <a:lstStyle>
            <a:lvl1pPr>
              <a:defRPr sz="36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489" y="2388800"/>
            <a:ext cx="2646415" cy="3724096"/>
          </a:xfrm>
        </p:spPr>
        <p:txBody>
          <a:bodyPr/>
          <a:lstStyle>
            <a:lvl1pPr>
              <a:defRPr sz="36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A1329-4828-4114-ACC6-B43FFC598E4A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994" y="330427"/>
            <a:ext cx="10288013" cy="3508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995" y="1842623"/>
            <a:ext cx="5049853" cy="886397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73072" indent="0">
              <a:buNone/>
              <a:defRPr sz="2500" b="1"/>
            </a:lvl2pPr>
            <a:lvl3pPr marL="1146144" indent="0">
              <a:buNone/>
              <a:defRPr sz="2200" b="1"/>
            </a:lvl3pPr>
            <a:lvl4pPr marL="1719216" indent="0">
              <a:buNone/>
              <a:defRPr sz="2000" b="1"/>
            </a:lvl4pPr>
            <a:lvl5pPr marL="2292289" indent="0">
              <a:buNone/>
              <a:defRPr sz="2000" b="1"/>
            </a:lvl5pPr>
            <a:lvl6pPr marL="2865361" indent="0">
              <a:buNone/>
              <a:defRPr sz="2000" b="1"/>
            </a:lvl6pPr>
            <a:lvl7pPr marL="3438433" indent="0">
              <a:buNone/>
              <a:defRPr sz="2000" b="1"/>
            </a:lvl7pPr>
            <a:lvl8pPr marL="4011505" indent="0">
              <a:buNone/>
              <a:defRPr sz="2000" b="1"/>
            </a:lvl8pPr>
            <a:lvl9pPr marL="4584576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95" y="2610381"/>
            <a:ext cx="5049853" cy="223138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7129" y="1842623"/>
            <a:ext cx="5051878" cy="886397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73072" indent="0">
              <a:buNone/>
              <a:defRPr sz="2500" b="1"/>
            </a:lvl2pPr>
            <a:lvl3pPr marL="1146144" indent="0">
              <a:buNone/>
              <a:defRPr sz="2200" b="1"/>
            </a:lvl3pPr>
            <a:lvl4pPr marL="1719216" indent="0">
              <a:buNone/>
              <a:defRPr sz="2000" b="1"/>
            </a:lvl4pPr>
            <a:lvl5pPr marL="2292289" indent="0">
              <a:buNone/>
              <a:defRPr sz="2000" b="1"/>
            </a:lvl5pPr>
            <a:lvl6pPr marL="2865361" indent="0">
              <a:buNone/>
              <a:defRPr sz="2000" b="1"/>
            </a:lvl6pPr>
            <a:lvl7pPr marL="3438433" indent="0">
              <a:buNone/>
              <a:defRPr sz="2000" b="1"/>
            </a:lvl7pPr>
            <a:lvl8pPr marL="4011505" indent="0">
              <a:buNone/>
              <a:defRPr sz="2000" b="1"/>
            </a:lvl8pPr>
            <a:lvl9pPr marL="4584576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7129" y="2610381"/>
            <a:ext cx="5051878" cy="223138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88DD6-D92B-471E-9D21-C593D6A6682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7C808-7E3A-4B47-A149-3660CD67454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012E0-876D-43F3-A8B6-A946D2DF621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994" y="328488"/>
            <a:ext cx="3760055" cy="76944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738" y="328487"/>
            <a:ext cx="6390271" cy="3031599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994" y="1722114"/>
            <a:ext cx="3760055" cy="261610"/>
          </a:xfrm>
        </p:spPr>
        <p:txBody>
          <a:bodyPr/>
          <a:lstStyle>
            <a:lvl1pPr marL="0" indent="0">
              <a:buNone/>
              <a:defRPr sz="1700"/>
            </a:lvl1pPr>
            <a:lvl2pPr marL="573072" indent="0">
              <a:buNone/>
              <a:defRPr sz="1500"/>
            </a:lvl2pPr>
            <a:lvl3pPr marL="1146144" indent="0">
              <a:buNone/>
              <a:defRPr sz="1200"/>
            </a:lvl3pPr>
            <a:lvl4pPr marL="1719216" indent="0">
              <a:buNone/>
              <a:defRPr sz="1100"/>
            </a:lvl4pPr>
            <a:lvl5pPr marL="2292289" indent="0">
              <a:buNone/>
              <a:defRPr sz="1100"/>
            </a:lvl5pPr>
            <a:lvl6pPr marL="2865361" indent="0">
              <a:buNone/>
              <a:defRPr sz="1100"/>
            </a:lvl6pPr>
            <a:lvl7pPr marL="3438433" indent="0">
              <a:buNone/>
              <a:defRPr sz="1100"/>
            </a:lvl7pPr>
            <a:lvl8pPr marL="4011505" indent="0">
              <a:buNone/>
              <a:defRPr sz="1100"/>
            </a:lvl8pPr>
            <a:lvl9pPr marL="458457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09DA8-E2DC-4C45-8CCA-E602C6AB5F8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0" y="5761111"/>
            <a:ext cx="6858000" cy="38472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39430" y="734720"/>
            <a:ext cx="6858000" cy="630942"/>
          </a:xfrm>
        </p:spPr>
        <p:txBody>
          <a:bodyPr/>
          <a:lstStyle>
            <a:lvl1pPr marL="0" indent="0">
              <a:buNone/>
              <a:defRPr sz="4100"/>
            </a:lvl1pPr>
            <a:lvl2pPr marL="573072" indent="0">
              <a:buNone/>
              <a:defRPr sz="3600"/>
            </a:lvl2pPr>
            <a:lvl3pPr marL="1146144" indent="0">
              <a:buNone/>
              <a:defRPr sz="2900"/>
            </a:lvl3pPr>
            <a:lvl4pPr marL="1719216" indent="0">
              <a:buNone/>
              <a:defRPr sz="2500"/>
            </a:lvl4pPr>
            <a:lvl5pPr marL="2292289" indent="0">
              <a:buNone/>
              <a:defRPr sz="2500"/>
            </a:lvl5pPr>
            <a:lvl6pPr marL="2865361" indent="0">
              <a:buNone/>
              <a:defRPr sz="2500"/>
            </a:lvl6pPr>
            <a:lvl7pPr marL="3438433" indent="0">
              <a:buNone/>
              <a:defRPr sz="2500"/>
            </a:lvl7pPr>
            <a:lvl8pPr marL="4011505" indent="0">
              <a:buNone/>
              <a:defRPr sz="2500"/>
            </a:lvl8pPr>
            <a:lvl9pPr marL="4584576" indent="0">
              <a:buNone/>
              <a:defRPr sz="2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0" y="6441402"/>
            <a:ext cx="6858000" cy="261610"/>
          </a:xfrm>
        </p:spPr>
        <p:txBody>
          <a:bodyPr/>
          <a:lstStyle>
            <a:lvl1pPr marL="0" indent="0">
              <a:buNone/>
              <a:defRPr sz="1700"/>
            </a:lvl1pPr>
            <a:lvl2pPr marL="573072" indent="0">
              <a:buNone/>
              <a:defRPr sz="1500"/>
            </a:lvl2pPr>
            <a:lvl3pPr marL="1146144" indent="0">
              <a:buNone/>
              <a:defRPr sz="1200"/>
            </a:lvl3pPr>
            <a:lvl4pPr marL="1719216" indent="0">
              <a:buNone/>
              <a:defRPr sz="1100"/>
            </a:lvl4pPr>
            <a:lvl5pPr marL="2292289" indent="0">
              <a:buNone/>
              <a:defRPr sz="1100"/>
            </a:lvl5pPr>
            <a:lvl6pPr marL="2865361" indent="0">
              <a:buNone/>
              <a:defRPr sz="1100"/>
            </a:lvl6pPr>
            <a:lvl7pPr marL="3438433" indent="0">
              <a:buNone/>
              <a:defRPr sz="1100"/>
            </a:lvl7pPr>
            <a:lvl8pPr marL="4011505" indent="0">
              <a:buNone/>
              <a:defRPr sz="1100"/>
            </a:lvl8pPr>
            <a:lvl9pPr marL="458457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54144-37A9-4CDA-BA87-CBAF7FBC5DA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Rectangle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2032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think-cell Slide" r:id="rId29" imgW="0" imgH="0" progId="">
                  <p:embed/>
                </p:oleObj>
              </mc:Choice>
              <mc:Fallback>
                <p:oleObj name="think-cell Slide" r:id="rId29" imgW="0" imgH="0" progId="">
                  <p:embed/>
                  <p:pic>
                    <p:nvPicPr>
                      <p:cNvPr id="0" name="AutoShape 85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32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30"/>
          <a:srcRect/>
          <a:stretch>
            <a:fillRect/>
          </a:stretch>
        </p:blipFill>
        <p:spPr bwMode="auto">
          <a:xfrm>
            <a:off x="0" y="7743825"/>
            <a:ext cx="87058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9" name="Group 5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8850313" y="7699375"/>
            <a:ext cx="1898650" cy="485775"/>
            <a:chOff x="5242" y="3974"/>
            <a:chExt cx="938" cy="250"/>
          </a:xfrm>
        </p:grpSpPr>
        <p:sp>
          <p:nvSpPr>
            <p:cNvPr id="1045" name="Text Box 6"/>
            <p:cNvSpPr txBox="1">
              <a:spLocks noChangeArrowheads="1"/>
            </p:cNvSpPr>
            <p:nvPr/>
          </p:nvSpPr>
          <p:spPr bwMode="auto">
            <a:xfrm>
              <a:off x="5448" y="4028"/>
              <a:ext cx="732" cy="1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500" b="1" smtClean="0">
                  <a:latin typeface="Intrepid"/>
                </a:rPr>
                <a:t>PERTAMINA</a:t>
              </a:r>
            </a:p>
          </p:txBody>
        </p:sp>
        <p:pic>
          <p:nvPicPr>
            <p:cNvPr id="1047" name="Picture 7" descr="logo-2"/>
            <p:cNvPicPr>
              <a:picLocks noChangeAspect="1" noChangeArrowheads="1"/>
            </p:cNvPicPr>
            <p:nvPr/>
          </p:nvPicPr>
          <p:blipFill>
            <a:blip r:embed="rId31"/>
            <a:srcRect/>
            <a:stretch>
              <a:fillRect/>
            </a:stretch>
          </p:blipFill>
          <p:spPr bwMode="auto">
            <a:xfrm>
              <a:off x="5242" y="3974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0" name="McK 2. Slide Title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52400" y="282575"/>
            <a:ext cx="109918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body" idx="1"/>
            <p:custDataLst>
              <p:tags r:id="rId18"/>
            </p:custDataLst>
          </p:nvPr>
        </p:nvSpPr>
        <p:spPr bwMode="auto">
          <a:xfrm>
            <a:off x="1852613" y="2389188"/>
            <a:ext cx="5487987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SlideLogoSeparator" hidden="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0737850" y="7840663"/>
            <a:ext cx="508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1120775">
              <a:defRPr/>
            </a:pPr>
            <a:r>
              <a:rPr lang="en-US" altLang="zh-CN" sz="1500">
                <a:solidFill>
                  <a:srgbClr val="000000"/>
                </a:solidFill>
                <a:ea typeface="SimSun" pitchFamily="2" charset="-122"/>
              </a:rPr>
              <a:t>|</a:t>
            </a:r>
          </a:p>
        </p:txBody>
      </p:sp>
      <p:sp>
        <p:nvSpPr>
          <p:cNvPr id="1032" name="SlideLogoText" hidden="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118600" y="7880350"/>
            <a:ext cx="15097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1120775">
              <a:defRPr/>
            </a:pPr>
            <a:r>
              <a:rPr lang="en-US" altLang="zh-CN" sz="1200">
                <a:solidFill>
                  <a:srgbClr val="000000"/>
                </a:solidFill>
                <a:ea typeface="SimSun" pitchFamily="2" charset="-122"/>
              </a:rPr>
              <a:t>McKinsey &amp; Company</a:t>
            </a:r>
          </a:p>
        </p:txBody>
      </p:sp>
      <p:sp>
        <p:nvSpPr>
          <p:cNvPr id="1033" name="McK 1. On-page tracker" hidden="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52400" y="33338"/>
            <a:ext cx="10414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1700">
                <a:solidFill>
                  <a:srgbClr val="808080"/>
                </a:solidFill>
                <a:ea typeface="SimSun" pitchFamily="2" charset="-122"/>
              </a:rPr>
              <a:t>TRACKER</a:t>
            </a:r>
          </a:p>
        </p:txBody>
      </p:sp>
      <p:sp>
        <p:nvSpPr>
          <p:cNvPr id="1034" name="McK 3. Unit of measure" hidden="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52400" y="650875"/>
            <a:ext cx="4662488" cy="2619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1120775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120775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120775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120775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120775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1207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1207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1207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1207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700" smtClean="0">
                <a:solidFill>
                  <a:srgbClr val="808080"/>
                </a:solidFill>
                <a:ea typeface="SimSun" pitchFamily="2" charset="-122"/>
              </a:rPr>
              <a:t>Unit of measure</a:t>
            </a:r>
          </a:p>
        </p:txBody>
      </p:sp>
      <p:grpSp>
        <p:nvGrpSpPr>
          <p:cNvPr id="1036" name="McK Slide Elements"/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152400" y="7443788"/>
            <a:ext cx="10902950" cy="620712"/>
            <a:chOff x="75" y="3830"/>
            <a:chExt cx="5385" cy="319"/>
          </a:xfrm>
        </p:grpSpPr>
        <p:sp>
          <p:nvSpPr>
            <p:cNvPr id="1043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 anchor="b">
              <a:spAutoFit/>
            </a:bodyPr>
            <a:lstStyle>
              <a:lvl1pPr marL="130175" indent="-130175" defTabSz="1120775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1120775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1120775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1120775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1120775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11207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11207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11207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11207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ea typeface="SimSun" pitchFamily="2" charset="-122"/>
                </a:rPr>
                <a:t>1 Footnote</a:t>
              </a:r>
            </a:p>
          </p:txBody>
        </p:sp>
        <p:sp>
          <p:nvSpPr>
            <p:cNvPr id="104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763588" indent="-763588" defTabSz="1120775">
                <a:tabLst>
                  <a:tab pos="766763" algn="l"/>
                </a:tabLst>
                <a:defRPr/>
              </a:pPr>
              <a:r>
                <a:rPr lang="en-US" altLang="zh-CN" sz="1200">
                  <a:solidFill>
                    <a:srgbClr val="000000"/>
                  </a:solidFill>
                  <a:ea typeface="SimSun" pitchFamily="2" charset="-122"/>
                </a:rPr>
                <a:t>SOURCE: Source</a:t>
              </a:r>
            </a:p>
          </p:txBody>
        </p:sp>
      </p:grpSp>
      <p:grpSp>
        <p:nvGrpSpPr>
          <p:cNvPr id="1037" name="ACET" hidden="1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1852613" y="1379538"/>
            <a:ext cx="5440362" cy="633412"/>
            <a:chOff x="915" y="710"/>
            <a:chExt cx="2687" cy="326"/>
          </a:xfrm>
        </p:grpSpPr>
        <p:cxnSp>
          <p:nvCxnSpPr>
            <p:cNvPr id="1042" name="AutoShape 17" hidden="1"/>
            <p:cNvCxnSpPr>
              <a:cxnSpLocks noChangeShapeType="1"/>
            </p:cNvCxnSpPr>
            <p:nvPr/>
          </p:nvCxnSpPr>
          <p:spPr bwMode="auto">
            <a:xfrm rot="16200000" flipH="1">
              <a:off x="2258" y="-307"/>
              <a:ext cx="1" cy="26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" name="AutoShape 18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18284" anchor="b">
              <a:spAutoFit/>
            </a:bodyPr>
            <a:lstStyle/>
            <a:p>
              <a:pPr>
                <a:defRPr/>
              </a:pPr>
              <a:r>
                <a:rPr lang="en-US" altLang="zh-CN" b="1">
                  <a:ea typeface="SimSun" pitchFamily="2" charset="-122"/>
                </a:rPr>
                <a:t>Title</a:t>
              </a:r>
            </a:p>
            <a:p>
              <a:pPr>
                <a:defRPr/>
              </a:pPr>
              <a:r>
                <a:rPr lang="en-US" altLang="zh-CN">
                  <a:solidFill>
                    <a:srgbClr val="808080"/>
                  </a:solidFill>
                  <a:ea typeface="SimSun" pitchFamily="2" charset="-122"/>
                </a:rPr>
                <a:t>Unit of measure</a:t>
              </a:r>
            </a:p>
          </p:txBody>
        </p:sp>
      </p:grpSp>
      <p:sp>
        <p:nvSpPr>
          <p:cNvPr id="113683" name="Rectangle 19"/>
          <p:cNvSpPr>
            <a:spLocks noGrp="1" noChangeArrowheads="1"/>
          </p:cNvSpPr>
          <p:nvPr>
            <p:ph type="sldNum" sz="quarter" idx="4"/>
            <p:custDataLst>
              <p:tags r:id="rId25"/>
            </p:custDataLst>
          </p:nvPr>
        </p:nvSpPr>
        <p:spPr bwMode="auto">
          <a:xfrm>
            <a:off x="10899775" y="7880350"/>
            <a:ext cx="249238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2685272-7A75-4DC6-95D0-27F19675298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1038" name="doc id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0307638" y="44450"/>
            <a:ext cx="8382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lang="en-US" sz="1000"/>
          </a:p>
        </p:txBody>
      </p:sp>
      <p:sp>
        <p:nvSpPr>
          <p:cNvPr id="1039" name="Working Draft" hidden="1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 rot="5400000">
            <a:off x="10327481" y="3323432"/>
            <a:ext cx="2027237" cy="1079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sz="700" smtClean="0">
                <a:ea typeface="MS PGothic" pitchFamily="34" charset="-128"/>
              </a:rPr>
              <a:t>Working Draft - Last Modified 2/8/2010 6:24:11 AM</a:t>
            </a:r>
            <a:endParaRPr lang="en-US" smtClean="0">
              <a:ea typeface="MS PGothic" pitchFamily="34" charset="-128"/>
            </a:endParaRPr>
          </a:p>
        </p:txBody>
      </p:sp>
      <p:sp>
        <p:nvSpPr>
          <p:cNvPr id="1040" name="Printed" hidden="1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 rot="5400000">
            <a:off x="10719593" y="5222082"/>
            <a:ext cx="1243013" cy="1079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700" smtClean="0">
                <a:ea typeface="MS PGothic" pitchFamily="34" charset="-128"/>
              </a:rPr>
              <a:t>Printed 1/24/2010 11:22:20 PM</a:t>
            </a:r>
            <a:endParaRPr lang="en-US" smtClean="0"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51" r:id="rId1"/>
    <p:sldLayoutId id="2147486941" r:id="rId2"/>
    <p:sldLayoutId id="2147486942" r:id="rId3"/>
    <p:sldLayoutId id="2147486943" r:id="rId4"/>
    <p:sldLayoutId id="2147486944" r:id="rId5"/>
    <p:sldLayoutId id="2147486945" r:id="rId6"/>
    <p:sldLayoutId id="2147486946" r:id="rId7"/>
    <p:sldLayoutId id="2147486947" r:id="rId8"/>
    <p:sldLayoutId id="2147486948" r:id="rId9"/>
    <p:sldLayoutId id="2147486949" r:id="rId10"/>
    <p:sldLayoutId id="2147486950" r:id="rId11"/>
  </p:sldLayoutIdLst>
  <p:hf hdr="0" ftr="0" dt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2300" b="1">
          <a:solidFill>
            <a:srgbClr val="FF0000"/>
          </a:solidFill>
          <a:latin typeface="+mj-lt"/>
          <a:ea typeface="+mj-ea"/>
          <a:cs typeface="+mj-cs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2300" b="1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2300" b="1">
          <a:solidFill>
            <a:srgbClr val="FF0000"/>
          </a:solidFill>
          <a:latin typeface="Arial" charset="0"/>
          <a:ea typeface="Arial" charset="0"/>
          <a:cs typeface="Arial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2300" b="1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2300" b="1">
          <a:solidFill>
            <a:srgbClr val="FF0000"/>
          </a:solidFill>
          <a:latin typeface="Arial" charset="0"/>
          <a:ea typeface="Arial" charset="0"/>
          <a:cs typeface="Arial" charset="0"/>
        </a:defRPr>
      </a:lvl5pPr>
      <a:lvl6pPr marL="573072" algn="l" defTabSz="1122267" rtl="0" fontAlgn="base">
        <a:spcBef>
          <a:spcPct val="0"/>
        </a:spcBef>
        <a:spcAft>
          <a:spcPct val="0"/>
        </a:spcAft>
        <a:defRPr sz="2300" b="1">
          <a:solidFill>
            <a:srgbClr val="FF0000"/>
          </a:solidFill>
          <a:latin typeface="Arial" charset="0"/>
          <a:ea typeface="Arial" charset="0"/>
          <a:cs typeface="Arial" charset="0"/>
        </a:defRPr>
      </a:lvl6pPr>
      <a:lvl7pPr marL="1146144" algn="l" defTabSz="1122267" rtl="0" fontAlgn="base">
        <a:spcBef>
          <a:spcPct val="0"/>
        </a:spcBef>
        <a:spcAft>
          <a:spcPct val="0"/>
        </a:spcAft>
        <a:defRPr sz="2300" b="1">
          <a:solidFill>
            <a:srgbClr val="FF0000"/>
          </a:solidFill>
          <a:latin typeface="Arial" charset="0"/>
          <a:ea typeface="Arial" charset="0"/>
          <a:cs typeface="Arial" charset="0"/>
        </a:defRPr>
      </a:lvl7pPr>
      <a:lvl8pPr marL="1719216" algn="l" defTabSz="1122267" rtl="0" fontAlgn="base">
        <a:spcBef>
          <a:spcPct val="0"/>
        </a:spcBef>
        <a:spcAft>
          <a:spcPct val="0"/>
        </a:spcAft>
        <a:defRPr sz="2300" b="1">
          <a:solidFill>
            <a:srgbClr val="FF0000"/>
          </a:solidFill>
          <a:latin typeface="Arial" charset="0"/>
          <a:ea typeface="Arial" charset="0"/>
          <a:cs typeface="Arial" charset="0"/>
        </a:defRPr>
      </a:lvl8pPr>
      <a:lvl9pPr marL="2292289" algn="l" defTabSz="1122267" rtl="0" fontAlgn="base">
        <a:spcBef>
          <a:spcPct val="0"/>
        </a:spcBef>
        <a:spcAft>
          <a:spcPct val="0"/>
        </a:spcAft>
        <a:defRPr sz="2300" b="1">
          <a:solidFill>
            <a:srgbClr val="FF0000"/>
          </a:solidFill>
          <a:latin typeface="Arial" charset="0"/>
          <a:ea typeface="Arial" charset="0"/>
          <a:cs typeface="Arial" charset="0"/>
        </a:defRPr>
      </a:lvl9pPr>
    </p:titleStyle>
    <p:bodyStyle>
      <a:lvl1pPr marL="428625" indent="-428625" algn="l" defTabSz="112077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41300" indent="-239713" algn="l" defTabSz="112077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▪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327025" algn="l" defTabSz="112077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769938" indent="-193675" algn="l" defTabSz="112077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▫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935038" indent="-161925" algn="l" defTabSz="112077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508293" indent="-163167" algn="l" defTabSz="1122267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081366" indent="-163167" algn="l" defTabSz="1122267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654438" indent="-163167" algn="l" defTabSz="1122267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27510" indent="-163167" algn="l" defTabSz="1122267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30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72" algn="l" defTabSz="5730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6144" algn="l" defTabSz="5730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19216" algn="l" defTabSz="5730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289" algn="l" defTabSz="5730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65361" algn="l" defTabSz="5730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38433" algn="l" defTabSz="5730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11505" algn="l" defTabSz="5730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84576" algn="l" defTabSz="5730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oleObject" Target="../embeddings/oleObject4.bin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4.vml"/><Relationship Id="rId6" Type="http://schemas.openxmlformats.org/officeDocument/2006/relationships/tags" Target="../tags/tag4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15" Type="http://schemas.openxmlformats.org/officeDocument/2006/relationships/chart" Target="../charts/chart2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oleObject" Target="../embeddings/oleObject5.bin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49.xml"/><Relationship Id="rId16" Type="http://schemas.openxmlformats.org/officeDocument/2006/relationships/chart" Target="../charts/chart5.xml"/><Relationship Id="rId1" Type="http://schemas.openxmlformats.org/officeDocument/2006/relationships/vmlDrawing" Target="../drawings/vmlDrawing5.vml"/><Relationship Id="rId6" Type="http://schemas.openxmlformats.org/officeDocument/2006/relationships/tags" Target="../tags/tag5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15" Type="http://schemas.openxmlformats.org/officeDocument/2006/relationships/chart" Target="../charts/chart4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oleObject" Target="../embeddings/oleObject7.bin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60.xml"/><Relationship Id="rId1" Type="http://schemas.openxmlformats.org/officeDocument/2006/relationships/vmlDrawing" Target="../drawings/vmlDrawing7.vml"/><Relationship Id="rId6" Type="http://schemas.openxmlformats.org/officeDocument/2006/relationships/tags" Target="../tags/tag6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3.xml"/><Relationship Id="rId10" Type="http://schemas.openxmlformats.org/officeDocument/2006/relationships/tags" Target="../tags/tag68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0" y="0"/>
            <a:ext cx="11425238" cy="82296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114614" tIns="57307" rIns="114614" bIns="57307" anchor="ctr"/>
          <a:lstStyle/>
          <a:p>
            <a:endParaRPr lang="id-ID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1082675" y="2613025"/>
            <a:ext cx="9369863" cy="1723549"/>
          </a:xfrm>
        </p:spPr>
        <p:txBody>
          <a:bodyPr/>
          <a:lstStyle/>
          <a:p>
            <a:pPr eaLnBrk="1" hangingPunct="1"/>
            <a:r>
              <a:rPr lang="id-ID" altLang="zh-CN" sz="2800" b="1" dirty="0" smtClean="0">
                <a:solidFill>
                  <a:schemeClr val="bg1"/>
                </a:solidFill>
                <a:ea typeface="SimSun" pitchFamily="2" charset="-122"/>
              </a:rPr>
              <a:t>STATUS KONDISI PERALATAN DAN OPERASI UTILITIES</a:t>
            </a:r>
            <a:br>
              <a:rPr lang="id-ID" altLang="zh-CN" sz="2800" b="1" dirty="0" smtClean="0">
                <a:solidFill>
                  <a:schemeClr val="bg1"/>
                </a:solidFill>
                <a:ea typeface="SimSun" pitchFamily="2" charset="-122"/>
              </a:rPr>
            </a:br>
            <a:r>
              <a:rPr lang="id-ID" altLang="zh-CN" sz="2800" b="1" dirty="0" smtClean="0">
                <a:solidFill>
                  <a:schemeClr val="bg1"/>
                </a:solidFill>
                <a:ea typeface="SimSun" pitchFamily="2" charset="-122"/>
              </a:rPr>
              <a:t/>
            </a:r>
            <a:br>
              <a:rPr lang="id-ID" altLang="zh-CN" sz="2800" b="1" dirty="0" smtClean="0">
                <a:solidFill>
                  <a:schemeClr val="bg1"/>
                </a:solidFill>
                <a:ea typeface="SimSun" pitchFamily="2" charset="-122"/>
              </a:rPr>
            </a:br>
            <a:r>
              <a:rPr lang="id-ID" altLang="zh-CN" sz="2800" b="1" dirty="0" smtClean="0">
                <a:solidFill>
                  <a:schemeClr val="bg1"/>
                </a:solidFill>
                <a:ea typeface="SimSun" pitchFamily="2" charset="-122"/>
              </a:rPr>
              <a:t>REFINERY UNIT VI BALONGAN</a:t>
            </a:r>
            <a:endParaRPr lang="en-US" altLang="zh-CN" sz="2400" b="1" dirty="0" smtClean="0">
              <a:solidFill>
                <a:schemeClr val="bg1"/>
              </a:solidFill>
              <a:ea typeface="SimSun" pitchFamily="2" charset="-122"/>
            </a:endParaRP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123950" y="4545013"/>
            <a:ext cx="6296025" cy="3079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REFINERY UNIT III PLAJU</a:t>
            </a:r>
          </a:p>
        </p:txBody>
      </p:sp>
      <p:sp>
        <p:nvSpPr>
          <p:cNvPr id="3078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82675" y="963613"/>
            <a:ext cx="8356600" cy="8001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defTabSz="1120775">
              <a:defRPr/>
            </a:pPr>
            <a:r>
              <a:rPr lang="en-US" sz="2400" dirty="0">
                <a:solidFill>
                  <a:schemeClr val="bg2"/>
                </a:solidFill>
                <a:latin typeface="+mj-lt"/>
              </a:rPr>
              <a:t>PT PERTAMINA (PERSERO)</a:t>
            </a:r>
            <a:br>
              <a:rPr lang="en-US" sz="24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DIREKTORAT PENGOLAHAN</a:t>
            </a:r>
          </a:p>
        </p:txBody>
      </p:sp>
      <p:graphicFrame>
        <p:nvGraphicFramePr>
          <p:cNvPr id="3074" name="Rectangle 2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2032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0" name="AutoShape 85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32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032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3" name="think-cell Slide" r:id="rId13" imgW="0" imgH="0" progId="">
                  <p:embed/>
                </p:oleObj>
              </mc:Choice>
              <mc:Fallback>
                <p:oleObj name="think-cell Slide" r:id="rId13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32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id-ID" sz="1400">
              <a:latin typeface="Arial"/>
              <a:cs typeface="Arial"/>
              <a:sym typeface="Arial"/>
            </a:endParaRPr>
          </a:p>
        </p:txBody>
      </p:sp>
      <p:sp>
        <p:nvSpPr>
          <p:cNvPr id="53" name="Rectangle 3"/>
          <p:cNvSpPr>
            <a:spLocks noGrp="1" noChangeArrowheads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193675" y="234950"/>
            <a:ext cx="5453063" cy="292388"/>
          </a:xfrm>
        </p:spPr>
        <p:txBody>
          <a:bodyPr/>
          <a:lstStyle/>
          <a:p>
            <a:pPr eaLnBrk="1" hangingPunct="1">
              <a:defRPr/>
            </a:pPr>
            <a:r>
              <a:rPr lang="id-ID" sz="1900" dirty="0" smtClean="0"/>
              <a:t>E</a:t>
            </a:r>
            <a:r>
              <a:rPr lang="en-US" sz="1900" dirty="0" smtClean="0"/>
              <a:t>QUIPMENT CRITICAL </a:t>
            </a:r>
            <a:r>
              <a:rPr lang="id-ID" sz="1900" dirty="0" smtClean="0"/>
              <a:t>UNIT UTILITIES</a:t>
            </a:r>
            <a:r>
              <a:rPr lang="en-US" sz="1900" dirty="0" smtClean="0"/>
              <a:t> </a:t>
            </a:r>
          </a:p>
        </p:txBody>
      </p:sp>
      <p:cxnSp>
        <p:nvCxnSpPr>
          <p:cNvPr id="11280" name="AutoShape 39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rot="16200000" flipH="1">
            <a:off x="10283032" y="-473869"/>
            <a:ext cx="1588" cy="2003425"/>
          </a:xfrm>
          <a:prstGeom prst="straightConnector1">
            <a:avLst/>
          </a:prstGeom>
          <a:noFill/>
          <a:ln w="25400">
            <a:solidFill>
              <a:srgbClr val="808080"/>
            </a:solidFill>
            <a:round/>
            <a:headEnd/>
            <a:tailEnd/>
          </a:ln>
        </p:spPr>
      </p:cxnSp>
      <p:grpSp>
        <p:nvGrpSpPr>
          <p:cNvPr id="2" name="Group 21"/>
          <p:cNvGrpSpPr/>
          <p:nvPr>
            <p:custDataLst>
              <p:tags r:id="rId6"/>
            </p:custDataLst>
          </p:nvPr>
        </p:nvGrpSpPr>
        <p:grpSpPr>
          <a:xfrm>
            <a:off x="5749131" y="136525"/>
            <a:ext cx="2977358" cy="733425"/>
            <a:chOff x="5749131" y="136525"/>
            <a:chExt cx="2977358" cy="733425"/>
          </a:xfrm>
        </p:grpSpPr>
        <p:sp>
          <p:nvSpPr>
            <p:cNvPr id="11289" name="Oval 45"/>
            <p:cNvSpPr>
              <a:spLocks noChangeArrowheads="1"/>
            </p:cNvSpPr>
            <p:nvPr/>
          </p:nvSpPr>
          <p:spPr bwMode="gray">
            <a:xfrm>
              <a:off x="5749925" y="201930"/>
              <a:ext cx="182562" cy="174625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id-ID" sz="1400"/>
            </a:p>
          </p:txBody>
        </p:sp>
        <p:sp>
          <p:nvSpPr>
            <p:cNvPr id="11290" name="TextBox 46"/>
            <p:cNvSpPr txBox="1">
              <a:spLocks noChangeArrowheads="1"/>
            </p:cNvSpPr>
            <p:nvPr/>
          </p:nvSpPr>
          <p:spPr bwMode="auto">
            <a:xfrm>
              <a:off x="5935663" y="136525"/>
              <a:ext cx="27908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1400" dirty="0" smtClean="0"/>
                <a:t>Pengoperasian eqp/plant </a:t>
              </a:r>
              <a:r>
                <a:rPr lang="en-US" sz="1400" dirty="0" smtClean="0"/>
                <a:t>normal </a:t>
              </a:r>
              <a:endParaRPr lang="en-US" sz="1400" dirty="0"/>
            </a:p>
          </p:txBody>
        </p:sp>
        <p:sp>
          <p:nvSpPr>
            <p:cNvPr id="11291" name="Oval 47"/>
            <p:cNvSpPr>
              <a:spLocks noChangeArrowheads="1"/>
            </p:cNvSpPr>
            <p:nvPr/>
          </p:nvSpPr>
          <p:spPr bwMode="gray">
            <a:xfrm>
              <a:off x="5749131" y="413068"/>
              <a:ext cx="184150" cy="1730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id-ID" sz="1400"/>
            </a:p>
          </p:txBody>
        </p:sp>
        <p:sp>
          <p:nvSpPr>
            <p:cNvPr id="11292" name="TextBox 48"/>
            <p:cNvSpPr txBox="1">
              <a:spLocks noChangeArrowheads="1"/>
            </p:cNvSpPr>
            <p:nvPr/>
          </p:nvSpPr>
          <p:spPr bwMode="auto">
            <a:xfrm>
              <a:off x="5938839" y="347663"/>
              <a:ext cx="27876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id-ID" sz="1400" dirty="0" smtClean="0"/>
                <a:t>Pengoperasian eqp/plant kritis</a:t>
              </a:r>
              <a:endParaRPr lang="en-US" sz="1400" dirty="0"/>
            </a:p>
          </p:txBody>
        </p:sp>
        <p:sp>
          <p:nvSpPr>
            <p:cNvPr id="11293" name="Oval 49"/>
            <p:cNvSpPr>
              <a:spLocks noChangeArrowheads="1"/>
            </p:cNvSpPr>
            <p:nvPr/>
          </p:nvSpPr>
          <p:spPr bwMode="gray">
            <a:xfrm>
              <a:off x="5749925" y="622618"/>
              <a:ext cx="182562" cy="1746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id-ID" sz="1400"/>
            </a:p>
          </p:txBody>
        </p:sp>
        <p:sp>
          <p:nvSpPr>
            <p:cNvPr id="11294" name="TextBox 50"/>
            <p:cNvSpPr txBox="1">
              <a:spLocks noChangeArrowheads="1"/>
            </p:cNvSpPr>
            <p:nvPr/>
          </p:nvSpPr>
          <p:spPr bwMode="auto">
            <a:xfrm>
              <a:off x="5935663" y="563563"/>
              <a:ext cx="2790825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id-ID" sz="1400" dirty="0" smtClean="0"/>
                <a:t>Eqp/plant   shutdown/stop</a:t>
              </a:r>
              <a:endParaRPr lang="en-US" sz="1400" dirty="0"/>
            </a:p>
          </p:txBody>
        </p:sp>
      </p:grpSp>
      <p:graphicFrame>
        <p:nvGraphicFramePr>
          <p:cNvPr id="50" name="Table 49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84749444"/>
              </p:ext>
            </p:extLst>
          </p:nvPr>
        </p:nvGraphicFramePr>
        <p:xfrm>
          <a:off x="294771" y="940157"/>
          <a:ext cx="10908720" cy="454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731520"/>
                <a:gridCol w="2520000"/>
                <a:gridCol w="2762593"/>
                <a:gridCol w="2277407"/>
                <a:gridCol w="1080000"/>
                <a:gridCol w="1080000"/>
              </a:tblGrid>
              <a:tr h="526527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b="1" dirty="0" smtClean="0">
                          <a:solidFill>
                            <a:schemeClr val="tx1"/>
                          </a:solidFill>
                        </a:rPr>
                        <a:t>MON.POINT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NEXT STEP</a:t>
                      </a:r>
                      <a:r>
                        <a:rPr lang="id-ID" sz="1400" b="1" dirty="0" smtClean="0">
                          <a:solidFill>
                            <a:schemeClr val="tx1"/>
                          </a:solidFill>
                        </a:rPr>
                        <a:t>/MITIGASI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PIC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TRAFIC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LIGHT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97883"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UTILITIES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r>
                        <a:rPr lang="id-ID" sz="14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OILER</a:t>
                      </a:r>
                    </a:p>
                    <a:p>
                      <a:pPr algn="ctr"/>
                      <a:r>
                        <a:rPr lang="id-ID" sz="14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(52-B-101 A s/d F)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587" lvl="1" indent="0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None/>
                      </a:pPr>
                      <a:r>
                        <a:rPr lang="id-ID" sz="1200" b="1" u="sng" dirty="0" smtClean="0"/>
                        <a:t>Boiler Water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pH Boiler Water : 9,2 – 10,8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Conductivity : &lt;500 mS/cm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Phospate : 5-15 ppm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Silica &lt;20 ppm</a:t>
                      </a:r>
                    </a:p>
                    <a:p>
                      <a:pPr marL="1587" lvl="1" indent="0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None/>
                      </a:pPr>
                      <a:endParaRPr lang="id-ID" sz="12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lvl="1" indent="-157163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</a:pPr>
                      <a:r>
                        <a:rPr lang="id-ID" sz="1200" dirty="0" smtClean="0"/>
                        <a:t>Phospate </a:t>
                      </a:r>
                      <a:r>
                        <a:rPr lang="id-ID" sz="1200" dirty="0" smtClean="0"/>
                        <a:t>dalam kondisi normal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pH Boiler C dan D meningkat pada tanggal 30 juli 2013 yaitu 10,98 → effectnya dapat menyebabkan internal corrosion  pada inside boiler</a:t>
                      </a:r>
                    </a:p>
                    <a:p>
                      <a:pPr marL="1587" lvl="1" indent="0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None/>
                      </a:pPr>
                      <a:endParaRPr lang="id-ID" sz="120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lvl="1" indent="-157163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</a:pPr>
                      <a:r>
                        <a:rPr lang="nb-NO" sz="1200" dirty="0" smtClean="0"/>
                        <a:t>M</a:t>
                      </a:r>
                      <a:r>
                        <a:rPr lang="id-ID" sz="1200" dirty="0" smtClean="0"/>
                        <a:t>onitoring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r>
                        <a:rPr lang="id-ID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PE</a:t>
                      </a:r>
                    </a:p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r>
                        <a:rPr lang="id-ID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UTL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indent="-91440">
                        <a:buFont typeface="Wingdings" pitchFamily="2" charset="2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9788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87" lvl="1" indent="0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None/>
                      </a:pPr>
                      <a:r>
                        <a:rPr lang="id-ID" sz="1200" b="1" u="sng" dirty="0" smtClean="0"/>
                        <a:t>Boiler Feed  Water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pH Boiler Water : 8,0 – 9,5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Conductivity : &lt;10 mS/cm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Hydrazine : &gt;0,06 ppm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Silica &lt;20 ppm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endParaRPr lang="id-ID" sz="1200" baseline="0" dirty="0" smtClean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Conductivity dalam batas normal</a:t>
                      </a:r>
                    </a:p>
                    <a:p>
                      <a:pPr marL="173037" marR="0" lvl="1" indent="-17145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pH dalam kondisi tidak normal, yaitu (9,63 tanggal 25 juli 2013), (7,75 tanggal 29 juli 2013) dan (7,4 tanggal 31 juli 2013) → effectnya dapat menyebabkan internal corrosion feed watersystem, inside boiler</a:t>
                      </a:r>
                    </a:p>
                    <a:p>
                      <a:pPr marL="173037" marR="0" lvl="1" indent="-17145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Kandungan 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Silica  melebihi batas normal diatas 0,02 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ppm → menyebabkan deposit/scale inside boiler dan carry over superheater, turbine blade, etc.</a:t>
                      </a:r>
                      <a:endParaRPr lang="id-ID" sz="12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None/>
                        <a:tabLst/>
                        <a:defRPr/>
                      </a:pPr>
                      <a:endParaRPr lang="id-ID" sz="1200" baseline="0" dirty="0" smtClean="0">
                        <a:ln>
                          <a:noFill/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400" lvl="1" indent="-158400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</a:pPr>
                      <a:r>
                        <a:rPr lang="id-ID" sz="1200" dirty="0" smtClean="0"/>
                        <a:t>Monitoring</a:t>
                      </a:r>
                    </a:p>
                    <a:p>
                      <a:pPr marL="158400" marR="0" lvl="1" indent="-15840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dirty="0" smtClean="0"/>
                        <a:t>Pengaturan</a:t>
                      </a:r>
                      <a:r>
                        <a:rPr lang="id-ID" sz="1200" baseline="0" dirty="0" smtClean="0"/>
                        <a:t> kondisi operasi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None/>
                        <a:tabLst/>
                        <a:defRPr/>
                      </a:pPr>
                      <a:endParaRPr lang="id-ID" sz="1200" baseline="0" dirty="0" smtClean="0">
                        <a:ln>
                          <a:noFill/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indent="-91440">
                        <a:buFont typeface="Wingdings" pitchFamily="2" charset="2"/>
                        <a:buChar char="§"/>
                      </a:pPr>
                      <a:r>
                        <a:rPr lang="id-ID" sz="1200" baseline="0" dirty="0" smtClean="0"/>
                        <a:t>PE</a:t>
                      </a:r>
                      <a:endParaRPr lang="id-ID" sz="1200" dirty="0" smtClean="0"/>
                    </a:p>
                    <a:p>
                      <a:pPr marL="91440" indent="-91440">
                        <a:buFont typeface="Wingdings" pitchFamily="2" charset="2"/>
                        <a:buChar char="§"/>
                      </a:pPr>
                      <a:r>
                        <a:rPr lang="id-ID" sz="1200" dirty="0" smtClean="0"/>
                        <a:t>UTL</a:t>
                      </a:r>
                    </a:p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endParaRPr lang="id-ID" sz="12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indent="-91440">
                        <a:buFont typeface="Wingdings" pitchFamily="2" charset="2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utoShape 3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629079" y="182563"/>
            <a:ext cx="1607257" cy="25015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34375" tIns="0" rIns="0" bIns="34375">
            <a:spAutoFit/>
          </a:bodyPr>
          <a:lstStyle/>
          <a:p>
            <a:pPr algn="r" defTabSz="1114425">
              <a:buClr>
                <a:schemeClr val="tx2"/>
              </a:buClr>
            </a:pPr>
            <a:r>
              <a:rPr lang="en-US" sz="1400" dirty="0" smtClean="0">
                <a:solidFill>
                  <a:srgbClr val="808080"/>
                </a:solidFill>
              </a:rPr>
              <a:t>Status: </a:t>
            </a:r>
            <a:r>
              <a:rPr lang="id-ID" sz="1400" dirty="0" smtClean="0">
                <a:solidFill>
                  <a:srgbClr val="808080"/>
                </a:solidFill>
              </a:rPr>
              <a:t>25 Juli 2013</a:t>
            </a:r>
            <a:endParaRPr lang="en-US" sz="1400" dirty="0" smtClean="0">
              <a:solidFill>
                <a:srgbClr val="808080"/>
              </a:solidFill>
            </a:endParaRP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  <p:custDataLst>
              <p:tags r:id="rId9"/>
            </p:custDataLst>
          </p:nvPr>
        </p:nvSpPr>
        <p:spPr>
          <a:xfrm>
            <a:off x="10899775" y="7834630"/>
            <a:ext cx="249238" cy="185738"/>
          </a:xfrm>
        </p:spPr>
        <p:txBody>
          <a:bodyPr/>
          <a:lstStyle/>
          <a:p>
            <a:pPr>
              <a:defRPr/>
            </a:pPr>
            <a:fld id="{07D5891B-2AD5-4F69-A24A-3E4EE2177226}" type="slidenum">
              <a:rPr lang="en-US" smtClean="0"/>
              <a:pPr>
                <a:defRPr/>
              </a:pPr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Flowchart: Connector 25"/>
          <p:cNvSpPr/>
          <p:nvPr>
            <p:custDataLst>
              <p:tags r:id="rId10"/>
            </p:custDataLst>
          </p:nvPr>
        </p:nvSpPr>
        <p:spPr>
          <a:xfrm>
            <a:off x="10301444" y="3451574"/>
            <a:ext cx="288000" cy="288000"/>
          </a:xfrm>
          <a:prstGeom prst="flowChartConnector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</a:rPr>
              <a:t>K</a:t>
            </a:r>
            <a:endParaRPr lang="id-ID" sz="1800" dirty="0">
              <a:solidFill>
                <a:schemeClr val="tx1"/>
              </a:solidFill>
            </a:endParaRPr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626002"/>
              </p:ext>
            </p:extLst>
          </p:nvPr>
        </p:nvGraphicFramePr>
        <p:xfrm>
          <a:off x="294771" y="5514594"/>
          <a:ext cx="3827285" cy="2038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027617"/>
              </p:ext>
            </p:extLst>
          </p:nvPr>
        </p:nvGraphicFramePr>
        <p:xfrm>
          <a:off x="4486096" y="5439773"/>
          <a:ext cx="4240392" cy="2394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757641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032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30" name="think-cell Slide" r:id="rId13" imgW="0" imgH="0" progId="">
                  <p:embed/>
                </p:oleObj>
              </mc:Choice>
              <mc:Fallback>
                <p:oleObj name="think-cell Slide" r:id="rId13" imgW="0" imgH="0" progId="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32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id-ID" sz="1400">
              <a:latin typeface="Arial"/>
              <a:cs typeface="Arial"/>
              <a:sym typeface="Arial"/>
            </a:endParaRPr>
          </a:p>
        </p:txBody>
      </p:sp>
      <p:sp>
        <p:nvSpPr>
          <p:cNvPr id="53" name="Rectangle 3"/>
          <p:cNvSpPr>
            <a:spLocks noGrp="1" noChangeArrowheads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193675" y="234950"/>
            <a:ext cx="5453063" cy="292388"/>
          </a:xfrm>
        </p:spPr>
        <p:txBody>
          <a:bodyPr/>
          <a:lstStyle/>
          <a:p>
            <a:pPr eaLnBrk="1" hangingPunct="1">
              <a:defRPr/>
            </a:pPr>
            <a:r>
              <a:rPr lang="id-ID" sz="1900" dirty="0" smtClean="0"/>
              <a:t>E</a:t>
            </a:r>
            <a:r>
              <a:rPr lang="en-US" sz="1900" dirty="0" smtClean="0"/>
              <a:t>QUIPMENT CRITICAL </a:t>
            </a:r>
            <a:r>
              <a:rPr lang="id-ID" sz="1900" dirty="0" smtClean="0"/>
              <a:t>UNIT UTILITIES</a:t>
            </a:r>
            <a:r>
              <a:rPr lang="en-US" sz="1900" dirty="0" smtClean="0"/>
              <a:t> </a:t>
            </a:r>
          </a:p>
        </p:txBody>
      </p:sp>
      <p:cxnSp>
        <p:nvCxnSpPr>
          <p:cNvPr id="11280" name="AutoShape 39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rot="16200000" flipH="1">
            <a:off x="10283032" y="-473869"/>
            <a:ext cx="1588" cy="2003425"/>
          </a:xfrm>
          <a:prstGeom prst="straightConnector1">
            <a:avLst/>
          </a:prstGeom>
          <a:noFill/>
          <a:ln w="25400">
            <a:solidFill>
              <a:srgbClr val="808080"/>
            </a:solidFill>
            <a:round/>
            <a:headEnd/>
            <a:tailEnd/>
          </a:ln>
        </p:spPr>
      </p:cxnSp>
      <p:grpSp>
        <p:nvGrpSpPr>
          <p:cNvPr id="2" name="Group 21"/>
          <p:cNvGrpSpPr/>
          <p:nvPr>
            <p:custDataLst>
              <p:tags r:id="rId6"/>
            </p:custDataLst>
          </p:nvPr>
        </p:nvGrpSpPr>
        <p:grpSpPr>
          <a:xfrm>
            <a:off x="5749131" y="136525"/>
            <a:ext cx="2977358" cy="733425"/>
            <a:chOff x="5749131" y="136525"/>
            <a:chExt cx="2977358" cy="733425"/>
          </a:xfrm>
        </p:grpSpPr>
        <p:sp>
          <p:nvSpPr>
            <p:cNvPr id="11289" name="Oval 45"/>
            <p:cNvSpPr>
              <a:spLocks noChangeArrowheads="1"/>
            </p:cNvSpPr>
            <p:nvPr/>
          </p:nvSpPr>
          <p:spPr bwMode="gray">
            <a:xfrm>
              <a:off x="5749925" y="201930"/>
              <a:ext cx="182562" cy="174625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id-ID" sz="1400"/>
            </a:p>
          </p:txBody>
        </p:sp>
        <p:sp>
          <p:nvSpPr>
            <p:cNvPr id="11290" name="TextBox 46"/>
            <p:cNvSpPr txBox="1">
              <a:spLocks noChangeArrowheads="1"/>
            </p:cNvSpPr>
            <p:nvPr/>
          </p:nvSpPr>
          <p:spPr bwMode="auto">
            <a:xfrm>
              <a:off x="5935663" y="136525"/>
              <a:ext cx="27908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1400" dirty="0" smtClean="0"/>
                <a:t>Pengoperasian eqp/plant </a:t>
              </a:r>
              <a:r>
                <a:rPr lang="en-US" sz="1400" dirty="0" smtClean="0"/>
                <a:t>normal </a:t>
              </a:r>
              <a:endParaRPr lang="en-US" sz="1400" dirty="0"/>
            </a:p>
          </p:txBody>
        </p:sp>
        <p:sp>
          <p:nvSpPr>
            <p:cNvPr id="11291" name="Oval 47"/>
            <p:cNvSpPr>
              <a:spLocks noChangeArrowheads="1"/>
            </p:cNvSpPr>
            <p:nvPr/>
          </p:nvSpPr>
          <p:spPr bwMode="gray">
            <a:xfrm>
              <a:off x="5749131" y="413068"/>
              <a:ext cx="184150" cy="1730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id-ID" sz="1400"/>
            </a:p>
          </p:txBody>
        </p:sp>
        <p:sp>
          <p:nvSpPr>
            <p:cNvPr id="11292" name="TextBox 48"/>
            <p:cNvSpPr txBox="1">
              <a:spLocks noChangeArrowheads="1"/>
            </p:cNvSpPr>
            <p:nvPr/>
          </p:nvSpPr>
          <p:spPr bwMode="auto">
            <a:xfrm>
              <a:off x="5938839" y="347663"/>
              <a:ext cx="27876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id-ID" sz="1400" dirty="0" smtClean="0"/>
                <a:t>Pengoperasian eqp/plant kritis</a:t>
              </a:r>
              <a:endParaRPr lang="en-US" sz="1400" dirty="0"/>
            </a:p>
          </p:txBody>
        </p:sp>
        <p:sp>
          <p:nvSpPr>
            <p:cNvPr id="11293" name="Oval 49"/>
            <p:cNvSpPr>
              <a:spLocks noChangeArrowheads="1"/>
            </p:cNvSpPr>
            <p:nvPr/>
          </p:nvSpPr>
          <p:spPr bwMode="gray">
            <a:xfrm>
              <a:off x="5749925" y="622618"/>
              <a:ext cx="182562" cy="1746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id-ID" sz="1400"/>
            </a:p>
          </p:txBody>
        </p:sp>
        <p:sp>
          <p:nvSpPr>
            <p:cNvPr id="11294" name="TextBox 50"/>
            <p:cNvSpPr txBox="1">
              <a:spLocks noChangeArrowheads="1"/>
            </p:cNvSpPr>
            <p:nvPr/>
          </p:nvSpPr>
          <p:spPr bwMode="auto">
            <a:xfrm>
              <a:off x="5935663" y="563563"/>
              <a:ext cx="2790825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id-ID" sz="1400" dirty="0" smtClean="0"/>
                <a:t>Eqp/plant   shutdown/stop</a:t>
              </a:r>
              <a:endParaRPr lang="en-US" sz="1400" dirty="0"/>
            </a:p>
          </p:txBody>
        </p:sp>
      </p:grpSp>
      <p:graphicFrame>
        <p:nvGraphicFramePr>
          <p:cNvPr id="50" name="Table 49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03738723"/>
              </p:ext>
            </p:extLst>
          </p:nvPr>
        </p:nvGraphicFramePr>
        <p:xfrm>
          <a:off x="294771" y="940157"/>
          <a:ext cx="10908720" cy="4732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731520"/>
                <a:gridCol w="2520000"/>
                <a:gridCol w="2762593"/>
                <a:gridCol w="2277407"/>
                <a:gridCol w="1080000"/>
                <a:gridCol w="1080000"/>
              </a:tblGrid>
              <a:tr h="526527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b="1" dirty="0" smtClean="0">
                          <a:solidFill>
                            <a:schemeClr val="tx1"/>
                          </a:solidFill>
                        </a:rPr>
                        <a:t>MON.POINT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NEXT STEP</a:t>
                      </a:r>
                      <a:r>
                        <a:rPr lang="id-ID" sz="1400" b="1" dirty="0" smtClean="0">
                          <a:solidFill>
                            <a:schemeClr val="tx1"/>
                          </a:solidFill>
                        </a:rPr>
                        <a:t>/MITIGASI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PIC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TRAFIC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LIGHT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8978"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UTILITIES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r>
                        <a:rPr lang="id-ID" sz="14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OILER</a:t>
                      </a:r>
                    </a:p>
                    <a:p>
                      <a:pPr algn="ctr"/>
                      <a:r>
                        <a:rPr lang="id-ID" sz="14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(52-B-101 A s/d F)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None/>
                      </a:pPr>
                      <a:r>
                        <a:rPr lang="id-ID" sz="1200" b="1" u="sng" dirty="0" smtClean="0"/>
                        <a:t>Saturated</a:t>
                      </a:r>
                      <a:r>
                        <a:rPr lang="id-ID" sz="1200" b="1" u="sng" baseline="0" dirty="0" smtClean="0"/>
                        <a:t> steam</a:t>
                      </a:r>
                      <a:endParaRPr lang="id-ID" sz="1200" b="1" u="sng" dirty="0" smtClean="0"/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dirty="0" smtClean="0">
                          <a:solidFill>
                            <a:schemeClr val="dk1"/>
                          </a:solidFill>
                        </a:rPr>
                        <a:t>pH</a:t>
                      </a:r>
                      <a:r>
                        <a:rPr lang="id-ID" sz="1200" baseline="0" dirty="0" smtClean="0">
                          <a:solidFill>
                            <a:schemeClr val="dk1"/>
                          </a:solidFill>
                        </a:rPr>
                        <a:t> : 8,0 – 9,5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>
                          <a:solidFill>
                            <a:schemeClr val="dk1"/>
                          </a:solidFill>
                        </a:rPr>
                        <a:t>Conductivity : &lt;3,5 mS/cm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>
                          <a:solidFill>
                            <a:schemeClr val="dk1"/>
                          </a:solidFill>
                        </a:rPr>
                        <a:t>Silica : &lt;0,02 ppm</a:t>
                      </a:r>
                      <a:endParaRPr lang="id-ID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58400" lvl="1" indent="-158400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</a:pPr>
                      <a:endParaRPr lang="id-ID" sz="12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Conductivity 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Boiler E meningkat melebihi batas normal (max. 3,5), yaitu max. 170,3 tanggal 25 juli 2013 → menyebabkan internal korosi</a:t>
                      </a:r>
                      <a:endParaRPr lang="id-ID" sz="12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Kandungan Silica  melebihi batas normal diatas 0,02 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ppm dan nilai nya sangat extrem max. 923 ppm tanggal 25 juli 2013.</a:t>
                      </a:r>
                      <a:endParaRPr lang="id-ID" sz="12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pH 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Boiler A tidak dalam kondisi normal (8,0-9,5) yaitu 9,72 tanggal 25 juli dan 6,99 pada tanggl 30 Juli 2013</a:t>
                      </a:r>
                      <a:endParaRPr lang="id-ID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400" lvl="1" indent="-158400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</a:pPr>
                      <a:r>
                        <a:rPr lang="id-ID" sz="1200" dirty="0" smtClean="0"/>
                        <a:t>Monitoring</a:t>
                      </a:r>
                    </a:p>
                    <a:p>
                      <a:pPr marL="158400" marR="0" lvl="1" indent="-15840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dirty="0" smtClean="0"/>
                        <a:t>Pengaturan</a:t>
                      </a:r>
                      <a:r>
                        <a:rPr lang="id-ID" sz="1200" baseline="0" dirty="0" smtClean="0"/>
                        <a:t> kondisi operasi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indent="-91440">
                        <a:buFont typeface="Wingdings" pitchFamily="2" charset="2"/>
                        <a:buChar char="§"/>
                      </a:pPr>
                      <a:r>
                        <a:rPr lang="id-ID" sz="1200" baseline="0" dirty="0" smtClean="0"/>
                        <a:t>PE</a:t>
                      </a:r>
                      <a:endParaRPr lang="id-ID" sz="1200" dirty="0" smtClean="0"/>
                    </a:p>
                    <a:p>
                      <a:pPr marL="91440" indent="-91440">
                        <a:buFont typeface="Wingdings" pitchFamily="2" charset="2"/>
                        <a:buChar char="§"/>
                      </a:pPr>
                      <a:r>
                        <a:rPr lang="id-ID" sz="1200" dirty="0" smtClean="0"/>
                        <a:t>UTL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indent="-91440">
                        <a:buFont typeface="Wingdings" pitchFamily="2" charset="2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01027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endParaRPr lang="id-ID" sz="1200" baseline="0" dirty="0" smtClean="0"/>
                    </a:p>
                    <a:p>
                      <a:pPr marL="1587" marR="0" lvl="1" indent="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None/>
                        <a:tabLst/>
                        <a:defRPr/>
                      </a:pPr>
                      <a:r>
                        <a:rPr lang="id-ID" sz="1200" b="1" u="sng" baseline="0" dirty="0" smtClean="0"/>
                        <a:t>Hot/Cold Condensat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dirty="0" smtClean="0">
                          <a:solidFill>
                            <a:schemeClr val="dk1"/>
                          </a:solidFill>
                        </a:rPr>
                        <a:t>pH</a:t>
                      </a:r>
                      <a:r>
                        <a:rPr lang="id-ID" sz="1200" baseline="0" dirty="0" smtClean="0">
                          <a:solidFill>
                            <a:schemeClr val="dk1"/>
                          </a:solidFill>
                        </a:rPr>
                        <a:t> : 8,0 – 9,5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>
                          <a:solidFill>
                            <a:schemeClr val="dk1"/>
                          </a:solidFill>
                        </a:rPr>
                        <a:t>Conductivity : &lt;3,5 mS/cm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>
                          <a:solidFill>
                            <a:schemeClr val="dk1"/>
                          </a:solidFill>
                        </a:rPr>
                        <a:t>Silica : &lt;0,02 ppm</a:t>
                      </a:r>
                      <a:endParaRPr lang="id-ID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endParaRPr lang="id-ID" sz="1200" baseline="0" dirty="0" smtClean="0"/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endParaRPr lang="id-ID" sz="1200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Conductivity dalam batas normal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Kandungan Silica  melebihi batas normal diatas 0,02 ppm.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pH Hot Condensat 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tidak dalam kondisi normal yaitu (9,62 tanggal 25 juli 2013) dan (7,74 tanggal 30 juli 2013)</a:t>
                      </a:r>
                      <a:endParaRPr lang="id-ID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pH Cold Condensat dalam batas normal</a:t>
                      </a:r>
                      <a:endParaRPr lang="id-ID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400" lvl="1" indent="-158400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</a:pPr>
                      <a:r>
                        <a:rPr lang="id-ID" sz="1200" dirty="0" smtClean="0"/>
                        <a:t>Monitoring</a:t>
                      </a:r>
                    </a:p>
                    <a:p>
                      <a:pPr marL="158400" marR="0" lvl="1" indent="-15840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dirty="0" smtClean="0"/>
                        <a:t>Pengaturan</a:t>
                      </a:r>
                      <a:r>
                        <a:rPr lang="id-ID" sz="1200" baseline="0" dirty="0" smtClean="0"/>
                        <a:t> kondisi operasi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indent="-91440">
                        <a:buFont typeface="Wingdings" pitchFamily="2" charset="2"/>
                        <a:buChar char="§"/>
                      </a:pPr>
                      <a:r>
                        <a:rPr lang="id-ID" sz="1200" baseline="0" dirty="0" smtClean="0"/>
                        <a:t>PE</a:t>
                      </a:r>
                      <a:endParaRPr lang="id-ID" sz="1200" dirty="0" smtClean="0"/>
                    </a:p>
                    <a:p>
                      <a:pPr marL="91440" indent="-91440">
                        <a:buFont typeface="Wingdings" pitchFamily="2" charset="2"/>
                        <a:buChar char="§"/>
                      </a:pPr>
                      <a:r>
                        <a:rPr lang="id-ID" sz="1200" dirty="0" smtClean="0"/>
                        <a:t>UTL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indent="-91440">
                        <a:buFont typeface="Wingdings" pitchFamily="2" charset="2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utoShape 3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629079" y="182563"/>
            <a:ext cx="1607257" cy="25015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34375" tIns="0" rIns="0" bIns="34375">
            <a:spAutoFit/>
          </a:bodyPr>
          <a:lstStyle/>
          <a:p>
            <a:pPr algn="r" defTabSz="1114425">
              <a:buClr>
                <a:schemeClr val="tx2"/>
              </a:buClr>
            </a:pPr>
            <a:r>
              <a:rPr lang="en-US" sz="1400" dirty="0" smtClean="0">
                <a:solidFill>
                  <a:srgbClr val="808080"/>
                </a:solidFill>
              </a:rPr>
              <a:t>Status: </a:t>
            </a:r>
            <a:r>
              <a:rPr lang="id-ID" sz="1400" dirty="0" smtClean="0">
                <a:solidFill>
                  <a:srgbClr val="808080"/>
                </a:solidFill>
              </a:rPr>
              <a:t>25 Juli 2013</a:t>
            </a:r>
            <a:endParaRPr lang="en-US" sz="1400" dirty="0" smtClean="0">
              <a:solidFill>
                <a:srgbClr val="808080"/>
              </a:solidFill>
            </a:endParaRP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  <p:custDataLst>
              <p:tags r:id="rId9"/>
            </p:custDataLst>
          </p:nvPr>
        </p:nvSpPr>
        <p:spPr>
          <a:xfrm>
            <a:off x="10899775" y="7834630"/>
            <a:ext cx="249238" cy="185738"/>
          </a:xfrm>
        </p:spPr>
        <p:txBody>
          <a:bodyPr/>
          <a:lstStyle/>
          <a:p>
            <a:pPr>
              <a:defRPr/>
            </a:pPr>
            <a:fld id="{07D5891B-2AD5-4F69-A24A-3E4EE2177226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Flowchart: Connector 25"/>
          <p:cNvSpPr/>
          <p:nvPr>
            <p:custDataLst>
              <p:tags r:id="rId10"/>
            </p:custDataLst>
          </p:nvPr>
        </p:nvSpPr>
        <p:spPr>
          <a:xfrm>
            <a:off x="10301444" y="3451574"/>
            <a:ext cx="288000" cy="288000"/>
          </a:xfrm>
          <a:prstGeom prst="flowChartConnector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</a:rPr>
              <a:t>K</a:t>
            </a:r>
            <a:endParaRPr lang="id-ID" sz="1800" dirty="0">
              <a:solidFill>
                <a:schemeClr val="tx1"/>
              </a:solidFill>
            </a:endParaRPr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411286"/>
              </p:ext>
            </p:extLst>
          </p:nvPr>
        </p:nvGraphicFramePr>
        <p:xfrm>
          <a:off x="0" y="5712143"/>
          <a:ext cx="3599543" cy="2007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568079"/>
              </p:ext>
            </p:extLst>
          </p:nvPr>
        </p:nvGraphicFramePr>
        <p:xfrm>
          <a:off x="3599543" y="5714305"/>
          <a:ext cx="3731531" cy="2007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458245"/>
              </p:ext>
            </p:extLst>
          </p:nvPr>
        </p:nvGraphicFramePr>
        <p:xfrm>
          <a:off x="7218243" y="5826776"/>
          <a:ext cx="4127739" cy="2005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032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57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32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3"/>
          <p:cNvSpPr>
            <a:spLocks noGrp="1" noChangeArrowheads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193675" y="234950"/>
            <a:ext cx="5453063" cy="292388"/>
          </a:xfrm>
        </p:spPr>
        <p:txBody>
          <a:bodyPr/>
          <a:lstStyle/>
          <a:p>
            <a:pPr eaLnBrk="1" hangingPunct="1">
              <a:defRPr/>
            </a:pPr>
            <a:r>
              <a:rPr lang="id-ID" sz="1900" dirty="0" smtClean="0"/>
              <a:t>E</a:t>
            </a:r>
            <a:r>
              <a:rPr lang="en-US" sz="1900" dirty="0" smtClean="0"/>
              <a:t>QUIPMENT CRITICAL </a:t>
            </a:r>
            <a:r>
              <a:rPr lang="id-ID" sz="1900" dirty="0" smtClean="0"/>
              <a:t>UNIT UTILITIES</a:t>
            </a:r>
            <a:r>
              <a:rPr lang="en-US" sz="1900" dirty="0" smtClean="0"/>
              <a:t> </a:t>
            </a:r>
          </a:p>
        </p:txBody>
      </p:sp>
      <p:cxnSp>
        <p:nvCxnSpPr>
          <p:cNvPr id="11280" name="AutoShape 39"/>
          <p:cNvCxnSpPr>
            <a:cxnSpLocks noChangeShapeType="1"/>
          </p:cNvCxnSpPr>
          <p:nvPr/>
        </p:nvCxnSpPr>
        <p:spPr bwMode="auto">
          <a:xfrm rot="16200000" flipH="1">
            <a:off x="10283032" y="-473869"/>
            <a:ext cx="1588" cy="2003425"/>
          </a:xfrm>
          <a:prstGeom prst="straightConnector1">
            <a:avLst/>
          </a:prstGeom>
          <a:noFill/>
          <a:ln w="25400">
            <a:solidFill>
              <a:srgbClr val="808080"/>
            </a:solidFill>
            <a:round/>
            <a:headEnd/>
            <a:tailEnd/>
          </a:ln>
        </p:spPr>
      </p:cxnSp>
      <p:grpSp>
        <p:nvGrpSpPr>
          <p:cNvPr id="2" name="Group 21"/>
          <p:cNvGrpSpPr/>
          <p:nvPr/>
        </p:nvGrpSpPr>
        <p:grpSpPr>
          <a:xfrm>
            <a:off x="5749131" y="136525"/>
            <a:ext cx="2977358" cy="733425"/>
            <a:chOff x="5749131" y="136525"/>
            <a:chExt cx="2977358" cy="733425"/>
          </a:xfrm>
        </p:grpSpPr>
        <p:sp>
          <p:nvSpPr>
            <p:cNvPr id="11289" name="Oval 45"/>
            <p:cNvSpPr>
              <a:spLocks noChangeArrowheads="1"/>
            </p:cNvSpPr>
            <p:nvPr/>
          </p:nvSpPr>
          <p:spPr bwMode="gray">
            <a:xfrm>
              <a:off x="5749925" y="201930"/>
              <a:ext cx="182562" cy="174625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id-ID" sz="1400"/>
            </a:p>
          </p:txBody>
        </p:sp>
        <p:sp>
          <p:nvSpPr>
            <p:cNvPr id="11290" name="TextBox 46"/>
            <p:cNvSpPr txBox="1">
              <a:spLocks noChangeArrowheads="1"/>
            </p:cNvSpPr>
            <p:nvPr/>
          </p:nvSpPr>
          <p:spPr bwMode="auto">
            <a:xfrm>
              <a:off x="5935663" y="136525"/>
              <a:ext cx="27908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1400" dirty="0" smtClean="0"/>
                <a:t>Pengoperasian eqp/plant </a:t>
              </a:r>
              <a:r>
                <a:rPr lang="en-US" sz="1400" dirty="0" smtClean="0"/>
                <a:t>normal </a:t>
              </a:r>
              <a:endParaRPr lang="en-US" sz="1400" dirty="0"/>
            </a:p>
          </p:txBody>
        </p:sp>
        <p:sp>
          <p:nvSpPr>
            <p:cNvPr id="11291" name="Oval 47"/>
            <p:cNvSpPr>
              <a:spLocks noChangeArrowheads="1"/>
            </p:cNvSpPr>
            <p:nvPr/>
          </p:nvSpPr>
          <p:spPr bwMode="gray">
            <a:xfrm>
              <a:off x="5749131" y="413068"/>
              <a:ext cx="184150" cy="1730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id-ID" sz="1400"/>
            </a:p>
          </p:txBody>
        </p:sp>
        <p:sp>
          <p:nvSpPr>
            <p:cNvPr id="11292" name="TextBox 48"/>
            <p:cNvSpPr txBox="1">
              <a:spLocks noChangeArrowheads="1"/>
            </p:cNvSpPr>
            <p:nvPr/>
          </p:nvSpPr>
          <p:spPr bwMode="auto">
            <a:xfrm>
              <a:off x="5938839" y="347663"/>
              <a:ext cx="27876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id-ID" sz="1400" dirty="0" smtClean="0"/>
                <a:t>Pengoperasian eqp/plant kritis</a:t>
              </a:r>
              <a:endParaRPr lang="en-US" sz="1400" dirty="0"/>
            </a:p>
          </p:txBody>
        </p:sp>
        <p:sp>
          <p:nvSpPr>
            <p:cNvPr id="11293" name="Oval 49"/>
            <p:cNvSpPr>
              <a:spLocks noChangeArrowheads="1"/>
            </p:cNvSpPr>
            <p:nvPr/>
          </p:nvSpPr>
          <p:spPr bwMode="gray">
            <a:xfrm>
              <a:off x="5749925" y="622618"/>
              <a:ext cx="182562" cy="1746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id-ID" sz="1400"/>
            </a:p>
          </p:txBody>
        </p:sp>
        <p:sp>
          <p:nvSpPr>
            <p:cNvPr id="11294" name="TextBox 50"/>
            <p:cNvSpPr txBox="1">
              <a:spLocks noChangeArrowheads="1"/>
            </p:cNvSpPr>
            <p:nvPr/>
          </p:nvSpPr>
          <p:spPr bwMode="auto">
            <a:xfrm>
              <a:off x="5935663" y="563563"/>
              <a:ext cx="2790825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id-ID" sz="1400" dirty="0" smtClean="0"/>
                <a:t>Eqp/plant   shutdown/stop</a:t>
              </a:r>
              <a:endParaRPr lang="en-US" sz="1400" dirty="0"/>
            </a:p>
          </p:txBody>
        </p:sp>
      </p:grp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3649"/>
              </p:ext>
            </p:extLst>
          </p:nvPr>
        </p:nvGraphicFramePr>
        <p:xfrm>
          <a:off x="240293" y="960086"/>
          <a:ext cx="10908720" cy="452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731520"/>
                <a:gridCol w="2520000"/>
                <a:gridCol w="2762593"/>
                <a:gridCol w="2277407"/>
                <a:gridCol w="1080000"/>
                <a:gridCol w="1080000"/>
              </a:tblGrid>
              <a:tr h="593656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b="1" dirty="0" smtClean="0">
                          <a:solidFill>
                            <a:schemeClr val="tx1"/>
                          </a:solidFill>
                        </a:rPr>
                        <a:t>MON.POINT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NEXT STEP</a:t>
                      </a:r>
                      <a:r>
                        <a:rPr lang="id-ID" sz="1400" b="1" dirty="0" smtClean="0">
                          <a:solidFill>
                            <a:schemeClr val="tx1"/>
                          </a:solidFill>
                        </a:rPr>
                        <a:t>/MITIGASI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PIC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TRAFIC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LIGHT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rowSpan="5">
                  <a:txBody>
                    <a:bodyPr/>
                    <a:lstStyle/>
                    <a:p>
                      <a:pPr algn="ctr"/>
                      <a:endParaRPr lang="id-ID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r>
                        <a:rPr lang="id-ID" sz="14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OILER</a:t>
                      </a:r>
                    </a:p>
                    <a:p>
                      <a:pPr algn="ctr"/>
                      <a:r>
                        <a:rPr lang="id-ID" sz="14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(52-B-101 A s/d F)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="1" baseline="0" dirty="0" smtClean="0"/>
                        <a:t>Performance Mingguan (Avg)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i="0" dirty="0" smtClean="0">
                          <a:solidFill>
                            <a:schemeClr val="tx1"/>
                          </a:solidFill>
                        </a:rPr>
                        <a:t>Delta Flow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 Boiler A max.: 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0,6 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T/hr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i="0" dirty="0" smtClean="0">
                          <a:solidFill>
                            <a:schemeClr val="tx1"/>
                          </a:solidFill>
                        </a:rPr>
                        <a:t>Delta Flow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 Boiler B max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.: - T/hr</a:t>
                      </a:r>
                      <a:endParaRPr lang="id-ID" sz="12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i="0" dirty="0" smtClean="0">
                          <a:solidFill>
                            <a:schemeClr val="tx1"/>
                          </a:solidFill>
                        </a:rPr>
                        <a:t>Delta Flow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 Boiler C max.: 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1,5 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T/hr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i="0" dirty="0" smtClean="0">
                          <a:solidFill>
                            <a:schemeClr val="tx1"/>
                          </a:solidFill>
                        </a:rPr>
                        <a:t>Delta Flow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 Boiler D max.: 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3,3 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T/hr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i="0" dirty="0" smtClean="0">
                          <a:solidFill>
                            <a:schemeClr val="tx1"/>
                          </a:solidFill>
                        </a:rPr>
                        <a:t>Delta Flow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 Boiler E max.: 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2,6T/hr</a:t>
                      </a:r>
                      <a:endParaRPr lang="id-ID" sz="12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i="0" dirty="0" smtClean="0">
                          <a:solidFill>
                            <a:schemeClr val="tx1"/>
                          </a:solidFill>
                        </a:rPr>
                        <a:t>Delta Flow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 Boiler F max.: - T/hr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endParaRPr lang="id-ID" sz="12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Main Steam Temp. Max. : 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415 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°C </a:t>
                      </a:r>
                    </a:p>
                    <a:p>
                      <a:pPr marL="1587" marR="0" lvl="1" indent="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None/>
                        <a:tabLst/>
                        <a:defRPr/>
                      </a:pP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    (Boiler A tanggal 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31 </a:t>
                      </a: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Juli 2013)</a:t>
                      </a:r>
                      <a:endParaRPr lang="id-ID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endParaRPr lang="id-ID" sz="12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nb-NO" sz="1200" dirty="0" smtClean="0"/>
                        <a:t>M</a:t>
                      </a:r>
                      <a:r>
                        <a:rPr lang="id-ID" sz="1200" dirty="0" smtClean="0"/>
                        <a:t>onitoring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r>
                        <a:rPr lang="id-ID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UTL</a:t>
                      </a:r>
                    </a:p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r>
                        <a:rPr lang="id-ID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 </a:t>
                      </a:r>
                      <a:r>
                        <a:rPr lang="id-ID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r>
                        <a:rPr lang="id-ID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Stat. Eng</a:t>
                      </a:r>
                      <a:endParaRPr lang="id-ID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indent="-91440">
                        <a:buFont typeface="Wingdings" pitchFamily="2" charset="2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="1" baseline="0" dirty="0" smtClean="0"/>
                        <a:t>Refractory </a:t>
                      </a:r>
                      <a:endParaRPr lang="id-ID" sz="1200" b="1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dirty="0" smtClean="0">
                          <a:solidFill>
                            <a:schemeClr val="tx1"/>
                          </a:solidFill>
                        </a:rPr>
                        <a:t>Overheating akibat flame impingement</a:t>
                      </a:r>
                      <a:r>
                        <a:rPr lang="id-ID" sz="1200" baseline="0" dirty="0" smtClean="0">
                          <a:solidFill>
                            <a:schemeClr val="tx1"/>
                          </a:solidFill>
                        </a:rPr>
                        <a:t> yang kurang baik</a:t>
                      </a:r>
                      <a:endParaRPr lang="id-ID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dirty="0" smtClean="0"/>
                        <a:t>Monitoring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r>
                        <a:rPr lang="id-ID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UTL</a:t>
                      </a:r>
                    </a:p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r>
                        <a:rPr lang="id-ID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ECLC</a:t>
                      </a:r>
                      <a:endParaRPr lang="id-ID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r>
                        <a:rPr lang="id-ID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indent="-91440">
                        <a:buFont typeface="Wingdings" pitchFamily="2" charset="2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="1" baseline="0" dirty="0" smtClean="0"/>
                        <a:t>Soot Blower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dirty="0" smtClean="0">
                          <a:solidFill>
                            <a:schemeClr val="tx1"/>
                          </a:solidFill>
                        </a:rPr>
                        <a:t>Kondisi</a:t>
                      </a:r>
                      <a:r>
                        <a:rPr lang="id-ID" sz="1200" baseline="0" dirty="0" smtClean="0">
                          <a:solidFill>
                            <a:schemeClr val="tx1"/>
                          </a:solidFill>
                        </a:rPr>
                        <a:t> normal</a:t>
                      </a:r>
                      <a:endParaRPr lang="id-ID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dirty="0" smtClean="0"/>
                        <a:t>Monitoring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r>
                        <a:rPr lang="id-ID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UTL</a:t>
                      </a:r>
                    </a:p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r>
                        <a:rPr lang="id-ID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indent="-91440">
                        <a:buFont typeface="Wingdings" pitchFamily="2" charset="2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="1" baseline="0" dirty="0" smtClean="0"/>
                        <a:t>Greencast 28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="1" baseline="0" dirty="0" smtClean="0"/>
                        <a:t>Kas O lite 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dirty="0" smtClean="0">
                          <a:solidFill>
                            <a:schemeClr val="tx1"/>
                          </a:solidFill>
                        </a:rPr>
                        <a:t>Tidak tersedia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endParaRPr lang="id-ID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r>
                        <a:rPr lang="id-ID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Proc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indent="-91440">
                        <a:buFont typeface="Wingdings" pitchFamily="2" charset="2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="1" baseline="0" dirty="0" smtClean="0"/>
                        <a:t>Remaining Life Assessment Tube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endParaRPr lang="id-ID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endParaRPr lang="id-ID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r>
                        <a:rPr lang="id-ID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Stat. Eng</a:t>
                      </a:r>
                    </a:p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r>
                        <a:rPr lang="id-ID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indent="-91440">
                        <a:buFont typeface="Wingdings" pitchFamily="2" charset="2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utoShape 37"/>
          <p:cNvSpPr>
            <a:spLocks noChangeArrowheads="1"/>
          </p:cNvSpPr>
          <p:nvPr/>
        </p:nvSpPr>
        <p:spPr bwMode="auto">
          <a:xfrm>
            <a:off x="9629079" y="182563"/>
            <a:ext cx="1607257" cy="25015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34375" tIns="0" rIns="0" bIns="34375">
            <a:spAutoFit/>
          </a:bodyPr>
          <a:lstStyle/>
          <a:p>
            <a:pPr algn="r" defTabSz="1114425">
              <a:buClr>
                <a:schemeClr val="tx2"/>
              </a:buClr>
            </a:pPr>
            <a:r>
              <a:rPr lang="en-US" sz="1400" dirty="0" smtClean="0">
                <a:solidFill>
                  <a:srgbClr val="808080"/>
                </a:solidFill>
              </a:rPr>
              <a:t>Status: </a:t>
            </a:r>
            <a:r>
              <a:rPr lang="id-ID" sz="1400" dirty="0" smtClean="0">
                <a:solidFill>
                  <a:srgbClr val="808080"/>
                </a:solidFill>
              </a:rPr>
              <a:t>25 Juli 2013</a:t>
            </a:r>
            <a:endParaRPr lang="en-US" sz="1400" dirty="0" smtClean="0">
              <a:solidFill>
                <a:srgbClr val="808080"/>
              </a:solidFill>
            </a:endParaRP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899775" y="7834630"/>
            <a:ext cx="249238" cy="185738"/>
          </a:xfrm>
        </p:spPr>
        <p:txBody>
          <a:bodyPr/>
          <a:lstStyle/>
          <a:p>
            <a:pPr>
              <a:defRPr/>
            </a:pPr>
            <a:fld id="{07D5891B-2AD5-4F69-A24A-3E4EE2177226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10301444" y="3451574"/>
            <a:ext cx="288000" cy="288000"/>
          </a:xfrm>
          <a:prstGeom prst="flowChartConnector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</a:rPr>
              <a:t>H</a:t>
            </a:r>
            <a:endParaRPr lang="id-ID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032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3" name="think-cell Slide" r:id="rId13" imgW="0" imgH="0" progId="">
                  <p:embed/>
                </p:oleObj>
              </mc:Choice>
              <mc:Fallback>
                <p:oleObj name="think-cell Slide" r:id="rId13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32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id-ID" sz="1400">
              <a:latin typeface="Arial"/>
              <a:cs typeface="Arial"/>
              <a:sym typeface="Arial"/>
            </a:endParaRPr>
          </a:p>
        </p:txBody>
      </p:sp>
      <p:sp>
        <p:nvSpPr>
          <p:cNvPr id="53" name="Rectangle 3"/>
          <p:cNvSpPr>
            <a:spLocks noGrp="1" noChangeArrowheads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193675" y="234950"/>
            <a:ext cx="5453063" cy="292388"/>
          </a:xfrm>
        </p:spPr>
        <p:txBody>
          <a:bodyPr/>
          <a:lstStyle/>
          <a:p>
            <a:pPr eaLnBrk="1" hangingPunct="1">
              <a:defRPr/>
            </a:pPr>
            <a:r>
              <a:rPr lang="id-ID" sz="1900" dirty="0" smtClean="0"/>
              <a:t>E</a:t>
            </a:r>
            <a:r>
              <a:rPr lang="en-US" sz="1900" dirty="0" smtClean="0"/>
              <a:t>QUIPMENT CRITICAL </a:t>
            </a:r>
            <a:r>
              <a:rPr lang="id-ID" sz="1900" dirty="0" smtClean="0"/>
              <a:t>UNIT UTILITIES</a:t>
            </a:r>
            <a:r>
              <a:rPr lang="en-US" sz="1900" dirty="0" smtClean="0"/>
              <a:t> </a:t>
            </a:r>
          </a:p>
        </p:txBody>
      </p:sp>
      <p:cxnSp>
        <p:nvCxnSpPr>
          <p:cNvPr id="11280" name="AutoShape 39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rot="16200000" flipH="1">
            <a:off x="10283032" y="-473869"/>
            <a:ext cx="1588" cy="2003425"/>
          </a:xfrm>
          <a:prstGeom prst="straightConnector1">
            <a:avLst/>
          </a:prstGeom>
          <a:noFill/>
          <a:ln w="25400">
            <a:solidFill>
              <a:srgbClr val="808080"/>
            </a:solidFill>
            <a:round/>
            <a:headEnd/>
            <a:tailEnd/>
          </a:ln>
        </p:spPr>
      </p:cxnSp>
      <p:grpSp>
        <p:nvGrpSpPr>
          <p:cNvPr id="2" name="Group 21"/>
          <p:cNvGrpSpPr/>
          <p:nvPr>
            <p:custDataLst>
              <p:tags r:id="rId6"/>
            </p:custDataLst>
          </p:nvPr>
        </p:nvGrpSpPr>
        <p:grpSpPr>
          <a:xfrm>
            <a:off x="5749131" y="136525"/>
            <a:ext cx="2977358" cy="733425"/>
            <a:chOff x="5749131" y="136525"/>
            <a:chExt cx="2977358" cy="733425"/>
          </a:xfrm>
        </p:grpSpPr>
        <p:sp>
          <p:nvSpPr>
            <p:cNvPr id="11289" name="Oval 45"/>
            <p:cNvSpPr>
              <a:spLocks noChangeArrowheads="1"/>
            </p:cNvSpPr>
            <p:nvPr/>
          </p:nvSpPr>
          <p:spPr bwMode="gray">
            <a:xfrm>
              <a:off x="5749925" y="201930"/>
              <a:ext cx="182562" cy="174625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id-ID" sz="1400"/>
            </a:p>
          </p:txBody>
        </p:sp>
        <p:sp>
          <p:nvSpPr>
            <p:cNvPr id="11290" name="TextBox 46"/>
            <p:cNvSpPr txBox="1">
              <a:spLocks noChangeArrowheads="1"/>
            </p:cNvSpPr>
            <p:nvPr/>
          </p:nvSpPr>
          <p:spPr bwMode="auto">
            <a:xfrm>
              <a:off x="5935663" y="136525"/>
              <a:ext cx="27908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1400" dirty="0" smtClean="0"/>
                <a:t>Pengoperasian eqp/plant </a:t>
              </a:r>
              <a:r>
                <a:rPr lang="en-US" sz="1400" dirty="0" smtClean="0"/>
                <a:t>normal </a:t>
              </a:r>
              <a:endParaRPr lang="en-US" sz="1400" dirty="0"/>
            </a:p>
          </p:txBody>
        </p:sp>
        <p:sp>
          <p:nvSpPr>
            <p:cNvPr id="11291" name="Oval 47"/>
            <p:cNvSpPr>
              <a:spLocks noChangeArrowheads="1"/>
            </p:cNvSpPr>
            <p:nvPr/>
          </p:nvSpPr>
          <p:spPr bwMode="gray">
            <a:xfrm>
              <a:off x="5749131" y="413068"/>
              <a:ext cx="184150" cy="1730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id-ID" sz="1400"/>
            </a:p>
          </p:txBody>
        </p:sp>
        <p:sp>
          <p:nvSpPr>
            <p:cNvPr id="11292" name="TextBox 48"/>
            <p:cNvSpPr txBox="1">
              <a:spLocks noChangeArrowheads="1"/>
            </p:cNvSpPr>
            <p:nvPr/>
          </p:nvSpPr>
          <p:spPr bwMode="auto">
            <a:xfrm>
              <a:off x="5938839" y="347663"/>
              <a:ext cx="27876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id-ID" sz="1400" dirty="0" smtClean="0"/>
                <a:t>Pengoperasian eqp/plant kritis</a:t>
              </a:r>
              <a:endParaRPr lang="en-US" sz="1400" dirty="0"/>
            </a:p>
          </p:txBody>
        </p:sp>
        <p:sp>
          <p:nvSpPr>
            <p:cNvPr id="11293" name="Oval 49"/>
            <p:cNvSpPr>
              <a:spLocks noChangeArrowheads="1"/>
            </p:cNvSpPr>
            <p:nvPr/>
          </p:nvSpPr>
          <p:spPr bwMode="gray">
            <a:xfrm>
              <a:off x="5749925" y="622618"/>
              <a:ext cx="182562" cy="1746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id-ID" sz="1400"/>
            </a:p>
          </p:txBody>
        </p:sp>
        <p:sp>
          <p:nvSpPr>
            <p:cNvPr id="11294" name="TextBox 50"/>
            <p:cNvSpPr txBox="1">
              <a:spLocks noChangeArrowheads="1"/>
            </p:cNvSpPr>
            <p:nvPr/>
          </p:nvSpPr>
          <p:spPr bwMode="auto">
            <a:xfrm>
              <a:off x="5935663" y="563563"/>
              <a:ext cx="2790825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id-ID" sz="1400" dirty="0" smtClean="0"/>
                <a:t>Eqp/plant   shutdown/stop</a:t>
              </a:r>
              <a:endParaRPr lang="en-US" sz="1400" dirty="0"/>
            </a:p>
          </p:txBody>
        </p:sp>
      </p:grpSp>
      <p:graphicFrame>
        <p:nvGraphicFramePr>
          <p:cNvPr id="50" name="Table 49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846127180"/>
              </p:ext>
            </p:extLst>
          </p:nvPr>
        </p:nvGraphicFramePr>
        <p:xfrm>
          <a:off x="295565" y="1146628"/>
          <a:ext cx="10908720" cy="690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731520"/>
                <a:gridCol w="2520000"/>
                <a:gridCol w="2762593"/>
                <a:gridCol w="2277407"/>
                <a:gridCol w="1080000"/>
                <a:gridCol w="1080000"/>
              </a:tblGrid>
              <a:tr h="553968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b="1" dirty="0" smtClean="0">
                          <a:solidFill>
                            <a:schemeClr val="tx1"/>
                          </a:solidFill>
                        </a:rPr>
                        <a:t>MON.POINT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NEXT STEP</a:t>
                      </a:r>
                      <a:r>
                        <a:rPr lang="id-ID" sz="1400" b="1" dirty="0" smtClean="0">
                          <a:solidFill>
                            <a:schemeClr val="tx1"/>
                          </a:solidFill>
                        </a:rPr>
                        <a:t>/MITIGASI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PIC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TRAFIC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LIGHT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55721">
                <a:tc rowSpan="3"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UTILITIES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d-ID" sz="14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COOLING TOWER</a:t>
                      </a:r>
                    </a:p>
                    <a:p>
                      <a:pPr algn="ctr"/>
                      <a:r>
                        <a:rPr lang="id-ID" sz="14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(56-CT-101 A s/d E)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587" lvl="1" indent="0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None/>
                      </a:pPr>
                      <a:r>
                        <a:rPr lang="id-ID" sz="1200" b="1" u="sng" dirty="0" smtClean="0"/>
                        <a:t>Cooling water return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pH Boiler Water : 8,0 – 9,0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Chloride : &lt;30 ppm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Oil content : 0 ppm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Phospate : 4-6 ppm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NH3-N : 0 ppm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H2S : 0 ppm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Silica : &lt;125</a:t>
                      </a:r>
                    </a:p>
                    <a:p>
                      <a:pPr marL="158750" lvl="1" indent="-157163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</a:pPr>
                      <a:endParaRPr lang="id-ID" sz="12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lvl="1" indent="-157163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</a:pPr>
                      <a:r>
                        <a:rPr lang="id-ID" sz="1200" dirty="0" smtClean="0"/>
                        <a:t>pH dalam kondisi normal</a:t>
                      </a:r>
                    </a:p>
                    <a:p>
                      <a:pPr marL="158750" lvl="1" indent="-157163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</a:pPr>
                      <a:r>
                        <a:rPr lang="id-ID" sz="1200" baseline="0" dirty="0" smtClean="0"/>
                        <a:t>Phospate </a:t>
                      </a:r>
                      <a:r>
                        <a:rPr lang="id-ID" sz="1200" dirty="0" smtClean="0"/>
                        <a:t>dalam kondisi normal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H2S max. 0,04 ppm (kondisi tidak normal</a:t>
                      </a:r>
                      <a:r>
                        <a:rPr lang="id-ID" sz="1200" baseline="0" dirty="0" smtClean="0"/>
                        <a:t>) → menyebabkan korosi pada peralatan cooling water system</a:t>
                      </a:r>
                    </a:p>
                    <a:p>
                      <a:pPr marL="158750" lvl="1" indent="-157163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</a:pPr>
                      <a:r>
                        <a:rPr lang="id-ID" sz="1200" baseline="0" dirty="0" smtClean="0"/>
                        <a:t>NH3-N </a:t>
                      </a:r>
                      <a:r>
                        <a:rPr lang="id-ID" sz="1200" baseline="0" dirty="0" smtClean="0"/>
                        <a:t>&lt;0.5 (kondisi tidak normal)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Chloride </a:t>
                      </a:r>
                      <a:r>
                        <a:rPr lang="id-ID" sz="1200" baseline="0" dirty="0" smtClean="0"/>
                        <a:t>237 </a:t>
                      </a:r>
                      <a:r>
                        <a:rPr lang="id-ID" sz="1200" baseline="0" dirty="0" smtClean="0"/>
                        <a:t>ppm (kondisi tidak normal</a:t>
                      </a:r>
                      <a:r>
                        <a:rPr lang="id-ID" sz="1200" baseline="0" dirty="0" smtClean="0"/>
                        <a:t>) tanggal 29 juli 2013 → menyebabkan korosi pada peralatan cooling water system</a:t>
                      </a:r>
                      <a:endParaRPr lang="id-ID" sz="1200" baseline="0" dirty="0" smtClean="0"/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Silica dalam kondisi normal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endParaRPr lang="id-ID" sz="1200" baseline="0" dirty="0" smtClean="0"/>
                    </a:p>
                    <a:p>
                      <a:pPr marL="1587" marR="0" lvl="1" indent="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None/>
                        <a:tabLst/>
                        <a:defRPr/>
                      </a:pPr>
                      <a:r>
                        <a:rPr lang="id-ID" sz="1000" i="1" baseline="0" dirty="0" smtClean="0"/>
                        <a:t>(Data dari tanggal </a:t>
                      </a:r>
                      <a:r>
                        <a:rPr lang="id-ID" sz="1000" i="1" baseline="0" dirty="0" smtClean="0"/>
                        <a:t>25 </a:t>
                      </a:r>
                      <a:r>
                        <a:rPr lang="id-ID" sz="1000" i="1" baseline="0" dirty="0" smtClean="0"/>
                        <a:t>– </a:t>
                      </a:r>
                      <a:r>
                        <a:rPr lang="id-ID" sz="1000" i="1" baseline="0" dirty="0" smtClean="0"/>
                        <a:t>31 </a:t>
                      </a:r>
                      <a:r>
                        <a:rPr lang="id-ID" sz="1000" i="1" baseline="0" dirty="0" smtClean="0"/>
                        <a:t>Juli 2013)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lvl="1" indent="-157163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</a:pPr>
                      <a:r>
                        <a:rPr lang="nb-NO" sz="1200" dirty="0" smtClean="0"/>
                        <a:t>M</a:t>
                      </a:r>
                      <a:r>
                        <a:rPr lang="id-ID" sz="1200" dirty="0" smtClean="0"/>
                        <a:t>onitoring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dirty="0" smtClean="0"/>
                        <a:t>Pengaturan</a:t>
                      </a:r>
                      <a:r>
                        <a:rPr lang="id-ID" sz="1200" baseline="0" dirty="0" smtClean="0"/>
                        <a:t> kondisi operasi</a:t>
                      </a:r>
                    </a:p>
                    <a:p>
                      <a:pPr marL="158750" lvl="1" indent="-157163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</a:pPr>
                      <a:endParaRPr lang="id-ID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r>
                        <a:rPr lang="id-ID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PE</a:t>
                      </a:r>
                    </a:p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r>
                        <a:rPr lang="id-ID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UTL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indent="-91440">
                        <a:buFont typeface="Wingdings" pitchFamily="2" charset="2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6569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id-ID" sz="1400" b="1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None/>
                      </a:pPr>
                      <a:r>
                        <a:rPr lang="id-ID" sz="1200" b="1" u="sng" dirty="0" smtClean="0"/>
                        <a:t>Fillpack</a:t>
                      </a:r>
                    </a:p>
                    <a:p>
                      <a:pPr marL="158400" lvl="1" indent="-158400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</a:pPr>
                      <a:endParaRPr lang="id-ID" sz="12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i="0" baseline="0" dirty="0" smtClean="0">
                          <a:solidFill>
                            <a:schemeClr val="tx1"/>
                          </a:solidFill>
                        </a:rPr>
                        <a:t>Kondisi normal</a:t>
                      </a:r>
                      <a:endParaRPr lang="id-ID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400" lvl="1" indent="-158400" defTabSz="977900"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</a:pPr>
                      <a:r>
                        <a:rPr lang="id-ID" sz="1200" dirty="0" smtClean="0"/>
                        <a:t>Monitoring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indent="-91440">
                        <a:buFont typeface="Wingdings" pitchFamily="2" charset="2"/>
                        <a:buChar char="§"/>
                      </a:pPr>
                      <a:r>
                        <a:rPr lang="id-ID" sz="1200" dirty="0" smtClean="0"/>
                        <a:t>UTL</a:t>
                      </a:r>
                    </a:p>
                    <a:p>
                      <a:pPr marL="91440" indent="-91440">
                        <a:buFont typeface="Wingdings" pitchFamily="2" charset="2"/>
                        <a:buChar char="§"/>
                      </a:pPr>
                      <a:r>
                        <a:rPr lang="id-ID" sz="1200" dirty="0" smtClean="0"/>
                        <a:t>MA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indent="-91440">
                        <a:buFont typeface="Wingdings" pitchFamily="2" charset="2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16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87" marR="0" lvl="1" indent="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None/>
                        <a:tabLst/>
                        <a:defRPr/>
                      </a:pPr>
                      <a:r>
                        <a:rPr lang="id-ID" sz="1200" b="1" u="sng" baseline="0" dirty="0" smtClean="0"/>
                        <a:t>Performance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endParaRPr lang="id-ID" sz="1200" baseline="0" dirty="0" smtClean="0"/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endParaRPr lang="id-ID" sz="1200" baseline="0" dirty="0" smtClean="0"/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endParaRPr lang="id-ID" sz="1200" baseline="0" dirty="0" smtClean="0"/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endParaRPr lang="id-ID" sz="1200" baseline="0" dirty="0" smtClean="0"/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endParaRPr lang="id-ID" sz="1200" baseline="0" dirty="0" smtClean="0"/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endParaRPr lang="id-ID" sz="1200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Char char="▪"/>
                        <a:tabLst/>
                        <a:defRPr/>
                      </a:pPr>
                      <a:r>
                        <a:rPr lang="id-ID" sz="1200" baseline="0" dirty="0" smtClean="0"/>
                        <a:t>Flow : 36 000 T/Hr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None/>
                        <a:tabLst/>
                        <a:defRPr/>
                      </a:pPr>
                      <a:r>
                        <a:rPr lang="id-ID" sz="1200" dirty="0" smtClean="0"/>
                        <a:t>Monitoring</a:t>
                      </a:r>
                    </a:p>
                    <a:p>
                      <a:pPr marL="158750" marR="0" lvl="1" indent="-157163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charset="0"/>
                        <a:buNone/>
                        <a:tabLst/>
                        <a:defRPr/>
                      </a:pPr>
                      <a:endParaRPr lang="id-ID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r>
                        <a:rPr lang="id-ID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PE</a:t>
                      </a:r>
                    </a:p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r>
                        <a:rPr lang="id-ID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UTL</a:t>
                      </a:r>
                    </a:p>
                    <a:p>
                      <a:pPr marL="91440" marR="0" lvl="1" indent="-91440" algn="l" defTabSz="977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Char char="▪"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indent="-91440">
                        <a:buFont typeface="Wingdings" pitchFamily="2" charset="2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utoShape 3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629079" y="182563"/>
            <a:ext cx="1607257" cy="25015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34375" tIns="0" rIns="0" bIns="34375">
            <a:spAutoFit/>
          </a:bodyPr>
          <a:lstStyle/>
          <a:p>
            <a:pPr algn="r" defTabSz="1114425">
              <a:buClr>
                <a:schemeClr val="tx2"/>
              </a:buClr>
            </a:pPr>
            <a:r>
              <a:rPr lang="en-US" sz="1400" dirty="0" smtClean="0">
                <a:solidFill>
                  <a:srgbClr val="808080"/>
                </a:solidFill>
              </a:rPr>
              <a:t>Status: </a:t>
            </a:r>
            <a:r>
              <a:rPr lang="id-ID" sz="1400" dirty="0" smtClean="0">
                <a:solidFill>
                  <a:srgbClr val="808080"/>
                </a:solidFill>
              </a:rPr>
              <a:t>25 Juli 2013</a:t>
            </a:r>
            <a:endParaRPr lang="en-US" sz="1400" dirty="0" smtClean="0">
              <a:solidFill>
                <a:srgbClr val="808080"/>
              </a:solidFill>
            </a:endParaRP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  <p:custDataLst>
              <p:tags r:id="rId9"/>
            </p:custDataLst>
          </p:nvPr>
        </p:nvSpPr>
        <p:spPr>
          <a:xfrm>
            <a:off x="10899775" y="7834630"/>
            <a:ext cx="249238" cy="185738"/>
          </a:xfrm>
        </p:spPr>
        <p:txBody>
          <a:bodyPr/>
          <a:lstStyle/>
          <a:p>
            <a:pPr>
              <a:defRPr/>
            </a:pPr>
            <a:fld id="{07D5891B-2AD5-4F69-A24A-3E4EE2177226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Flowchart: Connector 25"/>
          <p:cNvSpPr/>
          <p:nvPr>
            <p:custDataLst>
              <p:tags r:id="rId10"/>
            </p:custDataLst>
          </p:nvPr>
        </p:nvSpPr>
        <p:spPr>
          <a:xfrm>
            <a:off x="10301444" y="3451574"/>
            <a:ext cx="288000" cy="2880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chemeClr val="tx1"/>
                </a:solidFill>
              </a:rPr>
              <a:t>H</a:t>
            </a:r>
            <a:endParaRPr lang="id-ID" sz="1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6124" y="7434520"/>
            <a:ext cx="825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 smtClean="0"/>
              <a:t>Corrosion rate akibat sulfur compounds naik bersamaan dengan naiknya temperature sampai temp. 750F (399 C), diatas temperature </a:t>
            </a:r>
            <a:r>
              <a:rPr lang="id-ID" sz="900" dirty="0"/>
              <a:t>750F (</a:t>
            </a:r>
            <a:r>
              <a:rPr lang="id-ID" sz="900" dirty="0" smtClean="0"/>
              <a:t>399</a:t>
            </a:r>
            <a:r>
              <a:rPr lang="id-ID" sz="700" dirty="0"/>
              <a:t> </a:t>
            </a:r>
            <a:r>
              <a:rPr lang="id-ID" sz="900" dirty="0" smtClean="0"/>
              <a:t>C) corrosion rate menurun karena sulfide scale menghambat korosi lebih lanjut. (High Temperature Sulfidic. API 573 (6.1.1)</a:t>
            </a:r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1525034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17839&quot;&gt;&lt;version val=&quot;2106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5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Mt69kc0kSV7f74C2tTV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fn5iDVhSkq6L3Gh_rURW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GuhZ7ht0ykhJnGK.KD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ZIwt.lKlUKCGRpUXtgu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kWFuQ3TZUG2LkxcYRDKh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NeKS.VjE2BBpJH9WSwd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EHT3L0fbkSnLOQYQ30nR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VPxWtpbikiVR_NM7LA6V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_8C6o3j0K_bPY4iH6P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Fm_yBKE0WKUvTYZFz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uG_nxPrUytVjp8P2IMM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RyqxsEe0k2UhOTBlR9Yd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KwELDJ4s0CNp6xJWAwk7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IuLsNTuBkymcMviyl359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ZIwt.lKlUKCGRpUXtguj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ZIwt.lKlUKCGRpUXtguj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ZIwt.lKlUKCGRpUXtguj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ZIwt.lKlUKCGRpUXtgu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ZIwt.lKlUKCGRpUXtguj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wWIF.dlEUWfWCwSO5FVf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ZIwt.lKlUKCGRpUXtguj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ZIwt.lKlUKCGRpUXtguj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ZIwt.lKlUKCGRpUXtguj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ZIwt.lKlUKCGRpUXtguj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ZIwt.lKlUKCGRpUXtguj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S1XZaJNd0u39EAtSIwqE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rzhMowiK70CClNPboECyU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0SRtK9v6UGKYy7KFzX4Y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ucdtm8U7EG806rr.bkDm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h1M2G6ekaEitignwo2k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NJTanX2UaOf6MuRRYX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m4cbXAtk.r_czUNOJkw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UYavkACgUac94XYZrcP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.1XUnh3xEqLykruTiCPb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HgfpMSnlUmPPXpaRYfT7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v5.XJByv06Wq0z30h9UE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D103gkG0ynl1u92Os0v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6PxG.ObEqPk4VMNbQ6.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h1M2G6ekaEitignwo2k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NJTanX2UaOf6MuRRYXP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m4cbXAtk.r_czUNOJkw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UYavkACgUac94XYZrcPI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.1XUnh3xEqLykruTiCPb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HgfpMSnlUmPPXpaRYfT7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v5.XJByv06Wq0z30h9UE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D103gkG0ynl1u92Os0v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QhKSuNizkmeFrw5xP9Bq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pKW6I9CukarG9oDUmDve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h1M2G6ekaEitignwo2k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NJTanX2UaOf6MuRRYXP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m4cbXAtk.r_czUNOJkw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UYavkACgUac94XYZrcPI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.1XUnh3xEqLykruTiCPb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HgfpMSnlUmPPXpaRYfT7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v5.XJByv06Wq0z30h9UE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D103gkG0ynl1u92Os0v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.8YCTjMmka7HvhSvO.L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9M8A2KpNMkudL0vVY1cn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TEwYvqBUEme6rGdY_3IQQ"/>
</p:tagLst>
</file>

<file path=ppt/theme/theme1.xml><?xml version="1.0" encoding="utf-8"?>
<a:theme xmlns:a="http://schemas.openxmlformats.org/drawingml/2006/main" name="Pertamina 3">
  <a:themeElements>
    <a:clrScheme name="Pertamina 3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Pertamina 3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rtamina 3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tamina 3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tamina 3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39097</TotalTime>
  <Words>783</Words>
  <Application>Microsoft Office PowerPoint</Application>
  <PresentationFormat>Custom</PresentationFormat>
  <Paragraphs>189</Paragraphs>
  <Slides>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Pertamina 3</vt:lpstr>
      <vt:lpstr>think-cell Slide</vt:lpstr>
      <vt:lpstr>STATUS KONDISI PERALATAN DAN OPERASI UTILITIES  REFINERY UNIT VI BALONGAN</vt:lpstr>
      <vt:lpstr>EQUIPMENT CRITICAL UNIT UTILITIES </vt:lpstr>
      <vt:lpstr>EQUIPMENT CRITICAL UNIT UTILITIES </vt:lpstr>
      <vt:lpstr>EQUIPMENT CRITICAL UNIT UTILITIES </vt:lpstr>
      <vt:lpstr>EQUIPMENT CRITICAL UNIT UTILITIES </vt:lpstr>
    </vt:vector>
  </TitlesOfParts>
  <Company>OPI RU VI Balongan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Kehandalan RU VI</dc:title>
  <dc:subject>MCL &amp; Mgt Syst. Yunior Coach</dc:subject>
  <dc:creator>Agus Soerachman</dc:creator>
  <cp:lastModifiedBy>Yanto Karnosaputra</cp:lastModifiedBy>
  <cp:revision>2338</cp:revision>
  <cp:lastPrinted>2011-11-22T05:16:05Z</cp:lastPrinted>
  <dcterms:created xsi:type="dcterms:W3CDTF">2010-02-15T03:41:21Z</dcterms:created>
  <dcterms:modified xsi:type="dcterms:W3CDTF">2013-08-01T06:16:21Z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/>
  </property>
  <property fmtid="{D5CDD505-2E9C-101B-9397-08002B2CF9AE}" pid="6" name="DocIDinTitle">
    <vt:bool>false</vt:bool>
  </property>
  <property fmtid="{D5CDD505-2E9C-101B-9397-08002B2CF9AE}" pid="7" name="DocIDinSlide">
    <vt:bool>true</vt:bool>
  </property>
  <property fmtid="{D5CDD505-2E9C-101B-9397-08002B2CF9AE}" pid="8" name="DocIDPosition">
    <vt:i4>1</vt:i4>
  </property>
  <property fmtid="{D5CDD505-2E9C-101B-9397-08002B2CF9AE}" pid="9" name="Final">
    <vt:bool>false</vt:bool>
  </property>
  <property fmtid="{D5CDD505-2E9C-101B-9397-08002B2CF9AE}" pid="10" name="Title">
    <vt:lpwstr>Rapat Operasi RU Agenda</vt:lpwstr>
  </property>
  <property fmtid="{D5CDD505-2E9C-101B-9397-08002B2CF9AE}" pid="11" name="Event">
    <vt:lpwstr/>
  </property>
  <property fmtid="{D5CDD505-2E9C-101B-9397-08002B2CF9AE}" pid="12" name="Delivery Date">
    <vt:lpwstr>February 18, 2010</vt:lpwstr>
  </property>
</Properties>
</file>