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7"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60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60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5/20/2021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8008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5/20/2021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295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5/20/2021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78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5/20/2021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804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5/20/2021</a:t>
            </a:fld>
            <a:endParaRPr lang="en-US" dirty="0"/>
          </a:p>
        </p:txBody>
      </p:sp>
    </p:spTree>
    <p:extLst>
      <p:ext uri="{BB962C8B-B14F-4D97-AF65-F5344CB8AC3E}">
        <p14:creationId xmlns:p14="http://schemas.microsoft.com/office/powerpoint/2010/main" val="225466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5/20/2021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1204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5/20/2021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939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5/20/2021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9318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5/20/2021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813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5/20/2021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2311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5/20/2021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7412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0" baseline="0">
                <a:solidFill>
                  <a:schemeClr val="tx1">
                    <a:lumMod val="75000"/>
                    <a:lumOff val="25000"/>
                  </a:schemeClr>
                </a:solidFill>
                <a:latin typeface="+mj-lt"/>
              </a:defRPr>
            </a:lvl1pPr>
          </a:lstStyle>
          <a:p>
            <a:fld id="{C4408324-A84C-4A45-93B6-78D079CCE772}" type="datetime1">
              <a:rPr lang="en-US" smtClean="0"/>
              <a:t>5/20/2021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767285"/>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hf sldNum="0" hdr="0" ftr="0" dt="0"/>
  <p:txStyles>
    <p:title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988F9F3-6D6C-4D5E-AE6F-B5BEF0DA0395}"/>
              </a:ext>
            </a:extLst>
          </p:cNvPr>
          <p:cNvPicPr>
            <a:picLocks noChangeAspect="1"/>
          </p:cNvPicPr>
          <p:nvPr/>
        </p:nvPicPr>
        <p:blipFill rotWithShape="1">
          <a:blip r:embed="rId2"/>
          <a:srcRect r="25"/>
          <a:stretch/>
        </p:blipFill>
        <p:spPr>
          <a:xfrm>
            <a:off x="4127383" y="205273"/>
            <a:ext cx="7806470" cy="6447453"/>
          </a:xfrm>
          <a:prstGeom prst="rect">
            <a:avLst/>
          </a:prstGeom>
        </p:spPr>
      </p:pic>
      <p:sp>
        <p:nvSpPr>
          <p:cNvPr id="6" name="כותרת 5">
            <a:extLst>
              <a:ext uri="{FF2B5EF4-FFF2-40B4-BE49-F238E27FC236}">
                <a16:creationId xmlns:a16="http://schemas.microsoft.com/office/drawing/2014/main" id="{04620F64-7E30-4C03-9CFC-C055D22AE998}"/>
              </a:ext>
            </a:extLst>
          </p:cNvPr>
          <p:cNvSpPr>
            <a:spLocks noGrp="1"/>
          </p:cNvSpPr>
          <p:nvPr>
            <p:ph type="ctrTitle"/>
          </p:nvPr>
        </p:nvSpPr>
        <p:spPr>
          <a:xfrm>
            <a:off x="87143" y="2740125"/>
            <a:ext cx="3091544" cy="1051699"/>
          </a:xfrm>
        </p:spPr>
        <p:txBody>
          <a:bodyPr/>
          <a:lstStyle/>
          <a:p>
            <a:r>
              <a:rPr lang="ar-SA" dirty="0">
                <a:solidFill>
                  <a:schemeClr val="accent1">
                    <a:lumMod val="60000"/>
                    <a:lumOff val="40000"/>
                  </a:schemeClr>
                </a:solidFill>
              </a:rPr>
              <a:t>موقع هدايا</a:t>
            </a:r>
            <a:endParaRPr lang="he-IL" dirty="0">
              <a:solidFill>
                <a:schemeClr val="accent1">
                  <a:lumMod val="60000"/>
                  <a:lumOff val="40000"/>
                </a:schemeClr>
              </a:solidFill>
            </a:endParaRPr>
          </a:p>
        </p:txBody>
      </p:sp>
    </p:spTree>
    <p:extLst>
      <p:ext uri="{BB962C8B-B14F-4D97-AF65-F5344CB8AC3E}">
        <p14:creationId xmlns:p14="http://schemas.microsoft.com/office/powerpoint/2010/main" val="136440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4" name="Freeform: Shape 40">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5" name="Freeform: Shape 44">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93D6A49F-EE89-4071-B6E7-AB00AC0D59BF}"/>
              </a:ext>
            </a:extLst>
          </p:cNvPr>
          <p:cNvSpPr>
            <a:spLocks noGrp="1"/>
          </p:cNvSpPr>
          <p:nvPr>
            <p:ph type="ctrTitle"/>
          </p:nvPr>
        </p:nvSpPr>
        <p:spPr>
          <a:xfrm>
            <a:off x="1898847" y="5246318"/>
            <a:ext cx="8394306" cy="1396053"/>
          </a:xfrm>
        </p:spPr>
        <p:txBody>
          <a:bodyPr anchor="b">
            <a:normAutofit/>
          </a:bodyPr>
          <a:lstStyle/>
          <a:p>
            <a:pPr algn="ctr">
              <a:lnSpc>
                <a:spcPct val="110000"/>
              </a:lnSpc>
            </a:pPr>
            <a:r>
              <a:rPr lang="he-IL" sz="3300" dirty="0">
                <a:solidFill>
                  <a:srgbClr val="C86085"/>
                </a:solidFill>
              </a:rPr>
              <a:t>פרויקט גמר</a:t>
            </a:r>
            <a:br>
              <a:rPr lang="he-IL" sz="3300" dirty="0">
                <a:solidFill>
                  <a:srgbClr val="C86085"/>
                </a:solidFill>
              </a:rPr>
            </a:br>
            <a:r>
              <a:rPr lang="he-IL" sz="2000" dirty="0">
                <a:solidFill>
                  <a:srgbClr val="C86085"/>
                </a:solidFill>
              </a:rPr>
              <a:t>מגיש: נזאר מערוף</a:t>
            </a:r>
          </a:p>
        </p:txBody>
      </p:sp>
      <p:sp>
        <p:nvSpPr>
          <p:cNvPr id="3" name="כותרת משנה 2">
            <a:extLst>
              <a:ext uri="{FF2B5EF4-FFF2-40B4-BE49-F238E27FC236}">
                <a16:creationId xmlns:a16="http://schemas.microsoft.com/office/drawing/2014/main" id="{896FA404-80E8-4D34-B5B1-5C756B56E0E9}"/>
              </a:ext>
            </a:extLst>
          </p:cNvPr>
          <p:cNvSpPr>
            <a:spLocks noGrp="1"/>
          </p:cNvSpPr>
          <p:nvPr>
            <p:ph type="subTitle" idx="1"/>
          </p:nvPr>
        </p:nvSpPr>
        <p:spPr>
          <a:xfrm>
            <a:off x="2544730" y="419748"/>
            <a:ext cx="6953250" cy="862394"/>
          </a:xfrm>
        </p:spPr>
        <p:txBody>
          <a:bodyPr anchor="t">
            <a:normAutofit/>
          </a:bodyPr>
          <a:lstStyle/>
          <a:p>
            <a:pPr algn="ctr"/>
            <a:r>
              <a:rPr lang="en-US" dirty="0">
                <a:solidFill>
                  <a:schemeClr val="accent1">
                    <a:lumMod val="60000"/>
                    <a:lumOff val="40000"/>
                  </a:schemeClr>
                </a:solidFill>
              </a:rPr>
              <a:t>Bootcump full stack developer </a:t>
            </a:r>
            <a:endParaRPr lang="he-IL" dirty="0">
              <a:solidFill>
                <a:schemeClr val="accent1">
                  <a:lumMod val="60000"/>
                  <a:lumOff val="40000"/>
                </a:schemeClr>
              </a:solidFill>
            </a:endParaRPr>
          </a:p>
        </p:txBody>
      </p:sp>
      <p:pic>
        <p:nvPicPr>
          <p:cNvPr id="5" name="תמונה 4" descr="תמונה שמכילה טקסט&#10;&#10;התיאור נוצר באופן אוטומטי">
            <a:extLst>
              <a:ext uri="{FF2B5EF4-FFF2-40B4-BE49-F238E27FC236}">
                <a16:creationId xmlns:a16="http://schemas.microsoft.com/office/drawing/2014/main" id="{FBF7305A-681D-4018-BD30-7E79B1159C94}"/>
              </a:ext>
            </a:extLst>
          </p:cNvPr>
          <p:cNvPicPr>
            <a:picLocks noChangeAspect="1"/>
          </p:cNvPicPr>
          <p:nvPr/>
        </p:nvPicPr>
        <p:blipFill rotWithShape="1">
          <a:blip r:embed="rId2"/>
          <a:srcRect r="2" b="7784"/>
          <a:stretch/>
        </p:blipFill>
        <p:spPr>
          <a:xfrm>
            <a:off x="1535186" y="1282142"/>
            <a:ext cx="8615494" cy="3644421"/>
          </a:xfrm>
          <a:prstGeom prst="rect">
            <a:avLst/>
          </a:prstGeom>
        </p:spPr>
      </p:pic>
    </p:spTree>
    <p:extLst>
      <p:ext uri="{BB962C8B-B14F-4D97-AF65-F5344CB8AC3E}">
        <p14:creationId xmlns:p14="http://schemas.microsoft.com/office/powerpoint/2010/main" val="31862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2EF0B3-18D1-46E3-9291-193E52FC793B}"/>
              </a:ext>
            </a:extLst>
          </p:cNvPr>
          <p:cNvSpPr>
            <a:spLocks noGrp="1"/>
          </p:cNvSpPr>
          <p:nvPr>
            <p:ph type="title"/>
          </p:nvPr>
        </p:nvSpPr>
        <p:spPr>
          <a:xfrm>
            <a:off x="1920240" y="442220"/>
            <a:ext cx="8770571" cy="765795"/>
          </a:xfrm>
          <a:solidFill>
            <a:schemeClr val="accent2">
              <a:lumMod val="75000"/>
            </a:schemeClr>
          </a:solidFill>
        </p:spPr>
        <p:txBody>
          <a:bodyPr/>
          <a:lstStyle/>
          <a:p>
            <a:pPr algn="ctr"/>
            <a:r>
              <a:rPr lang="ar-SA" dirty="0">
                <a:solidFill>
                  <a:schemeClr val="accent1">
                    <a:lumMod val="60000"/>
                    <a:lumOff val="40000"/>
                  </a:schemeClr>
                </a:solidFill>
              </a:rPr>
              <a:t>موقع هدايا</a:t>
            </a:r>
            <a:endParaRPr lang="he-IL" dirty="0">
              <a:solidFill>
                <a:schemeClr val="accent1">
                  <a:lumMod val="60000"/>
                  <a:lumOff val="40000"/>
                </a:schemeClr>
              </a:solidFill>
            </a:endParaRPr>
          </a:p>
        </p:txBody>
      </p:sp>
      <p:sp>
        <p:nvSpPr>
          <p:cNvPr id="3" name="מציין מיקום תוכן 2">
            <a:extLst>
              <a:ext uri="{FF2B5EF4-FFF2-40B4-BE49-F238E27FC236}">
                <a16:creationId xmlns:a16="http://schemas.microsoft.com/office/drawing/2014/main" id="{4E26EFAB-AEBA-4FE1-87A3-7AD5A5080E62}"/>
              </a:ext>
            </a:extLst>
          </p:cNvPr>
          <p:cNvSpPr>
            <a:spLocks noGrp="1"/>
          </p:cNvSpPr>
          <p:nvPr>
            <p:ph idx="1"/>
          </p:nvPr>
        </p:nvSpPr>
        <p:spPr>
          <a:xfrm>
            <a:off x="1920240" y="2312276"/>
            <a:ext cx="8770571" cy="2385559"/>
          </a:xfrm>
        </p:spPr>
        <p:txBody>
          <a:bodyPr/>
          <a:lstStyle/>
          <a:p>
            <a:pPr algn="just" rtl="1"/>
            <a:r>
              <a:rPr lang="he-IL" dirty="0">
                <a:solidFill>
                  <a:schemeClr val="accent5">
                    <a:lumMod val="75000"/>
                  </a:schemeClr>
                </a:solidFill>
              </a:rPr>
              <a:t>אתר מתנות המספק לכם את העונג בעיצוב מתנות ייחודיות לאהוביכם, חבריכם, וכל מי שיקר לכם. אתה רק צריך להוסיף את התמונה שלך או משפט על המוצר המועדף עליך והמוצר בדרך אליך. אתר המתנות קל לשימוש וכולל רקעים ומשפטים מוכנים בנושאים שונים שמשאירים השפעה יפה. אנו עומדים לשירותכם בכל התייעצות לעיצובי </a:t>
            </a:r>
            <a:r>
              <a:rPr lang="en-US" dirty="0">
                <a:solidFill>
                  <a:schemeClr val="accent5">
                    <a:lumMod val="75000"/>
                  </a:schemeClr>
                </a:solidFill>
              </a:rPr>
              <a:t>VIP </a:t>
            </a:r>
            <a:r>
              <a:rPr lang="he-IL" dirty="0">
                <a:solidFill>
                  <a:schemeClr val="accent5">
                    <a:lumMod val="75000"/>
                  </a:schemeClr>
                </a:solidFill>
              </a:rPr>
              <a:t>מיוחדים ומתנות קבוצתיות.</a:t>
            </a:r>
          </a:p>
        </p:txBody>
      </p:sp>
    </p:spTree>
    <p:extLst>
      <p:ext uri="{BB962C8B-B14F-4D97-AF65-F5344CB8AC3E}">
        <p14:creationId xmlns:p14="http://schemas.microsoft.com/office/powerpoint/2010/main" val="242499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99" name="Freeform: Shape 121">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0" name="Freeform: Shape 123">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1" name="Freeform: Shape 125">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2" name="Freeform: Shape 127">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3" name="Freeform: Shape 129">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4" name="Freeform: Shape 131">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5" name="Freeform: Shape 133">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6" name="Freeform: Shape 135">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07" name="Rectangle 13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1A81152A-6FB9-44E5-9448-D7FAF790D860}"/>
              </a:ext>
            </a:extLst>
          </p:cNvPr>
          <p:cNvSpPr>
            <a:spLocks noGrp="1"/>
          </p:cNvSpPr>
          <p:nvPr>
            <p:ph type="title"/>
          </p:nvPr>
        </p:nvSpPr>
        <p:spPr>
          <a:xfrm>
            <a:off x="457200" y="207933"/>
            <a:ext cx="6096280" cy="1928778"/>
          </a:xfrm>
        </p:spPr>
        <p:txBody>
          <a:bodyPr vert="horz" lIns="109728" tIns="109728" rIns="109728" bIns="91440" rtlCol="0" anchor="b">
            <a:normAutofit/>
          </a:bodyPr>
          <a:lstStyle/>
          <a:p>
            <a:pPr marL="0" marR="0" lvl="0" indent="0" fontAlgn="auto">
              <a:spcAft>
                <a:spcPts val="0"/>
              </a:spcAft>
              <a:tabLst/>
              <a:defRPr/>
            </a:pPr>
            <a:r>
              <a:rPr kumimoji="0" lang="en-US" sz="2700" i="0" u="none" strike="noStrike" cap="none" spc="150" normalizeH="0" noProof="0" dirty="0">
                <a:ln>
                  <a:noFill/>
                </a:ln>
                <a:solidFill>
                  <a:schemeClr val="tx1">
                    <a:lumMod val="85000"/>
                    <a:lumOff val="15000"/>
                  </a:schemeClr>
                </a:solidFill>
                <a:effectLst/>
                <a:uLnTx/>
                <a:uFillTx/>
              </a:rPr>
              <a:t>I am using all this Techniques and libraries and packages</a:t>
            </a:r>
            <a:br>
              <a:rPr kumimoji="0" lang="en-US" sz="3800" i="0" u="none" strike="noStrike" cap="none" spc="150" normalizeH="0" noProof="0" dirty="0">
                <a:ln>
                  <a:noFill/>
                </a:ln>
                <a:solidFill>
                  <a:schemeClr val="tx1">
                    <a:lumMod val="85000"/>
                    <a:lumOff val="15000"/>
                  </a:schemeClr>
                </a:solidFill>
                <a:effectLst/>
                <a:uLnTx/>
                <a:uFillTx/>
              </a:rPr>
            </a:br>
            <a:endParaRPr lang="en-US" sz="3800" spc="150" dirty="0">
              <a:solidFill>
                <a:schemeClr val="tx1">
                  <a:lumMod val="85000"/>
                  <a:lumOff val="15000"/>
                </a:schemeClr>
              </a:solidFill>
            </a:endParaRPr>
          </a:p>
        </p:txBody>
      </p:sp>
      <p:sp>
        <p:nvSpPr>
          <p:cNvPr id="3" name="מציין מיקום תוכן 2">
            <a:extLst>
              <a:ext uri="{FF2B5EF4-FFF2-40B4-BE49-F238E27FC236}">
                <a16:creationId xmlns:a16="http://schemas.microsoft.com/office/drawing/2014/main" id="{EBC0390C-4FB3-4A36-A033-0F6D9288873A}"/>
              </a:ext>
            </a:extLst>
          </p:cNvPr>
          <p:cNvSpPr>
            <a:spLocks noGrp="1"/>
          </p:cNvSpPr>
          <p:nvPr>
            <p:ph type="body" idx="1"/>
          </p:nvPr>
        </p:nvSpPr>
        <p:spPr>
          <a:xfrm>
            <a:off x="139959" y="2136711"/>
            <a:ext cx="6540759" cy="4513356"/>
          </a:xfrm>
        </p:spPr>
        <p:txBody>
          <a:bodyPr vert="horz" lIns="109728" tIns="109728" rIns="109728" bIns="91440" rtlCol="0" anchor="t">
            <a:noAutofit/>
          </a:bodyPr>
          <a:lstStyle/>
          <a:p>
            <a:pPr>
              <a:lnSpc>
                <a:spcPct val="120000"/>
              </a:lnSpc>
              <a:spcBef>
                <a:spcPts val="930"/>
              </a:spcBef>
            </a:pPr>
            <a:r>
              <a:rPr lang="en-US" spc="150" dirty="0">
                <a:solidFill>
                  <a:schemeClr val="tx1">
                    <a:lumMod val="85000"/>
                    <a:lumOff val="15000"/>
                  </a:schemeClr>
                </a:solidFill>
                <a:effectLst>
                  <a:outerShdw blurRad="38100" dist="38100" dir="2700000" algn="tl">
                    <a:srgbClr val="000000">
                      <a:alpha val="43137"/>
                    </a:srgbClr>
                  </a:outerShdw>
                </a:effectLst>
              </a:rPr>
              <a:t>- HTML5 and CSS3: Semantic Elements, CSS Grid, Flex box.</a:t>
            </a:r>
          </a:p>
          <a:p>
            <a:pPr>
              <a:lnSpc>
                <a:spcPct val="120000"/>
              </a:lnSpc>
              <a:spcBef>
                <a:spcPts val="930"/>
              </a:spcBef>
            </a:pPr>
            <a:r>
              <a:rPr lang="en-US" spc="150" dirty="0">
                <a:solidFill>
                  <a:schemeClr val="tx1">
                    <a:lumMod val="85000"/>
                    <a:lumOff val="15000"/>
                  </a:schemeClr>
                </a:solidFill>
                <a:effectLst>
                  <a:outerShdw blurRad="38100" dist="38100" dir="2700000" algn="tl">
                    <a:srgbClr val="000000">
                      <a:alpha val="43137"/>
                    </a:srgbClr>
                  </a:outerShdw>
                </a:effectLst>
              </a:rPr>
              <a:t>- React: Components, Props, Events, Hooks, Router, Axios.</a:t>
            </a:r>
          </a:p>
          <a:p>
            <a:pPr>
              <a:lnSpc>
                <a:spcPct val="120000"/>
              </a:lnSpc>
              <a:spcBef>
                <a:spcPts val="930"/>
              </a:spcBef>
            </a:pPr>
            <a:r>
              <a:rPr lang="en-US" spc="150" dirty="0">
                <a:solidFill>
                  <a:schemeClr val="tx1">
                    <a:lumMod val="85000"/>
                    <a:lumOff val="15000"/>
                  </a:schemeClr>
                </a:solidFill>
                <a:effectLst>
                  <a:outerShdw blurRad="38100" dist="38100" dir="2700000" algn="tl">
                    <a:srgbClr val="000000">
                      <a:alpha val="43137"/>
                    </a:srgbClr>
                  </a:outerShdw>
                </a:effectLst>
              </a:rPr>
              <a:t>- Redux: Store, Reducers, Actions.</a:t>
            </a:r>
          </a:p>
          <a:p>
            <a:pPr>
              <a:lnSpc>
                <a:spcPct val="120000"/>
              </a:lnSpc>
              <a:spcBef>
                <a:spcPts val="930"/>
              </a:spcBef>
            </a:pPr>
            <a:r>
              <a:rPr lang="en-US" spc="150" dirty="0">
                <a:solidFill>
                  <a:schemeClr val="tx1">
                    <a:lumMod val="85000"/>
                    <a:lumOff val="15000"/>
                  </a:schemeClr>
                </a:solidFill>
                <a:effectLst>
                  <a:outerShdw blurRad="38100" dist="38100" dir="2700000" algn="tl">
                    <a:srgbClr val="000000">
                      <a:alpha val="43137"/>
                    </a:srgbClr>
                  </a:outerShdw>
                </a:effectLst>
              </a:rPr>
              <a:t>- Node &amp; Express: Web API, Body Parser, File Upload, JWT.</a:t>
            </a:r>
          </a:p>
          <a:p>
            <a:pPr>
              <a:lnSpc>
                <a:spcPct val="120000"/>
              </a:lnSpc>
              <a:spcBef>
                <a:spcPts val="930"/>
              </a:spcBef>
            </a:pPr>
            <a:r>
              <a:rPr lang="en-US" spc="150" dirty="0">
                <a:solidFill>
                  <a:schemeClr val="tx1">
                    <a:lumMod val="85000"/>
                    <a:lumOff val="15000"/>
                  </a:schemeClr>
                </a:solidFill>
                <a:effectLst>
                  <a:outerShdw blurRad="38100" dist="38100" dir="2700000" algn="tl">
                    <a:srgbClr val="000000">
                      <a:alpha val="43137"/>
                    </a:srgbClr>
                  </a:outerShdw>
                </a:effectLst>
              </a:rPr>
              <a:t>- MongoDB: Mongoose, Aggregation.</a:t>
            </a:r>
          </a:p>
          <a:p>
            <a:pPr>
              <a:lnSpc>
                <a:spcPct val="120000"/>
              </a:lnSpc>
              <a:spcBef>
                <a:spcPts val="930"/>
              </a:spcBef>
            </a:pPr>
            <a:r>
              <a:rPr lang="en-US" spc="150" dirty="0">
                <a:solidFill>
                  <a:schemeClr val="tx1">
                    <a:lumMod val="85000"/>
                    <a:lumOff val="15000"/>
                  </a:schemeClr>
                </a:solidFill>
                <a:effectLst>
                  <a:outerShdw blurRad="38100" dist="38100" dir="2700000" algn="tl">
                    <a:srgbClr val="000000">
                      <a:alpha val="43137"/>
                    </a:srgbClr>
                  </a:outerShdw>
                </a:effectLst>
              </a:rPr>
              <a:t>- Development: ESLint,Babel,Git , Github .</a:t>
            </a:r>
          </a:p>
          <a:p>
            <a:pPr>
              <a:lnSpc>
                <a:spcPct val="120000"/>
              </a:lnSpc>
              <a:spcBef>
                <a:spcPts val="930"/>
              </a:spcBef>
            </a:pPr>
            <a:r>
              <a:rPr lang="en-US" spc="150" dirty="0">
                <a:solidFill>
                  <a:schemeClr val="tx1">
                    <a:lumMod val="85000"/>
                    <a:lumOff val="15000"/>
                  </a:schemeClr>
                </a:solidFill>
                <a:effectLst>
                  <a:outerShdw blurRad="38100" dist="38100" dir="2700000" algn="tl">
                    <a:srgbClr val="000000">
                      <a:alpha val="43137"/>
                    </a:srgbClr>
                  </a:outerShdw>
                </a:effectLst>
              </a:rPr>
              <a:t>- Deployment: Heroku.</a:t>
            </a:r>
          </a:p>
        </p:txBody>
      </p:sp>
      <p:sp>
        <p:nvSpPr>
          <p:cNvPr id="208" name="Freeform: Shape 139">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2" name="Freeform: Shape 141">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9" name="Freeform: Shape 143">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תמונה 4">
            <a:extLst>
              <a:ext uri="{FF2B5EF4-FFF2-40B4-BE49-F238E27FC236}">
                <a16:creationId xmlns:a16="http://schemas.microsoft.com/office/drawing/2014/main" id="{FFD8B01F-EDD5-4F43-8966-9F5D4328E5E8}"/>
              </a:ext>
            </a:extLst>
          </p:cNvPr>
          <p:cNvPicPr>
            <a:picLocks noChangeAspect="1"/>
          </p:cNvPicPr>
          <p:nvPr/>
        </p:nvPicPr>
        <p:blipFill rotWithShape="1">
          <a:blip r:embed="rId2"/>
          <a:srcRect l="22882" r="40999"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26507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02FF6B7-5D3A-473E-AD7A-B292DE7D388E}"/>
              </a:ext>
            </a:extLst>
          </p:cNvPr>
          <p:cNvPicPr>
            <a:picLocks noChangeAspect="1"/>
          </p:cNvPicPr>
          <p:nvPr/>
        </p:nvPicPr>
        <p:blipFill>
          <a:blip r:embed="rId2"/>
          <a:stretch>
            <a:fillRect/>
          </a:stretch>
        </p:blipFill>
        <p:spPr>
          <a:xfrm>
            <a:off x="242596" y="247411"/>
            <a:ext cx="11792952" cy="3015950"/>
          </a:xfrm>
          <a:prstGeom prst="rect">
            <a:avLst/>
          </a:prstGeom>
        </p:spPr>
      </p:pic>
      <p:pic>
        <p:nvPicPr>
          <p:cNvPr id="7" name="תמונה 6">
            <a:extLst>
              <a:ext uri="{FF2B5EF4-FFF2-40B4-BE49-F238E27FC236}">
                <a16:creationId xmlns:a16="http://schemas.microsoft.com/office/drawing/2014/main" id="{08BEF960-77E4-4574-8587-21D43A8922D6}"/>
              </a:ext>
            </a:extLst>
          </p:cNvPr>
          <p:cNvPicPr>
            <a:picLocks noChangeAspect="1"/>
          </p:cNvPicPr>
          <p:nvPr/>
        </p:nvPicPr>
        <p:blipFill>
          <a:blip r:embed="rId3"/>
          <a:stretch>
            <a:fillRect/>
          </a:stretch>
        </p:blipFill>
        <p:spPr>
          <a:xfrm>
            <a:off x="242597" y="3429000"/>
            <a:ext cx="5461917" cy="3181589"/>
          </a:xfrm>
          <a:prstGeom prst="rect">
            <a:avLst/>
          </a:prstGeom>
        </p:spPr>
      </p:pic>
      <p:pic>
        <p:nvPicPr>
          <p:cNvPr id="9" name="תמונה 8" descr="תמונה שמכילה טקסט, צילום מסך, צג, מקורה&#10;&#10;התיאור נוצר באופן אוטומטי">
            <a:extLst>
              <a:ext uri="{FF2B5EF4-FFF2-40B4-BE49-F238E27FC236}">
                <a16:creationId xmlns:a16="http://schemas.microsoft.com/office/drawing/2014/main" id="{98BD4B9F-F1EC-4AA2-93AB-6B3F56FE8CBA}"/>
              </a:ext>
            </a:extLst>
          </p:cNvPr>
          <p:cNvPicPr>
            <a:picLocks noChangeAspect="1"/>
          </p:cNvPicPr>
          <p:nvPr/>
        </p:nvPicPr>
        <p:blipFill>
          <a:blip r:embed="rId4"/>
          <a:stretch>
            <a:fillRect/>
          </a:stretch>
        </p:blipFill>
        <p:spPr>
          <a:xfrm>
            <a:off x="5793369" y="3429000"/>
            <a:ext cx="6242179" cy="3181589"/>
          </a:xfrm>
          <a:prstGeom prst="rect">
            <a:avLst/>
          </a:prstGeom>
        </p:spPr>
      </p:pic>
    </p:spTree>
    <p:extLst>
      <p:ext uri="{BB962C8B-B14F-4D97-AF65-F5344CB8AC3E}">
        <p14:creationId xmlns:p14="http://schemas.microsoft.com/office/powerpoint/2010/main" val="57971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מציין מיקום טקסט 4">
            <a:extLst>
              <a:ext uri="{FF2B5EF4-FFF2-40B4-BE49-F238E27FC236}">
                <a16:creationId xmlns:a16="http://schemas.microsoft.com/office/drawing/2014/main" id="{5EA20643-3DC2-4AEB-9546-EB6D98AEC9DF}"/>
              </a:ext>
            </a:extLst>
          </p:cNvPr>
          <p:cNvSpPr>
            <a:spLocks noGrp="1"/>
          </p:cNvSpPr>
          <p:nvPr>
            <p:ph type="body" idx="1"/>
          </p:nvPr>
        </p:nvSpPr>
        <p:spPr>
          <a:xfrm>
            <a:off x="2084295" y="163586"/>
            <a:ext cx="1824975" cy="6371438"/>
          </a:xfrm>
        </p:spPr>
        <p:txBody>
          <a:bodyPr>
            <a:normAutofit/>
          </a:bodyPr>
          <a:lstStyle/>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 Display Products</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1. create products div</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2. add product attributes</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3. add link, image, name and price</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 Create React App</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1. </a:t>
            </a:r>
            <a:r>
              <a:rPr kumimoji="0" lang="en-US" sz="8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npx</a:t>
            </a: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create-react-app frontend</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2. </a:t>
            </a:r>
            <a:r>
              <a:rPr kumimoji="0" lang="en-US" sz="8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npm</a:t>
            </a: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start</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3. Remove unused files</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4. copy index.html content to App.js</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5. copy style.css content to index.css</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6. replace class with className</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6. Share Code On Github</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1. Initialize git repository</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2. Commit changes</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3. Create </a:t>
            </a:r>
            <a:r>
              <a:rPr kumimoji="0" lang="en-US" sz="8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github</a:t>
            </a: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account</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4. Create repo on </a:t>
            </a:r>
            <a:r>
              <a:rPr kumimoji="0" lang="en-US" sz="8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github</a:t>
            </a:r>
            <a:endPar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5. connect local repo to </a:t>
            </a:r>
            <a:r>
              <a:rPr kumimoji="0" lang="en-US" sz="8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github</a:t>
            </a: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repo</a:t>
            </a:r>
          </a:p>
          <a:p>
            <a:pPr marL="0" marR="0" lvl="0" indent="0" algn="l"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6. push changes to </a:t>
            </a:r>
            <a:r>
              <a:rPr kumimoji="0" lang="en-US" sz="8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github</a:t>
            </a:r>
            <a:endParaRPr lang="he-IL" dirty="0"/>
          </a:p>
        </p:txBody>
      </p:sp>
      <p:sp>
        <p:nvSpPr>
          <p:cNvPr id="6" name="מציין מיקום תוכן 5">
            <a:extLst>
              <a:ext uri="{FF2B5EF4-FFF2-40B4-BE49-F238E27FC236}">
                <a16:creationId xmlns:a16="http://schemas.microsoft.com/office/drawing/2014/main" id="{2A63A98D-645F-4263-9F04-902F456F1116}"/>
              </a:ext>
            </a:extLst>
          </p:cNvPr>
          <p:cNvSpPr>
            <a:spLocks noGrp="1"/>
          </p:cNvSpPr>
          <p:nvPr>
            <p:ph sz="half" idx="2"/>
          </p:nvPr>
        </p:nvSpPr>
        <p:spPr>
          <a:xfrm>
            <a:off x="161539" y="207628"/>
            <a:ext cx="1922756" cy="6327396"/>
          </a:xfrm>
        </p:spPr>
        <p:txBody>
          <a:bodyPr/>
          <a:lstStyle/>
          <a:p>
            <a:r>
              <a:rPr lang="en-US" sz="800" dirty="0"/>
              <a:t>1. Introduction to this course</a:t>
            </a:r>
          </a:p>
          <a:p>
            <a:r>
              <a:rPr lang="en-US" sz="800" dirty="0"/>
              <a:t>   1. what you will build</a:t>
            </a:r>
          </a:p>
          <a:p>
            <a:r>
              <a:rPr lang="en-US" sz="800" dirty="0"/>
              <a:t>   2. what you will learn</a:t>
            </a:r>
          </a:p>
          <a:p>
            <a:r>
              <a:rPr lang="en-US" sz="800" dirty="0"/>
              <a:t>   3. who are audiences</a:t>
            </a:r>
          </a:p>
          <a:p>
            <a:r>
              <a:rPr lang="en-US" sz="800" dirty="0"/>
              <a:t>2. Install Tools</a:t>
            </a:r>
          </a:p>
          <a:p>
            <a:r>
              <a:rPr lang="en-US" sz="800" dirty="0"/>
              <a:t>   1. Code Editor</a:t>
            </a:r>
          </a:p>
          <a:p>
            <a:r>
              <a:rPr lang="en-US" sz="800" dirty="0"/>
              <a:t>   2. Web Browser</a:t>
            </a:r>
          </a:p>
          <a:p>
            <a:r>
              <a:rPr lang="en-US" sz="800" dirty="0"/>
              <a:t>   3. VS Code Extension</a:t>
            </a:r>
          </a:p>
          <a:p>
            <a:r>
              <a:rPr lang="en-US" sz="800" dirty="0"/>
              <a:t>3. Website Template</a:t>
            </a:r>
          </a:p>
          <a:p>
            <a:r>
              <a:rPr lang="en-US" sz="800" dirty="0"/>
              <a:t>   1. Create HADAYA folder</a:t>
            </a:r>
          </a:p>
          <a:p>
            <a:r>
              <a:rPr lang="en-US" sz="800" dirty="0"/>
              <a:t>   2. create template folder</a:t>
            </a:r>
          </a:p>
          <a:p>
            <a:r>
              <a:rPr lang="en-US" sz="800" dirty="0"/>
              <a:t>   3. create index.html</a:t>
            </a:r>
          </a:p>
          <a:p>
            <a:r>
              <a:rPr lang="en-US" sz="800" dirty="0"/>
              <a:t>   4. add default HTML code</a:t>
            </a:r>
          </a:p>
          <a:p>
            <a:r>
              <a:rPr lang="en-US" sz="800" dirty="0"/>
              <a:t>   5. link to style.css</a:t>
            </a:r>
          </a:p>
          <a:p>
            <a:r>
              <a:rPr lang="en-US" sz="800" dirty="0"/>
              <a:t>   6. create header, main and footer</a:t>
            </a:r>
          </a:p>
          <a:p>
            <a:r>
              <a:rPr kumimoji="0" lang="en-US" sz="8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 7. style elements</a:t>
            </a:r>
          </a:p>
          <a:p>
            <a:endParaRPr lang="he-IL" sz="800" dirty="0"/>
          </a:p>
        </p:txBody>
      </p:sp>
      <p:sp>
        <p:nvSpPr>
          <p:cNvPr id="7" name="מציין מיקום טקסט 6">
            <a:extLst>
              <a:ext uri="{FF2B5EF4-FFF2-40B4-BE49-F238E27FC236}">
                <a16:creationId xmlns:a16="http://schemas.microsoft.com/office/drawing/2014/main" id="{8C0FC719-28D3-49C1-AD47-8BBF2B9C42B2}"/>
              </a:ext>
            </a:extLst>
          </p:cNvPr>
          <p:cNvSpPr>
            <a:spLocks noGrp="1"/>
          </p:cNvSpPr>
          <p:nvPr>
            <p:ph type="body" sz="quarter" idx="3"/>
          </p:nvPr>
        </p:nvSpPr>
        <p:spPr>
          <a:xfrm>
            <a:off x="4065742" y="207627"/>
            <a:ext cx="2213436" cy="6327397"/>
          </a:xfrm>
        </p:spPr>
        <p:txBody>
          <a:bodyPr>
            <a:normAutofit/>
          </a:bodyPr>
          <a:lstStyle/>
          <a:p>
            <a:pPr>
              <a:lnSpc>
                <a:spcPct val="100000"/>
              </a:lnSpc>
            </a:pPr>
            <a:r>
              <a:rPr lang="en-US" sz="900" b="0" dirty="0">
                <a:solidFill>
                  <a:schemeClr val="accent6">
                    <a:lumMod val="75000"/>
                  </a:schemeClr>
                </a:solidFill>
                <a:effectLst/>
                <a:latin typeface="Fira Code"/>
              </a:rPr>
              <a:t>7. Create Rating and Product Component</a:t>
            </a:r>
          </a:p>
          <a:p>
            <a:pPr>
              <a:lnSpc>
                <a:spcPct val="100000"/>
              </a:lnSpc>
            </a:pPr>
            <a:r>
              <a:rPr lang="en-US" sz="900" b="0" dirty="0">
                <a:solidFill>
                  <a:schemeClr val="accent6">
                    <a:lumMod val="75000"/>
                  </a:schemeClr>
                </a:solidFill>
                <a:effectLst/>
                <a:latin typeface="Fira Code"/>
              </a:rPr>
              <a:t>   1. create components/Rating.js</a:t>
            </a:r>
          </a:p>
          <a:p>
            <a:pPr>
              <a:lnSpc>
                <a:spcPct val="100000"/>
              </a:lnSpc>
            </a:pPr>
            <a:r>
              <a:rPr lang="en-US" sz="900" b="0" dirty="0">
                <a:solidFill>
                  <a:schemeClr val="accent6">
                    <a:lumMod val="75000"/>
                  </a:schemeClr>
                </a:solidFill>
                <a:effectLst/>
                <a:latin typeface="Fira Code"/>
              </a:rPr>
              <a:t>   2. create div.rating</a:t>
            </a:r>
          </a:p>
          <a:p>
            <a:pPr>
              <a:lnSpc>
                <a:spcPct val="100000"/>
              </a:lnSpc>
            </a:pPr>
            <a:r>
              <a:rPr lang="en-US" sz="900" b="0" dirty="0">
                <a:solidFill>
                  <a:schemeClr val="accent6">
                    <a:lumMod val="75000"/>
                  </a:schemeClr>
                </a:solidFill>
                <a:effectLst/>
                <a:latin typeface="Fira Code"/>
              </a:rPr>
              <a:t>   3. style div.rating, span and last span</a:t>
            </a:r>
          </a:p>
          <a:p>
            <a:pPr>
              <a:lnSpc>
                <a:spcPct val="100000"/>
              </a:lnSpc>
            </a:pPr>
            <a:r>
              <a:rPr lang="en-US" sz="900" b="0" dirty="0">
                <a:solidFill>
                  <a:schemeClr val="accent6">
                    <a:lumMod val="75000"/>
                  </a:schemeClr>
                </a:solidFill>
                <a:effectLst/>
                <a:latin typeface="Fira Code"/>
              </a:rPr>
              <a:t>   4. Create Product component</a:t>
            </a:r>
          </a:p>
          <a:p>
            <a:pPr>
              <a:lnSpc>
                <a:spcPct val="100000"/>
              </a:lnSpc>
            </a:pPr>
            <a:r>
              <a:rPr lang="en-US" sz="900" b="0" dirty="0">
                <a:solidFill>
                  <a:schemeClr val="accent6">
                    <a:lumMod val="75000"/>
                  </a:schemeClr>
                </a:solidFill>
                <a:effectLst/>
                <a:latin typeface="Fira Code"/>
              </a:rPr>
              <a:t>   5. Use Rating component</a:t>
            </a:r>
          </a:p>
          <a:p>
            <a:pPr>
              <a:lnSpc>
                <a:spcPct val="100000"/>
              </a:lnSpc>
            </a:pPr>
            <a:r>
              <a:rPr lang="en-US" sz="900" b="0" dirty="0">
                <a:solidFill>
                  <a:schemeClr val="accent6">
                    <a:lumMod val="75000"/>
                  </a:schemeClr>
                </a:solidFill>
                <a:effectLst/>
                <a:latin typeface="Fira Code"/>
              </a:rPr>
              <a:t>8. Build Product Screen</a:t>
            </a:r>
          </a:p>
          <a:p>
            <a:pPr>
              <a:lnSpc>
                <a:spcPct val="100000"/>
              </a:lnSpc>
            </a:pPr>
            <a:r>
              <a:rPr lang="en-US" sz="900" b="0" dirty="0">
                <a:solidFill>
                  <a:schemeClr val="accent6">
                    <a:lumMod val="75000"/>
                  </a:schemeClr>
                </a:solidFill>
                <a:effectLst/>
                <a:latin typeface="Fira Code"/>
              </a:rPr>
              <a:t>   1. Install react-router-</a:t>
            </a:r>
            <a:r>
              <a:rPr lang="en-US" sz="900" b="0" dirty="0" err="1">
                <a:solidFill>
                  <a:schemeClr val="accent6">
                    <a:lumMod val="75000"/>
                  </a:schemeClr>
                </a:solidFill>
                <a:effectLst/>
                <a:latin typeface="Fira Code"/>
              </a:rPr>
              <a:t>dom</a:t>
            </a:r>
            <a:endParaRPr lang="en-US" sz="900" b="0" dirty="0">
              <a:solidFill>
                <a:schemeClr val="accent6">
                  <a:lumMod val="75000"/>
                </a:schemeClr>
              </a:solidFill>
              <a:effectLst/>
              <a:latin typeface="Fira Code"/>
            </a:endParaRPr>
          </a:p>
          <a:p>
            <a:pPr>
              <a:lnSpc>
                <a:spcPct val="100000"/>
              </a:lnSpc>
            </a:pPr>
            <a:r>
              <a:rPr lang="en-US" sz="900" b="0" dirty="0">
                <a:solidFill>
                  <a:schemeClr val="accent6">
                    <a:lumMod val="75000"/>
                  </a:schemeClr>
                </a:solidFill>
                <a:effectLst/>
                <a:latin typeface="Fira Code"/>
              </a:rPr>
              <a:t>   2. Use BrowserRouter and Route for Home Screen</a:t>
            </a:r>
          </a:p>
          <a:p>
            <a:pPr>
              <a:lnSpc>
                <a:spcPct val="100000"/>
              </a:lnSpc>
            </a:pPr>
            <a:r>
              <a:rPr lang="en-US" sz="900" b="0" dirty="0">
                <a:solidFill>
                  <a:schemeClr val="accent6">
                    <a:lumMod val="75000"/>
                  </a:schemeClr>
                </a:solidFill>
                <a:effectLst/>
                <a:latin typeface="Fira Code"/>
              </a:rPr>
              <a:t>   3. Create HomeScreen.js</a:t>
            </a:r>
          </a:p>
          <a:p>
            <a:pPr>
              <a:lnSpc>
                <a:spcPct val="100000"/>
              </a:lnSpc>
            </a:pPr>
            <a:r>
              <a:rPr lang="en-US" sz="900" b="0" dirty="0">
                <a:solidFill>
                  <a:schemeClr val="accent6">
                    <a:lumMod val="75000"/>
                  </a:schemeClr>
                </a:solidFill>
                <a:effectLst/>
                <a:latin typeface="Fira Code"/>
              </a:rPr>
              <a:t>   4. Add product list code there</a:t>
            </a:r>
          </a:p>
          <a:p>
            <a:pPr>
              <a:lnSpc>
                <a:spcPct val="100000"/>
              </a:lnSpc>
            </a:pPr>
            <a:r>
              <a:rPr lang="en-US" sz="900" b="0" dirty="0">
                <a:solidFill>
                  <a:schemeClr val="accent6">
                    <a:lumMod val="75000"/>
                  </a:schemeClr>
                </a:solidFill>
                <a:effectLst/>
                <a:latin typeface="Fira Code"/>
              </a:rPr>
              <a:t>   5. Create ProductScreen.js</a:t>
            </a:r>
          </a:p>
          <a:p>
            <a:pPr>
              <a:lnSpc>
                <a:spcPct val="100000"/>
              </a:lnSpc>
            </a:pPr>
            <a:r>
              <a:rPr lang="en-US" sz="900" b="0" dirty="0">
                <a:solidFill>
                  <a:schemeClr val="accent6">
                    <a:lumMod val="75000"/>
                  </a:schemeClr>
                </a:solidFill>
                <a:effectLst/>
                <a:latin typeface="Fira Code"/>
              </a:rPr>
              <a:t>   6. Add new Route from product details to App.js</a:t>
            </a:r>
          </a:p>
          <a:p>
            <a:pPr>
              <a:lnSpc>
                <a:spcPct val="100000"/>
              </a:lnSpc>
            </a:pPr>
            <a:r>
              <a:rPr lang="en-US" sz="900" b="0" dirty="0">
                <a:solidFill>
                  <a:schemeClr val="accent6">
                    <a:lumMod val="75000"/>
                  </a:schemeClr>
                </a:solidFill>
                <a:effectLst/>
                <a:latin typeface="Fira Code"/>
              </a:rPr>
              <a:t>   7. Create 3 columns for product image, info and action</a:t>
            </a:r>
          </a:p>
          <a:p>
            <a:pPr>
              <a:lnSpc>
                <a:spcPct val="100000"/>
              </a:lnSpc>
            </a:pPr>
            <a:endParaRPr lang="he-IL" dirty="0">
              <a:solidFill>
                <a:schemeClr val="accent6">
                  <a:lumMod val="75000"/>
                </a:schemeClr>
              </a:solidFill>
            </a:endParaRPr>
          </a:p>
        </p:txBody>
      </p:sp>
      <p:sp>
        <p:nvSpPr>
          <p:cNvPr id="8" name="מציין מיקום תוכן 7">
            <a:extLst>
              <a:ext uri="{FF2B5EF4-FFF2-40B4-BE49-F238E27FC236}">
                <a16:creationId xmlns:a16="http://schemas.microsoft.com/office/drawing/2014/main" id="{D3A54629-DA9A-48D0-A160-FD9748F274FE}"/>
              </a:ext>
            </a:extLst>
          </p:cNvPr>
          <p:cNvSpPr>
            <a:spLocks noGrp="1"/>
          </p:cNvSpPr>
          <p:nvPr>
            <p:ph sz="quarter" idx="4"/>
          </p:nvPr>
        </p:nvSpPr>
        <p:spPr>
          <a:xfrm>
            <a:off x="9762694" y="163586"/>
            <a:ext cx="2008204" cy="6283352"/>
          </a:xfrm>
        </p:spPr>
        <p:txBody>
          <a:bodyPr/>
          <a:lstStyle/>
          <a:p>
            <a:pPr>
              <a:lnSpc>
                <a:spcPct val="100000"/>
              </a:lnSpc>
            </a:pPr>
            <a:r>
              <a:rPr lang="en-US" sz="800" b="0" dirty="0">
                <a:solidFill>
                  <a:schemeClr val="accent6">
                    <a:lumMod val="75000"/>
                  </a:schemeClr>
                </a:solidFill>
                <a:effectLst/>
                <a:latin typeface="Fira Code"/>
              </a:rPr>
              <a:t>11. Install </a:t>
            </a:r>
            <a:r>
              <a:rPr lang="en-US" sz="800" b="0" dirty="0" err="1">
                <a:solidFill>
                  <a:schemeClr val="accent6">
                    <a:lumMod val="75000"/>
                  </a:schemeClr>
                </a:solidFill>
                <a:effectLst/>
                <a:latin typeface="Fira Code"/>
              </a:rPr>
              <a:t>ESlint</a:t>
            </a:r>
            <a:r>
              <a:rPr lang="en-US" sz="800" b="0" dirty="0">
                <a:solidFill>
                  <a:schemeClr val="accent6">
                    <a:lumMod val="75000"/>
                  </a:schemeClr>
                </a:solidFill>
                <a:effectLst/>
                <a:latin typeface="Fira Code"/>
              </a:rPr>
              <a:t> For Code Linting</a:t>
            </a:r>
          </a:p>
          <a:p>
            <a:pPr>
              <a:lnSpc>
                <a:spcPct val="100000"/>
              </a:lnSpc>
            </a:pPr>
            <a:r>
              <a:rPr lang="en-US" sz="800" b="0" dirty="0">
                <a:solidFill>
                  <a:schemeClr val="accent6">
                    <a:lumMod val="75000"/>
                  </a:schemeClr>
                </a:solidFill>
                <a:effectLst/>
                <a:latin typeface="Fira Code"/>
              </a:rPr>
              <a:t>    1. install </a:t>
            </a:r>
            <a:r>
              <a:rPr lang="en-US" sz="800" b="0" dirty="0" err="1">
                <a:solidFill>
                  <a:schemeClr val="accent6">
                    <a:lumMod val="75000"/>
                  </a:schemeClr>
                </a:solidFill>
                <a:effectLst/>
                <a:latin typeface="Fira Code"/>
              </a:rPr>
              <a:t>VSCode</a:t>
            </a:r>
            <a:r>
              <a:rPr lang="en-US" sz="800" b="0" dirty="0">
                <a:solidFill>
                  <a:schemeClr val="accent6">
                    <a:lumMod val="75000"/>
                  </a:schemeClr>
                </a:solidFill>
                <a:effectLst/>
                <a:latin typeface="Fira Code"/>
              </a:rPr>
              <a:t> </a:t>
            </a:r>
            <a:r>
              <a:rPr lang="en-US" sz="800" b="0" dirty="0" err="1">
                <a:solidFill>
                  <a:schemeClr val="accent6">
                    <a:lumMod val="75000"/>
                  </a:schemeClr>
                </a:solidFill>
                <a:effectLst/>
                <a:latin typeface="Fira Code"/>
              </a:rPr>
              <a:t>eslint</a:t>
            </a:r>
            <a:r>
              <a:rPr lang="en-US" sz="800" b="0" dirty="0">
                <a:solidFill>
                  <a:schemeClr val="accent6">
                    <a:lumMod val="75000"/>
                  </a:schemeClr>
                </a:solidFill>
                <a:effectLst/>
                <a:latin typeface="Fira Code"/>
              </a:rPr>
              <a:t> extension</a:t>
            </a:r>
          </a:p>
          <a:p>
            <a:pPr>
              <a:lnSpc>
                <a:spcPct val="100000"/>
              </a:lnSpc>
            </a:pPr>
            <a:r>
              <a:rPr lang="en-US" sz="800" b="0" dirty="0">
                <a:solidFill>
                  <a:schemeClr val="accent6">
                    <a:lumMod val="75000"/>
                  </a:schemeClr>
                </a:solidFill>
                <a:effectLst/>
                <a:latin typeface="Fira Code"/>
              </a:rPr>
              <a:t>    2. </a:t>
            </a:r>
            <a:r>
              <a:rPr lang="en-US" sz="800" b="0" dirty="0" err="1">
                <a:solidFill>
                  <a:schemeClr val="accent6">
                    <a:lumMod val="75000"/>
                  </a:schemeClr>
                </a:solidFill>
                <a:effectLst/>
                <a:latin typeface="Fira Code"/>
              </a:rPr>
              <a:t>npm</a:t>
            </a:r>
            <a:r>
              <a:rPr lang="en-US" sz="800" b="0" dirty="0">
                <a:solidFill>
                  <a:schemeClr val="accent6">
                    <a:lumMod val="75000"/>
                  </a:schemeClr>
                </a:solidFill>
                <a:effectLst/>
                <a:latin typeface="Fira Code"/>
              </a:rPr>
              <a:t> install -D </a:t>
            </a:r>
            <a:r>
              <a:rPr lang="en-US" sz="800" b="0" dirty="0" err="1">
                <a:solidFill>
                  <a:schemeClr val="accent6">
                    <a:lumMod val="75000"/>
                  </a:schemeClr>
                </a:solidFill>
                <a:effectLst/>
                <a:latin typeface="Fira Code"/>
              </a:rPr>
              <a:t>eslint</a:t>
            </a:r>
            <a:endParaRPr lang="en-US" sz="800" b="0" dirty="0">
              <a:solidFill>
                <a:schemeClr val="accent6">
                  <a:lumMod val="75000"/>
                </a:schemeClr>
              </a:solidFill>
              <a:effectLst/>
              <a:latin typeface="Fira Code"/>
            </a:endParaRPr>
          </a:p>
          <a:p>
            <a:pPr>
              <a:lnSpc>
                <a:spcPct val="100000"/>
              </a:lnSpc>
            </a:pPr>
            <a:r>
              <a:rPr lang="en-US" sz="800" b="0" dirty="0">
                <a:solidFill>
                  <a:schemeClr val="accent6">
                    <a:lumMod val="75000"/>
                  </a:schemeClr>
                </a:solidFill>
                <a:effectLst/>
                <a:latin typeface="Fira Code"/>
              </a:rPr>
              <a:t>    3. run ./</a:t>
            </a:r>
            <a:r>
              <a:rPr lang="en-US" sz="800" b="0" dirty="0" err="1">
                <a:solidFill>
                  <a:schemeClr val="accent6">
                    <a:lumMod val="75000"/>
                  </a:schemeClr>
                </a:solidFill>
                <a:effectLst/>
                <a:latin typeface="Fira Code"/>
              </a:rPr>
              <a:t>node_modules</a:t>
            </a:r>
            <a:r>
              <a:rPr lang="en-US" sz="800" b="0" dirty="0">
                <a:solidFill>
                  <a:schemeClr val="accent6">
                    <a:lumMod val="75000"/>
                  </a:schemeClr>
                </a:solidFill>
                <a:effectLst/>
                <a:latin typeface="Fira Code"/>
              </a:rPr>
              <a:t>/.bin/</a:t>
            </a:r>
            <a:r>
              <a:rPr lang="en-US" sz="800" b="0" dirty="0" err="1">
                <a:solidFill>
                  <a:schemeClr val="accent6">
                    <a:lumMod val="75000"/>
                  </a:schemeClr>
                </a:solidFill>
                <a:effectLst/>
                <a:latin typeface="Fira Code"/>
              </a:rPr>
              <a:t>eslint</a:t>
            </a:r>
            <a:r>
              <a:rPr lang="en-US" sz="800" b="0" dirty="0">
                <a:solidFill>
                  <a:schemeClr val="accent6">
                    <a:lumMod val="75000"/>
                  </a:schemeClr>
                </a:solidFill>
                <a:effectLst/>
                <a:latin typeface="Fira Code"/>
              </a:rPr>
              <a:t> --</a:t>
            </a:r>
            <a:r>
              <a:rPr lang="en-US" sz="800" b="0" dirty="0" err="1">
                <a:solidFill>
                  <a:schemeClr val="accent6">
                    <a:lumMod val="75000"/>
                  </a:schemeClr>
                </a:solidFill>
                <a:effectLst/>
                <a:latin typeface="Fira Code"/>
              </a:rPr>
              <a:t>init</a:t>
            </a:r>
            <a:endParaRPr lang="en-US" sz="800" b="0" dirty="0">
              <a:solidFill>
                <a:schemeClr val="accent6">
                  <a:lumMod val="75000"/>
                </a:schemeClr>
              </a:solidFill>
              <a:effectLst/>
              <a:latin typeface="Fira Code"/>
            </a:endParaRPr>
          </a:p>
          <a:p>
            <a:pPr>
              <a:lnSpc>
                <a:spcPct val="100000"/>
              </a:lnSpc>
            </a:pPr>
            <a:r>
              <a:rPr lang="en-US" sz="800" b="0" dirty="0">
                <a:solidFill>
                  <a:schemeClr val="accent6">
                    <a:lumMod val="75000"/>
                  </a:schemeClr>
                </a:solidFill>
                <a:effectLst/>
                <a:latin typeface="Fira Code"/>
              </a:rPr>
              <a:t>    4. Create ./frontend/.env</a:t>
            </a:r>
          </a:p>
          <a:p>
            <a:pPr>
              <a:lnSpc>
                <a:spcPct val="100000"/>
              </a:lnSpc>
            </a:pPr>
            <a:r>
              <a:rPr lang="en-US" sz="800" b="0" dirty="0">
                <a:solidFill>
                  <a:schemeClr val="accent6">
                    <a:lumMod val="75000"/>
                  </a:schemeClr>
                </a:solidFill>
                <a:effectLst/>
                <a:latin typeface="Fira Code"/>
              </a:rPr>
              <a:t>    5. Add SKIP_PREFLIGHT_CHECK=true</a:t>
            </a:r>
          </a:p>
          <a:p>
            <a:pPr>
              <a:lnSpc>
                <a:spcPct val="100000"/>
              </a:lnSpc>
            </a:pPr>
            <a:r>
              <a:rPr lang="en-US" sz="800" b="0" dirty="0">
                <a:solidFill>
                  <a:schemeClr val="accent6">
                    <a:lumMod val="75000"/>
                  </a:schemeClr>
                </a:solidFill>
                <a:effectLst/>
                <a:latin typeface="Fira Code"/>
              </a:rPr>
              <a:t>12. Add Redux to Home Screen</a:t>
            </a:r>
          </a:p>
          <a:p>
            <a:pPr>
              <a:lnSpc>
                <a:spcPct val="100000"/>
              </a:lnSpc>
            </a:pPr>
            <a:r>
              <a:rPr lang="en-US" sz="800" b="0" dirty="0">
                <a:solidFill>
                  <a:schemeClr val="accent6">
                    <a:lumMod val="75000"/>
                  </a:schemeClr>
                </a:solidFill>
                <a:effectLst/>
                <a:latin typeface="Fira Code"/>
              </a:rPr>
              <a:t>    1. </a:t>
            </a:r>
            <a:r>
              <a:rPr lang="en-US" sz="800" b="0" dirty="0" err="1">
                <a:solidFill>
                  <a:schemeClr val="accent6">
                    <a:lumMod val="75000"/>
                  </a:schemeClr>
                </a:solidFill>
                <a:effectLst/>
                <a:latin typeface="Fira Code"/>
              </a:rPr>
              <a:t>npm</a:t>
            </a:r>
            <a:r>
              <a:rPr lang="en-US" sz="800" b="0" dirty="0">
                <a:solidFill>
                  <a:schemeClr val="accent6">
                    <a:lumMod val="75000"/>
                  </a:schemeClr>
                </a:solidFill>
                <a:effectLst/>
                <a:latin typeface="Fira Code"/>
              </a:rPr>
              <a:t> install redux react-redux</a:t>
            </a:r>
          </a:p>
          <a:p>
            <a:pPr>
              <a:lnSpc>
                <a:spcPct val="100000"/>
              </a:lnSpc>
            </a:pPr>
            <a:r>
              <a:rPr lang="en-US" sz="800" b="0" dirty="0">
                <a:solidFill>
                  <a:schemeClr val="accent6">
                    <a:lumMod val="75000"/>
                  </a:schemeClr>
                </a:solidFill>
                <a:effectLst/>
                <a:latin typeface="Fira Code"/>
              </a:rPr>
              <a:t>    2. Create store.js</a:t>
            </a:r>
          </a:p>
          <a:p>
            <a:pPr>
              <a:lnSpc>
                <a:spcPct val="100000"/>
              </a:lnSpc>
            </a:pPr>
            <a:r>
              <a:rPr lang="en-US" sz="800" b="0" dirty="0">
                <a:solidFill>
                  <a:schemeClr val="accent6">
                    <a:lumMod val="75000"/>
                  </a:schemeClr>
                </a:solidFill>
                <a:effectLst/>
                <a:latin typeface="Fira Code"/>
              </a:rPr>
              <a:t>    3. </a:t>
            </a:r>
            <a:r>
              <a:rPr lang="en-US" sz="800" b="0" dirty="0" err="1">
                <a:solidFill>
                  <a:schemeClr val="accent6">
                    <a:lumMod val="75000"/>
                  </a:schemeClr>
                </a:solidFill>
                <a:effectLst/>
                <a:latin typeface="Fira Code"/>
              </a:rPr>
              <a:t>initState</a:t>
            </a:r>
            <a:r>
              <a:rPr lang="en-US" sz="800" b="0" dirty="0">
                <a:solidFill>
                  <a:schemeClr val="accent6">
                    <a:lumMod val="75000"/>
                  </a:schemeClr>
                </a:solidFill>
                <a:effectLst/>
                <a:latin typeface="Fira Code"/>
              </a:rPr>
              <a:t>= {products:[]}</a:t>
            </a:r>
          </a:p>
          <a:p>
            <a:pPr>
              <a:lnSpc>
                <a:spcPct val="100000"/>
              </a:lnSpc>
            </a:pPr>
            <a:r>
              <a:rPr lang="en-US" sz="800" b="0" dirty="0">
                <a:solidFill>
                  <a:schemeClr val="accent6">
                    <a:lumMod val="75000"/>
                  </a:schemeClr>
                </a:solidFill>
                <a:effectLst/>
                <a:latin typeface="Fira Code"/>
              </a:rPr>
              <a:t>    4. reducer = (state, action) =&gt; switch LOAD_PRODUCTS: {products: </a:t>
            </a:r>
            <a:r>
              <a:rPr lang="en-US" sz="800" b="0" dirty="0" err="1">
                <a:solidFill>
                  <a:schemeClr val="accent6">
                    <a:lumMod val="75000"/>
                  </a:schemeClr>
                </a:solidFill>
                <a:effectLst/>
                <a:latin typeface="Fira Code"/>
              </a:rPr>
              <a:t>action.payload</a:t>
            </a:r>
            <a:r>
              <a:rPr lang="en-US" sz="800" b="0" dirty="0">
                <a:solidFill>
                  <a:schemeClr val="accent6">
                    <a:lumMod val="75000"/>
                  </a:schemeClr>
                </a:solidFill>
                <a:effectLst/>
                <a:latin typeface="Fira Code"/>
              </a:rPr>
              <a:t>}</a:t>
            </a:r>
          </a:p>
          <a:p>
            <a:pPr>
              <a:lnSpc>
                <a:spcPct val="100000"/>
              </a:lnSpc>
            </a:pPr>
            <a:r>
              <a:rPr lang="en-US" sz="800" b="0" dirty="0">
                <a:solidFill>
                  <a:schemeClr val="accent6">
                    <a:lumMod val="75000"/>
                  </a:schemeClr>
                </a:solidFill>
                <a:effectLst/>
                <a:latin typeface="Fira Code"/>
              </a:rPr>
              <a:t>    5. export default </a:t>
            </a:r>
            <a:r>
              <a:rPr lang="en-US" sz="800" b="0" dirty="0" err="1">
                <a:solidFill>
                  <a:schemeClr val="accent6">
                    <a:lumMod val="75000"/>
                  </a:schemeClr>
                </a:solidFill>
                <a:effectLst/>
                <a:latin typeface="Fira Code"/>
              </a:rPr>
              <a:t>createStore</a:t>
            </a:r>
            <a:r>
              <a:rPr lang="en-US" sz="800" b="0" dirty="0">
                <a:solidFill>
                  <a:schemeClr val="accent6">
                    <a:lumMod val="75000"/>
                  </a:schemeClr>
                </a:solidFill>
                <a:effectLst/>
                <a:latin typeface="Fira Code"/>
              </a:rPr>
              <a:t>(reducer, </a:t>
            </a:r>
            <a:r>
              <a:rPr lang="en-US" sz="800" b="0" dirty="0" err="1">
                <a:solidFill>
                  <a:schemeClr val="accent6">
                    <a:lumMod val="75000"/>
                  </a:schemeClr>
                </a:solidFill>
                <a:effectLst/>
                <a:latin typeface="Fira Code"/>
              </a:rPr>
              <a:t>initState</a:t>
            </a:r>
            <a:r>
              <a:rPr lang="en-US" sz="800" b="0" dirty="0">
                <a:solidFill>
                  <a:schemeClr val="accent6">
                    <a:lumMod val="75000"/>
                  </a:schemeClr>
                </a:solidFill>
                <a:effectLst/>
                <a:latin typeface="Fira Code"/>
              </a:rPr>
              <a:t>)</a:t>
            </a:r>
          </a:p>
          <a:p>
            <a:pPr>
              <a:lnSpc>
                <a:spcPct val="100000"/>
              </a:lnSpc>
            </a:pPr>
            <a:r>
              <a:rPr lang="en-US" sz="800" b="0" dirty="0">
                <a:solidFill>
                  <a:schemeClr val="accent6">
                    <a:lumMod val="75000"/>
                  </a:schemeClr>
                </a:solidFill>
                <a:effectLst/>
                <a:latin typeface="Fira Code"/>
              </a:rPr>
              <a:t>    6. Edit HomeScreen.js</a:t>
            </a:r>
          </a:p>
          <a:p>
            <a:pPr>
              <a:lnSpc>
                <a:spcPct val="100000"/>
              </a:lnSpc>
            </a:pPr>
            <a:r>
              <a:rPr lang="en-US" sz="800" b="0" dirty="0">
                <a:solidFill>
                  <a:schemeClr val="accent6">
                    <a:lumMod val="75000"/>
                  </a:schemeClr>
                </a:solidFill>
                <a:effectLst/>
                <a:latin typeface="Fira Code"/>
              </a:rPr>
              <a:t>    7. </a:t>
            </a:r>
            <a:r>
              <a:rPr lang="en-US" sz="800" b="0" dirty="0" err="1">
                <a:solidFill>
                  <a:schemeClr val="accent6">
                    <a:lumMod val="75000"/>
                  </a:schemeClr>
                </a:solidFill>
                <a:effectLst/>
                <a:latin typeface="Fira Code"/>
              </a:rPr>
              <a:t>shopName</a:t>
            </a:r>
            <a:r>
              <a:rPr lang="en-US" sz="800" b="0" dirty="0">
                <a:solidFill>
                  <a:schemeClr val="accent6">
                    <a:lumMod val="75000"/>
                  </a:schemeClr>
                </a:solidFill>
                <a:effectLst/>
                <a:latin typeface="Fira Code"/>
              </a:rPr>
              <a:t> = </a:t>
            </a:r>
            <a:r>
              <a:rPr lang="en-US" sz="800" b="0" dirty="0" err="1">
                <a:solidFill>
                  <a:schemeClr val="accent6">
                    <a:lumMod val="75000"/>
                  </a:schemeClr>
                </a:solidFill>
                <a:effectLst/>
                <a:latin typeface="Fira Code"/>
              </a:rPr>
              <a:t>useSelector</a:t>
            </a:r>
            <a:r>
              <a:rPr lang="en-US" sz="800" b="0" dirty="0">
                <a:solidFill>
                  <a:schemeClr val="accent6">
                    <a:lumMod val="75000"/>
                  </a:schemeClr>
                </a:solidFill>
                <a:effectLst/>
                <a:latin typeface="Fira Code"/>
              </a:rPr>
              <a:t>(state=&gt;</a:t>
            </a:r>
            <a:r>
              <a:rPr lang="en-US" sz="800" b="0" dirty="0" err="1">
                <a:solidFill>
                  <a:schemeClr val="accent6">
                    <a:lumMod val="75000"/>
                  </a:schemeClr>
                </a:solidFill>
                <a:effectLst/>
                <a:latin typeface="Fira Code"/>
              </a:rPr>
              <a:t>state.products</a:t>
            </a:r>
            <a:r>
              <a:rPr lang="en-US" sz="800" b="0" dirty="0">
                <a:solidFill>
                  <a:schemeClr val="accent6">
                    <a:lumMod val="75000"/>
                  </a:schemeClr>
                </a:solidFill>
                <a:effectLst/>
                <a:latin typeface="Fira Code"/>
              </a:rPr>
              <a:t>)</a:t>
            </a:r>
          </a:p>
          <a:p>
            <a:pPr>
              <a:lnSpc>
                <a:spcPct val="100000"/>
              </a:lnSpc>
            </a:pPr>
            <a:r>
              <a:rPr lang="en-US" sz="800" b="0" dirty="0">
                <a:solidFill>
                  <a:schemeClr val="accent6">
                    <a:lumMod val="75000"/>
                  </a:schemeClr>
                </a:solidFill>
                <a:effectLst/>
                <a:latin typeface="Fira Code"/>
              </a:rPr>
              <a:t>    8. const dispatch = </a:t>
            </a:r>
            <a:r>
              <a:rPr lang="en-US" sz="800" b="0" dirty="0" err="1">
                <a:solidFill>
                  <a:schemeClr val="accent6">
                    <a:lumMod val="75000"/>
                  </a:schemeClr>
                </a:solidFill>
                <a:effectLst/>
                <a:latin typeface="Fira Code"/>
              </a:rPr>
              <a:t>useDispatch</a:t>
            </a:r>
            <a:r>
              <a:rPr lang="en-US" sz="800" b="0" dirty="0">
                <a:solidFill>
                  <a:schemeClr val="accent6">
                    <a:lumMod val="75000"/>
                  </a:schemeClr>
                </a:solidFill>
                <a:effectLst/>
                <a:latin typeface="Fira Code"/>
              </a:rPr>
              <a:t>()</a:t>
            </a:r>
          </a:p>
          <a:p>
            <a:pPr>
              <a:lnSpc>
                <a:spcPct val="100000"/>
              </a:lnSpc>
            </a:pPr>
            <a:r>
              <a:rPr lang="en-US" sz="800" b="0" dirty="0">
                <a:solidFill>
                  <a:schemeClr val="accent6">
                    <a:lumMod val="75000"/>
                  </a:schemeClr>
                </a:solidFill>
                <a:effectLst/>
                <a:latin typeface="Fira Code"/>
              </a:rPr>
              <a:t>    9. </a:t>
            </a:r>
            <a:r>
              <a:rPr lang="en-US" sz="800" b="0" dirty="0" err="1">
                <a:solidFill>
                  <a:schemeClr val="accent6">
                    <a:lumMod val="75000"/>
                  </a:schemeClr>
                </a:solidFill>
                <a:effectLst/>
                <a:latin typeface="Fira Code"/>
              </a:rPr>
              <a:t>useEffect</a:t>
            </a:r>
            <a:r>
              <a:rPr lang="en-US" sz="800" b="0" dirty="0">
                <a:solidFill>
                  <a:schemeClr val="accent6">
                    <a:lumMod val="75000"/>
                  </a:schemeClr>
                </a:solidFill>
                <a:effectLst/>
                <a:latin typeface="Fira Code"/>
              </a:rPr>
              <a:t>(()=&gt;dispatch({type: LOAD_PRODUCTS, payload: data})</a:t>
            </a:r>
          </a:p>
          <a:p>
            <a:pPr>
              <a:lnSpc>
                <a:spcPct val="100000"/>
              </a:lnSpc>
            </a:pPr>
            <a:r>
              <a:rPr lang="en-US" sz="800" b="0" dirty="0">
                <a:solidFill>
                  <a:schemeClr val="accent6">
                    <a:lumMod val="75000"/>
                  </a:schemeClr>
                </a:solidFill>
                <a:effectLst/>
                <a:latin typeface="Fira Code"/>
              </a:rPr>
              <a:t>    10. Add store to index.js</a:t>
            </a:r>
          </a:p>
          <a:p>
            <a:pPr>
              <a:lnSpc>
                <a:spcPct val="100000"/>
              </a:lnSpc>
            </a:pPr>
            <a:r>
              <a:rPr lang="en-US" sz="800" b="0" dirty="0">
                <a:solidFill>
                  <a:schemeClr val="accent6">
                    <a:lumMod val="75000"/>
                  </a:schemeClr>
                </a:solidFill>
                <a:effectLst/>
                <a:latin typeface="Fira Code"/>
              </a:rPr>
              <a:t>13. Add Redux to Product Screen</a:t>
            </a:r>
          </a:p>
          <a:p>
            <a:pPr>
              <a:lnSpc>
                <a:spcPct val="100000"/>
              </a:lnSpc>
            </a:pPr>
            <a:r>
              <a:rPr lang="en-US" sz="800" b="0" dirty="0">
                <a:solidFill>
                  <a:schemeClr val="accent6">
                    <a:lumMod val="75000"/>
                  </a:schemeClr>
                </a:solidFill>
                <a:effectLst/>
                <a:latin typeface="Fira Code"/>
              </a:rPr>
              <a:t>    1. create product details constants, actions and reducers</a:t>
            </a:r>
          </a:p>
        </p:txBody>
      </p:sp>
      <p:pic>
        <p:nvPicPr>
          <p:cNvPr id="9" name="תמונה 8">
            <a:extLst>
              <a:ext uri="{FF2B5EF4-FFF2-40B4-BE49-F238E27FC236}">
                <a16:creationId xmlns:a16="http://schemas.microsoft.com/office/drawing/2014/main" id="{6174D6AB-DC92-4FC9-9C72-B8DF94215975}"/>
              </a:ext>
            </a:extLst>
          </p:cNvPr>
          <p:cNvPicPr>
            <a:picLocks noChangeAspect="1"/>
          </p:cNvPicPr>
          <p:nvPr/>
        </p:nvPicPr>
        <p:blipFill>
          <a:blip r:embed="rId2"/>
          <a:stretch>
            <a:fillRect/>
          </a:stretch>
        </p:blipFill>
        <p:spPr>
          <a:xfrm>
            <a:off x="6367244" y="295711"/>
            <a:ext cx="2550253" cy="6151227"/>
          </a:xfrm>
          <a:prstGeom prst="rect">
            <a:avLst/>
          </a:prstGeom>
        </p:spPr>
      </p:pic>
    </p:spTree>
    <p:extLst>
      <p:ext uri="{BB962C8B-B14F-4D97-AF65-F5344CB8AC3E}">
        <p14:creationId xmlns:p14="http://schemas.microsoft.com/office/powerpoint/2010/main" val="2388591087"/>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Calibri"/>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TM10001114[[fn=גלריה]]</Template>
  <TotalTime>67</TotalTime>
  <Words>764</Words>
  <Application>Microsoft Office PowerPoint</Application>
  <PresentationFormat>מסך רחב</PresentationFormat>
  <Paragraphs>80</Paragraphs>
  <Slides>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vt:i4>
      </vt:variant>
    </vt:vector>
  </HeadingPairs>
  <TitlesOfParts>
    <vt:vector size="11" baseType="lpstr">
      <vt:lpstr>Meiryo</vt:lpstr>
      <vt:lpstr>Calibri</vt:lpstr>
      <vt:lpstr>Corbel</vt:lpstr>
      <vt:lpstr>Fira Code</vt:lpstr>
      <vt:lpstr>SketchLinesVTI</vt:lpstr>
      <vt:lpstr>موقع هدايا</vt:lpstr>
      <vt:lpstr>פרויקט גמר מגיש: נזאר מערוף</vt:lpstr>
      <vt:lpstr>موقع هدايا</vt:lpstr>
      <vt:lpstr>I am using all this Techniques and libraries and packages </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גמר מגיש: נזאר מערוף</dc:title>
  <dc:creator>Nizar Maarouf</dc:creator>
  <cp:lastModifiedBy>Nizar Maarouf</cp:lastModifiedBy>
  <cp:revision>8</cp:revision>
  <dcterms:created xsi:type="dcterms:W3CDTF">2021-05-20T11:22:20Z</dcterms:created>
  <dcterms:modified xsi:type="dcterms:W3CDTF">2021-05-20T12:29:48Z</dcterms:modified>
</cp:coreProperties>
</file>