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Helveticish Bold" charset="0"/>
      <p:regular r:id="rId8"/>
    </p:embeddedFon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Helveticish" charset="0"/>
      <p:regular r:id="rId13"/>
    </p:embeddedFont>
    <p:embeddedFont>
      <p:font typeface="Arapey Bold" charset="0"/>
      <p:regular r:id="rId14"/>
    </p:embeddedFont>
    <p:embeddedFont>
      <p:font typeface="Arapey" charset="0"/>
      <p:regular r:id="rId15"/>
    </p:embeddedFont>
    <p:embeddedFont>
      <p:font typeface="Comic Sans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-7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60" r="6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213173">
            <a:off x="-1829005" y="3714246"/>
            <a:ext cx="4778591" cy="641421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157637">
            <a:off x="14494424" y="4398487"/>
            <a:ext cx="5934833" cy="932783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807472" y="606279"/>
            <a:ext cx="14654369" cy="1986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5"/>
              </a:lnSpc>
            </a:pPr>
            <a:r>
              <a:rPr lang="en-US" sz="3115" spc="623">
                <a:solidFill>
                  <a:srgbClr val="0E0D0D"/>
                </a:solidFill>
                <a:latin typeface="Helveticish Bold"/>
              </a:rPr>
              <a:t>SLOWLY SEEING THE LIGHT: AN INTEGRATIVE REVIEW</a:t>
            </a:r>
          </a:p>
          <a:p>
            <a:pPr algn="ctr">
              <a:lnSpc>
                <a:spcPts val="3115"/>
              </a:lnSpc>
            </a:pPr>
            <a:endParaRPr/>
          </a:p>
          <a:p>
            <a:pPr algn="ctr">
              <a:lnSpc>
                <a:spcPts val="3115"/>
              </a:lnSpc>
            </a:pPr>
            <a:r>
              <a:rPr lang="en-US" sz="3115" spc="623">
                <a:solidFill>
                  <a:srgbClr val="0E0D0D"/>
                </a:solidFill>
                <a:latin typeface="Helveticish Bold"/>
              </a:rPr>
              <a:t> ON ECOLOGICAL LIGHT</a:t>
            </a:r>
          </a:p>
          <a:p>
            <a:pPr algn="ctr">
              <a:lnSpc>
                <a:spcPts val="3115"/>
              </a:lnSpc>
            </a:pPr>
            <a:endParaRPr/>
          </a:p>
          <a:p>
            <a:pPr algn="ctr">
              <a:lnSpc>
                <a:spcPts val="3115"/>
              </a:lnSpc>
            </a:pPr>
            <a:r>
              <a:rPr lang="en-US" sz="3115" spc="623">
                <a:solidFill>
                  <a:srgbClr val="0E0D0D"/>
                </a:solidFill>
                <a:latin typeface="Helveticish Bold"/>
              </a:rPr>
              <a:t>POLLUTION AS A POTENTIAL THREAT FOR MOLLUSKS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1895197" y="4026151"/>
            <a:ext cx="17455799" cy="549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8"/>
              </a:lnSpc>
            </a:pPr>
            <a:r>
              <a:rPr lang="en-US" sz="4098" spc="819">
                <a:solidFill>
                  <a:srgbClr val="0E0D0D"/>
                </a:solidFill>
                <a:latin typeface="Helveticish"/>
              </a:rPr>
              <a:t>NAME:NIZBATH AHSAN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2488963" y="5210175"/>
            <a:ext cx="15006514" cy="549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8"/>
              </a:lnSpc>
            </a:pPr>
            <a:r>
              <a:rPr lang="en-US" sz="4098" spc="819">
                <a:solidFill>
                  <a:srgbClr val="0E0D0D"/>
                </a:solidFill>
                <a:latin typeface="Helveticish"/>
              </a:rPr>
              <a:t>ID:20101227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4853" y="6307602"/>
            <a:ext cx="11103162" cy="508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7"/>
              </a:lnSpc>
            </a:pPr>
            <a:r>
              <a:rPr lang="en-US" sz="3637" spc="727">
                <a:solidFill>
                  <a:srgbClr val="0E0D0D"/>
                </a:solidFill>
                <a:latin typeface="Helveticish"/>
              </a:rPr>
              <a:t>GROUP NUMBER:18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932646" y="7425653"/>
            <a:ext cx="18996789" cy="508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7"/>
              </a:lnSpc>
            </a:pPr>
            <a:r>
              <a:rPr lang="en-US" sz="3637" spc="727">
                <a:solidFill>
                  <a:srgbClr val="0E0D0D"/>
                </a:solidFill>
                <a:latin typeface="Helveticish"/>
              </a:rPr>
              <a:t>ST NAME:EHSANUR RAHMAN RHYTHM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1427451" y="8486555"/>
            <a:ext cx="20011139" cy="508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7"/>
              </a:lnSpc>
            </a:pPr>
            <a:r>
              <a:rPr lang="en-US" sz="3637" spc="727">
                <a:solidFill>
                  <a:srgbClr val="0E0D0D"/>
                </a:solidFill>
                <a:latin typeface="Helveticish"/>
              </a:rPr>
              <a:t>RA NAME:MD HUMAION KABIR MEHEDI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60" r="6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213173">
            <a:off x="-728007" y="3426064"/>
            <a:ext cx="2982044" cy="438112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157637">
            <a:off x="14494424" y="4398487"/>
            <a:ext cx="5934833" cy="932783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013827" y="1544887"/>
            <a:ext cx="12260345" cy="631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7"/>
              </a:lnSpc>
            </a:pPr>
            <a:r>
              <a:rPr lang="en-US" sz="4597" spc="919">
                <a:solidFill>
                  <a:srgbClr val="0E0D0D"/>
                </a:solidFill>
                <a:latin typeface="Helveticish Bold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25486" y="3725253"/>
            <a:ext cx="5144284" cy="823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519" lvl="1" indent="-342760" algn="ctr">
              <a:lnSpc>
                <a:spcPts val="3175"/>
              </a:lnSpc>
              <a:buFont typeface="Arial"/>
              <a:buChar char="•"/>
            </a:pPr>
            <a:r>
              <a:rPr lang="en-US" sz="3175" spc="635">
                <a:solidFill>
                  <a:srgbClr val="0E0D0D"/>
                </a:solidFill>
                <a:latin typeface="Arapey Bold"/>
              </a:rPr>
              <a:t>DEFINITION</a:t>
            </a:r>
          </a:p>
          <a:p>
            <a:pPr algn="ctr">
              <a:lnSpc>
                <a:spcPts val="3175"/>
              </a:lnSpc>
            </a:pPr>
            <a:r>
              <a:rPr lang="en-US" sz="3175" spc="635">
                <a:solidFill>
                  <a:srgbClr val="0E0D0D"/>
                </a:solidFill>
                <a:latin typeface="Arapey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25486" y="5379121"/>
            <a:ext cx="6398179" cy="1223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519" lvl="1" indent="-342760" algn="ctr">
              <a:lnSpc>
                <a:spcPts val="3175"/>
              </a:lnSpc>
              <a:buFont typeface="Arial"/>
              <a:buChar char="•"/>
            </a:pPr>
            <a:r>
              <a:rPr lang="en-US" sz="3175" spc="635">
                <a:solidFill>
                  <a:srgbClr val="0E0D0D"/>
                </a:solidFill>
                <a:latin typeface="Arapey Bold"/>
              </a:rPr>
              <a:t> ANAYSIS OF LIGHT POLLUTION</a:t>
            </a:r>
          </a:p>
          <a:p>
            <a:pPr algn="ctr">
              <a:lnSpc>
                <a:spcPts val="3175"/>
              </a:lnSpc>
            </a:pPr>
            <a:r>
              <a:rPr lang="en-US" sz="3175" spc="635">
                <a:solidFill>
                  <a:srgbClr val="0E0D0D"/>
                </a:solidFill>
                <a:latin typeface="Arapey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25486" y="7130378"/>
            <a:ext cx="5144284" cy="823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519" lvl="1" indent="-342760" algn="ctr">
              <a:lnSpc>
                <a:spcPts val="3175"/>
              </a:lnSpc>
              <a:buFont typeface="Arial"/>
              <a:buChar char="•"/>
            </a:pPr>
            <a:r>
              <a:rPr lang="en-US" sz="3175" spc="635">
                <a:solidFill>
                  <a:srgbClr val="0E0D0D"/>
                </a:solidFill>
                <a:latin typeface="Arapey Bold"/>
              </a:rPr>
              <a:t>BIODIVERSITY</a:t>
            </a:r>
          </a:p>
          <a:p>
            <a:pPr algn="ctr">
              <a:lnSpc>
                <a:spcPts val="3175"/>
              </a:lnSpc>
            </a:pPr>
            <a:r>
              <a:rPr lang="en-US" sz="3175" spc="635">
                <a:solidFill>
                  <a:srgbClr val="0E0D0D"/>
                </a:solidFill>
                <a:latin typeface="Arapey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60" r="6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213173">
            <a:off x="-889396" y="2864816"/>
            <a:ext cx="3533771" cy="47433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-157637">
            <a:off x="15943844" y="4287758"/>
            <a:ext cx="2654979" cy="417285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195743" y="1959690"/>
            <a:ext cx="12260345" cy="1060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8"/>
              </a:lnSpc>
            </a:pPr>
            <a:r>
              <a:rPr lang="en-US" sz="4098" spc="819">
                <a:solidFill>
                  <a:srgbClr val="0E0D0D"/>
                </a:solidFill>
                <a:latin typeface="Helveticish Bold"/>
              </a:rPr>
              <a:t>METHODS OF DECTECTION LIGHT POLLUTION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8600" y="4000500"/>
            <a:ext cx="12260345" cy="551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8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3427488" y="4324516"/>
            <a:ext cx="6142282" cy="823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519" lvl="1" indent="-342760" algn="ctr">
              <a:lnSpc>
                <a:spcPts val="3175"/>
              </a:lnSpc>
              <a:buFont typeface="Arial"/>
              <a:buChar char="•"/>
            </a:pPr>
            <a:r>
              <a:rPr lang="en-US" sz="3175" spc="635">
                <a:solidFill>
                  <a:srgbClr val="0E0D0D"/>
                </a:solidFill>
                <a:latin typeface="Arapey Bold"/>
              </a:rPr>
              <a:t>LIGHT PERCEPTION</a:t>
            </a:r>
          </a:p>
          <a:p>
            <a:pPr algn="ctr">
              <a:lnSpc>
                <a:spcPts val="3175"/>
              </a:lnSpc>
            </a:pPr>
            <a:r>
              <a:rPr lang="en-US" sz="3175" spc="635">
                <a:solidFill>
                  <a:srgbClr val="0E0D0D"/>
                </a:solidFill>
                <a:latin typeface="Arapey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27488" y="5646237"/>
            <a:ext cx="7011881" cy="1166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9900" lvl="1" indent="-324950" algn="ctr">
              <a:lnSpc>
                <a:spcPts val="3010"/>
              </a:lnSpc>
              <a:buFont typeface="Arial"/>
              <a:buChar char="•"/>
            </a:pPr>
            <a:r>
              <a:rPr lang="en-US" sz="3010" spc="602">
                <a:solidFill>
                  <a:srgbClr val="0E0D0D"/>
                </a:solidFill>
                <a:latin typeface="Arapey Bold"/>
              </a:rPr>
              <a:t>HOW ARTIFICIAL LIGHT CAUSE LIGHT POLLUTION </a:t>
            </a:r>
          </a:p>
          <a:p>
            <a:pPr algn="ctr">
              <a:lnSpc>
                <a:spcPts val="3010"/>
              </a:lnSpc>
            </a:pPr>
            <a:r>
              <a:rPr lang="en-US" sz="3010" spc="602">
                <a:solidFill>
                  <a:srgbClr val="0E0D0D"/>
                </a:solidFill>
                <a:latin typeface="Arapey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27783" y="7320509"/>
            <a:ext cx="10035660" cy="823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519" lvl="1" indent="-342760" algn="ctr">
              <a:lnSpc>
                <a:spcPts val="3175"/>
              </a:lnSpc>
              <a:buFont typeface="Arial"/>
              <a:buChar char="•"/>
            </a:pPr>
            <a:r>
              <a:rPr lang="en-US" sz="3175" spc="635">
                <a:solidFill>
                  <a:srgbClr val="0E0D0D"/>
                </a:solidFill>
                <a:latin typeface="Arapey Bold"/>
              </a:rPr>
              <a:t>QUANTIFICATION OF LIGHT POLLUTION </a:t>
            </a:r>
          </a:p>
          <a:p>
            <a:pPr algn="ctr">
              <a:lnSpc>
                <a:spcPts val="3175"/>
              </a:lnSpc>
            </a:pPr>
            <a:r>
              <a:rPr lang="en-US" sz="3175" spc="635">
                <a:solidFill>
                  <a:srgbClr val="0E0D0D"/>
                </a:solidFill>
                <a:latin typeface="Arapey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60" r="6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213173">
            <a:off x="-639950" y="3540844"/>
            <a:ext cx="2879745" cy="386542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157637">
            <a:off x="15365491" y="3773805"/>
            <a:ext cx="3535235" cy="555636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195743" y="1959690"/>
            <a:ext cx="13720020" cy="1060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8"/>
              </a:lnSpc>
            </a:pPr>
            <a:r>
              <a:rPr lang="en-US" sz="4098" spc="819">
                <a:solidFill>
                  <a:srgbClr val="0E0D0D"/>
                </a:solidFill>
                <a:latin typeface="Helveticish Bold"/>
              </a:rPr>
              <a:t>AFFFECTS OF LIGHT POLLUTION IN MOLLUSKS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1820976" y="5871221"/>
            <a:ext cx="12260345" cy="551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8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3427488" y="4324516"/>
            <a:ext cx="6142282" cy="823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519" lvl="1" indent="-342760" algn="ctr">
              <a:lnSpc>
                <a:spcPts val="3175"/>
              </a:lnSpc>
              <a:buFont typeface="Arial"/>
              <a:buChar char="•"/>
            </a:pPr>
            <a:r>
              <a:rPr lang="en-US" sz="3175" spc="635">
                <a:solidFill>
                  <a:srgbClr val="0E0D0D"/>
                </a:solidFill>
                <a:latin typeface="Arapey Bold"/>
              </a:rPr>
              <a:t>REPRODUCTION</a:t>
            </a:r>
          </a:p>
          <a:p>
            <a:pPr algn="ctr">
              <a:lnSpc>
                <a:spcPts val="3175"/>
              </a:lnSpc>
            </a:pPr>
            <a:r>
              <a:rPr lang="en-US" sz="3175" spc="635">
                <a:solidFill>
                  <a:srgbClr val="0E0D0D"/>
                </a:solidFill>
                <a:latin typeface="Arapey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27783" y="5635623"/>
            <a:ext cx="4290453" cy="787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9900" lvl="1" indent="-324950" algn="ctr">
              <a:lnSpc>
                <a:spcPts val="3010"/>
              </a:lnSpc>
              <a:buFont typeface="Arial"/>
              <a:buChar char="•"/>
            </a:pPr>
            <a:r>
              <a:rPr lang="en-US" sz="3010" spc="602">
                <a:solidFill>
                  <a:srgbClr val="0E0D0D"/>
                </a:solidFill>
                <a:latin typeface="Arapey Bold"/>
              </a:rPr>
              <a:t>GROWTH </a:t>
            </a:r>
          </a:p>
          <a:p>
            <a:pPr algn="ctr">
              <a:lnSpc>
                <a:spcPts val="3010"/>
              </a:lnSpc>
            </a:pPr>
            <a:r>
              <a:rPr lang="en-US" sz="3010" spc="602">
                <a:solidFill>
                  <a:srgbClr val="0E0D0D"/>
                </a:solidFill>
                <a:latin typeface="Arapey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27783" y="6918285"/>
            <a:ext cx="4443918" cy="823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519" lvl="1" indent="-342760" algn="ctr">
              <a:lnSpc>
                <a:spcPts val="3175"/>
              </a:lnSpc>
              <a:buFont typeface="Arial"/>
              <a:buChar char="•"/>
            </a:pPr>
            <a:r>
              <a:rPr lang="en-US" sz="3175" spc="635">
                <a:solidFill>
                  <a:srgbClr val="0E0D0D"/>
                </a:solidFill>
                <a:latin typeface="Arapey Bold"/>
              </a:rPr>
              <a:t>HABITAT</a:t>
            </a:r>
          </a:p>
          <a:p>
            <a:pPr algn="ctr">
              <a:lnSpc>
                <a:spcPts val="3175"/>
              </a:lnSpc>
            </a:pPr>
            <a:r>
              <a:rPr lang="en-US" sz="3175" spc="635">
                <a:solidFill>
                  <a:srgbClr val="0E0D0D"/>
                </a:solidFill>
                <a:latin typeface="Arapey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97944" y="8456259"/>
            <a:ext cx="8284700" cy="823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519" lvl="1" indent="-342760" algn="ctr">
              <a:lnSpc>
                <a:spcPts val="3175"/>
              </a:lnSpc>
              <a:buFont typeface="Arial"/>
              <a:buChar char="•"/>
            </a:pPr>
            <a:r>
              <a:rPr lang="en-US" sz="3175" spc="635">
                <a:solidFill>
                  <a:srgbClr val="0E0D0D"/>
                </a:solidFill>
                <a:latin typeface="Arapey Bold"/>
              </a:rPr>
              <a:t>CIRCADIAN CLOCK SYSTEM</a:t>
            </a:r>
          </a:p>
          <a:p>
            <a:pPr algn="ctr">
              <a:lnSpc>
                <a:spcPts val="3175"/>
              </a:lnSpc>
            </a:pPr>
            <a:r>
              <a:rPr lang="en-US" sz="3175" spc="635">
                <a:solidFill>
                  <a:srgbClr val="0E0D0D"/>
                </a:solidFill>
                <a:latin typeface="Arapey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60" r="6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1213173">
            <a:off x="-740403" y="3677395"/>
            <a:ext cx="2759173" cy="370358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157637">
            <a:off x="15886320" y="4146981"/>
            <a:ext cx="3181131" cy="499981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013827" y="1603711"/>
            <a:ext cx="13249955" cy="549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8"/>
              </a:lnSpc>
            </a:pPr>
            <a:r>
              <a:rPr lang="en-US" sz="4098" spc="819">
                <a:solidFill>
                  <a:srgbClr val="0E0D0D"/>
                </a:solidFill>
                <a:latin typeface="Helveticish Bold"/>
              </a:rPr>
              <a:t> CONCLUSION AND FUTURE WORKS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1820976" y="5871221"/>
            <a:ext cx="12260345" cy="551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8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3748444" y="3235647"/>
            <a:ext cx="12079945" cy="1223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519" lvl="1" indent="-342760" algn="ctr">
              <a:lnSpc>
                <a:spcPts val="3175"/>
              </a:lnSpc>
              <a:buFont typeface="Arial"/>
              <a:buChar char="•"/>
            </a:pPr>
            <a:r>
              <a:rPr lang="en-US" sz="3175" spc="635">
                <a:solidFill>
                  <a:srgbClr val="0E0D0D"/>
                </a:solidFill>
                <a:latin typeface="Arapey Bold"/>
              </a:rPr>
              <a:t>MECHANISSM OF LOW LEVEL LIGHT POLLUTION IN MOVEMNET,FEEDING,ABLITY OF LEARNING</a:t>
            </a:r>
          </a:p>
          <a:p>
            <a:pPr algn="ctr">
              <a:lnSpc>
                <a:spcPts val="3175"/>
              </a:lnSpc>
            </a:pPr>
            <a:r>
              <a:rPr lang="en-US" sz="3175" spc="635">
                <a:solidFill>
                  <a:srgbClr val="0E0D0D"/>
                </a:solidFill>
                <a:latin typeface="Arapey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48444" y="5316546"/>
            <a:ext cx="8987412" cy="1223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519" lvl="1" indent="-342760" algn="ctr">
              <a:lnSpc>
                <a:spcPts val="3175"/>
              </a:lnSpc>
              <a:buFont typeface="Arial"/>
              <a:buChar char="•"/>
            </a:pPr>
            <a:r>
              <a:rPr lang="en-US" sz="3175" spc="635">
                <a:solidFill>
                  <a:srgbClr val="0E0D0D"/>
                </a:solidFill>
                <a:latin typeface="Arapey"/>
              </a:rPr>
              <a:t> </a:t>
            </a:r>
            <a:r>
              <a:rPr lang="en-US" sz="3175" spc="635">
                <a:solidFill>
                  <a:srgbClr val="0E0D0D"/>
                </a:solidFill>
                <a:latin typeface="Arapey Bold"/>
              </a:rPr>
              <a:t>EFFECTS OF LIGHT POLLTUION NEROLOGY FORMATION</a:t>
            </a:r>
          </a:p>
          <a:p>
            <a:pPr algn="ctr">
              <a:lnSpc>
                <a:spcPts val="3175"/>
              </a:lnSpc>
            </a:pPr>
            <a:r>
              <a:rPr lang="en-US" sz="3175" spc="635">
                <a:solidFill>
                  <a:srgbClr val="0E0D0D"/>
                </a:solidFill>
                <a:latin typeface="Arapey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748444" y="7385010"/>
            <a:ext cx="11438032" cy="1166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9900" lvl="1" indent="-324950" algn="ctr">
              <a:lnSpc>
                <a:spcPts val="3010"/>
              </a:lnSpc>
              <a:buFont typeface="Arial"/>
              <a:buChar char="•"/>
            </a:pPr>
            <a:r>
              <a:rPr lang="en-US" sz="3010" spc="602">
                <a:solidFill>
                  <a:srgbClr val="0E0D0D"/>
                </a:solidFill>
                <a:latin typeface="Arapey Bold"/>
              </a:rPr>
              <a:t>INTERACTION OF LIGHT POLLTUION WITH TEMPERATURE. </a:t>
            </a:r>
          </a:p>
          <a:p>
            <a:pPr algn="ctr">
              <a:lnSpc>
                <a:spcPts val="3010"/>
              </a:lnSpc>
            </a:pPr>
            <a:r>
              <a:rPr lang="en-US" sz="3010" spc="602">
                <a:solidFill>
                  <a:srgbClr val="0E0D0D"/>
                </a:solidFill>
                <a:latin typeface="Arapey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60" r="6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213173">
            <a:off x="-786452" y="3544698"/>
            <a:ext cx="2909066" cy="390478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157637">
            <a:off x="15453908" y="3171810"/>
            <a:ext cx="3879457" cy="609737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028783" y="4564511"/>
            <a:ext cx="10742018" cy="578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7"/>
              </a:lnSpc>
            </a:pPr>
            <a:r>
              <a:rPr lang="en-US" sz="4467" spc="893">
                <a:solidFill>
                  <a:srgbClr val="0E0D0D"/>
                </a:solidFill>
                <a:latin typeface="Comic Sans"/>
              </a:rPr>
              <a:t>THANK YOU FOR WATCHING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1820976" y="5871221"/>
            <a:ext cx="12260345" cy="551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8"/>
              </a:lnSpc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116</Words>
  <Application>Microsoft Office PowerPoint</Application>
  <PresentationFormat>Custom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Helveticish Bold</vt:lpstr>
      <vt:lpstr>Calibri</vt:lpstr>
      <vt:lpstr>Helveticish</vt:lpstr>
      <vt:lpstr>Arapey Bold</vt:lpstr>
      <vt:lpstr>Arapey</vt:lpstr>
      <vt:lpstr>Comic Sans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Floral, Feminine &amp; Calm Self-Introduction Presentation</dc:title>
  <dc:creator>Nizbath Ahsan</dc:creator>
  <cp:lastModifiedBy>nizbath</cp:lastModifiedBy>
  <cp:revision>3</cp:revision>
  <dcterms:created xsi:type="dcterms:W3CDTF">2006-08-16T00:00:00Z</dcterms:created>
  <dcterms:modified xsi:type="dcterms:W3CDTF">2023-03-21T17:32:23Z</dcterms:modified>
  <dc:identifier>DAFd0fDlo4U</dc:identifier>
</cp:coreProperties>
</file>