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30F98-2BE5-1331-E375-D4BD72A4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7B35F-BBFB-C3B0-8E64-CCF2908F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A61F3-E4B0-6C7F-95ED-76BEDCC2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2BE87-334E-E4FC-E25C-431FFDCC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54DC-3C0D-88E6-A98A-B082EB3F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5D4E9-FBB7-67E8-4966-257363D3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8A85D-F9EC-CB0A-BCE5-4D4180B14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674E0-129A-66A3-B55E-E235F7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419ED-22CC-44DC-474D-5783990D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88FC1-8D6D-A5B9-099B-5ADC4B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3D92FF-2C10-4E9C-7429-1E0574A1A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932B3-60F8-5F5A-B8B4-C82738D82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69416-92BD-BA82-4AD4-B217FBD4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6C00-125B-948A-EBC5-1A563AF4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BEFB5-273D-FAE4-1476-D0FFD7E5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FCD22-D32C-40A7-F882-AC767A25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15F05-F1BB-2114-09FA-AE311101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923AD-D72A-D0BF-DFB8-0141AE8C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EC91-67D1-6A68-F522-4DC9B360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F3BC3-AC53-8310-3775-AB882E3D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A149-25F9-CF6F-D6F7-250590BB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1D9B6-9574-997A-25C6-A123DAD3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CD8CA-EE09-53CB-C39C-17F3B6AF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F47A2-698A-8ACF-586A-5CA8621B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F8466-7F88-5543-9FD6-82FBDA5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1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FA60-A203-5BA4-C078-34B0C58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5F8C7-39D7-2C2D-E531-7E1564FF0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4D092-4D01-DBEA-D59A-22A29F55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5CFC9-6BA4-65E4-E0EA-6CB07CD2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7AF3C-BBE8-B40A-1ED6-2C0785CC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D102C-763E-221A-58BE-E2F70D4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3FF05-B9D8-6369-E553-B9F97F9D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D222A-FCD3-B0A4-8DF0-4836EE4C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1AD20-304F-1D19-87D5-A9D471B2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F0B16-5955-51E6-96B8-201189D9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B1F8B5-2A45-6E0F-03F1-253ED1292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7D253-9599-F852-E281-F2D8C61D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72180-4B19-B59D-24DC-75A0CC60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CC234F-6B41-03A9-0426-BB730BAD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0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452E-EBE1-E48E-1060-6996FF0A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309228-F989-A5E7-A07D-B7EACE68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14E81-5D23-0D7B-B7DE-DCD05982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B4CC6F-D10E-F9E5-32DB-A12AE351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9D8D4-AA6B-4608-5E78-0AAD36A6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EA587-B006-2836-3A1D-6D418197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96D69E-BEB6-29CB-18A8-94F6E6A0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ABEC-5C4F-B80B-0206-97A146B8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754E3-2040-DD75-7FAB-F31F8897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5CE09-571A-2CD0-29A5-D1A361E5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22F9E-1C90-D237-493C-435732C8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750AE-47A2-BF3D-F1BC-5C2CF35C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6ABC5-2B94-43A9-FF85-AEAE3555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2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CFC6-FEB1-4DEF-ACEE-3ED8724C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A8D644-F57F-8406-325D-E71DAC63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D1E29-5115-C699-282E-2A140CAE8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4FF43-4AF2-24AC-1B36-74E50F43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545FB-2C5E-1654-0C4C-8DF3675D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9BAFB-06BC-0D74-DC58-4E7EF4FC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2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D5559-FD29-9875-2695-0FDAD783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22BF9-7763-18C9-AFF4-EE958410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76E55-2E2E-5F5F-3B3E-C2B4388C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E7FF-479F-48F5-9E37-7E8E480A43F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46AAA-88F7-BB33-D5B8-C27E1E515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6EDE-EF60-632C-DDFE-CEF1D26E9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B8F6-0CC5-41FD-A21C-F60D40275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4DF5-BE20-3D69-FB7C-C5703A018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Harmonic Balance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5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(two tones) HB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/>
              <p:nvPr/>
            </p:nvSpPr>
            <p:spPr>
              <a:xfrm>
                <a:off x="980661" y="1630017"/>
                <a:ext cx="11520846" cy="5035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dirty="0"/>
                  <a:t> is the Fourier transform to frequency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and actually solve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30017"/>
                <a:ext cx="11520846" cy="5035674"/>
              </a:xfrm>
              <a:prstGeom prst="rect">
                <a:avLst/>
              </a:prstGeom>
              <a:blipFill>
                <a:blip r:embed="rId2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43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HB method in circuits simulation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1777F-C4F4-44F0-BCF9-6F9D6B03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1966369"/>
            <a:ext cx="6110401" cy="39464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465294-00BF-2250-D69C-273ACDA1B433}"/>
              </a:ext>
            </a:extLst>
          </p:cNvPr>
          <p:cNvSpPr txBox="1"/>
          <p:nvPr/>
        </p:nvSpPr>
        <p:spPr>
          <a:xfrm>
            <a:off x="430696" y="165667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1. Formulate circuit partition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1FBD66-E5AA-5086-40F7-BFB3F57584E3}"/>
              </a:ext>
            </a:extLst>
          </p:cNvPr>
          <p:cNvSpPr txBox="1"/>
          <p:nvPr/>
        </p:nvSpPr>
        <p:spPr>
          <a:xfrm>
            <a:off x="7295322" y="1673680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2. Formulate HB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DE2781-8ACA-D9E7-6336-DE1AE1356A3B}"/>
                  </a:ext>
                </a:extLst>
              </p:cNvPr>
              <p:cNvSpPr txBox="1"/>
              <p:nvPr/>
            </p:nvSpPr>
            <p:spPr>
              <a:xfrm>
                <a:off x="7519866" y="3429000"/>
                <a:ext cx="3833934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𝑌𝑉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DE2781-8ACA-D9E7-6336-DE1AE135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866" y="3429000"/>
                <a:ext cx="3833934" cy="243143"/>
              </a:xfrm>
              <a:prstGeom prst="rect">
                <a:avLst/>
              </a:prstGeom>
              <a:blipFill>
                <a:blip r:embed="rId3"/>
                <a:stretch>
                  <a:fillRect l="-477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B5226-E5B8-5B51-50F2-BF7CA9A0C831}"/>
              </a:ext>
            </a:extLst>
          </p:cNvPr>
          <p:cNvCxnSpPr>
            <a:cxnSpLocks/>
          </p:cNvCxnSpPr>
          <p:nvPr/>
        </p:nvCxnSpPr>
        <p:spPr>
          <a:xfrm flipV="1">
            <a:off x="8786191" y="3081130"/>
            <a:ext cx="0" cy="27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C93D87-67BF-EDCA-71E1-375E45950121}"/>
              </a:ext>
            </a:extLst>
          </p:cNvPr>
          <p:cNvCxnSpPr>
            <a:cxnSpLocks/>
          </p:cNvCxnSpPr>
          <p:nvPr/>
        </p:nvCxnSpPr>
        <p:spPr>
          <a:xfrm flipV="1">
            <a:off x="10257182" y="3074504"/>
            <a:ext cx="0" cy="27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0B90D4-08F9-1928-7BD1-226EE7F8C5EA}"/>
              </a:ext>
            </a:extLst>
          </p:cNvPr>
          <p:cNvCxnSpPr>
            <a:cxnSpLocks/>
          </p:cNvCxnSpPr>
          <p:nvPr/>
        </p:nvCxnSpPr>
        <p:spPr>
          <a:xfrm flipV="1">
            <a:off x="7984435" y="3081130"/>
            <a:ext cx="0" cy="27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AC4F41-A96B-2FE8-8A4F-EE4A6A75332E}"/>
              </a:ext>
            </a:extLst>
          </p:cNvPr>
          <p:cNvSpPr txBox="1"/>
          <p:nvPr/>
        </p:nvSpPr>
        <p:spPr>
          <a:xfrm>
            <a:off x="7623430" y="2792879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Linear part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E6F6C-5AB4-FAC6-E2BF-8B7BBE010352}"/>
                  </a:ext>
                </a:extLst>
              </p:cNvPr>
              <p:cNvSpPr txBox="1"/>
              <p:nvPr/>
            </p:nvSpPr>
            <p:spPr>
              <a:xfrm>
                <a:off x="8399706" y="2792879"/>
                <a:ext cx="1018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E6F6C-5AB4-FAC6-E2BF-8B7BBE01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06" y="2792879"/>
                <a:ext cx="1018292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EF46F96-A631-2426-90D9-9E9974ADB449}"/>
                  </a:ext>
                </a:extLst>
              </p:cNvPr>
              <p:cNvSpPr txBox="1"/>
              <p:nvPr/>
            </p:nvSpPr>
            <p:spPr>
              <a:xfrm>
                <a:off x="9748036" y="2791823"/>
                <a:ext cx="10579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EF46F96-A631-2426-90D9-9E9974ADB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36" y="2791823"/>
                <a:ext cx="105791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164024A7-420D-8562-588E-674F0891D531}"/>
              </a:ext>
            </a:extLst>
          </p:cNvPr>
          <p:cNvSpPr txBox="1"/>
          <p:nvPr/>
        </p:nvSpPr>
        <p:spPr>
          <a:xfrm>
            <a:off x="7295322" y="423936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3. Solve the HB equation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13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1: Convergence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62BEE8-CEB7-5F30-2365-3D29D1AE458A}"/>
              </a:ext>
            </a:extLst>
          </p:cNvPr>
          <p:cNvSpPr txBox="1"/>
          <p:nvPr/>
        </p:nvSpPr>
        <p:spPr>
          <a:xfrm>
            <a:off x="838200" y="169068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Typically, to solve the HB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0D5185-5127-B194-422B-7FC8A81334B2}"/>
                  </a:ext>
                </a:extLst>
              </p:cNvPr>
              <p:cNvSpPr txBox="1"/>
              <p:nvPr/>
            </p:nvSpPr>
            <p:spPr>
              <a:xfrm>
                <a:off x="1967947" y="2060020"/>
                <a:ext cx="609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0D5185-5127-B194-422B-7FC8A813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7" y="2060020"/>
                <a:ext cx="609600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27DA9D7-F5A7-8DF4-3227-C33CDA76694B}"/>
              </a:ext>
            </a:extLst>
          </p:cNvPr>
          <p:cNvSpPr txBox="1"/>
          <p:nvPr/>
        </p:nvSpPr>
        <p:spPr>
          <a:xfrm>
            <a:off x="838200" y="288338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Newton method is often used: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B72DB84-6C73-31A3-7D05-7E20162D9F7D}"/>
                  </a:ext>
                </a:extLst>
              </p:cNvPr>
              <p:cNvSpPr txBox="1"/>
              <p:nvPr/>
            </p:nvSpPr>
            <p:spPr>
              <a:xfrm>
                <a:off x="1967947" y="3361395"/>
                <a:ext cx="6096000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B72DB84-6C73-31A3-7D05-7E20162D9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7" y="3361395"/>
                <a:ext cx="6096000" cy="471924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9A0D3B18-D2E8-9EC8-C5B3-FA74C8ED27EF}"/>
              </a:ext>
            </a:extLst>
          </p:cNvPr>
          <p:cNvSpPr txBox="1"/>
          <p:nvPr/>
        </p:nvSpPr>
        <p:spPr>
          <a:xfrm>
            <a:off x="838200" y="3941999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However, Newton method has only local convergence.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1F0DEF-C4B5-E826-94CD-0AB1EC88C75A}"/>
                  </a:ext>
                </a:extLst>
              </p:cNvPr>
              <p:cNvSpPr txBox="1"/>
              <p:nvPr/>
            </p:nvSpPr>
            <p:spPr>
              <a:xfrm>
                <a:off x="838200" y="4420011"/>
                <a:ext cx="8363187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Method to overcome: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Try to get good initials.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Perform a DC/ linear AC analysis (for circuits applications)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Stepping method.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Perform a rough numerical integration first and transform to frequency domain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Practical Newton methods.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err="1"/>
                  <a:t>Homotopy</a:t>
                </a:r>
                <a:r>
                  <a:rPr lang="en-US" altLang="zh-CN" dirty="0"/>
                  <a:t> methods.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1800" b="1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)=0.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1F0DEF-C4B5-E826-94CD-0AB1EC88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0011"/>
                <a:ext cx="8363187" cy="3139321"/>
              </a:xfrm>
              <a:prstGeom prst="rect">
                <a:avLst/>
              </a:prstGeom>
              <a:blipFill>
                <a:blip r:embed="rId4"/>
                <a:stretch>
                  <a:fillRect l="-656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2: Efficiency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440888-C69D-7537-0182-0EFE831A42FD}"/>
              </a:ext>
            </a:extLst>
          </p:cNvPr>
          <p:cNvSpPr txBox="1"/>
          <p:nvPr/>
        </p:nvSpPr>
        <p:spPr>
          <a:xfrm>
            <a:off x="1113183" y="1690688"/>
            <a:ext cx="91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Typically, timing is mostly spent on </a:t>
            </a:r>
            <a:r>
              <a:rPr lang="en-US" altLang="zh-CN" b="1" dirty="0"/>
              <a:t>calculating Jacobi matrix</a:t>
            </a:r>
            <a:r>
              <a:rPr lang="en-US" altLang="zh-CN" dirty="0"/>
              <a:t> and </a:t>
            </a:r>
            <a:r>
              <a:rPr lang="en-US" altLang="zh-CN" b="1" dirty="0"/>
              <a:t>solving linear systems.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2495BB-A08A-2170-E9AB-D40722EBFCBD}"/>
                  </a:ext>
                </a:extLst>
              </p:cNvPr>
              <p:cNvSpPr txBox="1"/>
              <p:nvPr/>
            </p:nvSpPr>
            <p:spPr>
              <a:xfrm>
                <a:off x="2782957" y="2060020"/>
                <a:ext cx="7235686" cy="784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𝓕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for simplicity</a:t>
                </a:r>
                <a:r>
                  <a:rPr lang="en-US" altLang="zh-CN" b="1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2495BB-A08A-2170-E9AB-D40722EB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7" y="2060020"/>
                <a:ext cx="7235686" cy="784574"/>
              </a:xfrm>
              <a:prstGeom prst="rect">
                <a:avLst/>
              </a:prstGeom>
              <a:blipFill>
                <a:blip r:embed="rId2"/>
                <a:stretch>
                  <a:fillRect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B3B7A-F5BA-0281-8C10-CE5D8237599F}"/>
                  </a:ext>
                </a:extLst>
              </p:cNvPr>
              <p:cNvSpPr txBox="1"/>
              <p:nvPr/>
            </p:nvSpPr>
            <p:spPr>
              <a:xfrm>
                <a:off x="1318591" y="2922104"/>
                <a:ext cx="2763898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Calculation of Jacobi: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B3B7A-F5BA-0281-8C10-CE5D82375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91" y="2922104"/>
                <a:ext cx="2763898" cy="657809"/>
              </a:xfrm>
              <a:prstGeom prst="rect">
                <a:avLst/>
              </a:prstGeom>
              <a:blipFill>
                <a:blip r:embed="rId3"/>
                <a:stretch>
                  <a:fillRect l="-1322" t="-4630" r="-88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12DAA-2A10-1B9C-230E-B1782868F3EE}"/>
                  </a:ext>
                </a:extLst>
              </p:cNvPr>
              <p:cNvSpPr txBox="1"/>
              <p:nvPr/>
            </p:nvSpPr>
            <p:spPr>
              <a:xfrm>
                <a:off x="1318591" y="3756992"/>
                <a:ext cx="11001025" cy="3699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For one tone problem, FFT can be used and we can use structure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dirty="0"/>
                  <a:t> to further decrease calculation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For multiple tones problem, FFT could not be directly used for reasonable truncation schemes. But the </a:t>
                </a:r>
              </a:p>
              <a:p>
                <a:r>
                  <a:rPr lang="en-US" altLang="zh-CN" dirty="0"/>
                  <a:t>Artificial Frequency Mapping approach helps. 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Solving linear systems:</a:t>
                </a:r>
              </a:p>
              <a:p>
                <a:r>
                  <a:rPr lang="en-US" altLang="zh-CN" dirty="0"/>
                  <a:t>Often sparse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and might be large scale.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Iterative solvers.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General purpose sparse direct solvers, e.g., </a:t>
                </a:r>
                <a:r>
                  <a:rPr lang="en-US" altLang="zh-CN" dirty="0" err="1"/>
                  <a:t>SuperLU</a:t>
                </a:r>
                <a:r>
                  <a:rPr lang="en-US" altLang="zh-CN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Utilize the structure in specific application; utilize the nonzero pattern of linear system in each Newton </a:t>
                </a:r>
              </a:p>
              <a:p>
                <a:r>
                  <a:rPr lang="en-US" altLang="zh-CN" dirty="0"/>
                  <a:t>Iteration.</a:t>
                </a:r>
              </a:p>
              <a:p>
                <a:endParaRPr lang="en-US" altLang="zh-CN" b="1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zh-CN" altLang="en-US" b="1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12DAA-2A10-1B9C-230E-B1782868F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91" y="3756992"/>
                <a:ext cx="11001025" cy="3699539"/>
              </a:xfrm>
              <a:prstGeom prst="rect">
                <a:avLst/>
              </a:prstGeom>
              <a:blipFill>
                <a:blip r:embed="rId4"/>
                <a:stretch>
                  <a:fillRect l="-443" t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54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HB does not work?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49287"/>
            <a:ext cx="970059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Too many tones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Very strong nonlinearities</a:t>
            </a:r>
          </a:p>
        </p:txBody>
      </p:sp>
    </p:spTree>
    <p:extLst>
      <p:ext uri="{BB962C8B-B14F-4D97-AF65-F5344CB8AC3E}">
        <p14:creationId xmlns:p14="http://schemas.microsoft.com/office/powerpoint/2010/main" val="250900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2" y="24788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9600" dirty="0"/>
              <a:t>Q &amp; A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638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70740-CADB-F11A-2CD4-155F9C78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8689-24B7-8A27-9DB7-A077DA62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dirty="0"/>
              <a:t>Basic ideas</a:t>
            </a:r>
          </a:p>
          <a:p>
            <a:endParaRPr lang="en-US" altLang="zh-CN" dirty="0"/>
          </a:p>
          <a:p>
            <a:r>
              <a:rPr lang="en-US" altLang="zh-CN" dirty="0"/>
              <a:t>Challenges and solutions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0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HB?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49287"/>
            <a:ext cx="9700591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 A frequency domain method to calculate the steady-state period solution of nonlinear ordinary differential equations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Mostly applied to nonlinear  Microwave circuits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25A6E-596B-56A4-2788-410E63A4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0" y="4010935"/>
            <a:ext cx="4089610" cy="2082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2E9256-BF78-D1D7-73D3-09588E9B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71" y="4743287"/>
            <a:ext cx="4299171" cy="86999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3369B86-C9D0-C67F-5307-F41037A6D573}"/>
              </a:ext>
            </a:extLst>
          </p:cNvPr>
          <p:cNvSpPr/>
          <p:nvPr/>
        </p:nvSpPr>
        <p:spPr>
          <a:xfrm>
            <a:off x="4520936" y="5098771"/>
            <a:ext cx="556593" cy="268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10A3B5A-E065-6CF7-8BAC-CA57BA3794D6}"/>
              </a:ext>
            </a:extLst>
          </p:cNvPr>
          <p:cNvSpPr/>
          <p:nvPr/>
        </p:nvSpPr>
        <p:spPr>
          <a:xfrm>
            <a:off x="9510380" y="5098771"/>
            <a:ext cx="556593" cy="268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14090F-E805-9922-34BF-4D4E94AAADFB}"/>
              </a:ext>
            </a:extLst>
          </p:cNvPr>
          <p:cNvSpPr txBox="1"/>
          <p:nvPr/>
        </p:nvSpPr>
        <p:spPr>
          <a:xfrm>
            <a:off x="10505660" y="5045762"/>
            <a:ext cx="51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7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is HB?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55913"/>
            <a:ext cx="9700591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In almost every circuit simulation </a:t>
            </a:r>
            <a:r>
              <a:rPr lang="en-US" altLang="zh-CN" sz="2800" dirty="0" err="1"/>
              <a:t>softwares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In structural mechanics analysis, e.g., nonlinear vibrations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A2E6B5-A955-88FE-1FF3-AF5FB880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00" y="4361153"/>
            <a:ext cx="2902538" cy="14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2A5586-05C1-4AED-9278-98B2EEC5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82" y="4645601"/>
            <a:ext cx="2120348" cy="1847274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608BA978-A223-B67A-DC37-54EFC12A8ABF}"/>
              </a:ext>
            </a:extLst>
          </p:cNvPr>
          <p:cNvSpPr/>
          <p:nvPr/>
        </p:nvSpPr>
        <p:spPr>
          <a:xfrm>
            <a:off x="8961315" y="5253432"/>
            <a:ext cx="556593" cy="268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EA7F95-9884-4635-D1E9-C2DCEE2D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821" y="5801153"/>
            <a:ext cx="2657145" cy="288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A4499D-9D7B-51C9-E572-38BC70823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821" y="6143607"/>
            <a:ext cx="156567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HB?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C747D-8736-9106-6BA0-F22A6F2D3988}"/>
              </a:ext>
            </a:extLst>
          </p:cNvPr>
          <p:cNvSpPr txBox="1"/>
          <p:nvPr/>
        </p:nvSpPr>
        <p:spPr>
          <a:xfrm>
            <a:off x="1060174" y="1749287"/>
            <a:ext cx="9700591" cy="39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Efficient compared to numerical integration method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/>
              <a:t>Transient part of the response may be long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Better numerical stability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/>
              <a:t>Numerical truncation error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Some equations are more conveniently described in frequency-domain</a:t>
            </a:r>
          </a:p>
        </p:txBody>
      </p:sp>
    </p:spTree>
    <p:extLst>
      <p:ext uri="{BB962C8B-B14F-4D97-AF65-F5344CB8AC3E}">
        <p14:creationId xmlns:p14="http://schemas.microsoft.com/office/powerpoint/2010/main" val="77253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C71537-EB95-C411-17E0-5407BE7C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45" y="1462183"/>
            <a:ext cx="3199241" cy="6474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83ACD5-5142-8E3A-5899-FB780A42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14" y="1494741"/>
            <a:ext cx="2829339" cy="14410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 of HB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1D7AA2-B14A-1E87-A9D9-8022B3B1014A}"/>
              </a:ext>
            </a:extLst>
          </p:cNvPr>
          <p:cNvSpPr txBox="1"/>
          <p:nvPr/>
        </p:nvSpPr>
        <p:spPr>
          <a:xfrm>
            <a:off x="980661" y="1291927"/>
            <a:ext cx="1013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simple circuit problem in the beginning:</a:t>
            </a:r>
          </a:p>
          <a:p>
            <a:r>
              <a:rPr lang="en-US" altLang="zh-CN" dirty="0"/>
              <a:t>    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CDD807-C15A-9E74-3A1E-96A2720EF5B2}"/>
                  </a:ext>
                </a:extLst>
              </p:cNvPr>
              <p:cNvSpPr txBox="1"/>
              <p:nvPr/>
            </p:nvSpPr>
            <p:spPr>
              <a:xfrm>
                <a:off x="2063718" y="2069836"/>
                <a:ext cx="1523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CDD807-C15A-9E74-3A1E-96A2720E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18" y="2069836"/>
                <a:ext cx="1523173" cy="276999"/>
              </a:xfrm>
              <a:prstGeom prst="rect">
                <a:avLst/>
              </a:prstGeom>
              <a:blipFill>
                <a:blip r:embed="rId4"/>
                <a:stretch>
                  <a:fillRect l="-2811" t="-4444" r="-522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/>
              <p:nvPr/>
            </p:nvSpPr>
            <p:spPr>
              <a:xfrm>
                <a:off x="1109130" y="2952054"/>
                <a:ext cx="89739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0" y="2952054"/>
                <a:ext cx="8973995" cy="553998"/>
              </a:xfrm>
              <a:prstGeom prst="rect">
                <a:avLst/>
              </a:prstGeom>
              <a:blipFill>
                <a:blip r:embed="rId5"/>
                <a:stretch>
                  <a:fillRect l="-951" t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BFDFDE-F748-E845-53A2-45D78677C6A0}"/>
              </a:ext>
            </a:extLst>
          </p:cNvPr>
          <p:cNvSpPr txBox="1"/>
          <p:nvPr/>
        </p:nvSpPr>
        <p:spPr>
          <a:xfrm>
            <a:off x="929171" y="2544425"/>
            <a:ext cx="28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Step 1: Ansatz solution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15FCFB-985D-F911-B425-4F6EBD1FA992}"/>
              </a:ext>
            </a:extLst>
          </p:cNvPr>
          <p:cNvSpPr txBox="1"/>
          <p:nvPr/>
        </p:nvSpPr>
        <p:spPr>
          <a:xfrm>
            <a:off x="980661" y="3425944"/>
            <a:ext cx="282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Get residual term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/>
              <p:nvPr/>
            </p:nvSpPr>
            <p:spPr>
              <a:xfrm>
                <a:off x="1109129" y="3748893"/>
                <a:ext cx="497918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9" y="3748893"/>
                <a:ext cx="4979184" cy="312650"/>
              </a:xfrm>
              <a:prstGeom prst="rect">
                <a:avLst/>
              </a:prstGeom>
              <a:blipFill>
                <a:blip r:embed="rId6"/>
                <a:stretch>
                  <a:fillRect l="-2938" t="-17647" r="-1224" b="-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/>
              <p:nvPr/>
            </p:nvSpPr>
            <p:spPr>
              <a:xfrm>
                <a:off x="980661" y="4210302"/>
                <a:ext cx="5392638" cy="280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Step 3: Let the Fourier coefficient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vanish                  </a:t>
                </a:r>
              </a:p>
              <a:p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dirty="0"/>
                  <a:t>             </a:t>
                </a:r>
              </a:p>
              <a:p>
                <a:pPr algn="ctr"/>
                <a:r>
                  <a:rPr lang="en-US" altLang="zh-CN" dirty="0"/>
                  <a:t>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210302"/>
                <a:ext cx="5392638" cy="2804935"/>
              </a:xfrm>
              <a:prstGeom prst="rect">
                <a:avLst/>
              </a:prstGeom>
              <a:blipFill>
                <a:blip r:embed="rId7"/>
                <a:stretch>
                  <a:fillRect l="-1018" t="-7826" r="-10973" b="-1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A022B3C-6159-7FCC-122B-2757EA319391}"/>
              </a:ext>
            </a:extLst>
          </p:cNvPr>
          <p:cNvSpPr txBox="1"/>
          <p:nvPr/>
        </p:nvSpPr>
        <p:spPr>
          <a:xfrm>
            <a:off x="5692655" y="41970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Galerkin</a:t>
            </a:r>
            <a:r>
              <a:rPr lang="en-US" altLang="zh-CN" dirty="0"/>
              <a:t> method)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F97259E-0F67-5524-0631-D49DA4842C82}"/>
              </a:ext>
            </a:extLst>
          </p:cNvPr>
          <p:cNvSpPr/>
          <p:nvPr/>
        </p:nvSpPr>
        <p:spPr>
          <a:xfrm>
            <a:off x="6220452" y="5400261"/>
            <a:ext cx="796127" cy="2451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CCE617-65A3-63C5-3FC4-021E2212DB4D}"/>
                  </a:ext>
                </a:extLst>
              </p:cNvPr>
              <p:cNvSpPr txBox="1"/>
              <p:nvPr/>
            </p:nvSpPr>
            <p:spPr>
              <a:xfrm>
                <a:off x="5022574" y="4673302"/>
                <a:ext cx="6096000" cy="1943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CCE617-65A3-63C5-3FC4-021E2212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574" y="4673302"/>
                <a:ext cx="6096000" cy="1943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5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(one tone) HB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/>
              <p:nvPr/>
            </p:nvSpPr>
            <p:spPr>
              <a:xfrm>
                <a:off x="980661" y="1291927"/>
                <a:ext cx="10137913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the general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dirty="0"/>
                  <a:t>periodic algebraic-differential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where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for some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291927"/>
                <a:ext cx="10137913" cy="1777987"/>
              </a:xfrm>
              <a:prstGeom prst="rect">
                <a:avLst/>
              </a:prstGeom>
              <a:blipFill>
                <a:blip r:embed="rId2"/>
                <a:stretch>
                  <a:fillRect l="-541" t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/>
              <p:nvPr/>
            </p:nvSpPr>
            <p:spPr>
              <a:xfrm>
                <a:off x="1073426" y="2781490"/>
                <a:ext cx="552279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6" y="2781490"/>
                <a:ext cx="5522794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BFDFDE-F748-E845-53A2-45D78677C6A0}"/>
              </a:ext>
            </a:extLst>
          </p:cNvPr>
          <p:cNvSpPr txBox="1"/>
          <p:nvPr/>
        </p:nvSpPr>
        <p:spPr>
          <a:xfrm>
            <a:off x="980660" y="2406991"/>
            <a:ext cx="28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Step 1: Ansatz solution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15FCFB-985D-F911-B425-4F6EBD1FA992}"/>
              </a:ext>
            </a:extLst>
          </p:cNvPr>
          <p:cNvSpPr txBox="1"/>
          <p:nvPr/>
        </p:nvSpPr>
        <p:spPr>
          <a:xfrm>
            <a:off x="980661" y="3604846"/>
            <a:ext cx="282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Get residual term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/>
              <p:nvPr/>
            </p:nvSpPr>
            <p:spPr>
              <a:xfrm>
                <a:off x="1109129" y="3974177"/>
                <a:ext cx="554607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9" y="3974177"/>
                <a:ext cx="5546070" cy="312650"/>
              </a:xfrm>
              <a:prstGeom prst="rect">
                <a:avLst/>
              </a:prstGeom>
              <a:blipFill>
                <a:blip r:embed="rId4"/>
                <a:stretch>
                  <a:fillRect l="-2637" t="-150980" b="-23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/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Step 3: Let the Fourier coefficient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vanish                  </a:t>
                </a:r>
              </a:p>
              <a:p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=0,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=1,⋯,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blipFill>
                <a:blip r:embed="rId5"/>
                <a:stretch>
                  <a:fillRect l="-839" t="-12371" b="-2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A022B3C-6159-7FCC-122B-2757EA319391}"/>
              </a:ext>
            </a:extLst>
          </p:cNvPr>
          <p:cNvSpPr txBox="1"/>
          <p:nvPr/>
        </p:nvSpPr>
        <p:spPr>
          <a:xfrm>
            <a:off x="5692655" y="43693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Galerkin</a:t>
            </a:r>
            <a:r>
              <a:rPr lang="en-US" altLang="zh-CN" dirty="0"/>
              <a:t> method)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1014C40-E815-5C3D-526B-01A135D2AD6A}"/>
              </a:ext>
            </a:extLst>
          </p:cNvPr>
          <p:cNvSpPr/>
          <p:nvPr/>
        </p:nvSpPr>
        <p:spPr>
          <a:xfrm>
            <a:off x="7313756" y="5133806"/>
            <a:ext cx="796127" cy="2451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/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equations with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unknowns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(one tone) HB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/>
              <p:nvPr/>
            </p:nvSpPr>
            <p:spPr>
              <a:xfrm>
                <a:off x="980661" y="1630017"/>
                <a:ext cx="10938700" cy="5035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dirty="0"/>
                  <a:t> is the Fourier transform to frequency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and actually solve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61EA7-AD85-150A-BAF1-1987CAE1D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30017"/>
                <a:ext cx="10938700" cy="5035674"/>
              </a:xfrm>
              <a:prstGeom prst="rect">
                <a:avLst/>
              </a:prstGeom>
              <a:blipFill>
                <a:blip r:embed="rId2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3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6296-EB02-4381-3A41-E811513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(multiple tones) HB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/>
              <p:nvPr/>
            </p:nvSpPr>
            <p:spPr>
              <a:xfrm>
                <a:off x="980661" y="1291927"/>
                <a:ext cx="10137913" cy="180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Consider the general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dirty="0"/>
                  <a:t>periodic algebraic-differential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dirty="0"/>
                  <a:t> is the excitation with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D7AA2-B14A-1E87-A9D9-8022B3B1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291927"/>
                <a:ext cx="10137913" cy="1807033"/>
              </a:xfrm>
              <a:prstGeom prst="rect">
                <a:avLst/>
              </a:prstGeom>
              <a:blipFill>
                <a:blip r:embed="rId2"/>
                <a:stretch>
                  <a:fillRect l="-541" t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/>
              <p:nvPr/>
            </p:nvSpPr>
            <p:spPr>
              <a:xfrm>
                <a:off x="1073426" y="2781490"/>
                <a:ext cx="10547375" cy="312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      </m:t>
                        </m:r>
                      </m:e>
                    </m:func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truncation scheme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68A79F-9A11-1AC2-EE0F-B6674644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6" y="2781490"/>
                <a:ext cx="10547375" cy="312971"/>
              </a:xfrm>
              <a:prstGeom prst="rect">
                <a:avLst/>
              </a:prstGeom>
              <a:blipFill>
                <a:blip r:embed="rId3"/>
                <a:stretch>
                  <a:fillRect l="-578" t="-146154" b="-2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BFDFDE-F748-E845-53A2-45D78677C6A0}"/>
              </a:ext>
            </a:extLst>
          </p:cNvPr>
          <p:cNvSpPr txBox="1"/>
          <p:nvPr/>
        </p:nvSpPr>
        <p:spPr>
          <a:xfrm>
            <a:off x="980660" y="2384486"/>
            <a:ext cx="28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Step 1: Ansatz solution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15FCFB-985D-F911-B425-4F6EBD1FA992}"/>
              </a:ext>
            </a:extLst>
          </p:cNvPr>
          <p:cNvSpPr txBox="1"/>
          <p:nvPr/>
        </p:nvSpPr>
        <p:spPr>
          <a:xfrm>
            <a:off x="980661" y="3364708"/>
            <a:ext cx="282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Get residual term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/>
              <p:nvPr/>
            </p:nvSpPr>
            <p:spPr>
              <a:xfrm>
                <a:off x="1109129" y="3734039"/>
                <a:ext cx="562807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A3D1FD-3B08-13B3-1BAF-64401BBD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9" y="3734039"/>
                <a:ext cx="5628079" cy="312650"/>
              </a:xfrm>
              <a:prstGeom prst="rect">
                <a:avLst/>
              </a:prstGeom>
              <a:blipFill>
                <a:blip r:embed="rId4"/>
                <a:stretch>
                  <a:fillRect l="-2600" t="-150980" b="-23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/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Step 3: Let the Fourier coefficient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vanish                  </a:t>
                </a:r>
              </a:p>
              <a:p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=0,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=1,⋯,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5F5615-6EA4-67B7-171D-C93AC616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369326"/>
                <a:ext cx="6539948" cy="1775294"/>
              </a:xfrm>
              <a:prstGeom prst="rect">
                <a:avLst/>
              </a:prstGeom>
              <a:blipFill>
                <a:blip r:embed="rId5"/>
                <a:stretch>
                  <a:fillRect l="-839" t="-12371" b="-2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A022B3C-6159-7FCC-122B-2757EA319391}"/>
              </a:ext>
            </a:extLst>
          </p:cNvPr>
          <p:cNvSpPr txBox="1"/>
          <p:nvPr/>
        </p:nvSpPr>
        <p:spPr>
          <a:xfrm>
            <a:off x="5692655" y="43693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Galerkin</a:t>
            </a:r>
            <a:r>
              <a:rPr lang="en-US" altLang="zh-CN" dirty="0"/>
              <a:t> method)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1014C40-E815-5C3D-526B-01A135D2AD6A}"/>
              </a:ext>
            </a:extLst>
          </p:cNvPr>
          <p:cNvSpPr/>
          <p:nvPr/>
        </p:nvSpPr>
        <p:spPr>
          <a:xfrm>
            <a:off x="7313756" y="5133806"/>
            <a:ext cx="796127" cy="2451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/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equations with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unknowns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98FF71-A881-F172-CE0C-8ED8145E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894" y="4919742"/>
                <a:ext cx="2831609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4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844</Words>
  <Application>Microsoft Office PowerPoint</Application>
  <PresentationFormat>宽屏</PresentationFormat>
  <Paragraphs>139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Wingdings</vt:lpstr>
      <vt:lpstr>Office 主题​​</vt:lpstr>
      <vt:lpstr>Introduction to Harmonic Balance method</vt:lpstr>
      <vt:lpstr>Table of contents</vt:lpstr>
      <vt:lpstr>What is HB?</vt:lpstr>
      <vt:lpstr>Where is HB?</vt:lpstr>
      <vt:lpstr>Why HB?</vt:lpstr>
      <vt:lpstr>Basic ideas of HB</vt:lpstr>
      <vt:lpstr>General (one tone) HB method</vt:lpstr>
      <vt:lpstr>General (one tone) HB method</vt:lpstr>
      <vt:lpstr>General (multiple tones) HB method</vt:lpstr>
      <vt:lpstr>General (two tones) HB method</vt:lpstr>
      <vt:lpstr>HB method in circuits simulation</vt:lpstr>
      <vt:lpstr>Challenge 1: Convergence</vt:lpstr>
      <vt:lpstr>Challenge 2: Efficiency</vt:lpstr>
      <vt:lpstr>When HB does not work?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Harmonic Balance method</dc:title>
  <dc:creator>Tianyi Lu</dc:creator>
  <cp:lastModifiedBy>Tianyi Lu</cp:lastModifiedBy>
  <cp:revision>11</cp:revision>
  <dcterms:created xsi:type="dcterms:W3CDTF">2023-07-22T09:29:40Z</dcterms:created>
  <dcterms:modified xsi:type="dcterms:W3CDTF">2023-07-23T18:27:52Z</dcterms:modified>
</cp:coreProperties>
</file>