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1"/>
  </p:notesMasterIdLst>
  <p:sldIdLst>
    <p:sldId id="453" r:id="rId3"/>
    <p:sldId id="445" r:id="rId4"/>
    <p:sldId id="422" r:id="rId5"/>
    <p:sldId id="454" r:id="rId6"/>
    <p:sldId id="458" r:id="rId7"/>
    <p:sldId id="457" r:id="rId8"/>
    <p:sldId id="464" r:id="rId9"/>
    <p:sldId id="461" r:id="rId10"/>
    <p:sldId id="350" r:id="rId11"/>
    <p:sldId id="465" r:id="rId12"/>
    <p:sldId id="352" r:id="rId13"/>
    <p:sldId id="353" r:id="rId14"/>
    <p:sldId id="355" r:id="rId15"/>
    <p:sldId id="356" r:id="rId16"/>
    <p:sldId id="357" r:id="rId17"/>
    <p:sldId id="358" r:id="rId18"/>
    <p:sldId id="359" r:id="rId19"/>
    <p:sldId id="282" r:id="rId20"/>
    <p:sldId id="360" r:id="rId21"/>
    <p:sldId id="386" r:id="rId22"/>
    <p:sldId id="387" r:id="rId23"/>
    <p:sldId id="289" r:id="rId24"/>
    <p:sldId id="370" r:id="rId25"/>
    <p:sldId id="371" r:id="rId26"/>
    <p:sldId id="462" r:id="rId27"/>
    <p:sldId id="463" r:id="rId28"/>
    <p:sldId id="460" r:id="rId29"/>
    <p:sldId id="42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C40BF-7473-4FB8-A343-9A6C3BE525EA}">
          <p14:sldIdLst>
            <p14:sldId id="453"/>
            <p14:sldId id="445"/>
          </p14:sldIdLst>
        </p14:section>
        <p14:section name="Untitled Section" id="{D83803C5-CDC8-4582-BF30-A8C67C29DD40}">
          <p14:sldIdLst>
            <p14:sldId id="422"/>
            <p14:sldId id="454"/>
            <p14:sldId id="458"/>
            <p14:sldId id="457"/>
            <p14:sldId id="464"/>
            <p14:sldId id="461"/>
            <p14:sldId id="350"/>
            <p14:sldId id="465"/>
            <p14:sldId id="352"/>
            <p14:sldId id="353"/>
            <p14:sldId id="355"/>
            <p14:sldId id="356"/>
            <p14:sldId id="357"/>
            <p14:sldId id="358"/>
            <p14:sldId id="359"/>
            <p14:sldId id="282"/>
            <p14:sldId id="360"/>
            <p14:sldId id="386"/>
            <p14:sldId id="387"/>
            <p14:sldId id="289"/>
            <p14:sldId id="370"/>
            <p14:sldId id="371"/>
            <p14:sldId id="462"/>
            <p14:sldId id="463"/>
            <p14:sldId id="460"/>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1544C-2E75-4D49-8C81-AD7B672109FA}"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E1610-07E8-4217-A8FA-2818EE969D8C}" type="slidenum">
              <a:rPr lang="en-IN" smtClean="0"/>
              <a:t>‹#›</a:t>
            </a:fld>
            <a:endParaRPr lang="en-IN"/>
          </a:p>
        </p:txBody>
      </p:sp>
    </p:spTree>
    <p:extLst>
      <p:ext uri="{BB962C8B-B14F-4D97-AF65-F5344CB8AC3E}">
        <p14:creationId xmlns:p14="http://schemas.microsoft.com/office/powerpoint/2010/main" val="211541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6EE1610-07E8-4217-A8FA-2818EE969D8C}" type="slidenum">
              <a:rPr lang="en-IN" smtClean="0"/>
              <a:t>1</a:t>
            </a:fld>
            <a:endParaRPr lang="en-IN"/>
          </a:p>
        </p:txBody>
      </p:sp>
    </p:spTree>
    <p:extLst>
      <p:ext uri="{BB962C8B-B14F-4D97-AF65-F5344CB8AC3E}">
        <p14:creationId xmlns:p14="http://schemas.microsoft.com/office/powerpoint/2010/main" val="3913652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10</a:t>
            </a:fld>
            <a:endParaRPr lang="en-IN"/>
          </a:p>
        </p:txBody>
      </p:sp>
    </p:spTree>
    <p:extLst>
      <p:ext uri="{BB962C8B-B14F-4D97-AF65-F5344CB8AC3E}">
        <p14:creationId xmlns:p14="http://schemas.microsoft.com/office/powerpoint/2010/main" val="3968589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F38DA2-3E00-2F80-C36B-6464BB5BCE5E}"/>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C90CC942-E91D-68A7-D1A6-8780390F30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raw materials are needed for the production process, they are transferred from the warehouse to the production department. To authorize the release of materials, the production department supervisor completes a material requisition form and presents it to the warehouse supervisor. (LO3)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2F583ED-DE04-51D6-2DD8-7006CC7D6422}"/>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5530D97E-A9B1-CBE2-7974-06AFE526F2E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copy of the material requisition form goes to the cost accounting department. (LO3)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48F900D-F7ED-6BAC-EBD0-DFB9E031B42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A56B44C8-E966-77A9-8E9B-F678C37CE0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it is used as the basis for transferring the cost of the requisitioned material from the Raw-Material Inventory account to the Work-in-Process Inventory account, and for entering the direct-material cost on the job-cost record for the production job in process.  (LO3)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699C892-446D-FB47-244C-DAF81F562BF7}"/>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74E83F8F-B87D-E00C-0ADF-A40E92ACA4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assignment of direct-labor costs to jobs is based on time records filled out by employees. (LO3)</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12735B-346E-27AF-BA9E-6E1ECDE049FA}"/>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70A423C8-1362-D714-67E8-462345BB58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a:t>
            </a:r>
            <a:r>
              <a:rPr lang="en-US" altLang="en-US" b="1"/>
              <a:t>time record </a:t>
            </a:r>
            <a:r>
              <a:rPr lang="en-US" altLang="en-US"/>
              <a:t>is a form that records the amount of time an employee spends on each production job.  (LO3)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48AD1B5-860A-8220-7662-AAAC8B3AD9A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A8CCAE0-769F-9DDF-ABD7-6E5B82DC78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time record is the source document used in the cost accounting department as the basis for adding direct-labor costs to Work-in-Process Inventory and to the job-cost records for the various jobs in process.  (LO3)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7DB49DA-6BE8-D82E-EFC8-AE8B303A61F4}"/>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D579EB3-2801-45CD-DC6F-9F14A28C0F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Manufacturing overhead is a pool of indirect production costs, such as indirect material, indirect labor, utility costs, and depreciation. These costs often bear no obvious relationship to individual jobs or units of product, but they must be incurred for production to take place. (LO3)</a:t>
            </a:r>
          </a:p>
          <a:p>
            <a:endParaRPr lang="en-US" altLang="en-US"/>
          </a:p>
          <a:p>
            <a:endParaRPr lang="en-US" altLang="en-US"/>
          </a:p>
        </p:txBody>
      </p:sp>
    </p:spTree>
    <p:extLst>
      <p:ext uri="{BB962C8B-B14F-4D97-AF65-F5344CB8AC3E}">
        <p14:creationId xmlns:p14="http://schemas.microsoft.com/office/powerpoint/2010/main" val="3061996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23B4980-0FCD-1100-A1B3-5EFA9F9B8965}"/>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B26925AE-4182-3370-E60A-74AD5A36FF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accounting department chooses some measure of productive activity to use as the basis for overhead application. In traditional product-costing systems, this measure is usually some volume-based cost driver (or activity base), such as direct-labor hours, direct-labor cost, or machine hours. An estimate is made of (1) the amount of manufacturing overhead that will be incurred during a specified period of time and (2) the amount of the cost driver (or activity base) that will be used or incurred during the same time period. (LO4)</a:t>
            </a:r>
          </a:p>
        </p:txBody>
      </p:sp>
    </p:spTree>
    <p:extLst>
      <p:ext uri="{BB962C8B-B14F-4D97-AF65-F5344CB8AC3E}">
        <p14:creationId xmlns:p14="http://schemas.microsoft.com/office/powerpoint/2010/main" val="266478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0526C16-82E7-752B-9897-700272AFDF5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5F8ACC74-9EB5-3BD7-DF41-E062FC5939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Therefore, it is necessary to assign manufacturing-overhead costs to jobs in order to have a complete picture of product costs. This process of assigning manufacturing-overhead costs to production jobs is called </a:t>
            </a:r>
            <a:r>
              <a:rPr lang="en-US" altLang="en-US" b="1"/>
              <a:t>overhead application</a:t>
            </a:r>
            <a:r>
              <a:rPr lang="en-US" altLang="en-US"/>
              <a:t>.  A predetermined overhead rate is used to apply overhead on the job-cost record.  (LO3)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6EE1610-07E8-4217-A8FA-2818EE969D8C}" type="slidenum">
              <a:rPr lang="en-IN" smtClean="0"/>
              <a:t>2</a:t>
            </a:fld>
            <a:endParaRPr lang="en-IN"/>
          </a:p>
        </p:txBody>
      </p:sp>
    </p:spTree>
    <p:extLst>
      <p:ext uri="{BB962C8B-B14F-4D97-AF65-F5344CB8AC3E}">
        <p14:creationId xmlns:p14="http://schemas.microsoft.com/office/powerpoint/2010/main" val="391365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12AB5CA-2F8B-F8A7-5BC9-2F1199854C4E}"/>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AE5A1523-CB93-A115-5748-37EB4A5BD7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Once manufacturing overhead has been applied, the cost summary can be completed.  Total direct material costs, total direct labor costs and total manufacturing overhead costs are added together to determine total costs.  These costs are divided by the number of units completed to arrive at the unit cost.  (LO3)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CDA04A3-3AD6-F4D7-25D7-FDE55A3C9CDC}"/>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14A84633-7639-887B-23B4-C366A16EBBF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shipping summary is completed when the completed units are shipped to the customer.  This summary shows units shipped, units remaining and the cost of the units remaining in inventory.  (LO3)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FD03C1D-4D4E-4A4D-290F-D06855142A4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14835FBA-07D0-63EF-6475-DE6A41B0CD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production order for the job authorizes the start of the production process.  The materials requisition form identifies the amount of direct material to add to the job-cost records and the amount of indirect materials to add to the manufacturing overhead account.  </a:t>
            </a:r>
          </a:p>
          <a:p>
            <a:r>
              <a:rPr lang="en-US" altLang="en-US"/>
              <a:t>The employee time tickets identity the amount of direct labor to add to  the job-cost records and the amount of indirect labor to add to the manufacturing  overhead account. </a:t>
            </a:r>
          </a:p>
          <a:p>
            <a:r>
              <a:rPr lang="en-US" altLang="en-US"/>
              <a:t>Overhead is applied to the job-cost records using some cost driver or activity base and a predetermined overhead rate.  (LO5)</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BFC5CA7-BF9B-6D54-CE8D-248E09C12E8C}"/>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A06FCBE6-D28D-6AF5-ECD5-51F2190A00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schedule of cost of goods manufactured details the costs of direct material, direct labor, and manufacturing overhead applied to work in process during the period and shows the change in Work-in-Process Inventory. The cost of goods manufactured is shown in the last line of the schedule. This is the amount transferred from Work-in-Process Inventory to Finished-Goods Inventory during the period.  (LO6)</a:t>
            </a:r>
          </a:p>
          <a:p>
            <a:endParaRPr lang="en-US" altLang="en-US" dirty="0"/>
          </a:p>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FED6AEF-B739-32D6-0C7F-E5611FCA297B}"/>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15B70AB0-E088-AC47-337D-2086C6693C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schedule shows the cost of goods sold for the period and details the changes in Finished-Goods Inventory during the month. The adjusted cost of goods sold appears as an expense on the income statement.  (LO6)</a:t>
            </a:r>
          </a:p>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Costs of Goods Manufactured</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25</a:t>
            </a:fld>
            <a:endParaRPr lang="en-IN"/>
          </a:p>
        </p:txBody>
      </p:sp>
    </p:spTree>
    <p:extLst>
      <p:ext uri="{BB962C8B-B14F-4D97-AF65-F5344CB8AC3E}">
        <p14:creationId xmlns:p14="http://schemas.microsoft.com/office/powerpoint/2010/main" val="2816623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26</a:t>
            </a:fld>
            <a:endParaRPr lang="en-IN"/>
          </a:p>
        </p:txBody>
      </p:sp>
    </p:spTree>
    <p:extLst>
      <p:ext uri="{BB962C8B-B14F-4D97-AF65-F5344CB8AC3E}">
        <p14:creationId xmlns:p14="http://schemas.microsoft.com/office/powerpoint/2010/main" val="3720392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27</a:t>
            </a:fld>
            <a:endParaRPr lang="en-IN"/>
          </a:p>
        </p:txBody>
      </p:sp>
    </p:spTree>
    <p:extLst>
      <p:ext uri="{BB962C8B-B14F-4D97-AF65-F5344CB8AC3E}">
        <p14:creationId xmlns:p14="http://schemas.microsoft.com/office/powerpoint/2010/main" val="1695776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80B631F-C6E6-4CD9-ACBE-9FAA1C58D8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144DCBC-B062-4368-B345-BCF16248E4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www.swamyspfa.blogspot.in</a:t>
            </a:r>
            <a:endParaRPr lang="en-IN" altLang="en-US"/>
          </a:p>
        </p:txBody>
      </p:sp>
      <p:sp>
        <p:nvSpPr>
          <p:cNvPr id="30724" name="Slide Number Placeholder 3">
            <a:extLst>
              <a:ext uri="{FF2B5EF4-FFF2-40B4-BE49-F238E27FC236}">
                <a16:creationId xmlns:a16="http://schemas.microsoft.com/office/drawing/2014/main" id="{C98732A9-AAC6-49DA-9083-B0AD8846EC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953C0A-EF30-45AA-8628-E773A2DFABC1}" type="slidenum">
              <a:rPr kumimoji="0" lang="en-I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IN"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3</a:t>
            </a:fld>
            <a:endParaRPr lang="en-IN"/>
          </a:p>
        </p:txBody>
      </p:sp>
    </p:spTree>
    <p:extLst>
      <p:ext uri="{BB962C8B-B14F-4D97-AF65-F5344CB8AC3E}">
        <p14:creationId xmlns:p14="http://schemas.microsoft.com/office/powerpoint/2010/main" val="396858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4</a:t>
            </a:fld>
            <a:endParaRPr lang="en-IN"/>
          </a:p>
        </p:txBody>
      </p:sp>
    </p:spTree>
    <p:extLst>
      <p:ext uri="{BB962C8B-B14F-4D97-AF65-F5344CB8AC3E}">
        <p14:creationId xmlns:p14="http://schemas.microsoft.com/office/powerpoint/2010/main" val="155979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5</a:t>
            </a:fld>
            <a:endParaRPr lang="en-IN"/>
          </a:p>
        </p:txBody>
      </p:sp>
    </p:spTree>
    <p:extLst>
      <p:ext uri="{BB962C8B-B14F-4D97-AF65-F5344CB8AC3E}">
        <p14:creationId xmlns:p14="http://schemas.microsoft.com/office/powerpoint/2010/main" val="253013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6</a:t>
            </a:fld>
            <a:endParaRPr lang="en-IN"/>
          </a:p>
        </p:txBody>
      </p:sp>
    </p:spTree>
    <p:extLst>
      <p:ext uri="{BB962C8B-B14F-4D97-AF65-F5344CB8AC3E}">
        <p14:creationId xmlns:p14="http://schemas.microsoft.com/office/powerpoint/2010/main" val="331908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52AD07-FCDA-C907-240D-142B6E2F8BA5}"/>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7FE838E-FF79-5026-959F-BAADA64147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Job-order costing is used by companies with job-shop operations or batch-production operations. In a job-shop environment, products are manufactured in very low volumes or one at a time. In job-order costing, each distinct batch of production is called a job or job order.  The cost-accounting procedures are designed to assign costs to each job. Then the total costs assigned to each job are divided by the units of production in the job to obtain an average cost per unit. </a:t>
            </a:r>
          </a:p>
          <a:p>
            <a:endParaRPr lang="en-US" altLang="en-US"/>
          </a:p>
          <a:p>
            <a:r>
              <a:rPr lang="en-US" altLang="en-US"/>
              <a:t>In a batch-production environment, multiple products are produced in batches of relatively small quantity. Examples include furniture manufacture, printing, agricultural equipment, and pleasure boat production. (LO3)</a:t>
            </a:r>
          </a:p>
          <a:p>
            <a:endParaRPr lang="en-US" altLang="en-US"/>
          </a:p>
        </p:txBody>
      </p:sp>
    </p:spTree>
    <p:extLst>
      <p:ext uri="{BB962C8B-B14F-4D97-AF65-F5344CB8AC3E}">
        <p14:creationId xmlns:p14="http://schemas.microsoft.com/office/powerpoint/2010/main" val="289604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www.swamyspfa.in</a:t>
            </a:r>
            <a:endParaRPr lang="en-IN" dirty="0"/>
          </a:p>
        </p:txBody>
      </p:sp>
      <p:sp>
        <p:nvSpPr>
          <p:cNvPr id="4" name="Slide Number Placeholder 3"/>
          <p:cNvSpPr>
            <a:spLocks noGrp="1"/>
          </p:cNvSpPr>
          <p:nvPr>
            <p:ph type="sldNum" sz="quarter" idx="10"/>
          </p:nvPr>
        </p:nvSpPr>
        <p:spPr/>
        <p:txBody>
          <a:bodyPr/>
          <a:lstStyle/>
          <a:p>
            <a:fld id="{7DD2A172-0711-4B97-8BD4-87CC6315CF7D}" type="slidenum">
              <a:rPr lang="en-IN" smtClean="0"/>
              <a:t>8</a:t>
            </a:fld>
            <a:endParaRPr lang="en-IN"/>
          </a:p>
        </p:txBody>
      </p:sp>
    </p:spTree>
    <p:extLst>
      <p:ext uri="{BB962C8B-B14F-4D97-AF65-F5344CB8AC3E}">
        <p14:creationId xmlns:p14="http://schemas.microsoft.com/office/powerpoint/2010/main" val="306164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26D6E8-C368-EDBC-ADB8-A41A3A441FA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4788F5CE-4854-5CFA-9390-7658A12D35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a job-order costing system, costs of direct material, direct labor, and manufacturing overhead are assigned to each production job. These costs comprise the inputs of the product-costing system. As costs are incurred, they are added to the Work-in-Process Inventory account in the ledger.  To keep track of the manufacturing costs assigned to each job, a subsidiary ledger is maintained. The subsidiary ledger account assigned to each job is a document called a job-cost record.  (LO3)</a:t>
            </a:r>
          </a:p>
          <a:p>
            <a:endParaRPr lang="en-US" altLang="en-US" dirty="0"/>
          </a:p>
          <a:p>
            <a:r>
              <a:rPr lang="en-US" altLang="en-US" dirty="0"/>
              <a:t>Let’s look at the Aluminum Fishing Boat Company (AFB).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E019C-117F-4EA9-BC6A-7EA4B8784ED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67925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E019C-117F-4EA9-BC6A-7EA4B8784ED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222717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E019C-117F-4EA9-BC6A-7EA4B8784ED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7288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1379200" cy="1219200"/>
          </a:xfrm>
        </p:spPr>
        <p:txBody>
          <a:bodyPr/>
          <a:lstStyle/>
          <a:p>
            <a:r>
              <a:rPr lang="en-US"/>
              <a:t>Click to edit Master title style</a:t>
            </a:r>
          </a:p>
        </p:txBody>
      </p:sp>
      <p:sp>
        <p:nvSpPr>
          <p:cNvPr id="3" name="ClipArt Placeholder 2"/>
          <p:cNvSpPr>
            <a:spLocks noGrp="1"/>
          </p:cNvSpPr>
          <p:nvPr>
            <p:ph type="clipArt" sz="half" idx="1"/>
          </p:nvPr>
        </p:nvSpPr>
        <p:spPr>
          <a:xfrm>
            <a:off x="812800" y="1371600"/>
            <a:ext cx="5588000" cy="5257800"/>
          </a:xfrm>
        </p:spPr>
        <p:txBody>
          <a:bodyPr>
            <a:normAutofit/>
          </a:bodyPr>
          <a:lstStyle/>
          <a:p>
            <a:pPr lvl="0"/>
            <a:endParaRPr lang="en-US" noProof="0" dirty="0"/>
          </a:p>
        </p:txBody>
      </p:sp>
      <p:sp>
        <p:nvSpPr>
          <p:cNvPr id="4" name="Text Placeholder 3"/>
          <p:cNvSpPr>
            <a:spLocks noGrp="1"/>
          </p:cNvSpPr>
          <p:nvPr>
            <p:ph type="body" sz="half" idx="2"/>
          </p:nvPr>
        </p:nvSpPr>
        <p:spPr>
          <a:xfrm>
            <a:off x="6604000" y="1371600"/>
            <a:ext cx="55880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0978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Subtitle Left">
    <p:spTree>
      <p:nvGrpSpPr>
        <p:cNvPr id="1" name=""/>
        <p:cNvGrpSpPr/>
        <p:nvPr/>
      </p:nvGrpSpPr>
      <p:grpSpPr>
        <a:xfrm>
          <a:off x="0" y="0"/>
          <a:ext cx="0" cy="0"/>
          <a:chOff x="0" y="0"/>
          <a:chExt cx="0" cy="0"/>
        </a:xfrm>
      </p:grpSpPr>
      <p:sp>
        <p:nvSpPr>
          <p:cNvPr id="8" name="Title Background"/>
          <p:cNvSpPr/>
          <p:nvPr/>
        </p:nvSpPr>
        <p:spPr>
          <a:xfrm>
            <a:off x="0" y="3276600"/>
            <a:ext cx="7620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endParaRPr>
          </a:p>
        </p:txBody>
      </p:sp>
      <p:sp>
        <p:nvSpPr>
          <p:cNvPr id="2" name="Title 1"/>
          <p:cNvSpPr>
            <a:spLocks noGrp="1"/>
          </p:cNvSpPr>
          <p:nvPr>
            <p:ph type="ctrTitle"/>
          </p:nvPr>
        </p:nvSpPr>
        <p:spPr>
          <a:xfrm>
            <a:off x="304800" y="3429000"/>
            <a:ext cx="6807200" cy="609600"/>
          </a:xfrm>
          <a:prstGeom prst="rect">
            <a:avLst/>
          </a:prstGeom>
          <a:effectLst>
            <a:outerShdw blurRad="50800" dist="38100" dir="5400000" algn="t" rotWithShape="0">
              <a:prstClr val="black">
                <a:alpha val="40000"/>
              </a:prstClr>
            </a:outerShdw>
          </a:effectLst>
        </p:spPr>
        <p:txBody>
          <a:bodyPr/>
          <a:lstStyle>
            <a:lvl1pPr>
              <a:defRPr lang="en-US" sz="3600" b="1" kern="1200" dirty="0">
                <a:solidFill>
                  <a:schemeClr val="bg1"/>
                </a:solidFill>
                <a:latin typeface="+mj-lt"/>
                <a:ea typeface="+mj-ea"/>
                <a:cs typeface="+mj-cs"/>
              </a:defRPr>
            </a:lvl1pPr>
          </a:lstStyle>
          <a:p>
            <a:r>
              <a:rPr lang="en-US" dirty="0"/>
              <a:t>Click to edit Master title style</a:t>
            </a:r>
          </a:p>
        </p:txBody>
      </p:sp>
      <p:sp>
        <p:nvSpPr>
          <p:cNvPr id="7" name="Text"/>
          <p:cNvSpPr>
            <a:spLocks noGrp="1"/>
          </p:cNvSpPr>
          <p:nvPr>
            <p:ph type="body" sz="quarter" idx="10"/>
          </p:nvPr>
        </p:nvSpPr>
        <p:spPr>
          <a:xfrm>
            <a:off x="304800" y="4114800"/>
            <a:ext cx="6807200" cy="685800"/>
          </a:xfrm>
          <a:prstGeom prst="rect">
            <a:avLst/>
          </a:prstGeom>
        </p:spPr>
        <p:txBody>
          <a:bodyPr/>
          <a:lstStyle>
            <a:lvl1pPr marL="0" indent="0">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1pPr>
            <a:lvl2pPr marL="457200" indent="0">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2pPr>
            <a:lvl3pPr marL="914400" indent="0">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3pPr>
            <a:lvl4pPr marL="1371600" indent="0">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4pPr>
            <a:lvl5pPr marL="1828800" indent="0">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11" hasCustomPrompt="1"/>
          </p:nvPr>
        </p:nvSpPr>
        <p:spPr>
          <a:xfrm>
            <a:off x="8128000" y="6486525"/>
            <a:ext cx="4064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1922955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Only Left">
    <p:spTree>
      <p:nvGrpSpPr>
        <p:cNvPr id="1" name=""/>
        <p:cNvGrpSpPr/>
        <p:nvPr/>
      </p:nvGrpSpPr>
      <p:grpSpPr>
        <a:xfrm>
          <a:off x="0" y="0"/>
          <a:ext cx="0" cy="0"/>
          <a:chOff x="0" y="0"/>
          <a:chExt cx="0" cy="0"/>
        </a:xfrm>
      </p:grpSpPr>
      <p:sp>
        <p:nvSpPr>
          <p:cNvPr id="8" name="Title background"/>
          <p:cNvSpPr/>
          <p:nvPr/>
        </p:nvSpPr>
        <p:spPr>
          <a:xfrm>
            <a:off x="0" y="3429000"/>
            <a:ext cx="7620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endParaRPr>
          </a:p>
        </p:txBody>
      </p:sp>
      <p:sp>
        <p:nvSpPr>
          <p:cNvPr id="2" name="Title 1"/>
          <p:cNvSpPr>
            <a:spLocks noGrp="1"/>
          </p:cNvSpPr>
          <p:nvPr>
            <p:ph type="ctrTitle"/>
          </p:nvPr>
        </p:nvSpPr>
        <p:spPr>
          <a:xfrm>
            <a:off x="304800" y="3581400"/>
            <a:ext cx="6807200" cy="1371600"/>
          </a:xfrm>
          <a:prstGeom prst="rect">
            <a:avLst/>
          </a:prstGeom>
          <a:effectLst>
            <a:outerShdw blurRad="50800" dist="38100" dir="5400000" algn="t" rotWithShape="0">
              <a:prstClr val="black">
                <a:alpha val="40000"/>
              </a:prstClr>
            </a:outerShdw>
          </a:effectLst>
        </p:spPr>
        <p:txBody>
          <a:bodyPr/>
          <a:lstStyle>
            <a:lvl1pPr algn="ctr" defTabSz="457200" rtl="0" eaLnBrk="1" latinLnBrk="0" hangingPunct="1">
              <a:spcBef>
                <a:spcPct val="0"/>
              </a:spcBef>
              <a:buNone/>
              <a:defRPr lang="en-US" sz="3600" b="1" kern="1200" dirty="0">
                <a:solidFill>
                  <a:schemeClr val="bg1"/>
                </a:solidFill>
                <a:latin typeface="+mj-lt"/>
                <a:ea typeface="+mj-ea"/>
                <a:cs typeface="+mj-cs"/>
              </a:defRPr>
            </a:lvl1pPr>
          </a:lstStyle>
          <a:p>
            <a:r>
              <a:rPr lang="en-US" dirty="0"/>
              <a:t>Click to edit Master title style</a:t>
            </a:r>
          </a:p>
        </p:txBody>
      </p:sp>
      <p:sp>
        <p:nvSpPr>
          <p:cNvPr id="4" name="Photo credit"/>
          <p:cNvSpPr>
            <a:spLocks noGrp="1"/>
          </p:cNvSpPr>
          <p:nvPr>
            <p:ph type="body" sz="quarter" idx="11" hasCustomPrompt="1"/>
          </p:nvPr>
        </p:nvSpPr>
        <p:spPr>
          <a:xfrm>
            <a:off x="8128000" y="6486525"/>
            <a:ext cx="4064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6" name="Rectangle 6"/>
          <p:cNvSpPr>
            <a:spLocks noGrp="1" noChangeArrowheads="1"/>
          </p:cNvSpPr>
          <p:nvPr>
            <p:ph type="sldNum" sz="quarter" idx="12"/>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11687845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Title Background"/>
          <p:cNvSpPr/>
          <p:nvPr/>
        </p:nvSpPr>
        <p:spPr>
          <a:xfrm>
            <a:off x="4572000" y="3429000"/>
            <a:ext cx="7620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endParaRPr>
          </a:p>
        </p:txBody>
      </p:sp>
      <p:sp>
        <p:nvSpPr>
          <p:cNvPr id="2" name="Title 1"/>
          <p:cNvSpPr>
            <a:spLocks noGrp="1"/>
          </p:cNvSpPr>
          <p:nvPr>
            <p:ph type="ctrTitle"/>
          </p:nvPr>
        </p:nvSpPr>
        <p:spPr>
          <a:xfrm>
            <a:off x="4978400" y="3581400"/>
            <a:ext cx="6908800" cy="609600"/>
          </a:xfrm>
          <a:prstGeom prst="rect">
            <a:avLst/>
          </a:prstGeom>
          <a:effectLst>
            <a:outerShdw blurRad="50800" dist="38100" dir="5400000" algn="t" rotWithShape="0">
              <a:prstClr val="black">
                <a:alpha val="40000"/>
              </a:prstClr>
            </a:outerShdw>
          </a:effectLst>
        </p:spPr>
        <p:txBody>
          <a:bodyPr/>
          <a:lstStyle>
            <a:lvl1pPr algn="ctr" defTabSz="457200" rtl="0" eaLnBrk="1" latinLnBrk="0" hangingPunct="1">
              <a:spcBef>
                <a:spcPct val="0"/>
              </a:spcBef>
              <a:buNone/>
              <a:defRPr lang="en-US" sz="3600" b="1" kern="1200" dirty="0">
                <a:solidFill>
                  <a:schemeClr val="bg1"/>
                </a:solidFill>
                <a:latin typeface="+mj-lt"/>
                <a:ea typeface="+mj-ea"/>
                <a:cs typeface="+mj-cs"/>
              </a:defRPr>
            </a:lvl1pPr>
          </a:lstStyle>
          <a:p>
            <a:r>
              <a:rPr lang="en-US" dirty="0"/>
              <a:t>Click to edit Master title style</a:t>
            </a:r>
          </a:p>
        </p:txBody>
      </p:sp>
      <p:sp>
        <p:nvSpPr>
          <p:cNvPr id="7" name="Text"/>
          <p:cNvSpPr>
            <a:spLocks noGrp="1"/>
          </p:cNvSpPr>
          <p:nvPr>
            <p:ph type="body" sz="quarter" idx="10"/>
          </p:nvPr>
        </p:nvSpPr>
        <p:spPr>
          <a:xfrm>
            <a:off x="4978400" y="4260274"/>
            <a:ext cx="6908800" cy="692727"/>
          </a:xfrm>
          <a:prstGeom prst="rect">
            <a:avLst/>
          </a:prstGeom>
        </p:spPr>
        <p:txBody>
          <a:bodyPr/>
          <a:lstStyle>
            <a:lvl1pPr marL="0" indent="0" algn="r">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1pPr>
            <a:lvl2pPr marL="457200" indent="0" algn="r">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2pPr>
            <a:lvl3pPr marL="914400" indent="0" algn="r">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3pPr>
            <a:lvl4pPr marL="1371600" indent="0" algn="r">
              <a:buNone/>
              <a:defRPr lang="en-US" sz="2000" b="0" kern="1200" dirty="0">
                <a:solidFill>
                  <a:schemeClr val="bg1"/>
                </a:solidFill>
                <a:effectLst/>
                <a:latin typeface="STIX Two Text" panose="02020603050405020304" pitchFamily="18" charset="0"/>
                <a:ea typeface="Verdana" panose="020B0604030504040204" pitchFamily="34" charset="0"/>
                <a:cs typeface="Verdana" panose="020B0604030504040204" pitchFamily="34" charset="0"/>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11" hasCustomPrompt="1"/>
          </p:nvPr>
        </p:nvSpPr>
        <p:spPr>
          <a:xfrm>
            <a:off x="8128000" y="6486525"/>
            <a:ext cx="4064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7712897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Only Left">
    <p:spTree>
      <p:nvGrpSpPr>
        <p:cNvPr id="1" name=""/>
        <p:cNvGrpSpPr/>
        <p:nvPr/>
      </p:nvGrpSpPr>
      <p:grpSpPr>
        <a:xfrm>
          <a:off x="0" y="0"/>
          <a:ext cx="0" cy="0"/>
          <a:chOff x="0" y="0"/>
          <a:chExt cx="0" cy="0"/>
        </a:xfrm>
      </p:grpSpPr>
      <p:sp>
        <p:nvSpPr>
          <p:cNvPr id="8" name="Title background"/>
          <p:cNvSpPr/>
          <p:nvPr/>
        </p:nvSpPr>
        <p:spPr>
          <a:xfrm>
            <a:off x="0" y="2438400"/>
            <a:ext cx="6502400" cy="22098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endParaRPr>
          </a:p>
        </p:txBody>
      </p:sp>
      <p:sp>
        <p:nvSpPr>
          <p:cNvPr id="2" name="Title 1"/>
          <p:cNvSpPr>
            <a:spLocks noGrp="1"/>
          </p:cNvSpPr>
          <p:nvPr>
            <p:ph type="ctrTitle"/>
          </p:nvPr>
        </p:nvSpPr>
        <p:spPr>
          <a:xfrm>
            <a:off x="203200" y="2590800"/>
            <a:ext cx="6299200" cy="1828800"/>
          </a:xfrm>
          <a:prstGeom prst="rect">
            <a:avLst/>
          </a:prstGeom>
          <a:effectLst>
            <a:outerShdw blurRad="50800" dist="38100" dir="5400000" algn="t" rotWithShape="0">
              <a:prstClr val="black">
                <a:alpha val="40000"/>
              </a:prstClr>
            </a:outerShdw>
          </a:effectLst>
        </p:spPr>
        <p:txBody>
          <a:bodyPr/>
          <a:lstStyle>
            <a:lvl1pPr algn="ctr" defTabSz="457200" rtl="0" eaLnBrk="1" latinLnBrk="0" hangingPunct="1">
              <a:spcBef>
                <a:spcPct val="0"/>
              </a:spcBef>
              <a:buNone/>
              <a:defRPr lang="en-US" sz="3600" b="1" kern="1200" dirty="0">
                <a:solidFill>
                  <a:schemeClr val="bg1"/>
                </a:solidFill>
                <a:latin typeface="+mj-lt"/>
                <a:ea typeface="+mj-ea"/>
                <a:cs typeface="+mj-cs"/>
              </a:defRPr>
            </a:lvl1pPr>
          </a:lstStyle>
          <a:p>
            <a:r>
              <a:rPr lang="en-US" dirty="0"/>
              <a:t>Click to edit Master title style</a:t>
            </a:r>
          </a:p>
        </p:txBody>
      </p:sp>
      <p:sp>
        <p:nvSpPr>
          <p:cNvPr id="4" name="Photo credit"/>
          <p:cNvSpPr>
            <a:spLocks noGrp="1"/>
          </p:cNvSpPr>
          <p:nvPr>
            <p:ph type="body" sz="quarter" idx="11" hasCustomPrompt="1"/>
          </p:nvPr>
        </p:nvSpPr>
        <p:spPr>
          <a:xfrm>
            <a:off x="8128000" y="6486525"/>
            <a:ext cx="4064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6" name="Rectangle 6"/>
          <p:cNvSpPr>
            <a:spLocks noGrp="1" noChangeArrowheads="1"/>
          </p:cNvSpPr>
          <p:nvPr>
            <p:ph type="sldNum" sz="quarter" idx="12"/>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pic>
        <p:nvPicPr>
          <p:cNvPr id="3" name="Picture 2" descr="Edmonds10e19md_nm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7200" y="729702"/>
            <a:ext cx="5080000" cy="4985298"/>
          </a:xfrm>
          <a:prstGeom prst="rect">
            <a:avLst/>
          </a:prstGeom>
        </p:spPr>
      </p:pic>
    </p:spTree>
    <p:extLst>
      <p:ext uri="{BB962C8B-B14F-4D97-AF65-F5344CB8AC3E}">
        <p14:creationId xmlns:p14="http://schemas.microsoft.com/office/powerpoint/2010/main" val="395692201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Only Right">
    <p:spTree>
      <p:nvGrpSpPr>
        <p:cNvPr id="1" name=""/>
        <p:cNvGrpSpPr/>
        <p:nvPr/>
      </p:nvGrpSpPr>
      <p:grpSpPr>
        <a:xfrm>
          <a:off x="0" y="0"/>
          <a:ext cx="0" cy="0"/>
          <a:chOff x="0" y="0"/>
          <a:chExt cx="0" cy="0"/>
        </a:xfrm>
      </p:grpSpPr>
      <p:sp>
        <p:nvSpPr>
          <p:cNvPr id="8" name="Rectangle 7"/>
          <p:cNvSpPr/>
          <p:nvPr/>
        </p:nvSpPr>
        <p:spPr>
          <a:xfrm>
            <a:off x="4572000" y="3429000"/>
            <a:ext cx="7620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endParaRPr>
          </a:p>
        </p:txBody>
      </p:sp>
      <p:sp>
        <p:nvSpPr>
          <p:cNvPr id="2" name="Title 1"/>
          <p:cNvSpPr>
            <a:spLocks noGrp="1"/>
          </p:cNvSpPr>
          <p:nvPr>
            <p:ph type="ctrTitle"/>
          </p:nvPr>
        </p:nvSpPr>
        <p:spPr>
          <a:xfrm>
            <a:off x="4978400" y="3581400"/>
            <a:ext cx="6908800" cy="1371600"/>
          </a:xfrm>
          <a:prstGeom prst="rect">
            <a:avLst/>
          </a:prstGeom>
          <a:effectLst>
            <a:outerShdw blurRad="50800" dist="38100" dir="5400000" algn="t" rotWithShape="0">
              <a:prstClr val="black">
                <a:alpha val="40000"/>
              </a:prstClr>
            </a:outerShdw>
          </a:effectLst>
        </p:spPr>
        <p:txBody>
          <a:bodyPr/>
          <a:lstStyle>
            <a:lvl1pPr>
              <a:defRPr lang="en-US" sz="3600" b="1" kern="1200" dirty="0">
                <a:solidFill>
                  <a:schemeClr val="bg1"/>
                </a:solidFill>
                <a:latin typeface="+mj-lt"/>
                <a:ea typeface="+mj-ea"/>
                <a:cs typeface="+mj-cs"/>
              </a:defRPr>
            </a:lvl1pPr>
          </a:lstStyle>
          <a:p>
            <a:r>
              <a:rPr lang="en-US" dirty="0"/>
              <a:t>Click to edit Master title style</a:t>
            </a:r>
          </a:p>
        </p:txBody>
      </p:sp>
      <p:sp>
        <p:nvSpPr>
          <p:cNvPr id="4" name="Photo credit"/>
          <p:cNvSpPr>
            <a:spLocks noGrp="1"/>
          </p:cNvSpPr>
          <p:nvPr>
            <p:ph type="body" sz="quarter" idx="11" hasCustomPrompt="1"/>
          </p:nvPr>
        </p:nvSpPr>
        <p:spPr>
          <a:xfrm>
            <a:off x="8128000" y="6486525"/>
            <a:ext cx="4064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380800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362200"/>
            <a:ext cx="11582400" cy="1752600"/>
          </a:xfrm>
          <a:prstGeom prst="rect">
            <a:avLst/>
          </a:prstGeom>
        </p:spPr>
        <p:txBody>
          <a:bodyPr/>
          <a:lstStyle>
            <a:lvl1pPr marL="0" indent="0" algn="ctr">
              <a:buNone/>
              <a:defRPr lang="en-US" sz="3600" b="0" kern="1200" dirty="0">
                <a:solidFill>
                  <a:schemeClr val="tx1"/>
                </a:solidFill>
                <a:latin typeface="+mj-lt"/>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4" name="Title 3"/>
          <p:cNvSpPr>
            <a:spLocks noGrp="1"/>
          </p:cNvSpPr>
          <p:nvPr>
            <p:ph type="title"/>
          </p:nvPr>
        </p:nvSpPr>
        <p:spPr>
          <a:xfrm>
            <a:off x="304800" y="1524000"/>
            <a:ext cx="11582400" cy="594360"/>
          </a:xfrm>
          <a:prstGeom prst="rect">
            <a:avLst/>
          </a:prstGeom>
        </p:spPr>
        <p:txBody>
          <a:bodyPr/>
          <a:lstStyle>
            <a:lvl1pPr>
              <a:defRPr lang="en-US" sz="44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6"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411400086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
    <p:spTree>
      <p:nvGrpSpPr>
        <p:cNvPr id="1" name=""/>
        <p:cNvGrpSpPr/>
        <p:nvPr/>
      </p:nvGrpSpPr>
      <p:grpSpPr>
        <a:xfrm>
          <a:off x="0" y="0"/>
          <a:ext cx="0" cy="0"/>
          <a:chOff x="0" y="0"/>
          <a:chExt cx="0" cy="0"/>
        </a:xfrm>
      </p:grpSpPr>
      <p:sp>
        <p:nvSpPr>
          <p:cNvPr id="5" name="Photo credit"/>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4" name="Title 3"/>
          <p:cNvSpPr>
            <a:spLocks noGrp="1"/>
          </p:cNvSpPr>
          <p:nvPr>
            <p:ph type="title"/>
          </p:nvPr>
        </p:nvSpPr>
        <p:spPr>
          <a:xfrm>
            <a:off x="304800" y="2362200"/>
            <a:ext cx="11582400" cy="1752600"/>
          </a:xfrm>
          <a:prstGeom prst="rect">
            <a:avLst/>
          </a:prstGeom>
        </p:spPr>
        <p:txBody>
          <a:bodyPr/>
          <a:lstStyle>
            <a:lvl1pPr>
              <a:defRPr lang="en-US" sz="40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6"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372038758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E019C-117F-4EA9-BC6A-7EA4B8784ED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780519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4406901"/>
            <a:ext cx="10363200" cy="1362075"/>
          </a:xfrm>
          <a:prstGeom prst="rect">
            <a:avLst/>
          </a:prstGeom>
        </p:spPr>
        <p:txBody>
          <a:bodyPr anchor="t"/>
          <a:lstStyle>
            <a:lvl1pPr algn="l">
              <a:defRPr lang="en-US" sz="44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914400" y="2906715"/>
            <a:ext cx="10363200" cy="1500187"/>
          </a:xfrm>
          <a:prstGeom prst="rect">
            <a:avLst/>
          </a:prstGeom>
        </p:spPr>
        <p:txBody>
          <a:bodyPr anchor="b"/>
          <a:lstStyle>
            <a:lvl1pPr marL="0" indent="0">
              <a:buNone/>
              <a:defRPr lang="en-US" sz="2000" b="0" kern="1200" dirty="0">
                <a:solidFill>
                  <a:schemeClr val="accent3"/>
                </a:solidFill>
                <a:latin typeface="+mj-lt"/>
                <a:ea typeface="Verdana" panose="020B0604030504040204" pitchFamily="34" charset="0"/>
                <a:cs typeface="Verdan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366420895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972800" cy="609600"/>
          </a:xfrm>
          <a:prstGeom prst="rect">
            <a:avLst/>
          </a:prstGeom>
        </p:spPr>
        <p:txBody>
          <a:bodyPr/>
          <a:lstStyle>
            <a:lvl1pPr>
              <a:defRPr lang="en-US" sz="40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219201"/>
            <a:ext cx="10972800" cy="4724399"/>
          </a:xfrm>
          <a:prstGeom prst="rect">
            <a:avLst/>
          </a:prstGeom>
        </p:spPr>
        <p:txBody>
          <a:bodyPr/>
          <a:lstStyle>
            <a:lvl1pPr>
              <a:spcAft>
                <a:spcPts val="800"/>
              </a:spcAft>
              <a:defRPr lang="en-US" sz="2600" b="0" kern="1200" dirty="0">
                <a:solidFill>
                  <a:schemeClr val="tx1"/>
                </a:solidFill>
                <a:latin typeface="+mn-lt"/>
                <a:ea typeface="Verdana" panose="020B0604030504040204" pitchFamily="34" charset="0"/>
                <a:cs typeface="Verdana" panose="020B0604030504040204" pitchFamily="34" charset="0"/>
              </a:defRPr>
            </a:lvl1pPr>
            <a:lvl2pPr>
              <a:spcAft>
                <a:spcPts val="800"/>
              </a:spcAft>
              <a:defRPr lang="en-US" sz="2000" b="0" kern="1200" dirty="0">
                <a:solidFill>
                  <a:schemeClr val="tx1"/>
                </a:solidFill>
                <a:latin typeface="+mn-lt"/>
                <a:ea typeface="Verdana" panose="020B0604030504040204" pitchFamily="34" charset="0"/>
                <a:cs typeface="Verdana" panose="020B0604030504040204" pitchFamily="34" charset="0"/>
              </a:defRPr>
            </a:lvl2pPr>
            <a:lvl3pPr>
              <a:spcAft>
                <a:spcPts val="800"/>
              </a:spcAft>
              <a:defRPr lang="en-US" sz="1800" b="0" kern="1200" dirty="0">
                <a:solidFill>
                  <a:schemeClr val="tx1"/>
                </a:solidFill>
                <a:latin typeface="+mn-lt"/>
                <a:ea typeface="Verdana" panose="020B0604030504040204" pitchFamily="34" charset="0"/>
                <a:cs typeface="Verdana" panose="020B0604030504040204" pitchFamily="34" charset="0"/>
              </a:defRPr>
            </a:lvl3pPr>
            <a:lvl4pPr>
              <a:spcAft>
                <a:spcPts val="800"/>
              </a:spcAft>
              <a:defRPr lang="en-US" sz="1600" b="0" kern="1200" dirty="0">
                <a:solidFill>
                  <a:schemeClr val="tx1"/>
                </a:solidFill>
                <a:latin typeface="+mn-lt"/>
                <a:ea typeface="Verdana" panose="020B0604030504040204" pitchFamily="34" charset="0"/>
                <a:cs typeface="Verdana" panose="020B0604030504040204" pitchFamily="34" charset="0"/>
              </a:defRPr>
            </a:lvl4pPr>
            <a:lvl5pPr>
              <a:spcAft>
                <a:spcPts val="800"/>
              </a:spcAft>
              <a:defRPr lang="en-US" sz="1600" b="0" kern="1200" dirty="0">
                <a:solidFill>
                  <a:schemeClr val="tx1"/>
                </a:solidFill>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7" name="Text Placeholder 3"/>
          <p:cNvSpPr>
            <a:spLocks noGrp="1"/>
          </p:cNvSpPr>
          <p:nvPr>
            <p:ph type="body" sz="quarter" idx="12" hasCustomPrompt="1"/>
          </p:nvPr>
        </p:nvSpPr>
        <p:spPr>
          <a:xfrm>
            <a:off x="5080000" y="6019800"/>
            <a:ext cx="2032000" cy="228600"/>
          </a:xfrm>
          <a:prstGeom prst="rect">
            <a:avLst/>
          </a:prstGeom>
        </p:spPr>
        <p:txBody>
          <a:bodyPr/>
          <a:lstStyle>
            <a:lvl1pPr marL="0" indent="0">
              <a:buNone/>
              <a:defRPr sz="800"/>
            </a:lvl1pPr>
          </a:lstStyle>
          <a:p>
            <a:pPr lvl="0"/>
            <a:r>
              <a:rPr lang="en-US" dirty="0"/>
              <a:t>Jump to long image description</a:t>
            </a:r>
          </a:p>
        </p:txBody>
      </p:sp>
      <p:sp>
        <p:nvSpPr>
          <p:cNvPr id="6"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54715740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972800" cy="609600"/>
          </a:xfrm>
          <a:prstGeom prst="rect">
            <a:avLst/>
          </a:prstGeom>
        </p:spPr>
        <p:txBody>
          <a:bodyPr/>
          <a:lstStyle>
            <a:lvl1pPr>
              <a:defRPr lang="en-US" sz="40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219201"/>
            <a:ext cx="10972800" cy="4724399"/>
          </a:xfrm>
          <a:prstGeom prst="rect">
            <a:avLst/>
          </a:prstGeom>
        </p:spPr>
        <p:txBody>
          <a:bodyPr/>
          <a:lstStyle>
            <a:lvl1pPr marL="342900" indent="-342900">
              <a:spcAft>
                <a:spcPts val="800"/>
              </a:spcAft>
              <a:defRPr lang="en-US" sz="2600" b="0" kern="1200" dirty="0">
                <a:solidFill>
                  <a:schemeClr val="tx1"/>
                </a:solidFill>
                <a:latin typeface="+mn-lt"/>
                <a:ea typeface="Verdana" panose="020B0604030504040204" pitchFamily="34" charset="0"/>
                <a:cs typeface="Verdana" panose="020B0604030504040204" pitchFamily="34" charset="0"/>
              </a:defRPr>
            </a:lvl1pPr>
            <a:lvl2pPr marL="742950" indent="-285750">
              <a:spcAft>
                <a:spcPts val="800"/>
              </a:spcAft>
              <a:defRPr lang="en-US" sz="2000" b="0" kern="1200" dirty="0">
                <a:solidFill>
                  <a:schemeClr val="tx1"/>
                </a:solidFill>
                <a:latin typeface="+mn-lt"/>
                <a:ea typeface="Verdana" panose="020B0604030504040204" pitchFamily="34" charset="0"/>
                <a:cs typeface="Verdana" panose="020B0604030504040204" pitchFamily="34" charset="0"/>
              </a:defRPr>
            </a:lvl2pPr>
            <a:lvl3pPr marL="1143000" indent="-228600">
              <a:spcAft>
                <a:spcPts val="800"/>
              </a:spcAft>
              <a:defRPr lang="en-US" sz="1800" b="0" kern="1200" dirty="0">
                <a:solidFill>
                  <a:schemeClr val="tx1"/>
                </a:solidFill>
                <a:latin typeface="+mn-lt"/>
                <a:ea typeface="Verdana" panose="020B0604030504040204" pitchFamily="34" charset="0"/>
                <a:cs typeface="Verdana" panose="020B0604030504040204" pitchFamily="34" charset="0"/>
              </a:defRPr>
            </a:lvl3pPr>
            <a:lvl4pPr marL="1600200" indent="-228600">
              <a:spcAft>
                <a:spcPts val="800"/>
              </a:spcAft>
              <a:defRPr lang="en-US" sz="1600" b="0" kern="1200" dirty="0">
                <a:solidFill>
                  <a:schemeClr val="tx1"/>
                </a:solidFill>
                <a:latin typeface="+mn-lt"/>
                <a:ea typeface="Verdana" panose="020B0604030504040204" pitchFamily="34" charset="0"/>
                <a:cs typeface="Verdana" panose="020B0604030504040204" pitchFamily="34" charset="0"/>
              </a:defRPr>
            </a:lvl4pPr>
            <a:lvl5pPr marL="2057400" indent="-228600">
              <a:spcAft>
                <a:spcPts val="800"/>
              </a:spcAft>
              <a:defRPr lang="en-US" sz="1600" b="0" kern="1200" dirty="0">
                <a:solidFill>
                  <a:schemeClr val="tx1"/>
                </a:solidFill>
                <a:latin typeface="+mn-lt"/>
                <a:ea typeface="Verdana" panose="020B0604030504040204" pitchFamily="34" charset="0"/>
                <a:cs typeface="Verdana" panose="020B0604030504040204" pitchFamily="34" charset="0"/>
              </a:defRPr>
            </a:lvl5pPr>
          </a:lstStyle>
          <a:p>
            <a:pPr marL="342900" lvl="0" indent="-342900" algn="l" defTabSz="457200" rtl="0" eaLnBrk="1" latinLnBrk="0" hangingPunct="1">
              <a:spcBef>
                <a:spcPct val="20000"/>
              </a:spcBef>
              <a:spcAft>
                <a:spcPts val="800"/>
              </a:spcAft>
              <a:buFont typeface="Arial"/>
              <a:buChar char="•"/>
            </a:pPr>
            <a:r>
              <a:rPr lang="en-US" dirty="0"/>
              <a:t>Click to edit Master text styles</a:t>
            </a:r>
          </a:p>
          <a:p>
            <a:pPr marL="742950" lvl="1" indent="-285750" algn="l" defTabSz="457200" rtl="0" eaLnBrk="1" latinLnBrk="0" hangingPunct="1">
              <a:spcBef>
                <a:spcPct val="20000"/>
              </a:spcBef>
              <a:spcAft>
                <a:spcPts val="800"/>
              </a:spcAft>
              <a:buFont typeface="Arial"/>
              <a:buChar char="–"/>
            </a:pPr>
            <a:r>
              <a:rPr lang="en-US" dirty="0"/>
              <a:t>Second level</a:t>
            </a:r>
          </a:p>
          <a:p>
            <a:pPr marL="1143000" lvl="2" indent="-228600" algn="l" defTabSz="457200" rtl="0" eaLnBrk="1" latinLnBrk="0" hangingPunct="1">
              <a:spcBef>
                <a:spcPct val="20000"/>
              </a:spcBef>
              <a:spcAft>
                <a:spcPts val="800"/>
              </a:spcAft>
              <a:buFont typeface="Arial"/>
              <a:buChar char="•"/>
            </a:pPr>
            <a:r>
              <a:rPr lang="en-US" dirty="0"/>
              <a:t>Third level</a:t>
            </a:r>
          </a:p>
          <a:p>
            <a:pPr marL="1600200" lvl="3" indent="-228600" algn="l" defTabSz="457200" rtl="0" eaLnBrk="1" latinLnBrk="0" hangingPunct="1">
              <a:spcBef>
                <a:spcPct val="20000"/>
              </a:spcBef>
              <a:spcAft>
                <a:spcPts val="800"/>
              </a:spcAft>
              <a:buFont typeface="Arial"/>
              <a:buChar char="–"/>
            </a:pPr>
            <a:r>
              <a:rPr lang="en-US" dirty="0"/>
              <a:t>Fourth level</a:t>
            </a:r>
          </a:p>
          <a:p>
            <a:pPr marL="2057400" lvl="4" indent="-228600" algn="l" defTabSz="457200" rtl="0" eaLnBrk="1" latinLnBrk="0" hangingPunct="1">
              <a:spcBef>
                <a:spcPct val="20000"/>
              </a:spcBef>
              <a:spcAft>
                <a:spcPts val="800"/>
              </a:spcAft>
              <a:buFont typeface="Arial"/>
              <a:buChar char="»"/>
            </a:pPr>
            <a:r>
              <a:rPr lang="en-US" dirty="0"/>
              <a:t>Fifth level</a:t>
            </a:r>
          </a:p>
        </p:txBody>
      </p:sp>
      <p:sp>
        <p:nvSpPr>
          <p:cNvPr id="5" name="Text Placeholder 6"/>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7" name="Text Placeholder 3"/>
          <p:cNvSpPr>
            <a:spLocks noGrp="1"/>
          </p:cNvSpPr>
          <p:nvPr>
            <p:ph type="body" sz="quarter" idx="12" hasCustomPrompt="1"/>
          </p:nvPr>
        </p:nvSpPr>
        <p:spPr>
          <a:xfrm>
            <a:off x="5080000" y="6019800"/>
            <a:ext cx="2032000" cy="228600"/>
          </a:xfrm>
          <a:prstGeom prst="rect">
            <a:avLst/>
          </a:prstGeom>
        </p:spPr>
        <p:txBody>
          <a:bodyPr/>
          <a:lstStyle>
            <a:lvl1pPr marL="0" indent="0">
              <a:buNone/>
              <a:defRPr sz="800"/>
            </a:lvl1pPr>
          </a:lstStyle>
          <a:p>
            <a:pPr lvl="0"/>
            <a:r>
              <a:rPr lang="en-US" dirty="0"/>
              <a:t>Jump to long image description</a:t>
            </a:r>
          </a:p>
        </p:txBody>
      </p:sp>
      <p:sp>
        <p:nvSpPr>
          <p:cNvPr id="6"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4078750961"/>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4919662"/>
            <a:ext cx="7315200" cy="566738"/>
          </a:xfrm>
          <a:prstGeom prst="rect">
            <a:avLst/>
          </a:prstGeom>
        </p:spPr>
        <p:txBody>
          <a:bodyPr anchor="b"/>
          <a:lstStyle>
            <a:lvl1pPr algn="l" defTabSz="457200" rtl="0" eaLnBrk="1" latinLnBrk="0" hangingPunct="1">
              <a:spcBef>
                <a:spcPct val="0"/>
              </a:spcBef>
              <a:buNone/>
              <a:defRPr lang="en-US" sz="32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4" name="Text Placeholder 1"/>
          <p:cNvSpPr>
            <a:spLocks noGrp="1"/>
          </p:cNvSpPr>
          <p:nvPr>
            <p:ph type="body" sz="half" idx="2"/>
          </p:nvPr>
        </p:nvSpPr>
        <p:spPr>
          <a:xfrm>
            <a:off x="2438400" y="5562600"/>
            <a:ext cx="7315200" cy="609600"/>
          </a:xfrm>
          <a:prstGeom prst="rect">
            <a:avLst/>
          </a:prstGeom>
        </p:spPr>
        <p:txBody>
          <a:bodyPr/>
          <a:lstStyle>
            <a:lvl1pPr marL="0" indent="0">
              <a:buNone/>
              <a:defRPr lang="en-US" sz="1800" b="0" kern="1200" dirty="0">
                <a:solidFill>
                  <a:schemeClr val="tx1"/>
                </a:solidFill>
                <a:latin typeface="+mj-lt"/>
                <a:ea typeface="Verdana" panose="020B0604030504040204" pitchFamily="34" charset="0"/>
                <a:cs typeface="Verdan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Picture Placeholder 1"/>
          <p:cNvSpPr>
            <a:spLocks noGrp="1"/>
          </p:cNvSpPr>
          <p:nvPr>
            <p:ph type="pic" idx="1"/>
          </p:nvPr>
        </p:nvSpPr>
        <p:spPr>
          <a:xfrm>
            <a:off x="1499659" y="152400"/>
            <a:ext cx="9192683" cy="45418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ext Placeholder 2"/>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7" name="Text Placeholder 3"/>
          <p:cNvSpPr>
            <a:spLocks noGrp="1"/>
          </p:cNvSpPr>
          <p:nvPr>
            <p:ph type="body" sz="quarter" idx="16" hasCustomPrompt="1"/>
          </p:nvPr>
        </p:nvSpPr>
        <p:spPr>
          <a:xfrm>
            <a:off x="5181600" y="470065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371504051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972800" cy="609600"/>
          </a:xfrm>
          <a:prstGeom prst="rect">
            <a:avLst/>
          </a:prstGeom>
        </p:spPr>
        <p:txBody>
          <a:bodyPr/>
          <a:lstStyle>
            <a:lvl1pPr>
              <a:defRPr lang="en-US" sz="40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6" name="Media Placeholder 5"/>
          <p:cNvSpPr>
            <a:spLocks noGrp="1"/>
          </p:cNvSpPr>
          <p:nvPr>
            <p:ph type="media" sz="quarter" idx="11"/>
          </p:nvPr>
        </p:nvSpPr>
        <p:spPr>
          <a:xfrm>
            <a:off x="0" y="1295400"/>
            <a:ext cx="12192000" cy="4648200"/>
          </a:xfrm>
          <a:prstGeom prst="rect">
            <a:avLst/>
          </a:prstGeom>
        </p:spPr>
        <p:txBody>
          <a:bodyPr/>
          <a:lstStyle/>
          <a:p>
            <a:r>
              <a:rPr lang="en-US"/>
              <a:t>Click icon to add media</a:t>
            </a:r>
          </a:p>
        </p:txBody>
      </p:sp>
      <p:sp>
        <p:nvSpPr>
          <p:cNvPr id="9" name="TextBox 8"/>
          <p:cNvSpPr txBox="1"/>
          <p:nvPr/>
        </p:nvSpPr>
        <p:spPr>
          <a:xfrm>
            <a:off x="3911600" y="5943601"/>
            <a:ext cx="43688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7823200" y="6553200"/>
            <a:ext cx="43688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
        <p:nvSpPr>
          <p:cNvPr id="8" name="Rectangle 6"/>
          <p:cNvSpPr>
            <a:spLocks noGrp="1" noChangeArrowheads="1"/>
          </p:cNvSpPr>
          <p:nvPr>
            <p:ph type="sldNum" sz="quarter" idx="12"/>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4014696647"/>
      </p:ext>
    </p:extLst>
  </p:cSld>
  <p:clrMapOvr>
    <a:masterClrMapping/>
  </p:clrMapOvr>
  <p:hf hdr="0" ftr="0" dt="0"/>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972800" cy="1143000"/>
          </a:xfrm>
          <a:prstGeom prst="rect">
            <a:avLst/>
          </a:prstGeom>
        </p:spPr>
        <p:txBody>
          <a:bodyPr/>
          <a:lstStyle>
            <a:lvl1pPr>
              <a:defRPr lang="en-US" sz="4000" b="1" kern="1200" dirty="0">
                <a:solidFill>
                  <a:schemeClr val="bg2"/>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914400" y="1798638"/>
            <a:ext cx="10972800" cy="4525962"/>
          </a:xfrm>
          <a:prstGeom prst="rect">
            <a:avLst/>
          </a:prstGeom>
        </p:spPr>
        <p:txBody>
          <a:bodyPr/>
          <a:lstStyle>
            <a:lvl1pPr>
              <a:defRPr lang="en-US" sz="2600" b="0" kern="1200" dirty="0">
                <a:solidFill>
                  <a:schemeClr val="tx1"/>
                </a:solidFill>
                <a:latin typeface="STIX Two Text" panose="02020603050405020304" pitchFamily="18" charset="0"/>
                <a:ea typeface="Verdana" panose="020B0604030504040204" pitchFamily="34" charset="0"/>
                <a:cs typeface="Verdana" panose="020B0604030504040204" pitchFamily="34" charset="0"/>
              </a:defRPr>
            </a:lvl1pPr>
            <a:lvl2pPr>
              <a:defRPr lang="en-US" sz="2000" b="0" kern="1200" dirty="0">
                <a:solidFill>
                  <a:schemeClr val="tx1"/>
                </a:solidFill>
                <a:latin typeface="STIX Two Text" panose="02020603050405020304" pitchFamily="18" charset="0"/>
                <a:ea typeface="Verdana" panose="020B0604030504040204" pitchFamily="34" charset="0"/>
                <a:cs typeface="Verdana" panose="020B0604030504040204" pitchFamily="34" charset="0"/>
              </a:defRPr>
            </a:lvl2pPr>
            <a:lvl3pPr>
              <a:defRPr lang="en-US" sz="1800" b="0" kern="1200" dirty="0">
                <a:solidFill>
                  <a:schemeClr val="tx1"/>
                </a:solidFill>
                <a:latin typeface="STIX Two Text" panose="02020603050405020304" pitchFamily="18" charset="0"/>
                <a:ea typeface="Verdana" panose="020B0604030504040204" pitchFamily="34" charset="0"/>
                <a:cs typeface="Verdana" panose="020B0604030504040204" pitchFamily="34" charset="0"/>
              </a:defRPr>
            </a:lvl3pPr>
            <a:lvl4pPr>
              <a:defRPr lang="en-US" sz="1600" b="0" kern="1200" dirty="0">
                <a:solidFill>
                  <a:schemeClr val="tx1"/>
                </a:solidFill>
                <a:latin typeface="STIX Two Text" panose="02020603050405020304" pitchFamily="18" charset="0"/>
                <a:ea typeface="Verdana" panose="020B0604030504040204" pitchFamily="34" charset="0"/>
                <a:cs typeface="Verdana" panose="020B0604030504040204" pitchFamily="34" charset="0"/>
              </a:defRPr>
            </a:lvl4pPr>
            <a:lvl5pPr>
              <a:defRPr lang="en-US" sz="1600" b="0" kern="1200" dirty="0">
                <a:solidFill>
                  <a:schemeClr val="tx1"/>
                </a:solidFill>
                <a:latin typeface="STIX Two Text" panose="02020603050405020304" pitchFamily="18"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1"/>
          </p:nvPr>
        </p:nvSpPr>
        <p:spPr>
          <a:xfrm>
            <a:off x="11074400" y="6400800"/>
            <a:ext cx="1117600" cy="381000"/>
          </a:xfrm>
          <a:prstGeom prst="rect">
            <a:avLst/>
          </a:prstGeom>
        </p:spPr>
        <p:txBody>
          <a:bodyPr/>
          <a:lstStyle>
            <a:lvl1pPr>
              <a:defRPr>
                <a:solidFill>
                  <a:schemeClr val="bg1"/>
                </a:solidFill>
              </a:defRPr>
            </a:lvl1pPr>
          </a:lstStyle>
          <a:p>
            <a:pPr>
              <a:defRPr/>
            </a:pPr>
            <a:r>
              <a:rPr lang="en-US" dirty="0"/>
              <a:t>1-</a:t>
            </a:r>
            <a:fld id="{1837EFBA-6031-446B-9BE3-4ED7B501BA39}" type="slidenum">
              <a:rPr lang="en-US" smtClean="0"/>
              <a:pPr>
                <a:defRPr/>
              </a:pPr>
              <a:t>‹#›</a:t>
            </a:fld>
            <a:endParaRPr lang="en-US" dirty="0"/>
          </a:p>
        </p:txBody>
      </p:sp>
    </p:spTree>
    <p:extLst>
      <p:ext uri="{BB962C8B-B14F-4D97-AF65-F5344CB8AC3E}">
        <p14:creationId xmlns:p14="http://schemas.microsoft.com/office/powerpoint/2010/main" val="30330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E019C-117F-4EA9-BC6A-7EA4B8784ED0}"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400100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E019C-117F-4EA9-BC6A-7EA4B8784ED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377262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E019C-117F-4EA9-BC6A-7EA4B8784ED0}"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3798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E019C-117F-4EA9-BC6A-7EA4B8784ED0}"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255530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E019C-117F-4EA9-BC6A-7EA4B8784ED0}"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357026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E019C-117F-4EA9-BC6A-7EA4B8784ED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1795257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E019C-117F-4EA9-BC6A-7EA4B8784ED0}"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9C5CB-7BDD-4E53-A5C9-96AA84BCA082}" type="slidenum">
              <a:rPr lang="en-IN" smtClean="0"/>
              <a:t>‹#›</a:t>
            </a:fld>
            <a:endParaRPr lang="en-IN"/>
          </a:p>
        </p:txBody>
      </p:sp>
    </p:spTree>
    <p:extLst>
      <p:ext uri="{BB962C8B-B14F-4D97-AF65-F5344CB8AC3E}">
        <p14:creationId xmlns:p14="http://schemas.microsoft.com/office/powerpoint/2010/main" val="139957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E019C-117F-4EA9-BC6A-7EA4B8784ED0}" type="datetimeFigureOut">
              <a:rPr lang="en-IN" smtClean="0"/>
              <a:t>26-03-2024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9C5CB-7BDD-4E53-A5C9-96AA84BCA082}" type="slidenum">
              <a:rPr lang="en-IN" smtClean="0"/>
              <a:t>‹#›</a:t>
            </a:fld>
            <a:endParaRPr lang="en-IN"/>
          </a:p>
        </p:txBody>
      </p:sp>
    </p:spTree>
    <p:extLst>
      <p:ext uri="{BB962C8B-B14F-4D97-AF65-F5344CB8AC3E}">
        <p14:creationId xmlns:p14="http://schemas.microsoft.com/office/powerpoint/2010/main" val="1830387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1016000" cy="762000"/>
          </a:xfrm>
          <a:prstGeom prst="rect">
            <a:avLst/>
          </a:prstGeom>
        </p:spPr>
      </p:pic>
      <p:sp>
        <p:nvSpPr>
          <p:cNvPr id="13" name="Rectangle 12"/>
          <p:cNvSpPr/>
          <p:nvPr/>
        </p:nvSpPr>
        <p:spPr>
          <a:xfrm>
            <a:off x="0" y="6248401"/>
            <a:ext cx="12192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2"/>
              </a:solidFill>
            </a:endParaRPr>
          </a:p>
        </p:txBody>
      </p:sp>
      <p:pic>
        <p:nvPicPr>
          <p:cNvPr id="12" name="Picture 11" descr="Tagline: Because learning changes everythi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309" y="6351926"/>
            <a:ext cx="4297492" cy="272375"/>
          </a:xfrm>
          <a:prstGeom prst="rect">
            <a:avLst/>
          </a:prstGeom>
        </p:spPr>
      </p:pic>
      <p:sp>
        <p:nvSpPr>
          <p:cNvPr id="14" name="Text Placeholder 2" descr="©McGraw-Hill Education. All rights reserved. Authorized only for instructor use in the classroom.  No reproduction or further distribution permitted without the prior written consent of McGraw-Hill Education.&#10;"/>
          <p:cNvSpPr txBox="1">
            <a:spLocks/>
          </p:cNvSpPr>
          <p:nvPr/>
        </p:nvSpPr>
        <p:spPr>
          <a:xfrm>
            <a:off x="0" y="6711696"/>
            <a:ext cx="12192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mn-lt"/>
                <a:ea typeface="+mn-ea"/>
                <a:cs typeface="+mn-cs"/>
              </a:rPr>
              <a:t>Copyright ©2019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4526593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r-narayanaswamy-r-851565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2.jpeg"/><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944533"/>
            <a:ext cx="10515600" cy="1232429"/>
          </a:xfrm>
        </p:spPr>
        <p:txBody>
          <a:bodyPr>
            <a:normAutofit fontScale="92500" lnSpcReduction="20000"/>
          </a:bodyPr>
          <a:lstStyle/>
          <a:p>
            <a:pPr marL="0" indent="0">
              <a:buNone/>
            </a:pPr>
            <a:endParaRPr lang="en-IN" sz="4400" dirty="0">
              <a:solidFill>
                <a:srgbClr val="00B050"/>
              </a:solidFill>
              <a:latin typeface="Jokerman" panose="04090605060D06020702" pitchFamily="82" charset="0"/>
            </a:endParaRPr>
          </a:p>
          <a:p>
            <a:pPr marL="0" indent="0">
              <a:buNone/>
            </a:pPr>
            <a:r>
              <a:rPr lang="en-IN" sz="4400" dirty="0">
                <a:solidFill>
                  <a:srgbClr val="00B050"/>
                </a:solidFill>
                <a:latin typeface="Jokerman" panose="04090605060D06020702" pitchFamily="82" charset="0"/>
              </a:rPr>
              <a:t>		</a:t>
            </a:r>
          </a:p>
        </p:txBody>
      </p:sp>
      <p:pic>
        <p:nvPicPr>
          <p:cNvPr id="3" name="Picture 1027">
            <a:extLst>
              <a:ext uri="{FF2B5EF4-FFF2-40B4-BE49-F238E27FC236}">
                <a16:creationId xmlns:a16="http://schemas.microsoft.com/office/drawing/2014/main" id="{904AE9BA-1583-4AA5-ACDB-31816DD3966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76672"/>
            <a:ext cx="10382200" cy="583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9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407305"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
        <p:nvSpPr>
          <p:cNvPr id="5" name="Title 1">
            <a:extLst>
              <a:ext uri="{FF2B5EF4-FFF2-40B4-BE49-F238E27FC236}">
                <a16:creationId xmlns:a16="http://schemas.microsoft.com/office/drawing/2014/main" id="{E18A4E8C-C54B-4FC1-B964-32917A04F506}"/>
              </a:ext>
            </a:extLst>
          </p:cNvPr>
          <p:cNvSpPr txBox="1">
            <a:spLocks/>
          </p:cNvSpPr>
          <p:nvPr/>
        </p:nvSpPr>
        <p:spPr>
          <a:xfrm>
            <a:off x="0" y="6637867"/>
            <a:ext cx="12192000" cy="188002"/>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graphicFrame>
        <p:nvGraphicFramePr>
          <p:cNvPr id="6" name="Object 13">
            <a:extLst>
              <a:ext uri="{FF2B5EF4-FFF2-40B4-BE49-F238E27FC236}">
                <a16:creationId xmlns:a16="http://schemas.microsoft.com/office/drawing/2014/main" id="{BF74D5F8-B611-F351-C86E-936598008A0C}"/>
              </a:ext>
            </a:extLst>
          </p:cNvPr>
          <p:cNvGraphicFramePr>
            <a:graphicFrameLocks noChangeAspect="1"/>
          </p:cNvGraphicFramePr>
          <p:nvPr/>
        </p:nvGraphicFramePr>
        <p:xfrm>
          <a:off x="3407305" y="37990"/>
          <a:ext cx="5499628" cy="6604711"/>
        </p:xfrm>
        <a:graphic>
          <a:graphicData uri="http://schemas.openxmlformats.org/presentationml/2006/ole">
            <mc:AlternateContent xmlns:mc="http://schemas.openxmlformats.org/markup-compatibility/2006">
              <mc:Choice xmlns:v="urn:schemas-microsoft-com:vml" Requires="v">
                <p:oleObj name="Worksheet" r:id="rId3" imgW="4257751" imgH="4943551" progId="Excel.Sheet.8">
                  <p:embed/>
                </p:oleObj>
              </mc:Choice>
              <mc:Fallback>
                <p:oleObj name="Worksheet" r:id="rId3" imgW="4257751" imgH="4943551" progId="Excel.Sheet.8">
                  <p:embed/>
                  <p:pic>
                    <p:nvPicPr>
                      <p:cNvPr id="6" name="Object 13">
                        <a:extLst>
                          <a:ext uri="{FF2B5EF4-FFF2-40B4-BE49-F238E27FC236}">
                            <a16:creationId xmlns:a16="http://schemas.microsoft.com/office/drawing/2014/main" id="{BF74D5F8-B611-F351-C86E-936598008A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305" y="37990"/>
                        <a:ext cx="5499628" cy="66047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270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18">
            <a:extLst>
              <a:ext uri="{FF2B5EF4-FFF2-40B4-BE49-F238E27FC236}">
                <a16:creationId xmlns:a16="http://schemas.microsoft.com/office/drawing/2014/main" id="{5BD71A84-CA58-58BB-48C9-DBA88DA7198E}"/>
              </a:ext>
            </a:extLst>
          </p:cNvPr>
          <p:cNvGraphicFramePr>
            <a:graphicFrameLocks noChangeAspect="1"/>
          </p:cNvGraphicFramePr>
          <p:nvPr/>
        </p:nvGraphicFramePr>
        <p:xfrm>
          <a:off x="3225800" y="595432"/>
          <a:ext cx="5221289" cy="6029206"/>
        </p:xfrm>
        <a:graphic>
          <a:graphicData uri="http://schemas.openxmlformats.org/presentationml/2006/ole">
            <mc:AlternateContent xmlns:mc="http://schemas.openxmlformats.org/markup-compatibility/2006">
              <mc:Choice xmlns:v="urn:schemas-microsoft-com:vml" Requires="v">
                <p:oleObj name="Worksheet" r:id="rId3" imgW="4257751" imgH="4943551" progId="Excel.Sheet.8">
                  <p:embed/>
                </p:oleObj>
              </mc:Choice>
              <mc:Fallback>
                <p:oleObj name="Worksheet" r:id="rId3" imgW="4257751" imgH="4943551" progId="Excel.Sheet.8">
                  <p:embed/>
                  <p:pic>
                    <p:nvPicPr>
                      <p:cNvPr id="27650" name="Object 18">
                        <a:extLst>
                          <a:ext uri="{FF2B5EF4-FFF2-40B4-BE49-F238E27FC236}">
                            <a16:creationId xmlns:a16="http://schemas.microsoft.com/office/drawing/2014/main" id="{5BD71A84-CA58-58BB-48C9-DBA88DA71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800" y="595432"/>
                        <a:ext cx="5221289" cy="6029206"/>
                      </a:xfrm>
                      <a:prstGeom prst="rect">
                        <a:avLst/>
                      </a:prstGeom>
                      <a:noFill/>
                      <a:ln>
                        <a:noFill/>
                      </a:ln>
                      <a:effectLst/>
                    </p:spPr>
                  </p:pic>
                </p:oleObj>
              </mc:Fallback>
            </mc:AlternateContent>
          </a:graphicData>
        </a:graphic>
      </p:graphicFrame>
      <p:grpSp>
        <p:nvGrpSpPr>
          <p:cNvPr id="27651" name="Group 19">
            <a:extLst>
              <a:ext uri="{FF2B5EF4-FFF2-40B4-BE49-F238E27FC236}">
                <a16:creationId xmlns:a16="http://schemas.microsoft.com/office/drawing/2014/main" id="{7A3313BD-145D-24BD-EE43-910D89DF23FF}"/>
              </a:ext>
            </a:extLst>
          </p:cNvPr>
          <p:cNvGrpSpPr>
            <a:grpSpLocks/>
          </p:cNvGrpSpPr>
          <p:nvPr/>
        </p:nvGrpSpPr>
        <p:grpSpPr bwMode="auto">
          <a:xfrm>
            <a:off x="5486400" y="2212975"/>
            <a:ext cx="4629150" cy="3956050"/>
            <a:chOff x="2496" y="1488"/>
            <a:chExt cx="2916" cy="2492"/>
          </a:xfrm>
        </p:grpSpPr>
        <p:sp>
          <p:nvSpPr>
            <p:cNvPr id="27654" name="AutoShape 13">
              <a:extLst>
                <a:ext uri="{FF2B5EF4-FFF2-40B4-BE49-F238E27FC236}">
                  <a16:creationId xmlns:a16="http://schemas.microsoft.com/office/drawing/2014/main" id="{9C19D2B7-5EDB-A3F3-1011-8888EB5B2D69}"/>
                </a:ext>
              </a:extLst>
            </p:cNvPr>
            <p:cNvSpPr>
              <a:spLocks noChangeArrowheads="1"/>
            </p:cNvSpPr>
            <p:nvPr/>
          </p:nvSpPr>
          <p:spPr bwMode="auto">
            <a:xfrm rot="5400000" flipH="1">
              <a:off x="2328" y="1656"/>
              <a:ext cx="568" cy="232"/>
            </a:xfrm>
            <a:prstGeom prst="rightArrow">
              <a:avLst>
                <a:gd name="adj1" fmla="val 50000"/>
                <a:gd name="adj2" fmla="val 122425"/>
              </a:avLst>
            </a:prstGeom>
            <a:solidFill>
              <a:srgbClr val="FC0128"/>
            </a:solidFill>
            <a:ln w="12700">
              <a:solidFill>
                <a:srgbClr val="FC0128"/>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7655" name="Rectangle 14">
              <a:extLst>
                <a:ext uri="{FF2B5EF4-FFF2-40B4-BE49-F238E27FC236}">
                  <a16:creationId xmlns:a16="http://schemas.microsoft.com/office/drawing/2014/main" id="{BF93CD39-21DB-0C4D-CBAE-DE1809A248EB}"/>
                </a:ext>
              </a:extLst>
            </p:cNvPr>
            <p:cNvSpPr>
              <a:spLocks noChangeArrowheads="1"/>
            </p:cNvSpPr>
            <p:nvPr/>
          </p:nvSpPr>
          <p:spPr bwMode="auto">
            <a:xfrm>
              <a:off x="2500" y="1980"/>
              <a:ext cx="2912" cy="2000"/>
            </a:xfrm>
            <a:prstGeom prst="rect">
              <a:avLst/>
            </a:prstGeom>
            <a:solidFill>
              <a:srgbClr val="FCFEB9"/>
            </a:solidFill>
            <a:ln w="25400">
              <a:solidFill>
                <a:srgbClr val="FC0128"/>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7656" name="Freeform 15">
              <a:extLst>
                <a:ext uri="{FF2B5EF4-FFF2-40B4-BE49-F238E27FC236}">
                  <a16:creationId xmlns:a16="http://schemas.microsoft.com/office/drawing/2014/main" id="{2575E813-E4D0-B7D3-E931-5D490449C73C}"/>
                </a:ext>
              </a:extLst>
            </p:cNvPr>
            <p:cNvSpPr>
              <a:spLocks/>
            </p:cNvSpPr>
            <p:nvPr/>
          </p:nvSpPr>
          <p:spPr bwMode="auto">
            <a:xfrm>
              <a:off x="3220" y="3217"/>
              <a:ext cx="1992" cy="668"/>
            </a:xfrm>
            <a:custGeom>
              <a:avLst/>
              <a:gdLst>
                <a:gd name="T0" fmla="*/ 1348 w 1992"/>
                <a:gd name="T1" fmla="*/ 122 h 668"/>
                <a:gd name="T2" fmla="*/ 1348 w 1992"/>
                <a:gd name="T3" fmla="*/ 258 h 668"/>
                <a:gd name="T4" fmla="*/ 505 w 1992"/>
                <a:gd name="T5" fmla="*/ 258 h 668"/>
                <a:gd name="T6" fmla="*/ 454 w 1992"/>
                <a:gd name="T7" fmla="*/ 256 h 668"/>
                <a:gd name="T8" fmla="*/ 414 w 1992"/>
                <a:gd name="T9" fmla="*/ 253 h 668"/>
                <a:gd name="T10" fmla="*/ 375 w 1992"/>
                <a:gd name="T11" fmla="*/ 245 h 668"/>
                <a:gd name="T12" fmla="*/ 335 w 1992"/>
                <a:gd name="T13" fmla="*/ 237 h 668"/>
                <a:gd name="T14" fmla="*/ 296 w 1992"/>
                <a:gd name="T15" fmla="*/ 224 h 668"/>
                <a:gd name="T16" fmla="*/ 260 w 1992"/>
                <a:gd name="T17" fmla="*/ 210 h 668"/>
                <a:gd name="T18" fmla="*/ 222 w 1992"/>
                <a:gd name="T19" fmla="*/ 194 h 668"/>
                <a:gd name="T20" fmla="*/ 196 w 1992"/>
                <a:gd name="T21" fmla="*/ 178 h 668"/>
                <a:gd name="T22" fmla="*/ 172 w 1992"/>
                <a:gd name="T23" fmla="*/ 160 h 668"/>
                <a:gd name="T24" fmla="*/ 150 w 1992"/>
                <a:gd name="T25" fmla="*/ 143 h 668"/>
                <a:gd name="T26" fmla="*/ 127 w 1992"/>
                <a:gd name="T27" fmla="*/ 124 h 668"/>
                <a:gd name="T28" fmla="*/ 108 w 1992"/>
                <a:gd name="T29" fmla="*/ 105 h 668"/>
                <a:gd name="T30" fmla="*/ 90 w 1992"/>
                <a:gd name="T31" fmla="*/ 86 h 668"/>
                <a:gd name="T32" fmla="*/ 74 w 1992"/>
                <a:gd name="T33" fmla="*/ 65 h 668"/>
                <a:gd name="T34" fmla="*/ 57 w 1992"/>
                <a:gd name="T35" fmla="*/ 45 h 668"/>
                <a:gd name="T36" fmla="*/ 47 w 1992"/>
                <a:gd name="T37" fmla="*/ 26 h 668"/>
                <a:gd name="T38" fmla="*/ 33 w 1992"/>
                <a:gd name="T39" fmla="*/ 0 h 668"/>
                <a:gd name="T40" fmla="*/ 19 w 1992"/>
                <a:gd name="T41" fmla="*/ 23 h 668"/>
                <a:gd name="T42" fmla="*/ 9 w 1992"/>
                <a:gd name="T43" fmla="*/ 43 h 668"/>
                <a:gd name="T44" fmla="*/ 2 w 1992"/>
                <a:gd name="T45" fmla="*/ 67 h 668"/>
                <a:gd name="T46" fmla="*/ 0 w 1992"/>
                <a:gd name="T47" fmla="*/ 92 h 668"/>
                <a:gd name="T48" fmla="*/ 0 w 1992"/>
                <a:gd name="T49" fmla="*/ 116 h 668"/>
                <a:gd name="T50" fmla="*/ 0 w 1992"/>
                <a:gd name="T51" fmla="*/ 146 h 668"/>
                <a:gd name="T52" fmla="*/ 5 w 1992"/>
                <a:gd name="T53" fmla="*/ 177 h 668"/>
                <a:gd name="T54" fmla="*/ 9 w 1992"/>
                <a:gd name="T55" fmla="*/ 207 h 668"/>
                <a:gd name="T56" fmla="*/ 19 w 1992"/>
                <a:gd name="T57" fmla="*/ 236 h 668"/>
                <a:gd name="T58" fmla="*/ 34 w 1992"/>
                <a:gd name="T59" fmla="*/ 267 h 668"/>
                <a:gd name="T60" fmla="*/ 51 w 1992"/>
                <a:gd name="T61" fmla="*/ 296 h 668"/>
                <a:gd name="T62" fmla="*/ 74 w 1992"/>
                <a:gd name="T63" fmla="*/ 323 h 668"/>
                <a:gd name="T64" fmla="*/ 103 w 1992"/>
                <a:gd name="T65" fmla="*/ 355 h 668"/>
                <a:gd name="T66" fmla="*/ 130 w 1992"/>
                <a:gd name="T67" fmla="*/ 379 h 668"/>
                <a:gd name="T68" fmla="*/ 164 w 1992"/>
                <a:gd name="T69" fmla="*/ 408 h 668"/>
                <a:gd name="T70" fmla="*/ 208 w 1992"/>
                <a:gd name="T71" fmla="*/ 437 h 668"/>
                <a:gd name="T72" fmla="*/ 246 w 1992"/>
                <a:gd name="T73" fmla="*/ 459 h 668"/>
                <a:gd name="T74" fmla="*/ 294 w 1992"/>
                <a:gd name="T75" fmla="*/ 483 h 668"/>
                <a:gd name="T76" fmla="*/ 343 w 1992"/>
                <a:gd name="T77" fmla="*/ 500 h 668"/>
                <a:gd name="T78" fmla="*/ 390 w 1992"/>
                <a:gd name="T79" fmla="*/ 514 h 668"/>
                <a:gd name="T80" fmla="*/ 459 w 1992"/>
                <a:gd name="T81" fmla="*/ 522 h 668"/>
                <a:gd name="T82" fmla="*/ 514 w 1992"/>
                <a:gd name="T83" fmla="*/ 525 h 668"/>
                <a:gd name="T84" fmla="*/ 569 w 1992"/>
                <a:gd name="T85" fmla="*/ 525 h 668"/>
                <a:gd name="T86" fmla="*/ 1348 w 1992"/>
                <a:gd name="T87" fmla="*/ 525 h 668"/>
                <a:gd name="T88" fmla="*/ 1348 w 1992"/>
                <a:gd name="T89" fmla="*/ 667 h 668"/>
                <a:gd name="T90" fmla="*/ 1991 w 1992"/>
                <a:gd name="T91" fmla="*/ 396 h 668"/>
                <a:gd name="T92" fmla="*/ 1348 w 1992"/>
                <a:gd name="T93" fmla="*/ 122 h 6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92"/>
                <a:gd name="T142" fmla="*/ 0 h 668"/>
                <a:gd name="T143" fmla="*/ 1992 w 1992"/>
                <a:gd name="T144" fmla="*/ 668 h 6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92" h="668">
                  <a:moveTo>
                    <a:pt x="1348" y="122"/>
                  </a:moveTo>
                  <a:lnTo>
                    <a:pt x="1348" y="258"/>
                  </a:lnTo>
                  <a:lnTo>
                    <a:pt x="505" y="258"/>
                  </a:lnTo>
                  <a:lnTo>
                    <a:pt x="454" y="256"/>
                  </a:lnTo>
                  <a:lnTo>
                    <a:pt x="414" y="253"/>
                  </a:lnTo>
                  <a:lnTo>
                    <a:pt x="375" y="245"/>
                  </a:lnTo>
                  <a:lnTo>
                    <a:pt x="335" y="237"/>
                  </a:lnTo>
                  <a:lnTo>
                    <a:pt x="296" y="224"/>
                  </a:lnTo>
                  <a:lnTo>
                    <a:pt x="260" y="210"/>
                  </a:lnTo>
                  <a:lnTo>
                    <a:pt x="222" y="194"/>
                  </a:lnTo>
                  <a:lnTo>
                    <a:pt x="196" y="178"/>
                  </a:lnTo>
                  <a:lnTo>
                    <a:pt x="172" y="160"/>
                  </a:lnTo>
                  <a:lnTo>
                    <a:pt x="150" y="143"/>
                  </a:lnTo>
                  <a:lnTo>
                    <a:pt x="127" y="124"/>
                  </a:lnTo>
                  <a:lnTo>
                    <a:pt x="108" y="105"/>
                  </a:lnTo>
                  <a:lnTo>
                    <a:pt x="90" y="86"/>
                  </a:lnTo>
                  <a:lnTo>
                    <a:pt x="74" y="65"/>
                  </a:lnTo>
                  <a:lnTo>
                    <a:pt x="57" y="45"/>
                  </a:lnTo>
                  <a:lnTo>
                    <a:pt x="47" y="26"/>
                  </a:lnTo>
                  <a:lnTo>
                    <a:pt x="33" y="0"/>
                  </a:lnTo>
                  <a:lnTo>
                    <a:pt x="19" y="23"/>
                  </a:lnTo>
                  <a:lnTo>
                    <a:pt x="9" y="43"/>
                  </a:lnTo>
                  <a:lnTo>
                    <a:pt x="2" y="67"/>
                  </a:lnTo>
                  <a:lnTo>
                    <a:pt x="0" y="92"/>
                  </a:lnTo>
                  <a:lnTo>
                    <a:pt x="0" y="116"/>
                  </a:lnTo>
                  <a:lnTo>
                    <a:pt x="0" y="146"/>
                  </a:lnTo>
                  <a:lnTo>
                    <a:pt x="5" y="177"/>
                  </a:lnTo>
                  <a:lnTo>
                    <a:pt x="9" y="207"/>
                  </a:lnTo>
                  <a:lnTo>
                    <a:pt x="19" y="236"/>
                  </a:lnTo>
                  <a:lnTo>
                    <a:pt x="34" y="267"/>
                  </a:lnTo>
                  <a:lnTo>
                    <a:pt x="51" y="296"/>
                  </a:lnTo>
                  <a:lnTo>
                    <a:pt x="74" y="323"/>
                  </a:lnTo>
                  <a:lnTo>
                    <a:pt x="103" y="355"/>
                  </a:lnTo>
                  <a:lnTo>
                    <a:pt x="130" y="379"/>
                  </a:lnTo>
                  <a:lnTo>
                    <a:pt x="164" y="408"/>
                  </a:lnTo>
                  <a:lnTo>
                    <a:pt x="208" y="437"/>
                  </a:lnTo>
                  <a:lnTo>
                    <a:pt x="246" y="459"/>
                  </a:lnTo>
                  <a:lnTo>
                    <a:pt x="294" y="483"/>
                  </a:lnTo>
                  <a:lnTo>
                    <a:pt x="343" y="500"/>
                  </a:lnTo>
                  <a:lnTo>
                    <a:pt x="390" y="514"/>
                  </a:lnTo>
                  <a:lnTo>
                    <a:pt x="459" y="522"/>
                  </a:lnTo>
                  <a:lnTo>
                    <a:pt x="514" y="525"/>
                  </a:lnTo>
                  <a:lnTo>
                    <a:pt x="569" y="525"/>
                  </a:lnTo>
                  <a:lnTo>
                    <a:pt x="1348" y="525"/>
                  </a:lnTo>
                  <a:lnTo>
                    <a:pt x="1348" y="667"/>
                  </a:lnTo>
                  <a:lnTo>
                    <a:pt x="1991" y="396"/>
                  </a:lnTo>
                  <a:lnTo>
                    <a:pt x="1348" y="122"/>
                  </a:lnTo>
                </a:path>
              </a:pathLst>
            </a:custGeom>
            <a:solidFill>
              <a:srgbClr val="FC0128"/>
            </a:solidFill>
            <a:ln w="12700" cap="rnd" cmpd="sng">
              <a:solidFill>
                <a:srgbClr val="FC0128"/>
              </a:solidFill>
              <a:prstDash val="solid"/>
              <a:round/>
              <a:headEnd type="none" w="med" len="med"/>
              <a:tailEnd type="none" w="med" len="med"/>
            </a:ln>
          </p:spPr>
          <p:txBody>
            <a:bodyPr/>
            <a:lstStyle/>
            <a:p>
              <a:endParaRPr lang="en-IN"/>
            </a:p>
          </p:txBody>
        </p:sp>
        <p:sp>
          <p:nvSpPr>
            <p:cNvPr id="27657" name="Rectangle 16">
              <a:extLst>
                <a:ext uri="{FF2B5EF4-FFF2-40B4-BE49-F238E27FC236}">
                  <a16:creationId xmlns:a16="http://schemas.microsoft.com/office/drawing/2014/main" id="{2970F7B7-72E8-C84E-1B99-0CB4024F0C7C}"/>
                </a:ext>
              </a:extLst>
            </p:cNvPr>
            <p:cNvSpPr>
              <a:spLocks noChangeArrowheads="1"/>
            </p:cNvSpPr>
            <p:nvPr/>
          </p:nvSpPr>
          <p:spPr bwMode="auto">
            <a:xfrm>
              <a:off x="3549" y="3475"/>
              <a:ext cx="143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400" b="1">
                  <a:solidFill>
                    <a:srgbClr val="FFFFFF"/>
                  </a:solidFill>
                  <a:latin typeface="Arial" panose="020B0604020202020204" pitchFamily="34" charset="0"/>
                </a:rPr>
                <a:t>Let’s see one</a:t>
              </a:r>
            </a:p>
          </p:txBody>
        </p:sp>
        <p:sp>
          <p:nvSpPr>
            <p:cNvPr id="27658" name="Rectangle 17">
              <a:extLst>
                <a:ext uri="{FF2B5EF4-FFF2-40B4-BE49-F238E27FC236}">
                  <a16:creationId xmlns:a16="http://schemas.microsoft.com/office/drawing/2014/main" id="{8D73A9CD-53B5-DFAB-F33F-DF16F25E6748}"/>
                </a:ext>
              </a:extLst>
            </p:cNvPr>
            <p:cNvSpPr>
              <a:spLocks noChangeArrowheads="1"/>
            </p:cNvSpPr>
            <p:nvPr/>
          </p:nvSpPr>
          <p:spPr bwMode="auto">
            <a:xfrm>
              <a:off x="2637" y="2013"/>
              <a:ext cx="2686" cy="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800" b="1">
                  <a:latin typeface="Arial" panose="020B0604020202020204" pitchFamily="34" charset="0"/>
                </a:rPr>
                <a:t>A </a:t>
              </a:r>
              <a:r>
                <a:rPr lang="en-US" altLang="en-US" sz="2800" b="1">
                  <a:solidFill>
                    <a:srgbClr val="EE0000"/>
                  </a:solidFill>
                  <a:latin typeface="Arial" panose="020B0604020202020204" pitchFamily="34" charset="0"/>
                </a:rPr>
                <a:t>materials requisition form</a:t>
              </a:r>
              <a:r>
                <a:rPr lang="en-US" altLang="en-US" sz="2800" b="1">
                  <a:latin typeface="Arial" panose="020B0604020202020204" pitchFamily="34" charset="0"/>
                </a:rPr>
                <a:t> is used to authorize the use of materials on a job.</a:t>
              </a:r>
            </a:p>
          </p:txBody>
        </p:sp>
      </p:grpSp>
      <p:sp>
        <p:nvSpPr>
          <p:cNvPr id="27653" name="Slide Number Placeholder 3">
            <a:extLst>
              <a:ext uri="{FF2B5EF4-FFF2-40B4-BE49-F238E27FC236}">
                <a16:creationId xmlns:a16="http://schemas.microsoft.com/office/drawing/2014/main" id="{D182E2D7-44CC-FBBE-0FC7-24BF66C7A58C}"/>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966B6E7D-5236-4647-89DA-489F984AAEAA}" type="slidenum">
              <a:rPr lang="en-US" altLang="en-US" sz="1000">
                <a:latin typeface="Times New Roman" panose="02020603050405020304" pitchFamily="18" charset="0"/>
              </a:rPr>
              <a:pPr algn="r" eaLnBrk="1" hangingPunct="1">
                <a:spcBef>
                  <a:spcPct val="0"/>
                </a:spcBef>
                <a:buClrTx/>
                <a:buSzTx/>
                <a:buFontTx/>
                <a:buNone/>
              </a:pPr>
              <a:t>11</a:t>
            </a:fld>
            <a:endParaRPr lang="en-US" altLang="en-US" sz="1000">
              <a:latin typeface="Times New Roman" panose="02020603050405020304" pitchFamily="18" charset="0"/>
            </a:endParaRPr>
          </a:p>
        </p:txBody>
      </p:sp>
      <p:sp>
        <p:nvSpPr>
          <p:cNvPr id="11" name="Title 1">
            <a:extLst>
              <a:ext uri="{FF2B5EF4-FFF2-40B4-BE49-F238E27FC236}">
                <a16:creationId xmlns:a16="http://schemas.microsoft.com/office/drawing/2014/main" id="{8EDC61C8-9549-2AD7-FE91-16F14AD8DD93}"/>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
        <p:nvSpPr>
          <p:cNvPr id="12" name="Title 1">
            <a:extLst>
              <a:ext uri="{FF2B5EF4-FFF2-40B4-BE49-F238E27FC236}">
                <a16:creationId xmlns:a16="http://schemas.microsoft.com/office/drawing/2014/main" id="{A7F8015B-DD25-A7C5-4E85-C492BEBEA784}"/>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5">
            <a:extLst>
              <a:ext uri="{FF2B5EF4-FFF2-40B4-BE49-F238E27FC236}">
                <a16:creationId xmlns:a16="http://schemas.microsoft.com/office/drawing/2014/main" id="{4CFF7709-A592-47C1-F638-2A7E4F71A723}"/>
              </a:ext>
            </a:extLst>
          </p:cNvPr>
          <p:cNvSpPr>
            <a:spLocks noChangeShapeType="1"/>
          </p:cNvSpPr>
          <p:nvPr/>
        </p:nvSpPr>
        <p:spPr bwMode="auto">
          <a:xfrm>
            <a:off x="5472113" y="5924550"/>
            <a:ext cx="370046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aphicFrame>
        <p:nvGraphicFramePr>
          <p:cNvPr id="29699" name="Object 6">
            <a:extLst>
              <a:ext uri="{FF2B5EF4-FFF2-40B4-BE49-F238E27FC236}">
                <a16:creationId xmlns:a16="http://schemas.microsoft.com/office/drawing/2014/main" id="{3CC932DF-3BCA-36FF-6374-1C6C8DDA312B}"/>
              </a:ext>
            </a:extLst>
          </p:cNvPr>
          <p:cNvGraphicFramePr>
            <a:graphicFrameLocks/>
          </p:cNvGraphicFramePr>
          <p:nvPr/>
        </p:nvGraphicFramePr>
        <p:xfrm>
          <a:off x="1405467" y="745067"/>
          <a:ext cx="9017000" cy="5604933"/>
        </p:xfrm>
        <a:graphic>
          <a:graphicData uri="http://schemas.openxmlformats.org/presentationml/2006/ole">
            <mc:AlternateContent xmlns:mc="http://schemas.openxmlformats.org/markup-compatibility/2006">
              <mc:Choice xmlns:v="urn:schemas-microsoft-com:vml" Requires="v">
                <p:oleObj name="Worksheet" r:id="rId3" imgW="4752975" imgH="2762250" progId="Excel.Sheet.8">
                  <p:embed/>
                </p:oleObj>
              </mc:Choice>
              <mc:Fallback>
                <p:oleObj name="Worksheet" r:id="rId3" imgW="4752975" imgH="2762250" progId="Excel.Sheet.8">
                  <p:embed/>
                  <p:pic>
                    <p:nvPicPr>
                      <p:cNvPr id="29699" name="Object 6">
                        <a:extLst>
                          <a:ext uri="{FF2B5EF4-FFF2-40B4-BE49-F238E27FC236}">
                            <a16:creationId xmlns:a16="http://schemas.microsoft.com/office/drawing/2014/main" id="{3CC932DF-3BCA-36FF-6374-1C6C8DDA312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467" y="745067"/>
                        <a:ext cx="9017000" cy="5604933"/>
                      </a:xfrm>
                      <a:prstGeom prst="rect">
                        <a:avLst/>
                      </a:prstGeom>
                      <a:noFill/>
                      <a:ln w="12700">
                        <a:solidFill>
                          <a:schemeClr val="bg2"/>
                        </a:solidFill>
                        <a:miter lim="800000"/>
                        <a:headEnd/>
                        <a:tailEnd/>
                      </a:ln>
                      <a:effectLst/>
                    </p:spPr>
                  </p:pic>
                </p:oleObj>
              </mc:Fallback>
            </mc:AlternateContent>
          </a:graphicData>
        </a:graphic>
      </p:graphicFrame>
      <p:sp>
        <p:nvSpPr>
          <p:cNvPr id="29703" name="Line 11">
            <a:extLst>
              <a:ext uri="{FF2B5EF4-FFF2-40B4-BE49-F238E27FC236}">
                <a16:creationId xmlns:a16="http://schemas.microsoft.com/office/drawing/2014/main" id="{086E3F4D-E746-54B9-D20A-0B9EADA0628C}"/>
              </a:ext>
            </a:extLst>
          </p:cNvPr>
          <p:cNvSpPr>
            <a:spLocks noChangeShapeType="1"/>
          </p:cNvSpPr>
          <p:nvPr/>
        </p:nvSpPr>
        <p:spPr bwMode="auto">
          <a:xfrm>
            <a:off x="5943601" y="5791200"/>
            <a:ext cx="370046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704" name="Rectangle 12">
            <a:extLst>
              <a:ext uri="{FF2B5EF4-FFF2-40B4-BE49-F238E27FC236}">
                <a16:creationId xmlns:a16="http://schemas.microsoft.com/office/drawing/2014/main" id="{E7E45A33-7615-C176-D15B-6B91EF07E447}"/>
              </a:ext>
            </a:extLst>
          </p:cNvPr>
          <p:cNvSpPr>
            <a:spLocks noChangeArrowheads="1"/>
          </p:cNvSpPr>
          <p:nvPr/>
        </p:nvSpPr>
        <p:spPr bwMode="auto">
          <a:xfrm>
            <a:off x="6019800" y="5257800"/>
            <a:ext cx="3048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800">
                <a:latin typeface="French Script MT" panose="03020402040607040605" pitchFamily="66" charset="0"/>
              </a:rPr>
              <a:t>Timothy Williams</a:t>
            </a:r>
          </a:p>
        </p:txBody>
      </p:sp>
      <p:sp>
        <p:nvSpPr>
          <p:cNvPr id="13" name="Title 1">
            <a:extLst>
              <a:ext uri="{FF2B5EF4-FFF2-40B4-BE49-F238E27FC236}">
                <a16:creationId xmlns:a16="http://schemas.microsoft.com/office/drawing/2014/main" id="{81DD436E-DFAD-1040-3623-E42CED600086}"/>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
        <p:nvSpPr>
          <p:cNvPr id="14" name="Title 1">
            <a:extLst>
              <a:ext uri="{FF2B5EF4-FFF2-40B4-BE49-F238E27FC236}">
                <a16:creationId xmlns:a16="http://schemas.microsoft.com/office/drawing/2014/main" id="{1805B1E1-8530-9BC7-74B9-9D7073434C59}"/>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12">
            <a:extLst>
              <a:ext uri="{FF2B5EF4-FFF2-40B4-BE49-F238E27FC236}">
                <a16:creationId xmlns:a16="http://schemas.microsoft.com/office/drawing/2014/main" id="{C94C6D94-5496-1D0C-FD57-CF44885E7E85}"/>
              </a:ext>
            </a:extLst>
          </p:cNvPr>
          <p:cNvGraphicFramePr>
            <a:graphicFrameLocks noChangeAspect="1"/>
          </p:cNvGraphicFramePr>
          <p:nvPr/>
        </p:nvGraphicFramePr>
        <p:xfrm>
          <a:off x="3454953" y="543306"/>
          <a:ext cx="5165172" cy="6086094"/>
        </p:xfrm>
        <a:graphic>
          <a:graphicData uri="http://schemas.openxmlformats.org/presentationml/2006/ole">
            <mc:AlternateContent xmlns:mc="http://schemas.openxmlformats.org/markup-compatibility/2006">
              <mc:Choice xmlns:v="urn:schemas-microsoft-com:vml" Requires="v">
                <p:oleObj name="Worksheet" r:id="rId3" imgW="4257675" imgH="4943475" progId="Excel.Sheet.8">
                  <p:embed/>
                </p:oleObj>
              </mc:Choice>
              <mc:Fallback>
                <p:oleObj name="Worksheet" r:id="rId3" imgW="4257675" imgH="4943475" progId="Excel.Sheet.8">
                  <p:embed/>
                  <p:pic>
                    <p:nvPicPr>
                      <p:cNvPr id="31746" name="Object 12">
                        <a:extLst>
                          <a:ext uri="{FF2B5EF4-FFF2-40B4-BE49-F238E27FC236}">
                            <a16:creationId xmlns:a16="http://schemas.microsoft.com/office/drawing/2014/main" id="{C94C6D94-5496-1D0C-FD57-CF44885E7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953" y="543306"/>
                        <a:ext cx="5165172" cy="6086094"/>
                      </a:xfrm>
                      <a:prstGeom prst="rect">
                        <a:avLst/>
                      </a:prstGeom>
                      <a:noFill/>
                      <a:ln>
                        <a:noFill/>
                      </a:ln>
                      <a:effectLst/>
                    </p:spPr>
                  </p:pic>
                </p:oleObj>
              </mc:Fallback>
            </mc:AlternateContent>
          </a:graphicData>
        </a:graphic>
      </p:graphicFrame>
      <p:sp>
        <p:nvSpPr>
          <p:cNvPr id="31747" name="AutoShape 13">
            <a:extLst>
              <a:ext uri="{FF2B5EF4-FFF2-40B4-BE49-F238E27FC236}">
                <a16:creationId xmlns:a16="http://schemas.microsoft.com/office/drawing/2014/main" id="{A58AF22C-640D-7954-AA1C-9C5F40EBD5DD}"/>
              </a:ext>
            </a:extLst>
          </p:cNvPr>
          <p:cNvSpPr>
            <a:spLocks noChangeArrowheads="1"/>
          </p:cNvSpPr>
          <p:nvPr/>
        </p:nvSpPr>
        <p:spPr bwMode="auto">
          <a:xfrm>
            <a:off x="3124200" y="2667000"/>
            <a:ext cx="685800" cy="381000"/>
          </a:xfrm>
          <a:prstGeom prst="rightArrow">
            <a:avLst>
              <a:gd name="adj1" fmla="val 50000"/>
              <a:gd name="adj2" fmla="val 45000"/>
            </a:avLst>
          </a:prstGeom>
          <a:solidFill>
            <a:srgbClr val="FF0000"/>
          </a:solidFill>
          <a:ln w="12700">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 name="Title 1">
            <a:extLst>
              <a:ext uri="{FF2B5EF4-FFF2-40B4-BE49-F238E27FC236}">
                <a16:creationId xmlns:a16="http://schemas.microsoft.com/office/drawing/2014/main" id="{2872160D-BBE0-B8F3-A872-941AFE447A0F}"/>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
        <p:nvSpPr>
          <p:cNvPr id="7" name="Title 1">
            <a:extLst>
              <a:ext uri="{FF2B5EF4-FFF2-40B4-BE49-F238E27FC236}">
                <a16:creationId xmlns:a16="http://schemas.microsoft.com/office/drawing/2014/main" id="{55CADB35-8CE2-3C0F-2DDD-2F86B6968CE3}"/>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17">
            <a:extLst>
              <a:ext uri="{FF2B5EF4-FFF2-40B4-BE49-F238E27FC236}">
                <a16:creationId xmlns:a16="http://schemas.microsoft.com/office/drawing/2014/main" id="{620DDE32-3F1D-911D-D494-6A32E39350E3}"/>
              </a:ext>
            </a:extLst>
          </p:cNvPr>
          <p:cNvGraphicFramePr>
            <a:graphicFrameLocks noChangeAspect="1"/>
          </p:cNvGraphicFramePr>
          <p:nvPr/>
        </p:nvGraphicFramePr>
        <p:xfrm>
          <a:off x="3651250" y="914400"/>
          <a:ext cx="4833938" cy="5710238"/>
        </p:xfrm>
        <a:graphic>
          <a:graphicData uri="http://schemas.openxmlformats.org/presentationml/2006/ole">
            <mc:AlternateContent xmlns:mc="http://schemas.openxmlformats.org/markup-compatibility/2006">
              <mc:Choice xmlns:v="urn:schemas-microsoft-com:vml" Requires="v">
                <p:oleObj name="Worksheet" r:id="rId3" imgW="4257751" imgH="4943551" progId="Excel.Sheet.8">
                  <p:embed/>
                </p:oleObj>
              </mc:Choice>
              <mc:Fallback>
                <p:oleObj name="Worksheet" r:id="rId3" imgW="4257751" imgH="4943551" progId="Excel.Sheet.8">
                  <p:embed/>
                  <p:pic>
                    <p:nvPicPr>
                      <p:cNvPr id="33794" name="Object 17">
                        <a:extLst>
                          <a:ext uri="{FF2B5EF4-FFF2-40B4-BE49-F238E27FC236}">
                            <a16:creationId xmlns:a16="http://schemas.microsoft.com/office/drawing/2014/main" id="{620DDE32-3F1D-911D-D494-6A32E3935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50" y="914400"/>
                        <a:ext cx="4833938" cy="571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5" name="AutoShape 11">
            <a:extLst>
              <a:ext uri="{FF2B5EF4-FFF2-40B4-BE49-F238E27FC236}">
                <a16:creationId xmlns:a16="http://schemas.microsoft.com/office/drawing/2014/main" id="{8EAF555B-5704-8F0B-FD30-3CFBACF957B7}"/>
              </a:ext>
            </a:extLst>
          </p:cNvPr>
          <p:cNvSpPr>
            <a:spLocks noChangeArrowheads="1"/>
          </p:cNvSpPr>
          <p:nvPr/>
        </p:nvSpPr>
        <p:spPr bwMode="auto">
          <a:xfrm flipH="1">
            <a:off x="7092950" y="2605088"/>
            <a:ext cx="901700" cy="368300"/>
          </a:xfrm>
          <a:prstGeom prst="rightArrow">
            <a:avLst>
              <a:gd name="adj1" fmla="val 50000"/>
              <a:gd name="adj2" fmla="val 122425"/>
            </a:avLst>
          </a:prstGeom>
          <a:solidFill>
            <a:srgbClr val="FC0128"/>
          </a:solidFill>
          <a:ln w="12700">
            <a:solidFill>
              <a:srgbClr val="FC0128"/>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3796" name="Rectangle 12">
            <a:extLst>
              <a:ext uri="{FF2B5EF4-FFF2-40B4-BE49-F238E27FC236}">
                <a16:creationId xmlns:a16="http://schemas.microsoft.com/office/drawing/2014/main" id="{8E821CBB-B0DC-7737-B2A6-462004443961}"/>
              </a:ext>
            </a:extLst>
          </p:cNvPr>
          <p:cNvSpPr>
            <a:spLocks noChangeArrowheads="1"/>
          </p:cNvSpPr>
          <p:nvPr/>
        </p:nvSpPr>
        <p:spPr bwMode="auto">
          <a:xfrm>
            <a:off x="7861300" y="1676400"/>
            <a:ext cx="2565400" cy="4622800"/>
          </a:xfrm>
          <a:prstGeom prst="rect">
            <a:avLst/>
          </a:prstGeom>
          <a:solidFill>
            <a:srgbClr val="FCFEB9"/>
          </a:solidFill>
          <a:ln w="25400">
            <a:solidFill>
              <a:srgbClr val="FC0128"/>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3797" name="Rectangle 14">
            <a:extLst>
              <a:ext uri="{FF2B5EF4-FFF2-40B4-BE49-F238E27FC236}">
                <a16:creationId xmlns:a16="http://schemas.microsoft.com/office/drawing/2014/main" id="{59F6768C-8503-64F8-C89C-527DB78CDD56}"/>
              </a:ext>
            </a:extLst>
          </p:cNvPr>
          <p:cNvSpPr>
            <a:spLocks noChangeArrowheads="1"/>
          </p:cNvSpPr>
          <p:nvPr/>
        </p:nvSpPr>
        <p:spPr bwMode="auto">
          <a:xfrm>
            <a:off x="8002589" y="2135189"/>
            <a:ext cx="2435225"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400" b="1">
                <a:latin typeface="Arial" panose="020B0604020202020204" pitchFamily="34" charset="0"/>
              </a:rPr>
              <a:t>Accumulate direct labor costs by means of a work record, such as a </a:t>
            </a:r>
            <a:r>
              <a:rPr lang="en-US" altLang="en-US" sz="2400" b="1">
                <a:solidFill>
                  <a:srgbClr val="EE0000"/>
                </a:solidFill>
                <a:latin typeface="Arial" panose="020B0604020202020204" pitchFamily="34" charset="0"/>
              </a:rPr>
              <a:t>time ticket</a:t>
            </a:r>
            <a:r>
              <a:rPr lang="en-US" altLang="en-US" sz="2400" b="1">
                <a:latin typeface="Arial" panose="020B0604020202020204" pitchFamily="34" charset="0"/>
              </a:rPr>
              <a:t>, for each employee.</a:t>
            </a:r>
          </a:p>
        </p:txBody>
      </p:sp>
      <p:sp>
        <p:nvSpPr>
          <p:cNvPr id="33798" name="Freeform 15">
            <a:extLst>
              <a:ext uri="{FF2B5EF4-FFF2-40B4-BE49-F238E27FC236}">
                <a16:creationId xmlns:a16="http://schemas.microsoft.com/office/drawing/2014/main" id="{3B663D00-B09E-0B8E-1D65-4CF20157762A}"/>
              </a:ext>
            </a:extLst>
          </p:cNvPr>
          <p:cNvSpPr>
            <a:spLocks/>
          </p:cNvSpPr>
          <p:nvPr/>
        </p:nvSpPr>
        <p:spPr bwMode="auto">
          <a:xfrm>
            <a:off x="7959726" y="5257801"/>
            <a:ext cx="2405063" cy="993775"/>
          </a:xfrm>
          <a:custGeom>
            <a:avLst/>
            <a:gdLst>
              <a:gd name="T0" fmla="*/ 2147483646 w 1515"/>
              <a:gd name="T1" fmla="*/ 2147483646 h 626"/>
              <a:gd name="T2" fmla="*/ 2147483646 w 1515"/>
              <a:gd name="T3" fmla="*/ 2147483646 h 626"/>
              <a:gd name="T4" fmla="*/ 2147483646 w 1515"/>
              <a:gd name="T5" fmla="*/ 2147483646 h 626"/>
              <a:gd name="T6" fmla="*/ 2147483646 w 1515"/>
              <a:gd name="T7" fmla="*/ 2147483646 h 626"/>
              <a:gd name="T8" fmla="*/ 2147483646 w 1515"/>
              <a:gd name="T9" fmla="*/ 2147483646 h 626"/>
              <a:gd name="T10" fmla="*/ 2147483646 w 1515"/>
              <a:gd name="T11" fmla="*/ 2147483646 h 626"/>
              <a:gd name="T12" fmla="*/ 2147483646 w 1515"/>
              <a:gd name="T13" fmla="*/ 2147483646 h 626"/>
              <a:gd name="T14" fmla="*/ 2147483646 w 1515"/>
              <a:gd name="T15" fmla="*/ 2147483646 h 626"/>
              <a:gd name="T16" fmla="*/ 2147483646 w 1515"/>
              <a:gd name="T17" fmla="*/ 2147483646 h 626"/>
              <a:gd name="T18" fmla="*/ 2147483646 w 1515"/>
              <a:gd name="T19" fmla="*/ 2147483646 h 626"/>
              <a:gd name="T20" fmla="*/ 2147483646 w 1515"/>
              <a:gd name="T21" fmla="*/ 2147483646 h 626"/>
              <a:gd name="T22" fmla="*/ 2147483646 w 1515"/>
              <a:gd name="T23" fmla="*/ 2147483646 h 626"/>
              <a:gd name="T24" fmla="*/ 2147483646 w 1515"/>
              <a:gd name="T25" fmla="*/ 2147483646 h 626"/>
              <a:gd name="T26" fmla="*/ 2147483646 w 1515"/>
              <a:gd name="T27" fmla="*/ 2147483646 h 626"/>
              <a:gd name="T28" fmla="*/ 2147483646 w 1515"/>
              <a:gd name="T29" fmla="*/ 2147483646 h 626"/>
              <a:gd name="T30" fmla="*/ 2147483646 w 1515"/>
              <a:gd name="T31" fmla="*/ 2147483646 h 626"/>
              <a:gd name="T32" fmla="*/ 2147483646 w 1515"/>
              <a:gd name="T33" fmla="*/ 2147483646 h 626"/>
              <a:gd name="T34" fmla="*/ 2147483646 w 1515"/>
              <a:gd name="T35" fmla="*/ 2147483646 h 626"/>
              <a:gd name="T36" fmla="*/ 2147483646 w 1515"/>
              <a:gd name="T37" fmla="*/ 2147483646 h 626"/>
              <a:gd name="T38" fmla="*/ 2147483646 w 1515"/>
              <a:gd name="T39" fmla="*/ 0 h 626"/>
              <a:gd name="T40" fmla="*/ 2147483646 w 1515"/>
              <a:gd name="T41" fmla="*/ 2147483646 h 626"/>
              <a:gd name="T42" fmla="*/ 2147483646 w 1515"/>
              <a:gd name="T43" fmla="*/ 2147483646 h 626"/>
              <a:gd name="T44" fmla="*/ 2147483646 w 1515"/>
              <a:gd name="T45" fmla="*/ 2147483646 h 626"/>
              <a:gd name="T46" fmla="*/ 0 w 1515"/>
              <a:gd name="T47" fmla="*/ 2147483646 h 626"/>
              <a:gd name="T48" fmla="*/ 0 w 1515"/>
              <a:gd name="T49" fmla="*/ 2147483646 h 626"/>
              <a:gd name="T50" fmla="*/ 0 w 1515"/>
              <a:gd name="T51" fmla="*/ 2147483646 h 626"/>
              <a:gd name="T52" fmla="*/ 2147483646 w 1515"/>
              <a:gd name="T53" fmla="*/ 2147483646 h 626"/>
              <a:gd name="T54" fmla="*/ 2147483646 w 1515"/>
              <a:gd name="T55" fmla="*/ 2147483646 h 626"/>
              <a:gd name="T56" fmla="*/ 2147483646 w 1515"/>
              <a:gd name="T57" fmla="*/ 2147483646 h 626"/>
              <a:gd name="T58" fmla="*/ 2147483646 w 1515"/>
              <a:gd name="T59" fmla="*/ 2147483646 h 626"/>
              <a:gd name="T60" fmla="*/ 2147483646 w 1515"/>
              <a:gd name="T61" fmla="*/ 2147483646 h 626"/>
              <a:gd name="T62" fmla="*/ 2147483646 w 1515"/>
              <a:gd name="T63" fmla="*/ 2147483646 h 626"/>
              <a:gd name="T64" fmla="*/ 2147483646 w 1515"/>
              <a:gd name="T65" fmla="*/ 2147483646 h 626"/>
              <a:gd name="T66" fmla="*/ 2147483646 w 1515"/>
              <a:gd name="T67" fmla="*/ 2147483646 h 626"/>
              <a:gd name="T68" fmla="*/ 2147483646 w 1515"/>
              <a:gd name="T69" fmla="*/ 2147483646 h 626"/>
              <a:gd name="T70" fmla="*/ 2147483646 w 1515"/>
              <a:gd name="T71" fmla="*/ 2147483646 h 626"/>
              <a:gd name="T72" fmla="*/ 2147483646 w 1515"/>
              <a:gd name="T73" fmla="*/ 2147483646 h 626"/>
              <a:gd name="T74" fmla="*/ 2147483646 w 1515"/>
              <a:gd name="T75" fmla="*/ 2147483646 h 626"/>
              <a:gd name="T76" fmla="*/ 2147483646 w 1515"/>
              <a:gd name="T77" fmla="*/ 2147483646 h 626"/>
              <a:gd name="T78" fmla="*/ 2147483646 w 1515"/>
              <a:gd name="T79" fmla="*/ 2147483646 h 626"/>
              <a:gd name="T80" fmla="*/ 2147483646 w 1515"/>
              <a:gd name="T81" fmla="*/ 2147483646 h 626"/>
              <a:gd name="T82" fmla="*/ 2147483646 w 1515"/>
              <a:gd name="T83" fmla="*/ 2147483646 h 626"/>
              <a:gd name="T84" fmla="*/ 2147483646 w 1515"/>
              <a:gd name="T85" fmla="*/ 2147483646 h 626"/>
              <a:gd name="T86" fmla="*/ 2147483646 w 1515"/>
              <a:gd name="T87" fmla="*/ 2147483646 h 626"/>
              <a:gd name="T88" fmla="*/ 2147483646 w 1515"/>
              <a:gd name="T89" fmla="*/ 2147483646 h 626"/>
              <a:gd name="T90" fmla="*/ 2147483646 w 1515"/>
              <a:gd name="T91" fmla="*/ 2147483646 h 626"/>
              <a:gd name="T92" fmla="*/ 2147483646 w 1515"/>
              <a:gd name="T93" fmla="*/ 2147483646 h 6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15"/>
              <a:gd name="T142" fmla="*/ 0 h 626"/>
              <a:gd name="T143" fmla="*/ 1515 w 1515"/>
              <a:gd name="T144" fmla="*/ 626 h 6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15" h="626">
                <a:moveTo>
                  <a:pt x="1025" y="115"/>
                </a:moveTo>
                <a:lnTo>
                  <a:pt x="1025" y="242"/>
                </a:lnTo>
                <a:lnTo>
                  <a:pt x="383" y="242"/>
                </a:lnTo>
                <a:lnTo>
                  <a:pt x="346" y="240"/>
                </a:lnTo>
                <a:lnTo>
                  <a:pt x="315" y="237"/>
                </a:lnTo>
                <a:lnTo>
                  <a:pt x="286" y="230"/>
                </a:lnTo>
                <a:lnTo>
                  <a:pt x="255" y="221"/>
                </a:lnTo>
                <a:lnTo>
                  <a:pt x="226" y="211"/>
                </a:lnTo>
                <a:lnTo>
                  <a:pt x="198" y="197"/>
                </a:lnTo>
                <a:lnTo>
                  <a:pt x="169" y="181"/>
                </a:lnTo>
                <a:lnTo>
                  <a:pt x="149" y="167"/>
                </a:lnTo>
                <a:lnTo>
                  <a:pt x="131" y="151"/>
                </a:lnTo>
                <a:lnTo>
                  <a:pt x="114" y="134"/>
                </a:lnTo>
                <a:lnTo>
                  <a:pt x="97" y="116"/>
                </a:lnTo>
                <a:lnTo>
                  <a:pt x="82" y="99"/>
                </a:lnTo>
                <a:lnTo>
                  <a:pt x="69" y="81"/>
                </a:lnTo>
                <a:lnTo>
                  <a:pt x="57" y="61"/>
                </a:lnTo>
                <a:lnTo>
                  <a:pt x="44" y="43"/>
                </a:lnTo>
                <a:lnTo>
                  <a:pt x="36" y="25"/>
                </a:lnTo>
                <a:lnTo>
                  <a:pt x="25" y="0"/>
                </a:lnTo>
                <a:lnTo>
                  <a:pt x="14" y="22"/>
                </a:lnTo>
                <a:lnTo>
                  <a:pt x="7" y="40"/>
                </a:lnTo>
                <a:lnTo>
                  <a:pt x="2" y="63"/>
                </a:lnTo>
                <a:lnTo>
                  <a:pt x="0" y="87"/>
                </a:lnTo>
                <a:lnTo>
                  <a:pt x="0" y="109"/>
                </a:lnTo>
                <a:lnTo>
                  <a:pt x="0" y="136"/>
                </a:lnTo>
                <a:lnTo>
                  <a:pt x="4" y="166"/>
                </a:lnTo>
                <a:lnTo>
                  <a:pt x="7" y="194"/>
                </a:lnTo>
                <a:lnTo>
                  <a:pt x="14" y="221"/>
                </a:lnTo>
                <a:lnTo>
                  <a:pt x="26" y="251"/>
                </a:lnTo>
                <a:lnTo>
                  <a:pt x="39" y="277"/>
                </a:lnTo>
                <a:lnTo>
                  <a:pt x="57" y="302"/>
                </a:lnTo>
                <a:lnTo>
                  <a:pt x="79" y="333"/>
                </a:lnTo>
                <a:lnTo>
                  <a:pt x="99" y="354"/>
                </a:lnTo>
                <a:lnTo>
                  <a:pt x="125" y="383"/>
                </a:lnTo>
                <a:lnTo>
                  <a:pt x="159" y="410"/>
                </a:lnTo>
                <a:lnTo>
                  <a:pt x="187" y="430"/>
                </a:lnTo>
                <a:lnTo>
                  <a:pt x="224" y="453"/>
                </a:lnTo>
                <a:lnTo>
                  <a:pt x="261" y="469"/>
                </a:lnTo>
                <a:lnTo>
                  <a:pt x="297" y="481"/>
                </a:lnTo>
                <a:lnTo>
                  <a:pt x="349" y="490"/>
                </a:lnTo>
                <a:lnTo>
                  <a:pt x="391" y="492"/>
                </a:lnTo>
                <a:lnTo>
                  <a:pt x="433" y="492"/>
                </a:lnTo>
                <a:lnTo>
                  <a:pt x="1025" y="492"/>
                </a:lnTo>
                <a:lnTo>
                  <a:pt x="1025" y="625"/>
                </a:lnTo>
                <a:lnTo>
                  <a:pt x="1514" y="371"/>
                </a:lnTo>
                <a:lnTo>
                  <a:pt x="1025" y="115"/>
                </a:lnTo>
              </a:path>
            </a:pathLst>
          </a:custGeom>
          <a:solidFill>
            <a:srgbClr val="FC0128"/>
          </a:solidFill>
          <a:ln w="12700" cap="rnd" cmpd="sng">
            <a:solidFill>
              <a:srgbClr val="FF8000"/>
            </a:solidFill>
            <a:prstDash val="solid"/>
            <a:round/>
            <a:headEnd type="none" w="med" len="med"/>
            <a:tailEnd type="none" w="med" len="med"/>
          </a:ln>
        </p:spPr>
        <p:txBody>
          <a:bodyPr/>
          <a:lstStyle/>
          <a:p>
            <a:endParaRPr lang="en-IN"/>
          </a:p>
        </p:txBody>
      </p:sp>
      <p:sp>
        <p:nvSpPr>
          <p:cNvPr id="33799" name="Rectangle 16">
            <a:extLst>
              <a:ext uri="{FF2B5EF4-FFF2-40B4-BE49-F238E27FC236}">
                <a16:creationId xmlns:a16="http://schemas.microsoft.com/office/drawing/2014/main" id="{A41B6DC0-EF75-58F1-BAA2-0FAEB42B707F}"/>
              </a:ext>
            </a:extLst>
          </p:cNvPr>
          <p:cNvSpPr>
            <a:spLocks noChangeArrowheads="1"/>
          </p:cNvSpPr>
          <p:nvPr/>
        </p:nvSpPr>
        <p:spPr bwMode="auto">
          <a:xfrm>
            <a:off x="8272464" y="5626100"/>
            <a:ext cx="2130425"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200" b="1">
                <a:solidFill>
                  <a:srgbClr val="FFFFFF"/>
                </a:solidFill>
                <a:latin typeface="Arial" panose="020B0604020202020204" pitchFamily="34" charset="0"/>
              </a:rPr>
              <a:t>Let’s see one</a:t>
            </a:r>
          </a:p>
        </p:txBody>
      </p:sp>
      <p:sp>
        <p:nvSpPr>
          <p:cNvPr id="33801" name="Slide Number Placeholder 3">
            <a:extLst>
              <a:ext uri="{FF2B5EF4-FFF2-40B4-BE49-F238E27FC236}">
                <a16:creationId xmlns:a16="http://schemas.microsoft.com/office/drawing/2014/main" id="{AB858E74-2AF2-AA86-B792-90E1E38A9052}"/>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D2020F4A-5427-4420-97ED-9C34C2218F79}" type="slidenum">
              <a:rPr lang="en-US" altLang="en-US" sz="1000">
                <a:latin typeface="Times New Roman" panose="02020603050405020304" pitchFamily="18" charset="0"/>
              </a:rPr>
              <a:pPr algn="r" eaLnBrk="1" hangingPunct="1">
                <a:spcBef>
                  <a:spcPct val="0"/>
                </a:spcBef>
                <a:buClrTx/>
                <a:buSzTx/>
                <a:buFontTx/>
                <a:buNone/>
              </a:pPr>
              <a:t>14</a:t>
            </a:fld>
            <a:endParaRPr lang="en-US" altLang="en-US" sz="1000">
              <a:latin typeface="Times New Roman" panose="02020603050405020304" pitchFamily="18" charset="0"/>
            </a:endParaRPr>
          </a:p>
        </p:txBody>
      </p:sp>
      <p:sp>
        <p:nvSpPr>
          <p:cNvPr id="10" name="Title 1">
            <a:extLst>
              <a:ext uri="{FF2B5EF4-FFF2-40B4-BE49-F238E27FC236}">
                <a16:creationId xmlns:a16="http://schemas.microsoft.com/office/drawing/2014/main" id="{4090931F-8A67-86F0-32D4-1FC96CAFAA00}"/>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
        <p:nvSpPr>
          <p:cNvPr id="11" name="Title 1">
            <a:extLst>
              <a:ext uri="{FF2B5EF4-FFF2-40B4-BE49-F238E27FC236}">
                <a16:creationId xmlns:a16="http://schemas.microsoft.com/office/drawing/2014/main" id="{06F3D90B-CE3C-69EF-9B89-B14A8AC82C20}"/>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3">
            <a:extLst>
              <a:ext uri="{FF2B5EF4-FFF2-40B4-BE49-F238E27FC236}">
                <a16:creationId xmlns:a16="http://schemas.microsoft.com/office/drawing/2014/main" id="{F6BF8E7D-386E-2725-1EEC-6C7388E09ADE}"/>
              </a:ext>
            </a:extLst>
          </p:cNvPr>
          <p:cNvGraphicFramePr>
            <a:graphicFrameLocks/>
          </p:cNvGraphicFramePr>
          <p:nvPr/>
        </p:nvGraphicFramePr>
        <p:xfrm>
          <a:off x="2289176" y="1492251"/>
          <a:ext cx="7743825" cy="2892425"/>
        </p:xfrm>
        <a:graphic>
          <a:graphicData uri="http://schemas.openxmlformats.org/presentationml/2006/ole">
            <mc:AlternateContent xmlns:mc="http://schemas.openxmlformats.org/markup-compatibility/2006">
              <mc:Choice xmlns:v="urn:schemas-microsoft-com:vml" Requires="v">
                <p:oleObj name="Worksheet" r:id="rId3" imgW="4657725" imgH="1743075" progId="Excel.Sheet.8">
                  <p:embed/>
                </p:oleObj>
              </mc:Choice>
              <mc:Fallback>
                <p:oleObj name="Worksheet" r:id="rId3" imgW="4657725" imgH="1743075" progId="Excel.Sheet.8">
                  <p:embed/>
                  <p:pic>
                    <p:nvPicPr>
                      <p:cNvPr id="35842" name="Object 3">
                        <a:extLst>
                          <a:ext uri="{FF2B5EF4-FFF2-40B4-BE49-F238E27FC236}">
                            <a16:creationId xmlns:a16="http://schemas.microsoft.com/office/drawing/2014/main" id="{F6BF8E7D-386E-2725-1EEC-6C7388E09AD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176" y="1492251"/>
                        <a:ext cx="7743825" cy="2892425"/>
                      </a:xfrm>
                      <a:prstGeom prst="rect">
                        <a:avLst/>
                      </a:prstGeom>
                      <a:noFill/>
                      <a:ln>
                        <a:noFill/>
                      </a:ln>
                      <a:effectLst/>
                    </p:spPr>
                  </p:pic>
                </p:oleObj>
              </mc:Fallback>
            </mc:AlternateContent>
          </a:graphicData>
        </a:graphic>
      </p:graphicFrame>
      <p:sp>
        <p:nvSpPr>
          <p:cNvPr id="35843" name="Line 4">
            <a:extLst>
              <a:ext uri="{FF2B5EF4-FFF2-40B4-BE49-F238E27FC236}">
                <a16:creationId xmlns:a16="http://schemas.microsoft.com/office/drawing/2014/main" id="{5C4D4147-BB18-B492-FCC4-04D2E74D3FF6}"/>
              </a:ext>
            </a:extLst>
          </p:cNvPr>
          <p:cNvSpPr>
            <a:spLocks noChangeShapeType="1"/>
          </p:cNvSpPr>
          <p:nvPr/>
        </p:nvSpPr>
        <p:spPr bwMode="auto">
          <a:xfrm>
            <a:off x="3733800" y="2133600"/>
            <a:ext cx="1828800" cy="0"/>
          </a:xfrm>
          <a:prstGeom prst="line">
            <a:avLst/>
          </a:prstGeom>
          <a:noFill/>
          <a:ln w="12700">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44" name="Line 5">
            <a:extLst>
              <a:ext uri="{FF2B5EF4-FFF2-40B4-BE49-F238E27FC236}">
                <a16:creationId xmlns:a16="http://schemas.microsoft.com/office/drawing/2014/main" id="{D994A245-3BCF-C14A-B587-52D1F4F83231}"/>
              </a:ext>
            </a:extLst>
          </p:cNvPr>
          <p:cNvSpPr>
            <a:spLocks noChangeShapeType="1"/>
          </p:cNvSpPr>
          <p:nvPr/>
        </p:nvSpPr>
        <p:spPr bwMode="auto">
          <a:xfrm>
            <a:off x="4489450" y="2403475"/>
            <a:ext cx="1066800" cy="0"/>
          </a:xfrm>
          <a:prstGeom prst="line">
            <a:avLst/>
          </a:prstGeom>
          <a:noFill/>
          <a:ln w="12700">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45" name="Line 6">
            <a:extLst>
              <a:ext uri="{FF2B5EF4-FFF2-40B4-BE49-F238E27FC236}">
                <a16:creationId xmlns:a16="http://schemas.microsoft.com/office/drawing/2014/main" id="{19B4B756-57AD-1BD4-EB1F-D45763891793}"/>
              </a:ext>
            </a:extLst>
          </p:cNvPr>
          <p:cNvSpPr>
            <a:spLocks noChangeShapeType="1"/>
          </p:cNvSpPr>
          <p:nvPr/>
        </p:nvSpPr>
        <p:spPr bwMode="auto">
          <a:xfrm>
            <a:off x="7473950" y="2133600"/>
            <a:ext cx="1371600" cy="0"/>
          </a:xfrm>
          <a:prstGeom prst="line">
            <a:avLst/>
          </a:prstGeom>
          <a:noFill/>
          <a:ln w="12700">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5846" name="Line 10">
            <a:extLst>
              <a:ext uri="{FF2B5EF4-FFF2-40B4-BE49-F238E27FC236}">
                <a16:creationId xmlns:a16="http://schemas.microsoft.com/office/drawing/2014/main" id="{580A3727-7C0C-1A6B-E42B-8CA60633B6B4}"/>
              </a:ext>
            </a:extLst>
          </p:cNvPr>
          <p:cNvSpPr>
            <a:spLocks noChangeShapeType="1"/>
          </p:cNvSpPr>
          <p:nvPr/>
        </p:nvSpPr>
        <p:spPr bwMode="auto">
          <a:xfrm>
            <a:off x="7491413" y="2403475"/>
            <a:ext cx="1371600" cy="0"/>
          </a:xfrm>
          <a:prstGeom prst="line">
            <a:avLst/>
          </a:prstGeom>
          <a:noFill/>
          <a:ln w="12700">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21867" name="Rectangle 11">
            <a:extLst>
              <a:ext uri="{FF2B5EF4-FFF2-40B4-BE49-F238E27FC236}">
                <a16:creationId xmlns:a16="http://schemas.microsoft.com/office/drawing/2014/main" id="{69ECAC8D-B966-17B0-D1C5-7441DC3CED24}"/>
              </a:ext>
            </a:extLst>
          </p:cNvPr>
          <p:cNvSpPr>
            <a:spLocks noChangeArrowheads="1"/>
          </p:cNvSpPr>
          <p:nvPr/>
        </p:nvSpPr>
        <p:spPr bwMode="auto">
          <a:xfrm>
            <a:off x="0" y="18523"/>
            <a:ext cx="12191999" cy="762000"/>
          </a:xfrm>
          <a:prstGeom prst="rect">
            <a:avLst/>
          </a:prstGeom>
          <a:solidFill>
            <a:schemeClr val="accent2"/>
          </a:solidFill>
          <a:ln>
            <a:noFill/>
          </a:ln>
          <a:effectLst/>
        </p:spPr>
        <p:txBody>
          <a:bodyPr wrap="square">
            <a:spAutoFit/>
          </a:bodyPr>
          <a:lstStyle/>
          <a:p>
            <a:pPr eaLnBrk="1" hangingPunct="1">
              <a:defRPr/>
            </a:pPr>
            <a:r>
              <a:rPr lang="en-US" sz="4400" dirty="0">
                <a:solidFill>
                  <a:schemeClr val="bg1"/>
                </a:solidFill>
              </a:rPr>
              <a:t>Employee Time Ticket</a:t>
            </a:r>
          </a:p>
        </p:txBody>
      </p:sp>
      <p:sp>
        <p:nvSpPr>
          <p:cNvPr id="35848" name="Slide Number Placeholder 3">
            <a:extLst>
              <a:ext uri="{FF2B5EF4-FFF2-40B4-BE49-F238E27FC236}">
                <a16:creationId xmlns:a16="http://schemas.microsoft.com/office/drawing/2014/main" id="{981FCEF7-8984-3752-526C-9F64328E35BF}"/>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76E07F46-C80F-4597-A17B-281E0A3EA6F2}" type="slidenum">
              <a:rPr lang="en-US" altLang="en-US" sz="1000">
                <a:latin typeface="Times New Roman" panose="02020603050405020304" pitchFamily="18" charset="0"/>
              </a:rPr>
              <a:pPr algn="r" eaLnBrk="1" hangingPunct="1">
                <a:spcBef>
                  <a:spcPct val="0"/>
                </a:spcBef>
                <a:buClrTx/>
                <a:buSzTx/>
                <a:buFontTx/>
                <a:buNone/>
              </a:pPr>
              <a:t>15</a:t>
            </a:fld>
            <a:endParaRPr lang="en-US" altLang="en-US" sz="1000">
              <a:latin typeface="Times New Roman" panose="02020603050405020304" pitchFamily="18" charset="0"/>
            </a:endParaRPr>
          </a:p>
        </p:txBody>
      </p:sp>
      <p:sp>
        <p:nvSpPr>
          <p:cNvPr id="9" name="Title 1">
            <a:extLst>
              <a:ext uri="{FF2B5EF4-FFF2-40B4-BE49-F238E27FC236}">
                <a16:creationId xmlns:a16="http://schemas.microsoft.com/office/drawing/2014/main" id="{AA1BF8C9-78E0-1947-FA75-16476931C3CF}"/>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12">
            <a:extLst>
              <a:ext uri="{FF2B5EF4-FFF2-40B4-BE49-F238E27FC236}">
                <a16:creationId xmlns:a16="http://schemas.microsoft.com/office/drawing/2014/main" id="{5DC0660D-6614-5098-0A91-2CF8BF6931A2}"/>
              </a:ext>
            </a:extLst>
          </p:cNvPr>
          <p:cNvGraphicFramePr>
            <a:graphicFrameLocks noChangeAspect="1"/>
          </p:cNvGraphicFramePr>
          <p:nvPr/>
        </p:nvGraphicFramePr>
        <p:xfrm>
          <a:off x="3708400" y="838200"/>
          <a:ext cx="4889500" cy="5803900"/>
        </p:xfrm>
        <a:graphic>
          <a:graphicData uri="http://schemas.openxmlformats.org/presentationml/2006/ole">
            <mc:AlternateContent xmlns:mc="http://schemas.openxmlformats.org/markup-compatibility/2006">
              <mc:Choice xmlns:v="urn:schemas-microsoft-com:vml" Requires="v">
                <p:oleObj name="Worksheet" r:id="rId3" imgW="4257675" imgH="4943475" progId="Excel.Sheet.8">
                  <p:embed/>
                </p:oleObj>
              </mc:Choice>
              <mc:Fallback>
                <p:oleObj name="Worksheet" r:id="rId3" imgW="4257675" imgH="4943475" progId="Excel.Sheet.8">
                  <p:embed/>
                  <p:pic>
                    <p:nvPicPr>
                      <p:cNvPr id="37890" name="Object 12">
                        <a:extLst>
                          <a:ext uri="{FF2B5EF4-FFF2-40B4-BE49-F238E27FC236}">
                            <a16:creationId xmlns:a16="http://schemas.microsoft.com/office/drawing/2014/main" id="{5DC0660D-6614-5098-0A91-2CF8BF693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838200"/>
                        <a:ext cx="4889500"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1" name="AutoShape 13">
            <a:extLst>
              <a:ext uri="{FF2B5EF4-FFF2-40B4-BE49-F238E27FC236}">
                <a16:creationId xmlns:a16="http://schemas.microsoft.com/office/drawing/2014/main" id="{B10DC376-1A36-88E3-924E-31AA44566E21}"/>
              </a:ext>
            </a:extLst>
          </p:cNvPr>
          <p:cNvSpPr>
            <a:spLocks noChangeArrowheads="1"/>
          </p:cNvSpPr>
          <p:nvPr/>
        </p:nvSpPr>
        <p:spPr bwMode="auto">
          <a:xfrm>
            <a:off x="3124200" y="2593975"/>
            <a:ext cx="685800" cy="381000"/>
          </a:xfrm>
          <a:prstGeom prst="rightArrow">
            <a:avLst>
              <a:gd name="adj1" fmla="val 50000"/>
              <a:gd name="adj2" fmla="val 45000"/>
            </a:avLst>
          </a:prstGeom>
          <a:solidFill>
            <a:srgbClr val="FF0000"/>
          </a:solidFill>
          <a:ln w="12700">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7893" name="Slide Number Placeholder 3">
            <a:extLst>
              <a:ext uri="{FF2B5EF4-FFF2-40B4-BE49-F238E27FC236}">
                <a16:creationId xmlns:a16="http://schemas.microsoft.com/office/drawing/2014/main" id="{84878622-5C2E-F072-385D-1001FC333B70}"/>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8F7B861A-6C3C-459E-B0ED-2A5016934725}" type="slidenum">
              <a:rPr lang="en-US" altLang="en-US" sz="1000">
                <a:latin typeface="Times New Roman" panose="02020603050405020304" pitchFamily="18" charset="0"/>
              </a:rPr>
              <a:pPr algn="r" eaLnBrk="1" hangingPunct="1">
                <a:spcBef>
                  <a:spcPct val="0"/>
                </a:spcBef>
                <a:buClrTx/>
                <a:buSzTx/>
                <a:buFontTx/>
                <a:buNone/>
              </a:pPr>
              <a:t>16</a:t>
            </a:fld>
            <a:endParaRPr lang="en-US" altLang="en-US" sz="1000">
              <a:latin typeface="Times New Roman" panose="02020603050405020304" pitchFamily="18" charset="0"/>
            </a:endParaRPr>
          </a:p>
        </p:txBody>
      </p:sp>
      <p:sp>
        <p:nvSpPr>
          <p:cNvPr id="6" name="Title 1">
            <a:extLst>
              <a:ext uri="{FF2B5EF4-FFF2-40B4-BE49-F238E27FC236}">
                <a16:creationId xmlns:a16="http://schemas.microsoft.com/office/drawing/2014/main" id="{ED1A26AD-2BD3-BCEF-AA38-8DAE96370E9A}"/>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7" name="Title 1">
            <a:extLst>
              <a:ext uri="{FF2B5EF4-FFF2-40B4-BE49-F238E27FC236}">
                <a16:creationId xmlns:a16="http://schemas.microsoft.com/office/drawing/2014/main" id="{FC7D4C8E-C1AA-1855-33A7-4D0AF709CBE3}"/>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16">
            <a:extLst>
              <a:ext uri="{FF2B5EF4-FFF2-40B4-BE49-F238E27FC236}">
                <a16:creationId xmlns:a16="http://schemas.microsoft.com/office/drawing/2014/main" id="{6153F7C4-A85F-6D1B-AC41-2B2612BB2425}"/>
              </a:ext>
            </a:extLst>
          </p:cNvPr>
          <p:cNvGraphicFramePr>
            <a:graphicFrameLocks noChangeAspect="1"/>
          </p:cNvGraphicFramePr>
          <p:nvPr/>
        </p:nvGraphicFramePr>
        <p:xfrm>
          <a:off x="3689350" y="990600"/>
          <a:ext cx="4738688" cy="5691188"/>
        </p:xfrm>
        <a:graphic>
          <a:graphicData uri="http://schemas.openxmlformats.org/presentationml/2006/ole">
            <mc:AlternateContent xmlns:mc="http://schemas.openxmlformats.org/markup-compatibility/2006">
              <mc:Choice xmlns:v="urn:schemas-microsoft-com:vml" Requires="v">
                <p:oleObj name="Worksheet" r:id="rId3" imgW="4257751" imgH="4943551" progId="Excel.Sheet.8">
                  <p:embed/>
                </p:oleObj>
              </mc:Choice>
              <mc:Fallback>
                <p:oleObj name="Worksheet" r:id="rId3" imgW="4257751" imgH="4943551" progId="Excel.Sheet.8">
                  <p:embed/>
                  <p:pic>
                    <p:nvPicPr>
                      <p:cNvPr id="39938" name="Object 16">
                        <a:extLst>
                          <a:ext uri="{FF2B5EF4-FFF2-40B4-BE49-F238E27FC236}">
                            <a16:creationId xmlns:a16="http://schemas.microsoft.com/office/drawing/2014/main" id="{6153F7C4-A85F-6D1B-AC41-2B2612BB2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350" y="990600"/>
                        <a:ext cx="4738688" cy="569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39" name="Rectangle 12">
            <a:extLst>
              <a:ext uri="{FF2B5EF4-FFF2-40B4-BE49-F238E27FC236}">
                <a16:creationId xmlns:a16="http://schemas.microsoft.com/office/drawing/2014/main" id="{5643C4CB-21F0-374A-6A79-61804F7C7C93}"/>
              </a:ext>
            </a:extLst>
          </p:cNvPr>
          <p:cNvSpPr>
            <a:spLocks noChangeArrowheads="1"/>
          </p:cNvSpPr>
          <p:nvPr/>
        </p:nvSpPr>
        <p:spPr bwMode="auto">
          <a:xfrm>
            <a:off x="2603500" y="4267201"/>
            <a:ext cx="7289800" cy="1947863"/>
          </a:xfrm>
          <a:prstGeom prst="rect">
            <a:avLst/>
          </a:prstGeom>
          <a:solidFill>
            <a:srgbClr val="FCFEB9"/>
          </a:solidFill>
          <a:ln w="25400">
            <a:solidFill>
              <a:srgbClr val="FC0128"/>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40" name="Rectangle 13">
            <a:extLst>
              <a:ext uri="{FF2B5EF4-FFF2-40B4-BE49-F238E27FC236}">
                <a16:creationId xmlns:a16="http://schemas.microsoft.com/office/drawing/2014/main" id="{34699247-88A0-336D-A686-2EAC17AEC14B}"/>
              </a:ext>
            </a:extLst>
          </p:cNvPr>
          <p:cNvSpPr>
            <a:spLocks noChangeArrowheads="1"/>
          </p:cNvSpPr>
          <p:nvPr/>
        </p:nvSpPr>
        <p:spPr bwMode="auto">
          <a:xfrm>
            <a:off x="2516189" y="4572000"/>
            <a:ext cx="7235825"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400" b="1">
                <a:latin typeface="Arial" panose="020B0604020202020204" pitchFamily="34" charset="0"/>
              </a:rPr>
              <a:t>Apply manufacturing overhead to  jobs using a</a:t>
            </a:r>
            <a:br>
              <a:rPr lang="en-US" altLang="en-US" sz="2400" b="1">
                <a:latin typeface="Arial" panose="020B0604020202020204" pitchFamily="34" charset="0"/>
              </a:rPr>
            </a:br>
            <a:r>
              <a:rPr lang="en-US" altLang="en-US" sz="2400" b="1">
                <a:latin typeface="Arial" panose="020B0604020202020204" pitchFamily="34" charset="0"/>
              </a:rPr>
              <a:t> </a:t>
            </a:r>
            <a:r>
              <a:rPr lang="en-US" altLang="en-US" sz="2400" b="1">
                <a:solidFill>
                  <a:srgbClr val="EE0000"/>
                </a:solidFill>
                <a:latin typeface="Arial" panose="020B0604020202020204" pitchFamily="34" charset="0"/>
              </a:rPr>
              <a:t>predetermined overhead rate</a:t>
            </a:r>
            <a:r>
              <a:rPr lang="en-US" altLang="en-US" sz="2400" b="1">
                <a:latin typeface="Arial" panose="020B0604020202020204" pitchFamily="34" charset="0"/>
              </a:rPr>
              <a:t> based on direct labor hours (DLH).</a:t>
            </a:r>
          </a:p>
        </p:txBody>
      </p:sp>
      <p:sp>
        <p:nvSpPr>
          <p:cNvPr id="39941" name="Freeform 14">
            <a:extLst>
              <a:ext uri="{FF2B5EF4-FFF2-40B4-BE49-F238E27FC236}">
                <a16:creationId xmlns:a16="http://schemas.microsoft.com/office/drawing/2014/main" id="{BF1BE97B-F9F1-8DCF-FEE5-514A94A74CF0}"/>
              </a:ext>
            </a:extLst>
          </p:cNvPr>
          <p:cNvSpPr>
            <a:spLocks/>
          </p:cNvSpPr>
          <p:nvPr/>
        </p:nvSpPr>
        <p:spPr bwMode="auto">
          <a:xfrm>
            <a:off x="7477125" y="5257801"/>
            <a:ext cx="2408238" cy="911225"/>
          </a:xfrm>
          <a:custGeom>
            <a:avLst/>
            <a:gdLst>
              <a:gd name="T0" fmla="*/ 2147483646 w 1517"/>
              <a:gd name="T1" fmla="*/ 2147483646 h 574"/>
              <a:gd name="T2" fmla="*/ 2147483646 w 1517"/>
              <a:gd name="T3" fmla="*/ 2147483646 h 574"/>
              <a:gd name="T4" fmla="*/ 2147483646 w 1517"/>
              <a:gd name="T5" fmla="*/ 2147483646 h 574"/>
              <a:gd name="T6" fmla="*/ 2147483646 w 1517"/>
              <a:gd name="T7" fmla="*/ 2147483646 h 574"/>
              <a:gd name="T8" fmla="*/ 2147483646 w 1517"/>
              <a:gd name="T9" fmla="*/ 2147483646 h 574"/>
              <a:gd name="T10" fmla="*/ 2147483646 w 1517"/>
              <a:gd name="T11" fmla="*/ 2147483646 h 574"/>
              <a:gd name="T12" fmla="*/ 2147483646 w 1517"/>
              <a:gd name="T13" fmla="*/ 2147483646 h 574"/>
              <a:gd name="T14" fmla="*/ 2147483646 w 1517"/>
              <a:gd name="T15" fmla="*/ 2147483646 h 574"/>
              <a:gd name="T16" fmla="*/ 2147483646 w 1517"/>
              <a:gd name="T17" fmla="*/ 2147483646 h 574"/>
              <a:gd name="T18" fmla="*/ 2147483646 w 1517"/>
              <a:gd name="T19" fmla="*/ 2147483646 h 574"/>
              <a:gd name="T20" fmla="*/ 2147483646 w 1517"/>
              <a:gd name="T21" fmla="*/ 2147483646 h 574"/>
              <a:gd name="T22" fmla="*/ 2147483646 w 1517"/>
              <a:gd name="T23" fmla="*/ 2147483646 h 574"/>
              <a:gd name="T24" fmla="*/ 2147483646 w 1517"/>
              <a:gd name="T25" fmla="*/ 2147483646 h 574"/>
              <a:gd name="T26" fmla="*/ 2147483646 w 1517"/>
              <a:gd name="T27" fmla="*/ 2147483646 h 574"/>
              <a:gd name="T28" fmla="*/ 2147483646 w 1517"/>
              <a:gd name="T29" fmla="*/ 2147483646 h 574"/>
              <a:gd name="T30" fmla="*/ 2147483646 w 1517"/>
              <a:gd name="T31" fmla="*/ 2147483646 h 574"/>
              <a:gd name="T32" fmla="*/ 2147483646 w 1517"/>
              <a:gd name="T33" fmla="*/ 2147483646 h 574"/>
              <a:gd name="T34" fmla="*/ 2147483646 w 1517"/>
              <a:gd name="T35" fmla="*/ 2147483646 h 574"/>
              <a:gd name="T36" fmla="*/ 2147483646 w 1517"/>
              <a:gd name="T37" fmla="*/ 2147483646 h 574"/>
              <a:gd name="T38" fmla="*/ 2147483646 w 1517"/>
              <a:gd name="T39" fmla="*/ 0 h 574"/>
              <a:gd name="T40" fmla="*/ 2147483646 w 1517"/>
              <a:gd name="T41" fmla="*/ 2147483646 h 574"/>
              <a:gd name="T42" fmla="*/ 2147483646 w 1517"/>
              <a:gd name="T43" fmla="*/ 2147483646 h 574"/>
              <a:gd name="T44" fmla="*/ 2147483646 w 1517"/>
              <a:gd name="T45" fmla="*/ 2147483646 h 574"/>
              <a:gd name="T46" fmla="*/ 0 w 1517"/>
              <a:gd name="T47" fmla="*/ 2147483646 h 574"/>
              <a:gd name="T48" fmla="*/ 0 w 1517"/>
              <a:gd name="T49" fmla="*/ 2147483646 h 574"/>
              <a:gd name="T50" fmla="*/ 0 w 1517"/>
              <a:gd name="T51" fmla="*/ 2147483646 h 574"/>
              <a:gd name="T52" fmla="*/ 2147483646 w 1517"/>
              <a:gd name="T53" fmla="*/ 2147483646 h 574"/>
              <a:gd name="T54" fmla="*/ 2147483646 w 1517"/>
              <a:gd name="T55" fmla="*/ 2147483646 h 574"/>
              <a:gd name="T56" fmla="*/ 2147483646 w 1517"/>
              <a:gd name="T57" fmla="*/ 2147483646 h 574"/>
              <a:gd name="T58" fmla="*/ 2147483646 w 1517"/>
              <a:gd name="T59" fmla="*/ 2147483646 h 574"/>
              <a:gd name="T60" fmla="*/ 2147483646 w 1517"/>
              <a:gd name="T61" fmla="*/ 2147483646 h 574"/>
              <a:gd name="T62" fmla="*/ 2147483646 w 1517"/>
              <a:gd name="T63" fmla="*/ 2147483646 h 574"/>
              <a:gd name="T64" fmla="*/ 2147483646 w 1517"/>
              <a:gd name="T65" fmla="*/ 2147483646 h 574"/>
              <a:gd name="T66" fmla="*/ 2147483646 w 1517"/>
              <a:gd name="T67" fmla="*/ 2147483646 h 574"/>
              <a:gd name="T68" fmla="*/ 2147483646 w 1517"/>
              <a:gd name="T69" fmla="*/ 2147483646 h 574"/>
              <a:gd name="T70" fmla="*/ 2147483646 w 1517"/>
              <a:gd name="T71" fmla="*/ 2147483646 h 574"/>
              <a:gd name="T72" fmla="*/ 2147483646 w 1517"/>
              <a:gd name="T73" fmla="*/ 2147483646 h 574"/>
              <a:gd name="T74" fmla="*/ 2147483646 w 1517"/>
              <a:gd name="T75" fmla="*/ 2147483646 h 574"/>
              <a:gd name="T76" fmla="*/ 2147483646 w 1517"/>
              <a:gd name="T77" fmla="*/ 2147483646 h 574"/>
              <a:gd name="T78" fmla="*/ 2147483646 w 1517"/>
              <a:gd name="T79" fmla="*/ 2147483646 h 574"/>
              <a:gd name="T80" fmla="*/ 2147483646 w 1517"/>
              <a:gd name="T81" fmla="*/ 2147483646 h 574"/>
              <a:gd name="T82" fmla="*/ 2147483646 w 1517"/>
              <a:gd name="T83" fmla="*/ 2147483646 h 574"/>
              <a:gd name="T84" fmla="*/ 2147483646 w 1517"/>
              <a:gd name="T85" fmla="*/ 2147483646 h 574"/>
              <a:gd name="T86" fmla="*/ 2147483646 w 1517"/>
              <a:gd name="T87" fmla="*/ 2147483646 h 574"/>
              <a:gd name="T88" fmla="*/ 2147483646 w 1517"/>
              <a:gd name="T89" fmla="*/ 2147483646 h 574"/>
              <a:gd name="T90" fmla="*/ 2147483646 w 1517"/>
              <a:gd name="T91" fmla="*/ 2147483646 h 574"/>
              <a:gd name="T92" fmla="*/ 2147483646 w 1517"/>
              <a:gd name="T93" fmla="*/ 2147483646 h 5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17"/>
              <a:gd name="T142" fmla="*/ 0 h 574"/>
              <a:gd name="T143" fmla="*/ 1517 w 1517"/>
              <a:gd name="T144" fmla="*/ 574 h 5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17" h="574">
                <a:moveTo>
                  <a:pt x="1026" y="105"/>
                </a:moveTo>
                <a:lnTo>
                  <a:pt x="1026" y="222"/>
                </a:lnTo>
                <a:lnTo>
                  <a:pt x="384" y="222"/>
                </a:lnTo>
                <a:lnTo>
                  <a:pt x="346" y="220"/>
                </a:lnTo>
                <a:lnTo>
                  <a:pt x="315" y="217"/>
                </a:lnTo>
                <a:lnTo>
                  <a:pt x="286" y="211"/>
                </a:lnTo>
                <a:lnTo>
                  <a:pt x="255" y="203"/>
                </a:lnTo>
                <a:lnTo>
                  <a:pt x="226" y="193"/>
                </a:lnTo>
                <a:lnTo>
                  <a:pt x="198" y="181"/>
                </a:lnTo>
                <a:lnTo>
                  <a:pt x="169" y="166"/>
                </a:lnTo>
                <a:lnTo>
                  <a:pt x="149" y="153"/>
                </a:lnTo>
                <a:lnTo>
                  <a:pt x="131" y="138"/>
                </a:lnTo>
                <a:lnTo>
                  <a:pt x="114" y="123"/>
                </a:lnTo>
                <a:lnTo>
                  <a:pt x="97" y="106"/>
                </a:lnTo>
                <a:lnTo>
                  <a:pt x="82" y="91"/>
                </a:lnTo>
                <a:lnTo>
                  <a:pt x="69" y="74"/>
                </a:lnTo>
                <a:lnTo>
                  <a:pt x="57" y="56"/>
                </a:lnTo>
                <a:lnTo>
                  <a:pt x="44" y="39"/>
                </a:lnTo>
                <a:lnTo>
                  <a:pt x="36" y="23"/>
                </a:lnTo>
                <a:lnTo>
                  <a:pt x="25" y="0"/>
                </a:lnTo>
                <a:lnTo>
                  <a:pt x="14" y="20"/>
                </a:lnTo>
                <a:lnTo>
                  <a:pt x="7" y="37"/>
                </a:lnTo>
                <a:lnTo>
                  <a:pt x="2" y="58"/>
                </a:lnTo>
                <a:lnTo>
                  <a:pt x="0" y="80"/>
                </a:lnTo>
                <a:lnTo>
                  <a:pt x="0" y="100"/>
                </a:lnTo>
                <a:lnTo>
                  <a:pt x="0" y="125"/>
                </a:lnTo>
                <a:lnTo>
                  <a:pt x="4" y="152"/>
                </a:lnTo>
                <a:lnTo>
                  <a:pt x="7" y="178"/>
                </a:lnTo>
                <a:lnTo>
                  <a:pt x="14" y="203"/>
                </a:lnTo>
                <a:lnTo>
                  <a:pt x="26" y="230"/>
                </a:lnTo>
                <a:lnTo>
                  <a:pt x="39" y="254"/>
                </a:lnTo>
                <a:lnTo>
                  <a:pt x="57" y="277"/>
                </a:lnTo>
                <a:lnTo>
                  <a:pt x="79" y="305"/>
                </a:lnTo>
                <a:lnTo>
                  <a:pt x="99" y="325"/>
                </a:lnTo>
                <a:lnTo>
                  <a:pt x="125" y="351"/>
                </a:lnTo>
                <a:lnTo>
                  <a:pt x="159" y="376"/>
                </a:lnTo>
                <a:lnTo>
                  <a:pt x="187" y="394"/>
                </a:lnTo>
                <a:lnTo>
                  <a:pt x="224" y="415"/>
                </a:lnTo>
                <a:lnTo>
                  <a:pt x="261" y="430"/>
                </a:lnTo>
                <a:lnTo>
                  <a:pt x="297" y="441"/>
                </a:lnTo>
                <a:lnTo>
                  <a:pt x="349" y="449"/>
                </a:lnTo>
                <a:lnTo>
                  <a:pt x="392" y="451"/>
                </a:lnTo>
                <a:lnTo>
                  <a:pt x="434" y="451"/>
                </a:lnTo>
                <a:lnTo>
                  <a:pt x="1026" y="451"/>
                </a:lnTo>
                <a:lnTo>
                  <a:pt x="1026" y="573"/>
                </a:lnTo>
                <a:lnTo>
                  <a:pt x="1516" y="340"/>
                </a:lnTo>
                <a:lnTo>
                  <a:pt x="1026" y="105"/>
                </a:lnTo>
              </a:path>
            </a:pathLst>
          </a:custGeom>
          <a:solidFill>
            <a:srgbClr val="FC0128"/>
          </a:solidFill>
          <a:ln w="12700" cap="rnd" cmpd="sng">
            <a:solidFill>
              <a:srgbClr val="FF8000"/>
            </a:solidFill>
            <a:prstDash val="solid"/>
            <a:round/>
            <a:headEnd type="none" w="med" len="med"/>
            <a:tailEnd type="none" w="med" len="med"/>
          </a:ln>
        </p:spPr>
        <p:txBody>
          <a:bodyPr/>
          <a:lstStyle/>
          <a:p>
            <a:endParaRPr lang="en-IN"/>
          </a:p>
        </p:txBody>
      </p:sp>
      <p:sp>
        <p:nvSpPr>
          <p:cNvPr id="39942" name="Rectangle 15">
            <a:extLst>
              <a:ext uri="{FF2B5EF4-FFF2-40B4-BE49-F238E27FC236}">
                <a16:creationId xmlns:a16="http://schemas.microsoft.com/office/drawing/2014/main" id="{6023CA38-581E-60F5-C173-42A69E49FD4E}"/>
              </a:ext>
            </a:extLst>
          </p:cNvPr>
          <p:cNvSpPr>
            <a:spLocks noChangeArrowheads="1"/>
          </p:cNvSpPr>
          <p:nvPr/>
        </p:nvSpPr>
        <p:spPr bwMode="auto">
          <a:xfrm>
            <a:off x="7961314" y="5562600"/>
            <a:ext cx="17367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400" b="1">
                <a:solidFill>
                  <a:srgbClr val="FFFFFF"/>
                </a:solidFill>
                <a:latin typeface="Arial" panose="020B0604020202020204" pitchFamily="34" charset="0"/>
              </a:rPr>
              <a:t>Let’s do it</a:t>
            </a:r>
          </a:p>
        </p:txBody>
      </p:sp>
      <p:sp>
        <p:nvSpPr>
          <p:cNvPr id="39944" name="Slide Number Placeholder 3">
            <a:extLst>
              <a:ext uri="{FF2B5EF4-FFF2-40B4-BE49-F238E27FC236}">
                <a16:creationId xmlns:a16="http://schemas.microsoft.com/office/drawing/2014/main" id="{11E8F09C-E4CA-56AD-9E7A-8DA0DEF085FA}"/>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BF497742-C4FC-4758-B19F-E4F63FE10165}" type="slidenum">
              <a:rPr lang="en-US" altLang="en-US" sz="1000">
                <a:latin typeface="Times New Roman" panose="02020603050405020304" pitchFamily="18" charset="0"/>
              </a:rPr>
              <a:pPr algn="r" eaLnBrk="1" hangingPunct="1">
                <a:spcBef>
                  <a:spcPct val="0"/>
                </a:spcBef>
                <a:buClrTx/>
                <a:buSzTx/>
                <a:buFontTx/>
                <a:buNone/>
              </a:pPr>
              <a:t>17</a:t>
            </a:fld>
            <a:endParaRPr lang="en-US" altLang="en-US" sz="1000">
              <a:latin typeface="Times New Roman" panose="02020603050405020304" pitchFamily="18" charset="0"/>
            </a:endParaRPr>
          </a:p>
        </p:txBody>
      </p:sp>
      <p:sp>
        <p:nvSpPr>
          <p:cNvPr id="9" name="Title 1">
            <a:extLst>
              <a:ext uri="{FF2B5EF4-FFF2-40B4-BE49-F238E27FC236}">
                <a16:creationId xmlns:a16="http://schemas.microsoft.com/office/drawing/2014/main" id="{E7DE6130-D768-3F26-F215-CAE7675467F7}"/>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10" name="Title 1">
            <a:extLst>
              <a:ext uri="{FF2B5EF4-FFF2-40B4-BE49-F238E27FC236}">
                <a16:creationId xmlns:a16="http://schemas.microsoft.com/office/drawing/2014/main" id="{79518959-F721-6743-7BDA-D8BDAA4DEDE7}"/>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Tree>
    <p:extLst>
      <p:ext uri="{BB962C8B-B14F-4D97-AF65-F5344CB8AC3E}">
        <p14:creationId xmlns:p14="http://schemas.microsoft.com/office/powerpoint/2010/main" val="78705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2BC60499-D004-05B8-454B-E452D2CE830F}"/>
              </a:ext>
            </a:extLst>
          </p:cNvPr>
          <p:cNvSpPr>
            <a:spLocks noGrp="1" noChangeArrowheads="1"/>
          </p:cNvSpPr>
          <p:nvPr>
            <p:ph sz="quarter" idx="1"/>
          </p:nvPr>
        </p:nvSpPr>
        <p:spPr>
          <a:xfrm>
            <a:off x="1447800" y="1124744"/>
            <a:ext cx="9067800" cy="1600200"/>
          </a:xfrm>
          <a:extLst>
            <a:ext uri="{909E8E84-426E-40DD-AFC4-6F175D3DCCD1}">
              <a14:hiddenFill xmlns:a14="http://schemas.microsoft.com/office/drawing/2010/main">
                <a:solidFill>
                  <a:schemeClr val="bg1">
                    <a:alpha val="94116"/>
                  </a:schemeClr>
                </a:solidFill>
              </a14:hiddenFill>
            </a:ext>
            <a:ext uri="{91240B29-F687-4F45-9708-019B960494DF}">
              <a14:hiddenLine xmlns:a14="http://schemas.microsoft.com/office/drawing/2010/main" w="38100">
                <a:solidFill>
                  <a:srgbClr val="3A5482"/>
                </a:solidFill>
                <a:miter lim="800000"/>
                <a:headEnd/>
                <a:tailEnd/>
              </a14:hiddenLine>
            </a:ext>
          </a:extLst>
        </p:spPr>
        <p:txBody>
          <a:bodyPr vert="horz" lIns="90488" tIns="44450" rIns="90488" bIns="44450" rtlCol="0">
            <a:normAutofit/>
          </a:bodyPr>
          <a:lstStyle/>
          <a:p>
            <a:pPr algn="ctr" eaLnBrk="1" hangingPunct="1">
              <a:buFontTx/>
              <a:buNone/>
            </a:pPr>
            <a:r>
              <a:rPr lang="en-US" altLang="en-US" dirty="0"/>
              <a:t>   Overhead is applied to jobs using a predetermined overhead rate (POHR) based on estimates made at the beginning of the accounting period.</a:t>
            </a:r>
          </a:p>
        </p:txBody>
      </p:sp>
      <p:grpSp>
        <p:nvGrpSpPr>
          <p:cNvPr id="48132" name="Group 9">
            <a:extLst>
              <a:ext uri="{FF2B5EF4-FFF2-40B4-BE49-F238E27FC236}">
                <a16:creationId xmlns:a16="http://schemas.microsoft.com/office/drawing/2014/main" id="{5765DB77-33D9-30E6-8AE7-D79836B9D7D9}"/>
              </a:ext>
            </a:extLst>
          </p:cNvPr>
          <p:cNvGrpSpPr>
            <a:grpSpLocks/>
          </p:cNvGrpSpPr>
          <p:nvPr/>
        </p:nvGrpSpPr>
        <p:grpSpPr bwMode="auto">
          <a:xfrm>
            <a:off x="1689100" y="2538678"/>
            <a:ext cx="8356600" cy="1193800"/>
            <a:chOff x="248" y="1799"/>
            <a:chExt cx="5264" cy="752"/>
          </a:xfrm>
        </p:grpSpPr>
        <p:sp>
          <p:nvSpPr>
            <p:cNvPr id="48143" name="Rectangle 4">
              <a:extLst>
                <a:ext uri="{FF2B5EF4-FFF2-40B4-BE49-F238E27FC236}">
                  <a16:creationId xmlns:a16="http://schemas.microsoft.com/office/drawing/2014/main" id="{CD21722C-95E1-26E3-78A7-F6D0C01452FF}"/>
                </a:ext>
              </a:extLst>
            </p:cNvPr>
            <p:cNvSpPr>
              <a:spLocks noChangeArrowheads="1"/>
            </p:cNvSpPr>
            <p:nvPr/>
          </p:nvSpPr>
          <p:spPr bwMode="auto">
            <a:xfrm>
              <a:off x="248" y="1799"/>
              <a:ext cx="5264" cy="752"/>
            </a:xfrm>
            <a:prstGeom prst="rect">
              <a:avLst/>
            </a:prstGeom>
            <a:solidFill>
              <a:srgbClr val="FFFFCC"/>
            </a:solidFill>
            <a:ln w="25400">
              <a:solidFill>
                <a:srgbClr val="F57B49"/>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8144" name="Rectangle 5">
              <a:extLst>
                <a:ext uri="{FF2B5EF4-FFF2-40B4-BE49-F238E27FC236}">
                  <a16:creationId xmlns:a16="http://schemas.microsoft.com/office/drawing/2014/main" id="{0E870D08-3292-836D-04F9-DC1ECD05D072}"/>
                </a:ext>
              </a:extLst>
            </p:cNvPr>
            <p:cNvSpPr>
              <a:spLocks noChangeArrowheads="1"/>
            </p:cNvSpPr>
            <p:nvPr/>
          </p:nvSpPr>
          <p:spPr bwMode="auto">
            <a:xfrm>
              <a:off x="359" y="2032"/>
              <a:ext cx="958" cy="289"/>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400" b="1">
                  <a:solidFill>
                    <a:srgbClr val="414141"/>
                  </a:solidFill>
                  <a:latin typeface="Arial" panose="020B0604020202020204" pitchFamily="34" charset="0"/>
                </a:rPr>
                <a:t>POHR  =</a:t>
              </a:r>
            </a:p>
          </p:txBody>
        </p:sp>
        <p:sp>
          <p:nvSpPr>
            <p:cNvPr id="48145" name="Rectangle 6">
              <a:extLst>
                <a:ext uri="{FF2B5EF4-FFF2-40B4-BE49-F238E27FC236}">
                  <a16:creationId xmlns:a16="http://schemas.microsoft.com/office/drawing/2014/main" id="{EB82F760-3ECC-952A-21B3-8552FCABB7F9}"/>
                </a:ext>
              </a:extLst>
            </p:cNvPr>
            <p:cNvSpPr>
              <a:spLocks noChangeArrowheads="1"/>
            </p:cNvSpPr>
            <p:nvPr/>
          </p:nvSpPr>
          <p:spPr bwMode="auto">
            <a:xfrm>
              <a:off x="1724" y="1964"/>
              <a:ext cx="3320" cy="24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lnSpc>
                  <a:spcPct val="90000"/>
                </a:lnSpc>
                <a:spcBef>
                  <a:spcPct val="0"/>
                </a:spcBef>
                <a:buClrTx/>
                <a:buSzTx/>
                <a:buFontTx/>
                <a:buNone/>
              </a:pPr>
              <a:r>
                <a:rPr lang="en-US" altLang="en-US" sz="2100" b="1">
                  <a:solidFill>
                    <a:srgbClr val="414141"/>
                  </a:solidFill>
                  <a:latin typeface="Arial" panose="020B0604020202020204" pitchFamily="34" charset="0"/>
                </a:rPr>
                <a:t>Budgeted manufacturing overhead cost</a:t>
              </a:r>
            </a:p>
          </p:txBody>
        </p:sp>
        <p:sp>
          <p:nvSpPr>
            <p:cNvPr id="48146" name="Rectangle 7">
              <a:extLst>
                <a:ext uri="{FF2B5EF4-FFF2-40B4-BE49-F238E27FC236}">
                  <a16:creationId xmlns:a16="http://schemas.microsoft.com/office/drawing/2014/main" id="{6E8B03AA-F8B1-9753-499D-8C8CC2E05854}"/>
                </a:ext>
              </a:extLst>
            </p:cNvPr>
            <p:cNvSpPr>
              <a:spLocks noChangeArrowheads="1"/>
            </p:cNvSpPr>
            <p:nvPr/>
          </p:nvSpPr>
          <p:spPr bwMode="auto">
            <a:xfrm>
              <a:off x="1346" y="2198"/>
              <a:ext cx="4074" cy="24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lnSpc>
                  <a:spcPct val="90000"/>
                </a:lnSpc>
                <a:spcBef>
                  <a:spcPct val="0"/>
                </a:spcBef>
                <a:buClrTx/>
                <a:buSzTx/>
                <a:buFontTx/>
                <a:buNone/>
              </a:pPr>
              <a:r>
                <a:rPr lang="en-US" altLang="en-US" sz="2100" b="1">
                  <a:solidFill>
                    <a:srgbClr val="414141"/>
                  </a:solidFill>
                  <a:latin typeface="Arial" panose="020B0604020202020204" pitchFamily="34" charset="0"/>
                </a:rPr>
                <a:t>Budgeted amount of cost driver (or activity base)</a:t>
              </a:r>
            </a:p>
          </p:txBody>
        </p:sp>
        <p:sp>
          <p:nvSpPr>
            <p:cNvPr id="48147" name="Line 8">
              <a:extLst>
                <a:ext uri="{FF2B5EF4-FFF2-40B4-BE49-F238E27FC236}">
                  <a16:creationId xmlns:a16="http://schemas.microsoft.com/office/drawing/2014/main" id="{12645651-4733-5E05-8F11-AAA6A01E6097}"/>
                </a:ext>
              </a:extLst>
            </p:cNvPr>
            <p:cNvSpPr>
              <a:spLocks noChangeShapeType="1"/>
            </p:cNvSpPr>
            <p:nvPr/>
          </p:nvSpPr>
          <p:spPr bwMode="auto">
            <a:xfrm>
              <a:off x="1447" y="2174"/>
              <a:ext cx="3872" cy="0"/>
            </a:xfrm>
            <a:prstGeom prst="line">
              <a:avLst/>
            </a:prstGeom>
            <a:noFill/>
            <a:ln w="25400">
              <a:solidFill>
                <a:srgbClr val="41414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8133" name="Rectangle 10">
            <a:extLst>
              <a:ext uri="{FF2B5EF4-FFF2-40B4-BE49-F238E27FC236}">
                <a16:creationId xmlns:a16="http://schemas.microsoft.com/office/drawing/2014/main" id="{90721D8E-C999-8881-8E3D-2193E242CA63}"/>
              </a:ext>
            </a:extLst>
          </p:cNvPr>
          <p:cNvSpPr>
            <a:spLocks noChangeArrowheads="1"/>
          </p:cNvSpPr>
          <p:nvPr/>
        </p:nvSpPr>
        <p:spPr bwMode="auto">
          <a:xfrm>
            <a:off x="2108200" y="4335463"/>
            <a:ext cx="7975600" cy="584200"/>
          </a:xfrm>
          <a:prstGeom prst="rect">
            <a:avLst/>
          </a:prstGeom>
          <a:solidFill>
            <a:srgbClr val="FFFFCC"/>
          </a:solidFill>
          <a:ln w="25400">
            <a:solidFill>
              <a:srgbClr val="00AE00"/>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8134" name="Rectangle 11">
            <a:extLst>
              <a:ext uri="{FF2B5EF4-FFF2-40B4-BE49-F238E27FC236}">
                <a16:creationId xmlns:a16="http://schemas.microsoft.com/office/drawing/2014/main" id="{E2E89AD7-FA8A-5D21-0333-FB98947EF22B}"/>
              </a:ext>
            </a:extLst>
          </p:cNvPr>
          <p:cNvSpPr>
            <a:spLocks noChangeArrowheads="1"/>
          </p:cNvSpPr>
          <p:nvPr/>
        </p:nvSpPr>
        <p:spPr bwMode="auto">
          <a:xfrm>
            <a:off x="2630489" y="4400550"/>
            <a:ext cx="69310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400" b="1" dirty="0">
                <a:solidFill>
                  <a:srgbClr val="414141"/>
                </a:solidFill>
                <a:latin typeface="Arial" panose="020B0604020202020204" pitchFamily="34" charset="0"/>
              </a:rPr>
              <a:t>Overhead applied  =  POHR   ×   Actual activity </a:t>
            </a:r>
          </a:p>
        </p:txBody>
      </p:sp>
      <p:sp>
        <p:nvSpPr>
          <p:cNvPr id="48135" name="Oval 12">
            <a:extLst>
              <a:ext uri="{FF2B5EF4-FFF2-40B4-BE49-F238E27FC236}">
                <a16:creationId xmlns:a16="http://schemas.microsoft.com/office/drawing/2014/main" id="{9DA73922-B009-BEED-CDD6-D97C29FEF1D1}"/>
              </a:ext>
            </a:extLst>
          </p:cNvPr>
          <p:cNvSpPr>
            <a:spLocks noChangeArrowheads="1"/>
          </p:cNvSpPr>
          <p:nvPr/>
        </p:nvSpPr>
        <p:spPr bwMode="auto">
          <a:xfrm>
            <a:off x="5610226" y="4287838"/>
            <a:ext cx="1158875" cy="660400"/>
          </a:xfrm>
          <a:prstGeom prst="ellipse">
            <a:avLst/>
          </a:prstGeom>
          <a:noFill/>
          <a:ln w="254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8136" name="Line 13">
            <a:extLst>
              <a:ext uri="{FF2B5EF4-FFF2-40B4-BE49-F238E27FC236}">
                <a16:creationId xmlns:a16="http://schemas.microsoft.com/office/drawing/2014/main" id="{928FF8CA-8E35-CA77-A33C-FA3368E61D8F}"/>
              </a:ext>
            </a:extLst>
          </p:cNvPr>
          <p:cNvSpPr>
            <a:spLocks noChangeShapeType="1"/>
          </p:cNvSpPr>
          <p:nvPr/>
        </p:nvSpPr>
        <p:spPr bwMode="auto">
          <a:xfrm flipV="1">
            <a:off x="3251200" y="4681539"/>
            <a:ext cx="2401381" cy="533692"/>
          </a:xfrm>
          <a:prstGeom prst="line">
            <a:avLst/>
          </a:prstGeom>
          <a:noFill/>
          <a:ln w="254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37" name="Rectangle 14">
            <a:extLst>
              <a:ext uri="{FF2B5EF4-FFF2-40B4-BE49-F238E27FC236}">
                <a16:creationId xmlns:a16="http://schemas.microsoft.com/office/drawing/2014/main" id="{98719730-F259-B390-E1DB-08BA7F6B3120}"/>
              </a:ext>
            </a:extLst>
          </p:cNvPr>
          <p:cNvSpPr>
            <a:spLocks noChangeArrowheads="1"/>
          </p:cNvSpPr>
          <p:nvPr/>
        </p:nvSpPr>
        <p:spPr bwMode="auto">
          <a:xfrm>
            <a:off x="169862" y="4994036"/>
            <a:ext cx="3081338" cy="1505540"/>
          </a:xfrm>
          <a:prstGeom prst="rect">
            <a:avLst/>
          </a:prstGeom>
          <a:solidFill>
            <a:srgbClr val="CCECFF"/>
          </a:solidFill>
          <a:ln w="25400">
            <a:solidFill>
              <a:srgbClr val="FC0128"/>
            </a:solidFill>
            <a:miter lim="800000"/>
            <a:headEnd/>
            <a:tailEnd/>
          </a:ln>
        </p:spPr>
        <p:txBody>
          <a:bodyPr wrap="square"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300" b="1">
                <a:latin typeface="Arial" panose="020B0604020202020204" pitchFamily="34" charset="0"/>
              </a:rPr>
              <a:t>Based on </a:t>
            </a:r>
            <a:r>
              <a:rPr lang="en-US" altLang="en-US" sz="2300" b="1">
                <a:solidFill>
                  <a:srgbClr val="EE0000"/>
                </a:solidFill>
                <a:latin typeface="Arial" panose="020B0604020202020204" pitchFamily="34" charset="0"/>
              </a:rPr>
              <a:t>estimates</a:t>
            </a:r>
            <a:r>
              <a:rPr lang="en-US" altLang="en-US" sz="2300" b="1">
                <a:latin typeface="Arial" panose="020B0604020202020204" pitchFamily="34" charset="0"/>
              </a:rPr>
              <a:t>, and determined before the period begins</a:t>
            </a:r>
          </a:p>
        </p:txBody>
      </p:sp>
      <p:sp>
        <p:nvSpPr>
          <p:cNvPr id="48138" name="Oval 15">
            <a:extLst>
              <a:ext uri="{FF2B5EF4-FFF2-40B4-BE49-F238E27FC236}">
                <a16:creationId xmlns:a16="http://schemas.microsoft.com/office/drawing/2014/main" id="{78031508-934A-9088-5440-2AAE91D7A773}"/>
              </a:ext>
            </a:extLst>
          </p:cNvPr>
          <p:cNvSpPr>
            <a:spLocks noChangeArrowheads="1"/>
          </p:cNvSpPr>
          <p:nvPr/>
        </p:nvSpPr>
        <p:spPr bwMode="auto">
          <a:xfrm>
            <a:off x="7175500" y="4279900"/>
            <a:ext cx="2489200" cy="660400"/>
          </a:xfrm>
          <a:prstGeom prst="ellipse">
            <a:avLst/>
          </a:prstGeom>
          <a:noFill/>
          <a:ln w="254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8139" name="Line 16">
            <a:extLst>
              <a:ext uri="{FF2B5EF4-FFF2-40B4-BE49-F238E27FC236}">
                <a16:creationId xmlns:a16="http://schemas.microsoft.com/office/drawing/2014/main" id="{38562717-8CD1-EA1B-1AD8-0F705D54AC63}"/>
              </a:ext>
            </a:extLst>
          </p:cNvPr>
          <p:cNvSpPr>
            <a:spLocks noChangeShapeType="1"/>
          </p:cNvSpPr>
          <p:nvPr/>
        </p:nvSpPr>
        <p:spPr bwMode="auto">
          <a:xfrm flipH="1" flipV="1">
            <a:off x="9519177" y="4738696"/>
            <a:ext cx="751949" cy="323848"/>
          </a:xfrm>
          <a:prstGeom prst="line">
            <a:avLst/>
          </a:prstGeom>
          <a:noFill/>
          <a:ln w="254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40" name="Rectangle 17">
            <a:extLst>
              <a:ext uri="{FF2B5EF4-FFF2-40B4-BE49-F238E27FC236}">
                <a16:creationId xmlns:a16="http://schemas.microsoft.com/office/drawing/2014/main" id="{2015946F-79E4-176D-3E9E-A7D26EF02779}"/>
              </a:ext>
            </a:extLst>
          </p:cNvPr>
          <p:cNvSpPr>
            <a:spLocks noChangeArrowheads="1"/>
          </p:cNvSpPr>
          <p:nvPr/>
        </p:nvSpPr>
        <p:spPr bwMode="auto">
          <a:xfrm>
            <a:off x="7767782" y="4994036"/>
            <a:ext cx="4355955" cy="1505540"/>
          </a:xfrm>
          <a:prstGeom prst="rect">
            <a:avLst/>
          </a:prstGeom>
          <a:solidFill>
            <a:srgbClr val="CCECFF"/>
          </a:solidFill>
          <a:ln w="25400">
            <a:solidFill>
              <a:srgbClr val="FC0128"/>
            </a:solidFill>
            <a:miter lim="800000"/>
            <a:headEnd/>
            <a:tailEnd/>
          </a:ln>
        </p:spPr>
        <p:txBody>
          <a:bodyPr wrap="square"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300" b="1" dirty="0">
                <a:solidFill>
                  <a:srgbClr val="FC0128"/>
                </a:solidFill>
                <a:latin typeface="Arial" panose="020B0604020202020204" pitchFamily="34" charset="0"/>
              </a:rPr>
              <a:t>Actual</a:t>
            </a:r>
            <a:r>
              <a:rPr lang="en-US" altLang="en-US" sz="2300" b="1" dirty="0">
                <a:solidFill>
                  <a:schemeClr val="bg1"/>
                </a:solidFill>
                <a:latin typeface="Arial" panose="020B0604020202020204" pitchFamily="34" charset="0"/>
              </a:rPr>
              <a:t> </a:t>
            </a:r>
            <a:r>
              <a:rPr lang="en-US" altLang="en-US" sz="2300" b="1" dirty="0">
                <a:latin typeface="Arial" panose="020B0604020202020204" pitchFamily="34" charset="0"/>
              </a:rPr>
              <a:t>amount of the allocation base, such as direct labor hours, incurred during the period</a:t>
            </a:r>
          </a:p>
        </p:txBody>
      </p:sp>
      <p:sp>
        <p:nvSpPr>
          <p:cNvPr id="48142" name="Slide Number Placeholder 3">
            <a:extLst>
              <a:ext uri="{FF2B5EF4-FFF2-40B4-BE49-F238E27FC236}">
                <a16:creationId xmlns:a16="http://schemas.microsoft.com/office/drawing/2014/main" id="{D72E73E1-000C-08BC-7D61-F2D84E98B511}"/>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4F25230B-DF20-47B9-BCB6-3640ABBE976F}" type="slidenum">
              <a:rPr lang="en-US" altLang="en-US" sz="1000">
                <a:latin typeface="Times New Roman" panose="02020603050405020304" pitchFamily="18" charset="0"/>
              </a:rPr>
              <a:pPr algn="r" eaLnBrk="1" hangingPunct="1">
                <a:spcBef>
                  <a:spcPct val="0"/>
                </a:spcBef>
                <a:buClrTx/>
                <a:buSzTx/>
                <a:buFontTx/>
                <a:buNone/>
              </a:pPr>
              <a:t>18</a:t>
            </a:fld>
            <a:endParaRPr lang="en-US" altLang="en-US" sz="1000">
              <a:latin typeface="Times New Roman" panose="02020603050405020304" pitchFamily="18" charset="0"/>
            </a:endParaRPr>
          </a:p>
        </p:txBody>
      </p:sp>
      <p:sp>
        <p:nvSpPr>
          <p:cNvPr id="20" name="Title 1">
            <a:extLst>
              <a:ext uri="{FF2B5EF4-FFF2-40B4-BE49-F238E27FC236}">
                <a16:creationId xmlns:a16="http://schemas.microsoft.com/office/drawing/2014/main" id="{1AC12996-F8F8-C74B-8ABC-9D36C4C85E45}"/>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21" name="Rectangle 14">
            <a:extLst>
              <a:ext uri="{FF2B5EF4-FFF2-40B4-BE49-F238E27FC236}">
                <a16:creationId xmlns:a16="http://schemas.microsoft.com/office/drawing/2014/main" id="{9883B190-1FE4-F10B-B516-71497E7B1700}"/>
              </a:ext>
            </a:extLst>
          </p:cNvPr>
          <p:cNvSpPr>
            <a:spLocks noChangeArrowheads="1"/>
          </p:cNvSpPr>
          <p:nvPr/>
        </p:nvSpPr>
        <p:spPr bwMode="auto">
          <a:xfrm>
            <a:off x="0" y="10048"/>
            <a:ext cx="12191999" cy="769441"/>
          </a:xfrm>
          <a:prstGeom prst="rect">
            <a:avLst/>
          </a:prstGeom>
          <a:solidFill>
            <a:schemeClr val="accent2"/>
          </a:solidFill>
          <a:ln>
            <a:noFill/>
          </a:ln>
          <a:effectLst/>
        </p:spPr>
        <p:txBody>
          <a:bodyPr wrap="square">
            <a:spAutoFit/>
          </a:bodyPr>
          <a:lstStyle/>
          <a:p>
            <a:pPr algn="ctr" eaLnBrk="1" hangingPunct="1">
              <a:defRPr/>
            </a:pPr>
            <a:r>
              <a:rPr lang="en-US" sz="4400" dirty="0">
                <a:solidFill>
                  <a:schemeClr val="bg1"/>
                </a:solidFill>
              </a:rPr>
              <a:t>Manufacturing Overhead Costs</a:t>
            </a:r>
          </a:p>
        </p:txBody>
      </p:sp>
      <p:sp>
        <p:nvSpPr>
          <p:cNvPr id="22" name="Rectangle 13">
            <a:extLst>
              <a:ext uri="{FF2B5EF4-FFF2-40B4-BE49-F238E27FC236}">
                <a16:creationId xmlns:a16="http://schemas.microsoft.com/office/drawing/2014/main" id="{066C9FA9-750E-89F5-0A64-2BDC891CA48A}"/>
              </a:ext>
            </a:extLst>
          </p:cNvPr>
          <p:cNvSpPr>
            <a:spLocks noChangeArrowheads="1"/>
          </p:cNvSpPr>
          <p:nvPr/>
        </p:nvSpPr>
        <p:spPr bwMode="auto">
          <a:xfrm>
            <a:off x="3325091" y="5303819"/>
            <a:ext cx="4285673"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000" b="1" dirty="0">
                <a:latin typeface="Arial" panose="020B0604020202020204" pitchFamily="34" charset="0"/>
              </a:rPr>
              <a:t>Overhead applied  =  $30 per DLH  × 600 DLH  =  $18,000</a:t>
            </a:r>
          </a:p>
        </p:txBody>
      </p:sp>
    </p:spTree>
    <p:extLst>
      <p:ext uri="{BB962C8B-B14F-4D97-AF65-F5344CB8AC3E}">
        <p14:creationId xmlns:p14="http://schemas.microsoft.com/office/powerpoint/2010/main" val="21247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2"/>
                                        </p:tgtEl>
                                        <p:attrNameLst>
                                          <p:attrName>style.visibility</p:attrName>
                                        </p:attrNameLst>
                                      </p:cBhvr>
                                      <p:to>
                                        <p:strVal val="visible"/>
                                      </p:to>
                                    </p:set>
                                    <p:anim calcmode="lin" valueType="num">
                                      <p:cBhvr additive="base">
                                        <p:cTn id="13" dur="500" fill="hold"/>
                                        <p:tgtEl>
                                          <p:spTgt spid="48132"/>
                                        </p:tgtEl>
                                        <p:attrNameLst>
                                          <p:attrName>ppt_x</p:attrName>
                                        </p:attrNameLst>
                                      </p:cBhvr>
                                      <p:tavLst>
                                        <p:tav tm="0">
                                          <p:val>
                                            <p:strVal val="#ppt_x"/>
                                          </p:val>
                                        </p:tav>
                                        <p:tav tm="100000">
                                          <p:val>
                                            <p:strVal val="#ppt_x"/>
                                          </p:val>
                                        </p:tav>
                                      </p:tavLst>
                                    </p:anim>
                                    <p:anim calcmode="lin" valueType="num">
                                      <p:cBhvr additive="base">
                                        <p:cTn id="14"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3"/>
                                        </p:tgtEl>
                                        <p:attrNameLst>
                                          <p:attrName>style.visibility</p:attrName>
                                        </p:attrNameLst>
                                      </p:cBhvr>
                                      <p:to>
                                        <p:strVal val="visible"/>
                                      </p:to>
                                    </p:set>
                                    <p:anim calcmode="lin" valueType="num">
                                      <p:cBhvr additive="base">
                                        <p:cTn id="19" dur="500" fill="hold"/>
                                        <p:tgtEl>
                                          <p:spTgt spid="48133"/>
                                        </p:tgtEl>
                                        <p:attrNameLst>
                                          <p:attrName>ppt_x</p:attrName>
                                        </p:attrNameLst>
                                      </p:cBhvr>
                                      <p:tavLst>
                                        <p:tav tm="0">
                                          <p:val>
                                            <p:strVal val="#ppt_x"/>
                                          </p:val>
                                        </p:tav>
                                        <p:tav tm="100000">
                                          <p:val>
                                            <p:strVal val="#ppt_x"/>
                                          </p:val>
                                        </p:tav>
                                      </p:tavLst>
                                    </p:anim>
                                    <p:anim calcmode="lin" valueType="num">
                                      <p:cBhvr additive="base">
                                        <p:cTn id="20"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4"/>
                                        </p:tgtEl>
                                        <p:attrNameLst>
                                          <p:attrName>style.visibility</p:attrName>
                                        </p:attrNameLst>
                                      </p:cBhvr>
                                      <p:to>
                                        <p:strVal val="visible"/>
                                      </p:to>
                                    </p:set>
                                    <p:anim calcmode="lin" valueType="num">
                                      <p:cBhvr additive="base">
                                        <p:cTn id="25" dur="500" fill="hold"/>
                                        <p:tgtEl>
                                          <p:spTgt spid="48134"/>
                                        </p:tgtEl>
                                        <p:attrNameLst>
                                          <p:attrName>ppt_x</p:attrName>
                                        </p:attrNameLst>
                                      </p:cBhvr>
                                      <p:tavLst>
                                        <p:tav tm="0">
                                          <p:val>
                                            <p:strVal val="#ppt_x"/>
                                          </p:val>
                                        </p:tav>
                                        <p:tav tm="100000">
                                          <p:val>
                                            <p:strVal val="#ppt_x"/>
                                          </p:val>
                                        </p:tav>
                                      </p:tavLst>
                                    </p:anim>
                                    <p:anim calcmode="lin" valueType="num">
                                      <p:cBhvr additive="base">
                                        <p:cTn id="26"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5"/>
                                        </p:tgtEl>
                                        <p:attrNameLst>
                                          <p:attrName>style.visibility</p:attrName>
                                        </p:attrNameLst>
                                      </p:cBhvr>
                                      <p:to>
                                        <p:strVal val="visible"/>
                                      </p:to>
                                    </p:set>
                                    <p:anim calcmode="lin" valueType="num">
                                      <p:cBhvr additive="base">
                                        <p:cTn id="31" dur="500" fill="hold"/>
                                        <p:tgtEl>
                                          <p:spTgt spid="48135"/>
                                        </p:tgtEl>
                                        <p:attrNameLst>
                                          <p:attrName>ppt_x</p:attrName>
                                        </p:attrNameLst>
                                      </p:cBhvr>
                                      <p:tavLst>
                                        <p:tav tm="0">
                                          <p:val>
                                            <p:strVal val="#ppt_x"/>
                                          </p:val>
                                        </p:tav>
                                        <p:tav tm="100000">
                                          <p:val>
                                            <p:strVal val="#ppt_x"/>
                                          </p:val>
                                        </p:tav>
                                      </p:tavLst>
                                    </p:anim>
                                    <p:anim calcmode="lin" valueType="num">
                                      <p:cBhvr additive="base">
                                        <p:cTn id="32"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136"/>
                                        </p:tgtEl>
                                        <p:attrNameLst>
                                          <p:attrName>style.visibility</p:attrName>
                                        </p:attrNameLst>
                                      </p:cBhvr>
                                      <p:to>
                                        <p:strVal val="visible"/>
                                      </p:to>
                                    </p:set>
                                    <p:anim calcmode="lin" valueType="num">
                                      <p:cBhvr additive="base">
                                        <p:cTn id="37" dur="500" fill="hold"/>
                                        <p:tgtEl>
                                          <p:spTgt spid="48136"/>
                                        </p:tgtEl>
                                        <p:attrNameLst>
                                          <p:attrName>ppt_x</p:attrName>
                                        </p:attrNameLst>
                                      </p:cBhvr>
                                      <p:tavLst>
                                        <p:tav tm="0">
                                          <p:val>
                                            <p:strVal val="#ppt_x"/>
                                          </p:val>
                                        </p:tav>
                                        <p:tav tm="100000">
                                          <p:val>
                                            <p:strVal val="#ppt_x"/>
                                          </p:val>
                                        </p:tav>
                                      </p:tavLst>
                                    </p:anim>
                                    <p:anim calcmode="lin" valueType="num">
                                      <p:cBhvr additive="base">
                                        <p:cTn id="38" dur="500" fill="hold"/>
                                        <p:tgtEl>
                                          <p:spTgt spid="481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137"/>
                                        </p:tgtEl>
                                        <p:attrNameLst>
                                          <p:attrName>style.visibility</p:attrName>
                                        </p:attrNameLst>
                                      </p:cBhvr>
                                      <p:to>
                                        <p:strVal val="visible"/>
                                      </p:to>
                                    </p:set>
                                    <p:anim calcmode="lin" valueType="num">
                                      <p:cBhvr additive="base">
                                        <p:cTn id="43" dur="500" fill="hold"/>
                                        <p:tgtEl>
                                          <p:spTgt spid="48137"/>
                                        </p:tgtEl>
                                        <p:attrNameLst>
                                          <p:attrName>ppt_x</p:attrName>
                                        </p:attrNameLst>
                                      </p:cBhvr>
                                      <p:tavLst>
                                        <p:tav tm="0">
                                          <p:val>
                                            <p:strVal val="#ppt_x"/>
                                          </p:val>
                                        </p:tav>
                                        <p:tav tm="100000">
                                          <p:val>
                                            <p:strVal val="#ppt_x"/>
                                          </p:val>
                                        </p:tav>
                                      </p:tavLst>
                                    </p:anim>
                                    <p:anim calcmode="lin" valueType="num">
                                      <p:cBhvr additive="base">
                                        <p:cTn id="44" dur="500" fill="hold"/>
                                        <p:tgtEl>
                                          <p:spTgt spid="481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138"/>
                                        </p:tgtEl>
                                        <p:attrNameLst>
                                          <p:attrName>style.visibility</p:attrName>
                                        </p:attrNameLst>
                                      </p:cBhvr>
                                      <p:to>
                                        <p:strVal val="visible"/>
                                      </p:to>
                                    </p:set>
                                    <p:anim calcmode="lin" valueType="num">
                                      <p:cBhvr additive="base">
                                        <p:cTn id="49" dur="500" fill="hold"/>
                                        <p:tgtEl>
                                          <p:spTgt spid="48138"/>
                                        </p:tgtEl>
                                        <p:attrNameLst>
                                          <p:attrName>ppt_x</p:attrName>
                                        </p:attrNameLst>
                                      </p:cBhvr>
                                      <p:tavLst>
                                        <p:tav tm="0">
                                          <p:val>
                                            <p:strVal val="#ppt_x"/>
                                          </p:val>
                                        </p:tav>
                                        <p:tav tm="100000">
                                          <p:val>
                                            <p:strVal val="#ppt_x"/>
                                          </p:val>
                                        </p:tav>
                                      </p:tavLst>
                                    </p:anim>
                                    <p:anim calcmode="lin" valueType="num">
                                      <p:cBhvr additive="base">
                                        <p:cTn id="50" dur="500" fill="hold"/>
                                        <p:tgtEl>
                                          <p:spTgt spid="4813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8139"/>
                                        </p:tgtEl>
                                        <p:attrNameLst>
                                          <p:attrName>style.visibility</p:attrName>
                                        </p:attrNameLst>
                                      </p:cBhvr>
                                      <p:to>
                                        <p:strVal val="visible"/>
                                      </p:to>
                                    </p:set>
                                    <p:anim calcmode="lin" valueType="num">
                                      <p:cBhvr additive="base">
                                        <p:cTn id="55" dur="500" fill="hold"/>
                                        <p:tgtEl>
                                          <p:spTgt spid="48139"/>
                                        </p:tgtEl>
                                        <p:attrNameLst>
                                          <p:attrName>ppt_x</p:attrName>
                                        </p:attrNameLst>
                                      </p:cBhvr>
                                      <p:tavLst>
                                        <p:tav tm="0">
                                          <p:val>
                                            <p:strVal val="#ppt_x"/>
                                          </p:val>
                                        </p:tav>
                                        <p:tav tm="100000">
                                          <p:val>
                                            <p:strVal val="#ppt_x"/>
                                          </p:val>
                                        </p:tav>
                                      </p:tavLst>
                                    </p:anim>
                                    <p:anim calcmode="lin" valueType="num">
                                      <p:cBhvr additive="base">
                                        <p:cTn id="56" dur="500" fill="hold"/>
                                        <p:tgtEl>
                                          <p:spTgt spid="481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8140"/>
                                        </p:tgtEl>
                                        <p:attrNameLst>
                                          <p:attrName>style.visibility</p:attrName>
                                        </p:attrNameLst>
                                      </p:cBhvr>
                                      <p:to>
                                        <p:strVal val="visible"/>
                                      </p:to>
                                    </p:set>
                                    <p:anim calcmode="lin" valueType="num">
                                      <p:cBhvr additive="base">
                                        <p:cTn id="61" dur="500" fill="hold"/>
                                        <p:tgtEl>
                                          <p:spTgt spid="48140"/>
                                        </p:tgtEl>
                                        <p:attrNameLst>
                                          <p:attrName>ppt_x</p:attrName>
                                        </p:attrNameLst>
                                      </p:cBhvr>
                                      <p:tavLst>
                                        <p:tav tm="0">
                                          <p:val>
                                            <p:strVal val="#ppt_x"/>
                                          </p:val>
                                        </p:tav>
                                        <p:tav tm="100000">
                                          <p:val>
                                            <p:strVal val="#ppt_x"/>
                                          </p:val>
                                        </p:tav>
                                      </p:tavLst>
                                    </p:anim>
                                    <p:anim calcmode="lin" valueType="num">
                                      <p:cBhvr additive="base">
                                        <p:cTn id="62" dur="500" fill="hold"/>
                                        <p:tgtEl>
                                          <p:spTgt spid="481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33" grpId="0" animBg="1"/>
      <p:bldP spid="48134" grpId="0"/>
      <p:bldP spid="48135" grpId="0" animBg="1"/>
      <p:bldP spid="48136" grpId="0" animBg="1"/>
      <p:bldP spid="48137" grpId="0" animBg="1"/>
      <p:bldP spid="48138" grpId="0" animBg="1"/>
      <p:bldP spid="48139" grpId="0" animBg="1"/>
      <p:bldP spid="48140"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16">
            <a:extLst>
              <a:ext uri="{FF2B5EF4-FFF2-40B4-BE49-F238E27FC236}">
                <a16:creationId xmlns:a16="http://schemas.microsoft.com/office/drawing/2014/main" id="{44465596-F678-8B12-B030-D3EAD550D856}"/>
              </a:ext>
            </a:extLst>
          </p:cNvPr>
          <p:cNvGraphicFramePr>
            <a:graphicFrameLocks noChangeAspect="1"/>
          </p:cNvGraphicFramePr>
          <p:nvPr/>
        </p:nvGraphicFramePr>
        <p:xfrm>
          <a:off x="3829050" y="876300"/>
          <a:ext cx="5048250" cy="5829300"/>
        </p:xfrm>
        <a:graphic>
          <a:graphicData uri="http://schemas.openxmlformats.org/presentationml/2006/ole">
            <mc:AlternateContent xmlns:mc="http://schemas.openxmlformats.org/markup-compatibility/2006">
              <mc:Choice xmlns:v="urn:schemas-microsoft-com:vml" Requires="v">
                <p:oleObj name="Worksheet" r:id="rId3" imgW="4257675" imgH="4943475" progId="Excel.Sheet.8">
                  <p:embed/>
                </p:oleObj>
              </mc:Choice>
              <mc:Fallback>
                <p:oleObj name="Worksheet" r:id="rId3" imgW="4257675" imgH="4943475" progId="Excel.Sheet.8">
                  <p:embed/>
                  <p:pic>
                    <p:nvPicPr>
                      <p:cNvPr id="41986" name="Object 16">
                        <a:extLst>
                          <a:ext uri="{FF2B5EF4-FFF2-40B4-BE49-F238E27FC236}">
                            <a16:creationId xmlns:a16="http://schemas.microsoft.com/office/drawing/2014/main" id="{44465596-F678-8B12-B030-D3EAD550D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876300"/>
                        <a:ext cx="504825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7" name="Oval 12">
            <a:extLst>
              <a:ext uri="{FF2B5EF4-FFF2-40B4-BE49-F238E27FC236}">
                <a16:creationId xmlns:a16="http://schemas.microsoft.com/office/drawing/2014/main" id="{04DDC42F-20A3-81C0-EF71-BCD9A53DB2D8}"/>
              </a:ext>
            </a:extLst>
          </p:cNvPr>
          <p:cNvSpPr>
            <a:spLocks noChangeArrowheads="1"/>
          </p:cNvSpPr>
          <p:nvPr/>
        </p:nvSpPr>
        <p:spPr bwMode="auto">
          <a:xfrm>
            <a:off x="4800600" y="3524250"/>
            <a:ext cx="1066800" cy="584200"/>
          </a:xfrm>
          <a:prstGeom prst="ellipse">
            <a:avLst/>
          </a:prstGeom>
          <a:noFill/>
          <a:ln w="254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1988" name="Oval 13">
            <a:extLst>
              <a:ext uri="{FF2B5EF4-FFF2-40B4-BE49-F238E27FC236}">
                <a16:creationId xmlns:a16="http://schemas.microsoft.com/office/drawing/2014/main" id="{4846209A-984F-361E-2D70-1EE0C0A06F3B}"/>
              </a:ext>
            </a:extLst>
          </p:cNvPr>
          <p:cNvSpPr>
            <a:spLocks noChangeArrowheads="1"/>
          </p:cNvSpPr>
          <p:nvPr/>
        </p:nvSpPr>
        <p:spPr bwMode="auto">
          <a:xfrm>
            <a:off x="6858000" y="3513138"/>
            <a:ext cx="812800" cy="584200"/>
          </a:xfrm>
          <a:prstGeom prst="ellipse">
            <a:avLst/>
          </a:prstGeom>
          <a:noFill/>
          <a:ln w="254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1989" name="Oval 17">
            <a:extLst>
              <a:ext uri="{FF2B5EF4-FFF2-40B4-BE49-F238E27FC236}">
                <a16:creationId xmlns:a16="http://schemas.microsoft.com/office/drawing/2014/main" id="{96F38FEA-0E2C-6B18-9829-62BD590619CC}"/>
              </a:ext>
            </a:extLst>
          </p:cNvPr>
          <p:cNvSpPr>
            <a:spLocks noChangeArrowheads="1"/>
          </p:cNvSpPr>
          <p:nvPr/>
        </p:nvSpPr>
        <p:spPr bwMode="auto">
          <a:xfrm>
            <a:off x="6019800" y="3524250"/>
            <a:ext cx="812800" cy="584200"/>
          </a:xfrm>
          <a:prstGeom prst="ellipse">
            <a:avLst/>
          </a:prstGeom>
          <a:noFill/>
          <a:ln w="254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1991" name="Slide Number Placeholder 3">
            <a:extLst>
              <a:ext uri="{FF2B5EF4-FFF2-40B4-BE49-F238E27FC236}">
                <a16:creationId xmlns:a16="http://schemas.microsoft.com/office/drawing/2014/main" id="{1983403A-62BB-9D2E-AD1B-05DF00A79394}"/>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C8F4B048-9647-49B1-B8ED-9C86DEEFC2AA}" type="slidenum">
              <a:rPr lang="en-US" altLang="en-US" sz="1000">
                <a:latin typeface="Times New Roman" panose="02020603050405020304" pitchFamily="18" charset="0"/>
              </a:rPr>
              <a:pPr algn="r" eaLnBrk="1" hangingPunct="1">
                <a:spcBef>
                  <a:spcPct val="0"/>
                </a:spcBef>
                <a:buClrTx/>
                <a:buSzTx/>
                <a:buFontTx/>
                <a:buNone/>
              </a:pPr>
              <a:t>19</a:t>
            </a:fld>
            <a:endParaRPr lang="en-US" altLang="en-US" sz="1000">
              <a:latin typeface="Times New Roman" panose="02020603050405020304" pitchFamily="18" charset="0"/>
            </a:endParaRPr>
          </a:p>
        </p:txBody>
      </p:sp>
      <p:sp>
        <p:nvSpPr>
          <p:cNvPr id="8" name="Title 1">
            <a:extLst>
              <a:ext uri="{FF2B5EF4-FFF2-40B4-BE49-F238E27FC236}">
                <a16:creationId xmlns:a16="http://schemas.microsoft.com/office/drawing/2014/main" id="{3EF88522-56E3-C93A-9723-C7CB7E97E90C}"/>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9" name="Title 1">
            <a:extLst>
              <a:ext uri="{FF2B5EF4-FFF2-40B4-BE49-F238E27FC236}">
                <a16:creationId xmlns:a16="http://schemas.microsoft.com/office/drawing/2014/main" id="{8626B2B0-1AC9-47E0-63A7-CA2EA49BF934}"/>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944533"/>
            <a:ext cx="10515600" cy="1232429"/>
          </a:xfrm>
        </p:spPr>
        <p:txBody>
          <a:bodyPr>
            <a:normAutofit fontScale="92500" lnSpcReduction="20000"/>
          </a:bodyPr>
          <a:lstStyle/>
          <a:p>
            <a:pPr marL="0" indent="0">
              <a:buNone/>
            </a:pPr>
            <a:endParaRPr lang="en-IN" sz="4400" dirty="0">
              <a:solidFill>
                <a:srgbClr val="00B050"/>
              </a:solidFill>
              <a:latin typeface="Jokerman" panose="04090605060D06020702" pitchFamily="82" charset="0"/>
            </a:endParaRPr>
          </a:p>
          <a:p>
            <a:pPr marL="0" indent="0">
              <a:buNone/>
            </a:pPr>
            <a:r>
              <a:rPr lang="en-IN" sz="4400" dirty="0">
                <a:solidFill>
                  <a:srgbClr val="00B050"/>
                </a:solidFill>
                <a:latin typeface="Jokerman" panose="04090605060D06020702" pitchFamily="82" charset="0"/>
              </a:rPr>
              <a:t>		</a:t>
            </a:r>
          </a:p>
        </p:txBody>
      </p:sp>
      <p:sp>
        <p:nvSpPr>
          <p:cNvPr id="4" name="TextBox 3">
            <a:extLst>
              <a:ext uri="{FF2B5EF4-FFF2-40B4-BE49-F238E27FC236}">
                <a16:creationId xmlns:a16="http://schemas.microsoft.com/office/drawing/2014/main" id="{23ECA7E2-C72D-46F8-A13D-43B6366C51EE}"/>
              </a:ext>
            </a:extLst>
          </p:cNvPr>
          <p:cNvSpPr txBox="1"/>
          <p:nvPr/>
        </p:nvSpPr>
        <p:spPr>
          <a:xfrm>
            <a:off x="1917696" y="596644"/>
            <a:ext cx="8356597" cy="923330"/>
          </a:xfrm>
          <a:prstGeom prst="rect">
            <a:avLst/>
          </a:prstGeom>
          <a:noFill/>
        </p:spPr>
        <p:txBody>
          <a:bodyPr wrap="square">
            <a:spAutoFit/>
          </a:bodyPr>
          <a:lstStyle/>
          <a:p>
            <a:pPr algn="ctr"/>
            <a:r>
              <a:rPr lang="en-IN" sz="5400" dirty="0">
                <a:solidFill>
                  <a:srgbClr val="0070C0"/>
                </a:solidFill>
                <a:latin typeface="Gill Sans MT" panose="020B0502020104020203" pitchFamily="34" charset="0"/>
              </a:rPr>
              <a:t>Financial Analysis &amp; Modelling</a:t>
            </a:r>
          </a:p>
        </p:txBody>
      </p:sp>
      <p:sp>
        <p:nvSpPr>
          <p:cNvPr id="7" name="TextBox 6">
            <a:extLst>
              <a:ext uri="{FF2B5EF4-FFF2-40B4-BE49-F238E27FC236}">
                <a16:creationId xmlns:a16="http://schemas.microsoft.com/office/drawing/2014/main" id="{20C66049-0CEE-443F-AB1A-F122B49C5150}"/>
              </a:ext>
            </a:extLst>
          </p:cNvPr>
          <p:cNvSpPr txBox="1"/>
          <p:nvPr/>
        </p:nvSpPr>
        <p:spPr>
          <a:xfrm>
            <a:off x="1337729" y="1737173"/>
            <a:ext cx="9516533" cy="646331"/>
          </a:xfrm>
          <a:prstGeom prst="rect">
            <a:avLst/>
          </a:prstGeom>
          <a:noFill/>
        </p:spPr>
        <p:txBody>
          <a:bodyPr wrap="square">
            <a:spAutoFit/>
          </a:bodyPr>
          <a:lstStyle/>
          <a:p>
            <a:pPr algn="ctr"/>
            <a:r>
              <a:rPr lang="en-IN" sz="3600" dirty="0">
                <a:solidFill>
                  <a:srgbClr val="00B050"/>
                </a:solidFill>
                <a:latin typeface="Gill Sans MT" panose="020B0502020104020203" pitchFamily="34" charset="0"/>
              </a:rPr>
              <a:t>Cost &amp; Management Accounting - I</a:t>
            </a:r>
          </a:p>
        </p:txBody>
      </p:sp>
      <p:sp>
        <p:nvSpPr>
          <p:cNvPr id="2" name="TextBox 1">
            <a:extLst>
              <a:ext uri="{FF2B5EF4-FFF2-40B4-BE49-F238E27FC236}">
                <a16:creationId xmlns:a16="http://schemas.microsoft.com/office/drawing/2014/main" id="{5B636861-0DF7-5BBE-6727-2C8B7504F844}"/>
              </a:ext>
            </a:extLst>
          </p:cNvPr>
          <p:cNvSpPr txBox="1"/>
          <p:nvPr/>
        </p:nvSpPr>
        <p:spPr>
          <a:xfrm>
            <a:off x="381000" y="3189774"/>
            <a:ext cx="11353800" cy="2308324"/>
          </a:xfrm>
          <a:prstGeom prst="rect">
            <a:avLst/>
          </a:prstGeom>
          <a:noFill/>
        </p:spPr>
        <p:txBody>
          <a:bodyPr wrap="square">
            <a:spAutoFit/>
          </a:bodyPr>
          <a:lstStyle/>
          <a:p>
            <a:pPr algn="ctr"/>
            <a:endParaRPr lang="en-IN" sz="2800" dirty="0">
              <a:solidFill>
                <a:srgbClr val="002060"/>
              </a:solidFill>
            </a:endParaRPr>
          </a:p>
          <a:p>
            <a:pPr algn="ctr"/>
            <a:r>
              <a:rPr lang="en-IN" sz="2800" dirty="0">
                <a:solidFill>
                  <a:srgbClr val="002060"/>
                </a:solidFill>
              </a:rPr>
              <a:t>Best wishes </a:t>
            </a:r>
          </a:p>
          <a:p>
            <a:pPr algn="ctr"/>
            <a:r>
              <a:rPr lang="en-IN" sz="3200" dirty="0">
                <a:solidFill>
                  <a:srgbClr val="C00000"/>
                </a:solidFill>
              </a:rPr>
              <a:t>Dr R Narayanaswamy</a:t>
            </a:r>
          </a:p>
          <a:p>
            <a:pPr algn="ctr"/>
            <a:endParaRPr lang="en-IN" sz="2800" dirty="0"/>
          </a:p>
          <a:p>
            <a:pPr algn="ctr"/>
            <a:endParaRPr lang="en-IN" sz="2800" dirty="0">
              <a:solidFill>
                <a:schemeClr val="accent6">
                  <a:lumMod val="50000"/>
                </a:schemeClr>
              </a:solidFill>
            </a:endParaRPr>
          </a:p>
        </p:txBody>
      </p:sp>
      <p:pic>
        <p:nvPicPr>
          <p:cNvPr id="3" name="Picture 2">
            <a:hlinkClick r:id="rId3"/>
            <a:extLst>
              <a:ext uri="{FF2B5EF4-FFF2-40B4-BE49-F238E27FC236}">
                <a16:creationId xmlns:a16="http://schemas.microsoft.com/office/drawing/2014/main" id="{7B32D380-4952-854D-8BBC-F341E561E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848" y="5833529"/>
            <a:ext cx="660298" cy="660298"/>
          </a:xfrm>
          <a:prstGeom prst="rect">
            <a:avLst/>
          </a:prstGeom>
        </p:spPr>
      </p:pic>
    </p:spTree>
    <p:extLst>
      <p:ext uri="{BB962C8B-B14F-4D97-AF65-F5344CB8AC3E}">
        <p14:creationId xmlns:p14="http://schemas.microsoft.com/office/powerpoint/2010/main" val="4136980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7">
            <a:extLst>
              <a:ext uri="{FF2B5EF4-FFF2-40B4-BE49-F238E27FC236}">
                <a16:creationId xmlns:a16="http://schemas.microsoft.com/office/drawing/2014/main" id="{056FCEEA-E76F-50B6-7FA1-F16E6AF856D7}"/>
              </a:ext>
            </a:extLst>
          </p:cNvPr>
          <p:cNvGraphicFramePr>
            <a:graphicFrameLocks noChangeAspect="1"/>
          </p:cNvGraphicFramePr>
          <p:nvPr/>
        </p:nvGraphicFramePr>
        <p:xfrm>
          <a:off x="3724275" y="838200"/>
          <a:ext cx="4914900" cy="5791200"/>
        </p:xfrm>
        <a:graphic>
          <a:graphicData uri="http://schemas.openxmlformats.org/presentationml/2006/ole">
            <mc:AlternateContent xmlns:mc="http://schemas.openxmlformats.org/markup-compatibility/2006">
              <mc:Choice xmlns:v="urn:schemas-microsoft-com:vml" Requires="v">
                <p:oleObj name="Worksheet" r:id="rId3" imgW="4257675" imgH="4943475" progId="Excel.Sheet.8">
                  <p:embed/>
                </p:oleObj>
              </mc:Choice>
              <mc:Fallback>
                <p:oleObj name="Worksheet" r:id="rId3" imgW="4257675" imgH="4943475" progId="Excel.Sheet.8">
                  <p:embed/>
                  <p:pic>
                    <p:nvPicPr>
                      <p:cNvPr id="44034" name="Object 7">
                        <a:extLst>
                          <a:ext uri="{FF2B5EF4-FFF2-40B4-BE49-F238E27FC236}">
                            <a16:creationId xmlns:a16="http://schemas.microsoft.com/office/drawing/2014/main" id="{056FCEEA-E76F-50B6-7FA1-F16E6AF85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838200"/>
                        <a:ext cx="49149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5" name="Oval 5">
            <a:extLst>
              <a:ext uri="{FF2B5EF4-FFF2-40B4-BE49-F238E27FC236}">
                <a16:creationId xmlns:a16="http://schemas.microsoft.com/office/drawing/2014/main" id="{E791CEC3-58F6-0D0C-C213-44BEF6C21C85}"/>
              </a:ext>
            </a:extLst>
          </p:cNvPr>
          <p:cNvSpPr>
            <a:spLocks noChangeArrowheads="1"/>
          </p:cNvSpPr>
          <p:nvPr/>
        </p:nvSpPr>
        <p:spPr bwMode="auto">
          <a:xfrm>
            <a:off x="6934200" y="4800600"/>
            <a:ext cx="812800" cy="584200"/>
          </a:xfrm>
          <a:prstGeom prst="ellipse">
            <a:avLst/>
          </a:prstGeom>
          <a:noFill/>
          <a:ln w="254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37" name="Slide Number Placeholder 3">
            <a:extLst>
              <a:ext uri="{FF2B5EF4-FFF2-40B4-BE49-F238E27FC236}">
                <a16:creationId xmlns:a16="http://schemas.microsoft.com/office/drawing/2014/main" id="{3DFDA630-C4AC-74CD-0748-5CBD17589E25}"/>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2D0F6FC5-9FA0-4F02-B100-8D8C36284A7F}" type="slidenum">
              <a:rPr lang="en-US" altLang="en-US" sz="1000">
                <a:latin typeface="Times New Roman" panose="02020603050405020304" pitchFamily="18" charset="0"/>
              </a:rPr>
              <a:pPr algn="r" eaLnBrk="1" hangingPunct="1">
                <a:spcBef>
                  <a:spcPct val="0"/>
                </a:spcBef>
                <a:buClrTx/>
                <a:buSzTx/>
                <a:buFontTx/>
                <a:buNone/>
              </a:pPr>
              <a:t>20</a:t>
            </a:fld>
            <a:endParaRPr lang="en-US" altLang="en-US" sz="1000">
              <a:latin typeface="Times New Roman" panose="02020603050405020304" pitchFamily="18" charset="0"/>
            </a:endParaRPr>
          </a:p>
        </p:txBody>
      </p:sp>
      <p:sp>
        <p:nvSpPr>
          <p:cNvPr id="6" name="Title 1">
            <a:extLst>
              <a:ext uri="{FF2B5EF4-FFF2-40B4-BE49-F238E27FC236}">
                <a16:creationId xmlns:a16="http://schemas.microsoft.com/office/drawing/2014/main" id="{104BC6B5-1E54-0C6F-1751-4BE0EE783B90}"/>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7" name="Title 1">
            <a:extLst>
              <a:ext uri="{FF2B5EF4-FFF2-40B4-BE49-F238E27FC236}">
                <a16:creationId xmlns:a16="http://schemas.microsoft.com/office/drawing/2014/main" id="{531A06A7-5BE9-3883-8570-B6B536DADA8E}"/>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a:extLst>
              <a:ext uri="{FF2B5EF4-FFF2-40B4-BE49-F238E27FC236}">
                <a16:creationId xmlns:a16="http://schemas.microsoft.com/office/drawing/2014/main" id="{855548C9-20C2-E6E9-E3A2-F82F3D4194A2}"/>
              </a:ext>
            </a:extLst>
          </p:cNvPr>
          <p:cNvGraphicFramePr>
            <a:graphicFrameLocks noChangeAspect="1"/>
          </p:cNvGraphicFramePr>
          <p:nvPr/>
        </p:nvGraphicFramePr>
        <p:xfrm>
          <a:off x="3724275" y="787395"/>
          <a:ext cx="4914900" cy="5791200"/>
        </p:xfrm>
        <a:graphic>
          <a:graphicData uri="http://schemas.openxmlformats.org/presentationml/2006/ole">
            <mc:AlternateContent xmlns:mc="http://schemas.openxmlformats.org/markup-compatibility/2006">
              <mc:Choice xmlns:v="urn:schemas-microsoft-com:vml" Requires="v">
                <p:oleObj name="Worksheet" r:id="rId3" imgW="4257675" imgH="4943475" progId="Excel.Sheet.8">
                  <p:embed/>
                </p:oleObj>
              </mc:Choice>
              <mc:Fallback>
                <p:oleObj name="Worksheet" r:id="rId3" imgW="4257675" imgH="4943475" progId="Excel.Sheet.8">
                  <p:embed/>
                  <p:pic>
                    <p:nvPicPr>
                      <p:cNvPr id="46082" name="Object 2">
                        <a:extLst>
                          <a:ext uri="{FF2B5EF4-FFF2-40B4-BE49-F238E27FC236}">
                            <a16:creationId xmlns:a16="http://schemas.microsoft.com/office/drawing/2014/main" id="{855548C9-20C2-E6E9-E3A2-F82F3D419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787395"/>
                        <a:ext cx="49149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AutoShape 5">
            <a:extLst>
              <a:ext uri="{FF2B5EF4-FFF2-40B4-BE49-F238E27FC236}">
                <a16:creationId xmlns:a16="http://schemas.microsoft.com/office/drawing/2014/main" id="{81FD98EA-3788-888A-07A6-7B24769062C3}"/>
              </a:ext>
            </a:extLst>
          </p:cNvPr>
          <p:cNvSpPr>
            <a:spLocks noChangeArrowheads="1"/>
          </p:cNvSpPr>
          <p:nvPr/>
        </p:nvSpPr>
        <p:spPr bwMode="auto">
          <a:xfrm>
            <a:off x="3276600" y="5562600"/>
            <a:ext cx="685800" cy="381000"/>
          </a:xfrm>
          <a:prstGeom prst="rightArrow">
            <a:avLst>
              <a:gd name="adj1" fmla="val 50000"/>
              <a:gd name="adj2" fmla="val 45000"/>
            </a:avLst>
          </a:prstGeom>
          <a:solidFill>
            <a:srgbClr val="FF0000"/>
          </a:solidFill>
          <a:ln w="12700">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85" name="Slide Number Placeholder 3">
            <a:extLst>
              <a:ext uri="{FF2B5EF4-FFF2-40B4-BE49-F238E27FC236}">
                <a16:creationId xmlns:a16="http://schemas.microsoft.com/office/drawing/2014/main" id="{6B70ADF3-9969-34BD-3566-CE1AD6497FA2}"/>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773A54A8-FBC0-49D1-9E1F-C9121F181840}" type="slidenum">
              <a:rPr lang="en-US" altLang="en-US" sz="1000">
                <a:latin typeface="Times New Roman" panose="02020603050405020304" pitchFamily="18" charset="0"/>
              </a:rPr>
              <a:pPr algn="r" eaLnBrk="1" hangingPunct="1">
                <a:spcBef>
                  <a:spcPct val="0"/>
                </a:spcBef>
                <a:buClrTx/>
                <a:buSzTx/>
                <a:buFontTx/>
                <a:buNone/>
              </a:pPr>
              <a:t>21</a:t>
            </a:fld>
            <a:endParaRPr lang="en-US" altLang="en-US" sz="1000">
              <a:latin typeface="Times New Roman" panose="02020603050405020304" pitchFamily="18" charset="0"/>
            </a:endParaRPr>
          </a:p>
        </p:txBody>
      </p:sp>
      <p:sp>
        <p:nvSpPr>
          <p:cNvPr id="6" name="Title 1">
            <a:extLst>
              <a:ext uri="{FF2B5EF4-FFF2-40B4-BE49-F238E27FC236}">
                <a16:creationId xmlns:a16="http://schemas.microsoft.com/office/drawing/2014/main" id="{A9F62FF8-1BA9-C8AF-2B9F-ED3093CC6CAB}"/>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7" name="Title 1">
            <a:extLst>
              <a:ext uri="{FF2B5EF4-FFF2-40B4-BE49-F238E27FC236}">
                <a16:creationId xmlns:a16="http://schemas.microsoft.com/office/drawing/2014/main" id="{3891B581-C252-F45A-79C3-C2BF3C9BF634}"/>
              </a:ext>
            </a:extLst>
          </p:cNvPr>
          <p:cNvSpPr>
            <a:spLocks noGrp="1"/>
          </p:cNvSpPr>
          <p:nvPr>
            <p:ph type="title"/>
          </p:nvPr>
        </p:nvSpPr>
        <p:spPr>
          <a:xfrm>
            <a:off x="0" y="0"/>
            <a:ext cx="12192000" cy="543306"/>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Job Costing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547A3B6C-B04F-570B-6D8A-953A101E9FCE}"/>
              </a:ext>
            </a:extLst>
          </p:cNvPr>
          <p:cNvSpPr>
            <a:spLocks noChangeArrowheads="1"/>
          </p:cNvSpPr>
          <p:nvPr/>
        </p:nvSpPr>
        <p:spPr bwMode="auto">
          <a:xfrm>
            <a:off x="1828801" y="1905000"/>
            <a:ext cx="2473325" cy="857250"/>
          </a:xfrm>
          <a:prstGeom prst="rect">
            <a:avLst/>
          </a:prstGeom>
          <a:solidFill>
            <a:srgbClr val="C8FEC8"/>
          </a:solidFill>
          <a:ln w="38100" cmpd="dbl">
            <a:solidFill>
              <a:srgbClr val="000000"/>
            </a:solidFill>
            <a:miter lim="800000"/>
            <a:headEnd/>
            <a:tailEnd/>
          </a:ln>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400" b="1">
                <a:solidFill>
                  <a:srgbClr val="000000"/>
                </a:solidFill>
                <a:latin typeface="Arial" panose="020B0604020202020204" pitchFamily="34" charset="0"/>
              </a:rPr>
              <a:t>Production Order for Job</a:t>
            </a:r>
          </a:p>
        </p:txBody>
      </p:sp>
      <p:sp>
        <p:nvSpPr>
          <p:cNvPr id="37902" name="Rectangle 14">
            <a:extLst>
              <a:ext uri="{FF2B5EF4-FFF2-40B4-BE49-F238E27FC236}">
                <a16:creationId xmlns:a16="http://schemas.microsoft.com/office/drawing/2014/main" id="{03798C08-EAE9-7A35-DB55-1198E38385D3}"/>
              </a:ext>
            </a:extLst>
          </p:cNvPr>
          <p:cNvSpPr>
            <a:spLocks noChangeArrowheads="1"/>
          </p:cNvSpPr>
          <p:nvPr/>
        </p:nvSpPr>
        <p:spPr bwMode="auto">
          <a:xfrm>
            <a:off x="5029200" y="2895601"/>
            <a:ext cx="5181600" cy="912813"/>
          </a:xfrm>
          <a:prstGeom prst="rect">
            <a:avLst/>
          </a:prstGeom>
          <a:noFill/>
          <a:ln>
            <a:noFill/>
          </a:ln>
          <a:effectLst/>
        </p:spPr>
        <p:txBody>
          <a:bodyPr lIns="90488" tIns="44450" rIns="90488" bIns="44450">
            <a:spAutoFit/>
          </a:bodyPr>
          <a:lstStyle/>
          <a:p>
            <a:pPr algn="ctr">
              <a:spcBef>
                <a:spcPct val="50000"/>
              </a:spcBef>
              <a:defRPr/>
            </a:pPr>
            <a:r>
              <a:rPr lang="en-US" dirty="0">
                <a:latin typeface="Arial" charset="0"/>
              </a:rPr>
              <a:t>The materials requisition indicates the cost of</a:t>
            </a:r>
            <a:r>
              <a:rPr lang="en-US" dirty="0">
                <a:solidFill>
                  <a:srgbClr val="FFFFFF"/>
                </a:solidFill>
                <a:latin typeface="Arial" charset="0"/>
              </a:rPr>
              <a:t> </a:t>
            </a:r>
            <a:r>
              <a:rPr lang="en-US" b="1" dirty="0">
                <a:solidFill>
                  <a:srgbClr val="FC0128"/>
                </a:solidFill>
                <a:latin typeface="Arial" charset="0"/>
              </a:rPr>
              <a:t>direct material</a:t>
            </a:r>
            <a:r>
              <a:rPr lang="en-US" dirty="0">
                <a:latin typeface="Arial" charset="0"/>
              </a:rPr>
              <a:t> to charge to jobs and the cost of</a:t>
            </a:r>
            <a:r>
              <a:rPr lang="en-US" dirty="0">
                <a:solidFill>
                  <a:srgbClr val="FFFFFF"/>
                </a:solidFill>
                <a:latin typeface="Arial" charset="0"/>
              </a:rPr>
              <a:t> </a:t>
            </a:r>
            <a:r>
              <a:rPr lang="en-US" b="1" dirty="0">
                <a:solidFill>
                  <a:srgbClr val="00FF00"/>
                </a:solidFill>
                <a:effectLst>
                  <a:outerShdw blurRad="38100" dist="38100" dir="2700000" algn="tl">
                    <a:srgbClr val="C0C0C0"/>
                  </a:outerShdw>
                </a:effectLst>
                <a:latin typeface="Arial" charset="0"/>
              </a:rPr>
              <a:t>indirect material</a:t>
            </a:r>
            <a:r>
              <a:rPr lang="en-US" dirty="0">
                <a:solidFill>
                  <a:srgbClr val="00FF00"/>
                </a:solidFill>
                <a:latin typeface="Arial" charset="0"/>
              </a:rPr>
              <a:t>  </a:t>
            </a:r>
            <a:r>
              <a:rPr lang="en-US" dirty="0">
                <a:latin typeface="Arial" charset="0"/>
              </a:rPr>
              <a:t>to charge to overhead.</a:t>
            </a:r>
          </a:p>
        </p:txBody>
      </p:sp>
      <p:sp>
        <p:nvSpPr>
          <p:cNvPr id="54276" name="Rectangle 20">
            <a:extLst>
              <a:ext uri="{FF2B5EF4-FFF2-40B4-BE49-F238E27FC236}">
                <a16:creationId xmlns:a16="http://schemas.microsoft.com/office/drawing/2014/main" id="{E5F4F643-0329-A86C-C8C6-B01B394EC10E}"/>
              </a:ext>
            </a:extLst>
          </p:cNvPr>
          <p:cNvSpPr>
            <a:spLocks noChangeArrowheads="1"/>
          </p:cNvSpPr>
          <p:nvPr/>
        </p:nvSpPr>
        <p:spPr bwMode="auto">
          <a:xfrm>
            <a:off x="1828801" y="3200400"/>
            <a:ext cx="2473325" cy="857250"/>
          </a:xfrm>
          <a:prstGeom prst="rect">
            <a:avLst/>
          </a:prstGeom>
          <a:solidFill>
            <a:srgbClr val="C8FEC8"/>
          </a:solidFill>
          <a:ln w="38100" cmpd="dbl">
            <a:solidFill>
              <a:srgbClr val="000000"/>
            </a:solidFill>
            <a:miter lim="800000"/>
            <a:headEnd/>
            <a:tailEnd/>
          </a:ln>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2400" b="1">
                <a:solidFill>
                  <a:srgbClr val="000000"/>
                </a:solidFill>
                <a:latin typeface="Arial" panose="020B0604020202020204" pitchFamily="34" charset="0"/>
              </a:rPr>
              <a:t>Material Requisition</a:t>
            </a:r>
          </a:p>
        </p:txBody>
      </p:sp>
      <p:sp>
        <p:nvSpPr>
          <p:cNvPr id="54277" name="Rectangle 21">
            <a:extLst>
              <a:ext uri="{FF2B5EF4-FFF2-40B4-BE49-F238E27FC236}">
                <a16:creationId xmlns:a16="http://schemas.microsoft.com/office/drawing/2014/main" id="{40837630-74E0-A2C6-3BFC-9E668576E89A}"/>
              </a:ext>
            </a:extLst>
          </p:cNvPr>
          <p:cNvSpPr>
            <a:spLocks noChangeArrowheads="1"/>
          </p:cNvSpPr>
          <p:nvPr/>
        </p:nvSpPr>
        <p:spPr bwMode="auto">
          <a:xfrm>
            <a:off x="4953000" y="1990437"/>
            <a:ext cx="5486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spcBef>
                <a:spcPct val="50000"/>
              </a:spcBef>
              <a:buClrTx/>
              <a:buSzTx/>
              <a:buFontTx/>
              <a:buNone/>
            </a:pPr>
            <a:r>
              <a:rPr lang="en-US" altLang="en-US" sz="1800">
                <a:latin typeface="Arial" panose="020B0604020202020204" pitchFamily="34" charset="0"/>
              </a:rPr>
              <a:t>The production order for the job authorizes the start of the production process. </a:t>
            </a:r>
          </a:p>
        </p:txBody>
      </p:sp>
      <p:sp>
        <p:nvSpPr>
          <p:cNvPr id="54278" name="Rectangle 22">
            <a:extLst>
              <a:ext uri="{FF2B5EF4-FFF2-40B4-BE49-F238E27FC236}">
                <a16:creationId xmlns:a16="http://schemas.microsoft.com/office/drawing/2014/main" id="{5C5BA506-10CB-7739-362B-4B783CB28A3D}"/>
              </a:ext>
            </a:extLst>
          </p:cNvPr>
          <p:cNvSpPr>
            <a:spLocks noChangeArrowheads="1"/>
          </p:cNvSpPr>
          <p:nvPr/>
        </p:nvSpPr>
        <p:spPr bwMode="auto">
          <a:xfrm>
            <a:off x="1828800" y="4419601"/>
            <a:ext cx="3218382" cy="461665"/>
          </a:xfrm>
          <a:prstGeom prst="rect">
            <a:avLst/>
          </a:prstGeom>
          <a:solidFill>
            <a:srgbClr val="CCFFCC"/>
          </a:solidFill>
          <a:ln w="38100" cmpd="dbl">
            <a:solidFill>
              <a:schemeClr val="tx1"/>
            </a:solidFill>
            <a:miter lim="800000"/>
            <a:headEnd/>
            <a:tailEnd/>
          </a:ln>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1800" b="1">
                <a:solidFill>
                  <a:srgbClr val="000000"/>
                </a:solidFill>
                <a:latin typeface="Arial" panose="020B0604020202020204" pitchFamily="34" charset="0"/>
              </a:rPr>
              <a:t> </a:t>
            </a:r>
            <a:r>
              <a:rPr lang="en-US" altLang="en-US" sz="2400" b="1">
                <a:solidFill>
                  <a:srgbClr val="000000"/>
                </a:solidFill>
                <a:latin typeface="Arial" panose="020B0604020202020204" pitchFamily="34" charset="0"/>
              </a:rPr>
              <a:t>Labor Time Records</a:t>
            </a:r>
          </a:p>
        </p:txBody>
      </p:sp>
      <p:sp>
        <p:nvSpPr>
          <p:cNvPr id="37912" name="Rectangle 24">
            <a:extLst>
              <a:ext uri="{FF2B5EF4-FFF2-40B4-BE49-F238E27FC236}">
                <a16:creationId xmlns:a16="http://schemas.microsoft.com/office/drawing/2014/main" id="{F7C21099-4529-979A-A7BD-B7BB216D470B}"/>
              </a:ext>
            </a:extLst>
          </p:cNvPr>
          <p:cNvSpPr>
            <a:spLocks noChangeArrowheads="1"/>
          </p:cNvSpPr>
          <p:nvPr/>
        </p:nvSpPr>
        <p:spPr bwMode="auto">
          <a:xfrm>
            <a:off x="5105400" y="4038600"/>
            <a:ext cx="5181600" cy="915988"/>
          </a:xfrm>
          <a:prstGeom prst="rect">
            <a:avLst/>
          </a:prstGeom>
          <a:noFill/>
          <a:ln>
            <a:noFill/>
          </a:ln>
          <a:effectLst/>
        </p:spPr>
        <p:txBody>
          <a:bodyPr>
            <a:spAutoFit/>
          </a:bodyPr>
          <a:lstStyle/>
          <a:p>
            <a:pPr algn="ctr">
              <a:spcBef>
                <a:spcPct val="50000"/>
              </a:spcBef>
              <a:defRPr/>
            </a:pPr>
            <a:r>
              <a:rPr lang="en-US" dirty="0">
                <a:latin typeface="Arial" charset="0"/>
              </a:rPr>
              <a:t>Employee time tickets indicate the cost of</a:t>
            </a:r>
            <a:r>
              <a:rPr lang="en-US" b="1" dirty="0">
                <a:solidFill>
                  <a:srgbClr val="FFFFFF"/>
                </a:solidFill>
                <a:latin typeface="Arial" charset="0"/>
              </a:rPr>
              <a:t> </a:t>
            </a:r>
            <a:r>
              <a:rPr lang="en-US" b="1" dirty="0">
                <a:solidFill>
                  <a:schemeClr val="accent2"/>
                </a:solidFill>
                <a:latin typeface="Arial" charset="0"/>
              </a:rPr>
              <a:t>direct labor </a:t>
            </a:r>
            <a:r>
              <a:rPr lang="en-US" dirty="0">
                <a:latin typeface="Arial" charset="0"/>
              </a:rPr>
              <a:t>to charge to jobs and the cost of</a:t>
            </a:r>
            <a:r>
              <a:rPr lang="en-US" b="1" dirty="0">
                <a:latin typeface="Arial" charset="0"/>
              </a:rPr>
              <a:t> </a:t>
            </a:r>
            <a:r>
              <a:rPr lang="en-US" b="1" dirty="0">
                <a:solidFill>
                  <a:srgbClr val="FF0000"/>
                </a:solidFill>
                <a:effectLst>
                  <a:outerShdw blurRad="38100" dist="38100" dir="2700000" algn="tl">
                    <a:srgbClr val="C0C0C0"/>
                  </a:outerShdw>
                </a:effectLst>
                <a:latin typeface="Arial" charset="0"/>
              </a:rPr>
              <a:t>indirect labor</a:t>
            </a:r>
            <a:r>
              <a:rPr lang="en-US" b="1" dirty="0">
                <a:solidFill>
                  <a:srgbClr val="FF0000"/>
                </a:solidFill>
                <a:latin typeface="Arial" charset="0"/>
              </a:rPr>
              <a:t>  </a:t>
            </a:r>
            <a:r>
              <a:rPr lang="en-US" dirty="0">
                <a:latin typeface="Arial" charset="0"/>
              </a:rPr>
              <a:t>to charge to overhead.</a:t>
            </a:r>
          </a:p>
        </p:txBody>
      </p:sp>
      <p:sp>
        <p:nvSpPr>
          <p:cNvPr id="54280" name="Rectangle 25">
            <a:extLst>
              <a:ext uri="{FF2B5EF4-FFF2-40B4-BE49-F238E27FC236}">
                <a16:creationId xmlns:a16="http://schemas.microsoft.com/office/drawing/2014/main" id="{2F3A2C4A-16F3-212F-6914-F4125059FD7E}"/>
              </a:ext>
            </a:extLst>
          </p:cNvPr>
          <p:cNvSpPr>
            <a:spLocks noChangeArrowheads="1"/>
          </p:cNvSpPr>
          <p:nvPr/>
        </p:nvSpPr>
        <p:spPr bwMode="auto">
          <a:xfrm>
            <a:off x="6781801" y="5257800"/>
            <a:ext cx="368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1600" b="1">
                <a:solidFill>
                  <a:srgbClr val="000000"/>
                </a:solidFill>
                <a:latin typeface="Arial" panose="020B0604020202020204" pitchFamily="34" charset="0"/>
              </a:rPr>
              <a:t>Actual Cost Driver (or Activity Base)</a:t>
            </a:r>
          </a:p>
        </p:txBody>
      </p:sp>
      <p:sp>
        <p:nvSpPr>
          <p:cNvPr id="54281" name="Rectangle 26">
            <a:extLst>
              <a:ext uri="{FF2B5EF4-FFF2-40B4-BE49-F238E27FC236}">
                <a16:creationId xmlns:a16="http://schemas.microsoft.com/office/drawing/2014/main" id="{177617F9-F00A-1CD0-0806-03AB56369385}"/>
              </a:ext>
            </a:extLst>
          </p:cNvPr>
          <p:cNvSpPr>
            <a:spLocks noChangeArrowheads="1"/>
          </p:cNvSpPr>
          <p:nvPr/>
        </p:nvSpPr>
        <p:spPr bwMode="auto">
          <a:xfrm>
            <a:off x="8305800" y="5562601"/>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1800" b="1">
                <a:solidFill>
                  <a:srgbClr val="000000"/>
                </a:solidFill>
                <a:latin typeface="Arial" panose="020B0604020202020204" pitchFamily="34" charset="0"/>
              </a:rPr>
              <a:t>X</a:t>
            </a:r>
          </a:p>
        </p:txBody>
      </p:sp>
      <p:sp>
        <p:nvSpPr>
          <p:cNvPr id="54282" name="Rectangle 27">
            <a:extLst>
              <a:ext uri="{FF2B5EF4-FFF2-40B4-BE49-F238E27FC236}">
                <a16:creationId xmlns:a16="http://schemas.microsoft.com/office/drawing/2014/main" id="{C1F72FEF-6D20-F51D-F155-354D05516B9D}"/>
              </a:ext>
            </a:extLst>
          </p:cNvPr>
          <p:cNvSpPr>
            <a:spLocks noChangeArrowheads="1"/>
          </p:cNvSpPr>
          <p:nvPr/>
        </p:nvSpPr>
        <p:spPr bwMode="auto">
          <a:xfrm>
            <a:off x="6826250" y="5860127"/>
            <a:ext cx="3493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1800" b="1" dirty="0">
                <a:solidFill>
                  <a:srgbClr val="000000"/>
                </a:solidFill>
                <a:latin typeface="Arial" panose="020B0604020202020204" pitchFamily="34" charset="0"/>
              </a:rPr>
              <a:t>Predetermined Overhead Rate</a:t>
            </a:r>
          </a:p>
        </p:txBody>
      </p:sp>
      <p:sp>
        <p:nvSpPr>
          <p:cNvPr id="54283" name="Rectangle 28">
            <a:extLst>
              <a:ext uri="{FF2B5EF4-FFF2-40B4-BE49-F238E27FC236}">
                <a16:creationId xmlns:a16="http://schemas.microsoft.com/office/drawing/2014/main" id="{B619793B-FAA2-5FD6-208D-0B5978319880}"/>
              </a:ext>
            </a:extLst>
          </p:cNvPr>
          <p:cNvSpPr>
            <a:spLocks noChangeArrowheads="1"/>
          </p:cNvSpPr>
          <p:nvPr/>
        </p:nvSpPr>
        <p:spPr bwMode="auto">
          <a:xfrm>
            <a:off x="1828800" y="5334001"/>
            <a:ext cx="4748416" cy="461665"/>
          </a:xfrm>
          <a:prstGeom prst="rect">
            <a:avLst/>
          </a:prstGeom>
          <a:solidFill>
            <a:schemeClr val="accent1"/>
          </a:solidFill>
          <a:ln w="38100" cmpd="dbl">
            <a:solidFill>
              <a:schemeClr val="tx1"/>
            </a:solidFill>
            <a:miter lim="800000"/>
            <a:headEnd/>
            <a:tailEnd/>
          </a:ln>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r>
              <a:rPr lang="en-US" altLang="en-US" sz="2400" b="1">
                <a:solidFill>
                  <a:srgbClr val="000000"/>
                </a:solidFill>
                <a:latin typeface="Arial" panose="020B0604020202020204" pitchFamily="34" charset="0"/>
              </a:rPr>
              <a:t>Apply Manufacturing Overhead</a:t>
            </a:r>
          </a:p>
        </p:txBody>
      </p:sp>
      <p:sp>
        <p:nvSpPr>
          <p:cNvPr id="37917" name="Rectangle 29">
            <a:extLst>
              <a:ext uri="{FF2B5EF4-FFF2-40B4-BE49-F238E27FC236}">
                <a16:creationId xmlns:a16="http://schemas.microsoft.com/office/drawing/2014/main" id="{5C60FCC1-8874-8D67-3A1A-5E62A5C8C4F9}"/>
              </a:ext>
            </a:extLst>
          </p:cNvPr>
          <p:cNvSpPr>
            <a:spLocks noChangeArrowheads="1"/>
          </p:cNvSpPr>
          <p:nvPr/>
        </p:nvSpPr>
        <p:spPr bwMode="auto">
          <a:xfrm>
            <a:off x="0" y="10054"/>
            <a:ext cx="12192000" cy="646331"/>
          </a:xfrm>
          <a:prstGeom prst="rect">
            <a:avLst/>
          </a:prstGeom>
          <a:solidFill>
            <a:schemeClr val="accent2"/>
          </a:solidFill>
          <a:ln>
            <a:noFill/>
          </a:ln>
          <a:effectLst/>
        </p:spPr>
        <p:txBody>
          <a:bodyPr wrap="square">
            <a:spAutoFit/>
          </a:bodyPr>
          <a:lstStyle/>
          <a:p>
            <a:pPr algn="ctr" eaLnBrk="1" hangingPunct="1">
              <a:defRPr/>
            </a:pPr>
            <a:r>
              <a:rPr lang="en-US" sz="3600" dirty="0">
                <a:solidFill>
                  <a:schemeClr val="bg1"/>
                </a:solidFill>
              </a:rPr>
              <a:t>Job-Order Costing - Document Flow Summary</a:t>
            </a:r>
          </a:p>
        </p:txBody>
      </p:sp>
      <p:sp>
        <p:nvSpPr>
          <p:cNvPr id="54285" name="Slide Number Placeholder 3">
            <a:extLst>
              <a:ext uri="{FF2B5EF4-FFF2-40B4-BE49-F238E27FC236}">
                <a16:creationId xmlns:a16="http://schemas.microsoft.com/office/drawing/2014/main" id="{D731C0E6-BE79-17F7-D85C-27EBD16438B9}"/>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2D8CB130-4B43-4D58-8F79-AC5E386E297E}" type="slidenum">
              <a:rPr lang="en-US" altLang="en-US" sz="1000">
                <a:latin typeface="Times New Roman" panose="02020603050405020304" pitchFamily="18" charset="0"/>
              </a:rPr>
              <a:pPr algn="r" eaLnBrk="1" hangingPunct="1">
                <a:spcBef>
                  <a:spcPct val="0"/>
                </a:spcBef>
                <a:buClrTx/>
                <a:buSzTx/>
                <a:buFontTx/>
                <a:buNone/>
              </a:pPr>
              <a:t>22</a:t>
            </a:fld>
            <a:endParaRPr lang="en-US" altLang="en-US" sz="1000">
              <a:latin typeface="Times New Roman" panose="02020603050405020304" pitchFamily="18" charset="0"/>
            </a:endParaRPr>
          </a:p>
        </p:txBody>
      </p:sp>
      <p:sp>
        <p:nvSpPr>
          <p:cNvPr id="14" name="Title 1">
            <a:extLst>
              <a:ext uri="{FF2B5EF4-FFF2-40B4-BE49-F238E27FC236}">
                <a16:creationId xmlns:a16="http://schemas.microsoft.com/office/drawing/2014/main" id="{E1722E2C-4F26-9D4E-D216-18FA89F15C73}"/>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5">
            <a:extLst>
              <a:ext uri="{FF2B5EF4-FFF2-40B4-BE49-F238E27FC236}">
                <a16:creationId xmlns:a16="http://schemas.microsoft.com/office/drawing/2014/main" id="{55CF9C28-5EE1-9AE3-B7F4-33A53E7C216E}"/>
              </a:ext>
            </a:extLst>
          </p:cNvPr>
          <p:cNvGraphicFramePr>
            <a:graphicFrameLocks noChangeAspect="1"/>
          </p:cNvGraphicFramePr>
          <p:nvPr/>
        </p:nvGraphicFramePr>
        <p:xfrm>
          <a:off x="3297938" y="613350"/>
          <a:ext cx="5846062" cy="6028751"/>
        </p:xfrm>
        <a:graphic>
          <a:graphicData uri="http://schemas.openxmlformats.org/presentationml/2006/ole">
            <mc:AlternateContent xmlns:mc="http://schemas.openxmlformats.org/markup-compatibility/2006">
              <mc:Choice xmlns:v="urn:schemas-microsoft-com:vml" Requires="v">
                <p:oleObj name="Worksheet" r:id="rId3" imgW="3762375" imgH="4057650" progId="Excel.Sheet.8">
                  <p:embed/>
                </p:oleObj>
              </mc:Choice>
              <mc:Fallback>
                <p:oleObj name="Worksheet" r:id="rId3" imgW="3762375" imgH="4057650" progId="Excel.Sheet.8">
                  <p:embed/>
                  <p:pic>
                    <p:nvPicPr>
                      <p:cNvPr id="80898" name="Object 5">
                        <a:extLst>
                          <a:ext uri="{FF2B5EF4-FFF2-40B4-BE49-F238E27FC236}">
                            <a16:creationId xmlns:a16="http://schemas.microsoft.com/office/drawing/2014/main" id="{55CF9C28-5EE1-9AE3-B7F4-33A53E7C2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938" y="613350"/>
                        <a:ext cx="5846062" cy="6028751"/>
                      </a:xfrm>
                      <a:prstGeom prst="rect">
                        <a:avLst/>
                      </a:prstGeom>
                      <a:noFill/>
                      <a:ln>
                        <a:noFill/>
                      </a:ln>
                    </p:spPr>
                  </p:pic>
                </p:oleObj>
              </mc:Fallback>
            </mc:AlternateContent>
          </a:graphicData>
        </a:graphic>
      </p:graphicFrame>
      <p:sp>
        <p:nvSpPr>
          <p:cNvPr id="168966" name="Rectangle 6">
            <a:extLst>
              <a:ext uri="{FF2B5EF4-FFF2-40B4-BE49-F238E27FC236}">
                <a16:creationId xmlns:a16="http://schemas.microsoft.com/office/drawing/2014/main" id="{1BA96020-B872-D178-CDFF-9123FC798CEB}"/>
              </a:ext>
            </a:extLst>
          </p:cNvPr>
          <p:cNvSpPr>
            <a:spLocks noChangeArrowheads="1"/>
          </p:cNvSpPr>
          <p:nvPr/>
        </p:nvSpPr>
        <p:spPr bwMode="auto">
          <a:xfrm>
            <a:off x="0" y="28575"/>
            <a:ext cx="12192000" cy="584775"/>
          </a:xfrm>
          <a:prstGeom prst="rect">
            <a:avLst/>
          </a:prstGeom>
          <a:solidFill>
            <a:schemeClr val="accent2"/>
          </a:solidFill>
          <a:ln>
            <a:noFill/>
          </a:ln>
          <a:effectLst/>
        </p:spPr>
        <p:txBody>
          <a:bodyPr wrap="square">
            <a:spAutoFit/>
          </a:bodyPr>
          <a:lstStyle/>
          <a:p>
            <a:pPr eaLnBrk="1" hangingPunct="1">
              <a:defRPr/>
            </a:pPr>
            <a:r>
              <a:rPr lang="en-US" sz="3200" dirty="0">
                <a:solidFill>
                  <a:schemeClr val="bg1"/>
                </a:solidFill>
              </a:rPr>
              <a:t>Schedule of Cost of Goods Manufactured</a:t>
            </a:r>
          </a:p>
        </p:txBody>
      </p:sp>
      <p:sp>
        <p:nvSpPr>
          <p:cNvPr id="5" name="Title 1">
            <a:extLst>
              <a:ext uri="{FF2B5EF4-FFF2-40B4-BE49-F238E27FC236}">
                <a16:creationId xmlns:a16="http://schemas.microsoft.com/office/drawing/2014/main" id="{F670D0EB-0431-D907-8223-3A001E856841}"/>
              </a:ext>
            </a:extLst>
          </p:cNvPr>
          <p:cNvSpPr txBox="1">
            <a:spLocks/>
          </p:cNvSpPr>
          <p:nvPr/>
        </p:nvSpPr>
        <p:spPr>
          <a:xfrm>
            <a:off x="0" y="6642101"/>
            <a:ext cx="12192000" cy="183768"/>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3" name="Right Brace 2">
            <a:extLst>
              <a:ext uri="{FF2B5EF4-FFF2-40B4-BE49-F238E27FC236}">
                <a16:creationId xmlns:a16="http://schemas.microsoft.com/office/drawing/2014/main" id="{1FA732E1-7267-D36C-B7FD-675418C0188D}"/>
              </a:ext>
            </a:extLst>
          </p:cNvPr>
          <p:cNvSpPr/>
          <p:nvPr/>
        </p:nvSpPr>
        <p:spPr>
          <a:xfrm>
            <a:off x="2438400" y="3318933"/>
            <a:ext cx="790448" cy="172720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IN" b="1" dirty="0">
              <a:ln w="28575">
                <a:solidFill>
                  <a:schemeClr val="tx1"/>
                </a:solidFill>
              </a:ln>
            </a:endParaRPr>
          </a:p>
        </p:txBody>
      </p:sp>
      <p:sp>
        <p:nvSpPr>
          <p:cNvPr id="8" name="TextBox 7">
            <a:extLst>
              <a:ext uri="{FF2B5EF4-FFF2-40B4-BE49-F238E27FC236}">
                <a16:creationId xmlns:a16="http://schemas.microsoft.com/office/drawing/2014/main" id="{5B7E238A-B518-22D0-4427-321AE55579FE}"/>
              </a:ext>
            </a:extLst>
          </p:cNvPr>
          <p:cNvSpPr txBox="1"/>
          <p:nvPr/>
        </p:nvSpPr>
        <p:spPr>
          <a:xfrm>
            <a:off x="249938" y="3678525"/>
            <a:ext cx="6239932" cy="1015663"/>
          </a:xfrm>
          <a:prstGeom prst="rect">
            <a:avLst/>
          </a:prstGeom>
          <a:noFill/>
        </p:spPr>
        <p:txBody>
          <a:bodyPr wrap="square">
            <a:spAutoFit/>
          </a:bodyPr>
          <a:lstStyle/>
          <a:p>
            <a:r>
              <a:rPr lang="en-US" altLang="en-US" sz="2000" dirty="0"/>
              <a:t>It is overhead applied </a:t>
            </a:r>
          </a:p>
          <a:p>
            <a:r>
              <a:rPr lang="en-US" altLang="en-US" sz="2000" dirty="0"/>
              <a:t>and not overhead </a:t>
            </a:r>
          </a:p>
          <a:p>
            <a:r>
              <a:rPr lang="en-US" altLang="en-US" sz="2000" dirty="0"/>
              <a:t>actually incurred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ppt_x"/>
                                          </p:val>
                                        </p:tav>
                                        <p:tav tm="100000">
                                          <p:val>
                                            <p:strVal val="#ppt_x"/>
                                          </p:val>
                                        </p:tav>
                                      </p:tavLst>
                                    </p:anim>
                                    <p:anim calcmode="lin" valueType="num">
                                      <p:cBhvr additive="base">
                                        <p:cTn id="8" dur="500" fill="hold"/>
                                        <p:tgtEl>
                                          <p:spTgt spid="80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4">
            <a:extLst>
              <a:ext uri="{FF2B5EF4-FFF2-40B4-BE49-F238E27FC236}">
                <a16:creationId xmlns:a16="http://schemas.microsoft.com/office/drawing/2014/main" id="{56960391-4177-A313-3D50-8957EF7C97D3}"/>
              </a:ext>
            </a:extLst>
          </p:cNvPr>
          <p:cNvGraphicFramePr>
            <a:graphicFrameLocks noChangeAspect="1"/>
          </p:cNvGraphicFramePr>
          <p:nvPr/>
        </p:nvGraphicFramePr>
        <p:xfrm>
          <a:off x="2819400" y="1676400"/>
          <a:ext cx="6934200" cy="4038600"/>
        </p:xfrm>
        <a:graphic>
          <a:graphicData uri="http://schemas.openxmlformats.org/presentationml/2006/ole">
            <mc:AlternateContent xmlns:mc="http://schemas.openxmlformats.org/markup-compatibility/2006">
              <mc:Choice xmlns:v="urn:schemas-microsoft-com:vml" Requires="v">
                <p:oleObj name="Worksheet" r:id="rId3" imgW="3957775" imgH="1895967" progId="Excel.Sheet.8">
                  <p:embed/>
                </p:oleObj>
              </mc:Choice>
              <mc:Fallback>
                <p:oleObj name="Worksheet" r:id="rId3" imgW="3957775" imgH="1895967" progId="Excel.Sheet.8">
                  <p:embed/>
                  <p:pic>
                    <p:nvPicPr>
                      <p:cNvPr id="82946" name="Object 4">
                        <a:extLst>
                          <a:ext uri="{FF2B5EF4-FFF2-40B4-BE49-F238E27FC236}">
                            <a16:creationId xmlns:a16="http://schemas.microsoft.com/office/drawing/2014/main" id="{56960391-4177-A313-3D50-8957EF7C9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6934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8" name="Slide Number Placeholder 3">
            <a:extLst>
              <a:ext uri="{FF2B5EF4-FFF2-40B4-BE49-F238E27FC236}">
                <a16:creationId xmlns:a16="http://schemas.microsoft.com/office/drawing/2014/main" id="{07C05927-BC90-04DC-D428-FEF347D2C5B3}"/>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79C430D0-DC6A-40F5-B288-8A6135E08813}" type="slidenum">
              <a:rPr lang="en-US" altLang="en-US" sz="1000">
                <a:latin typeface="Times New Roman" panose="02020603050405020304" pitchFamily="18" charset="0"/>
              </a:rPr>
              <a:pPr algn="r" eaLnBrk="1" hangingPunct="1">
                <a:spcBef>
                  <a:spcPct val="0"/>
                </a:spcBef>
                <a:buClrTx/>
                <a:buSzTx/>
                <a:buFontTx/>
                <a:buNone/>
              </a:pPr>
              <a:t>24</a:t>
            </a:fld>
            <a:endParaRPr lang="en-US" altLang="en-US" sz="1000">
              <a:latin typeface="Times New Roman" panose="02020603050405020304" pitchFamily="18" charset="0"/>
            </a:endParaRPr>
          </a:p>
        </p:txBody>
      </p:sp>
      <p:sp>
        <p:nvSpPr>
          <p:cNvPr id="5" name="Rectangle 6">
            <a:extLst>
              <a:ext uri="{FF2B5EF4-FFF2-40B4-BE49-F238E27FC236}">
                <a16:creationId xmlns:a16="http://schemas.microsoft.com/office/drawing/2014/main" id="{CC7A7583-4D00-9102-DBAD-8FAA4BAD1750}"/>
              </a:ext>
            </a:extLst>
          </p:cNvPr>
          <p:cNvSpPr>
            <a:spLocks noChangeArrowheads="1"/>
          </p:cNvSpPr>
          <p:nvPr/>
        </p:nvSpPr>
        <p:spPr bwMode="auto">
          <a:xfrm>
            <a:off x="0" y="28575"/>
            <a:ext cx="12192000" cy="584775"/>
          </a:xfrm>
          <a:prstGeom prst="rect">
            <a:avLst/>
          </a:prstGeom>
          <a:solidFill>
            <a:schemeClr val="accent2"/>
          </a:solidFill>
          <a:ln>
            <a:noFill/>
          </a:ln>
          <a:effectLst/>
        </p:spPr>
        <p:txBody>
          <a:bodyPr wrap="square">
            <a:spAutoFit/>
          </a:bodyPr>
          <a:lstStyle/>
          <a:p>
            <a:pPr eaLnBrk="1" hangingPunct="1">
              <a:defRPr/>
            </a:pPr>
            <a:r>
              <a:rPr lang="en-US" sz="3200" dirty="0">
                <a:solidFill>
                  <a:schemeClr val="bg1"/>
                </a:solidFill>
              </a:rPr>
              <a:t>Schedule of Cost of Goods Sold</a:t>
            </a:r>
          </a:p>
        </p:txBody>
      </p:sp>
      <p:sp>
        <p:nvSpPr>
          <p:cNvPr id="6" name="Title 1">
            <a:extLst>
              <a:ext uri="{FF2B5EF4-FFF2-40B4-BE49-F238E27FC236}">
                <a16:creationId xmlns:a16="http://schemas.microsoft.com/office/drawing/2014/main" id="{3DAD1488-7AFB-17BF-087F-A21E4C0A59F4}"/>
              </a:ext>
            </a:extLst>
          </p:cNvPr>
          <p:cNvSpPr txBox="1">
            <a:spLocks/>
          </p:cNvSpPr>
          <p:nvPr/>
        </p:nvSpPr>
        <p:spPr>
          <a:xfrm>
            <a:off x="0" y="6502019"/>
            <a:ext cx="12192000" cy="323850"/>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7" name="Right Brace 6">
            <a:extLst>
              <a:ext uri="{FF2B5EF4-FFF2-40B4-BE49-F238E27FC236}">
                <a16:creationId xmlns:a16="http://schemas.microsoft.com/office/drawing/2014/main" id="{9A7EAE55-3E94-8BB3-1FF9-C001EC02A4F6}"/>
              </a:ext>
            </a:extLst>
          </p:cNvPr>
          <p:cNvSpPr/>
          <p:nvPr/>
        </p:nvSpPr>
        <p:spPr>
          <a:xfrm>
            <a:off x="1976796" y="4318000"/>
            <a:ext cx="790448" cy="1015663"/>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IN" b="1" dirty="0">
              <a:ln w="28575">
                <a:solidFill>
                  <a:schemeClr val="tx1"/>
                </a:solidFill>
              </a:ln>
            </a:endParaRPr>
          </a:p>
        </p:txBody>
      </p:sp>
      <p:sp>
        <p:nvSpPr>
          <p:cNvPr id="8" name="TextBox 7">
            <a:extLst>
              <a:ext uri="{FF2B5EF4-FFF2-40B4-BE49-F238E27FC236}">
                <a16:creationId xmlns:a16="http://schemas.microsoft.com/office/drawing/2014/main" id="{32A406C1-9ED9-5E7F-6F93-5927C5D2C92B}"/>
              </a:ext>
            </a:extLst>
          </p:cNvPr>
          <p:cNvSpPr txBox="1"/>
          <p:nvPr/>
        </p:nvSpPr>
        <p:spPr>
          <a:xfrm>
            <a:off x="0" y="4229246"/>
            <a:ext cx="2453977" cy="1015663"/>
          </a:xfrm>
          <a:prstGeom prst="rect">
            <a:avLst/>
          </a:prstGeom>
          <a:noFill/>
        </p:spPr>
        <p:txBody>
          <a:bodyPr wrap="square">
            <a:spAutoFit/>
          </a:bodyPr>
          <a:lstStyle/>
          <a:p>
            <a:r>
              <a:rPr lang="en-US" altLang="en-US" sz="2000" dirty="0"/>
              <a:t>Actual overheads goes</a:t>
            </a:r>
          </a:p>
          <a:p>
            <a:r>
              <a:rPr lang="en-US" altLang="en-US" sz="2000" dirty="0"/>
              <a:t>to Income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ppt_x"/>
                                          </p:val>
                                        </p:tav>
                                        <p:tav tm="100000">
                                          <p:val>
                                            <p:strVal val="#ppt_x"/>
                                          </p:val>
                                        </p:tav>
                                      </p:tavLst>
                                    </p:anim>
                                    <p:anim calcmode="lin" valueType="num">
                                      <p:cBhvr additive="base">
                                        <p:cTn id="8"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18DA29-420C-CD65-5361-FCB490055D9E}"/>
              </a:ext>
            </a:extLst>
          </p:cNvPr>
          <p:cNvPicPr>
            <a:picLocks noGrp="1" noChangeAspect="1"/>
          </p:cNvPicPr>
          <p:nvPr>
            <p:ph idx="1"/>
          </p:nvPr>
        </p:nvPicPr>
        <p:blipFill>
          <a:blip r:embed="rId3"/>
          <a:stretch>
            <a:fillRect/>
          </a:stretch>
        </p:blipFill>
        <p:spPr>
          <a:xfrm>
            <a:off x="2534975" y="520636"/>
            <a:ext cx="6549758" cy="5943123"/>
          </a:xfrm>
        </p:spPr>
      </p:pic>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6" name="Title 1">
            <a:extLst>
              <a:ext uri="{FF2B5EF4-FFF2-40B4-BE49-F238E27FC236}">
                <a16:creationId xmlns:a16="http://schemas.microsoft.com/office/drawing/2014/main" id="{A74CDCFB-4CD9-9911-817C-31F69AF0A135}"/>
              </a:ext>
            </a:extLst>
          </p:cNvPr>
          <p:cNvSpPr>
            <a:spLocks noGrp="1"/>
          </p:cNvSpPr>
          <p:nvPr>
            <p:ph type="title"/>
          </p:nvPr>
        </p:nvSpPr>
        <p:spPr>
          <a:xfrm>
            <a:off x="0" y="0"/>
            <a:ext cx="12192000" cy="463383"/>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600" dirty="0">
                <a:solidFill>
                  <a:schemeClr val="bg1"/>
                </a:solidFill>
              </a:rPr>
              <a:t>Let us see the schedules for Lake outfitters </a:t>
            </a:r>
          </a:p>
        </p:txBody>
      </p:sp>
      <p:sp>
        <p:nvSpPr>
          <p:cNvPr id="8" name="TextBox 7">
            <a:extLst>
              <a:ext uri="{FF2B5EF4-FFF2-40B4-BE49-F238E27FC236}">
                <a16:creationId xmlns:a16="http://schemas.microsoft.com/office/drawing/2014/main" id="{D4083466-DCFA-6B6A-CC7A-EE3DFC53F24F}"/>
              </a:ext>
            </a:extLst>
          </p:cNvPr>
          <p:cNvSpPr txBox="1"/>
          <p:nvPr/>
        </p:nvSpPr>
        <p:spPr>
          <a:xfrm>
            <a:off x="67732" y="2948908"/>
            <a:ext cx="2272508" cy="830997"/>
          </a:xfrm>
          <a:prstGeom prst="rect">
            <a:avLst/>
          </a:prstGeom>
          <a:solidFill>
            <a:schemeClr val="accent2"/>
          </a:solidFill>
        </p:spPr>
        <p:txBody>
          <a:bodyPr wrap="square">
            <a:spAutoFit/>
          </a:bodyPr>
          <a:lstStyle/>
          <a:p>
            <a:r>
              <a:rPr lang="en-US" sz="2400" dirty="0">
                <a:solidFill>
                  <a:schemeClr val="bg1"/>
                </a:solidFill>
              </a:rPr>
              <a:t>Costs of Goods Manufactured</a:t>
            </a:r>
            <a:endParaRPr lang="en-IN" sz="2400" dirty="0">
              <a:solidFill>
                <a:schemeClr val="bg1"/>
              </a:solidFill>
            </a:endParaRPr>
          </a:p>
        </p:txBody>
      </p:sp>
    </p:spTree>
    <p:extLst>
      <p:ext uri="{BB962C8B-B14F-4D97-AF65-F5344CB8AC3E}">
        <p14:creationId xmlns:p14="http://schemas.microsoft.com/office/powerpoint/2010/main" val="1387642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C9BFCF-41E2-F571-543F-322034E5A435}"/>
              </a:ext>
            </a:extLst>
          </p:cNvPr>
          <p:cNvPicPr>
            <a:picLocks noGrp="1" noChangeAspect="1"/>
          </p:cNvPicPr>
          <p:nvPr>
            <p:ph idx="1"/>
          </p:nvPr>
        </p:nvPicPr>
        <p:blipFill>
          <a:blip r:embed="rId3"/>
          <a:stretch>
            <a:fillRect/>
          </a:stretch>
        </p:blipFill>
        <p:spPr>
          <a:xfrm>
            <a:off x="2638160" y="1228725"/>
            <a:ext cx="7067550" cy="2200275"/>
          </a:xfrm>
        </p:spPr>
      </p:pic>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6" name="Title 1">
            <a:extLst>
              <a:ext uri="{FF2B5EF4-FFF2-40B4-BE49-F238E27FC236}">
                <a16:creationId xmlns:a16="http://schemas.microsoft.com/office/drawing/2014/main" id="{A74CDCFB-4CD9-9911-817C-31F69AF0A135}"/>
              </a:ext>
            </a:extLst>
          </p:cNvPr>
          <p:cNvSpPr>
            <a:spLocks noGrp="1"/>
          </p:cNvSpPr>
          <p:nvPr>
            <p:ph type="title"/>
          </p:nvPr>
        </p:nvSpPr>
        <p:spPr>
          <a:xfrm>
            <a:off x="0" y="0"/>
            <a:ext cx="12192000" cy="836712"/>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600" dirty="0">
                <a:solidFill>
                  <a:schemeClr val="bg1"/>
                </a:solidFill>
              </a:rPr>
              <a:t>Let us see the schedules for Lake outfitters </a:t>
            </a:r>
          </a:p>
        </p:txBody>
      </p:sp>
      <p:sp>
        <p:nvSpPr>
          <p:cNvPr id="7" name="TextBox 6">
            <a:extLst>
              <a:ext uri="{FF2B5EF4-FFF2-40B4-BE49-F238E27FC236}">
                <a16:creationId xmlns:a16="http://schemas.microsoft.com/office/drawing/2014/main" id="{76D7536B-47E4-C269-9203-6C3CC8BDEDE5}"/>
              </a:ext>
            </a:extLst>
          </p:cNvPr>
          <p:cNvSpPr txBox="1"/>
          <p:nvPr/>
        </p:nvSpPr>
        <p:spPr>
          <a:xfrm>
            <a:off x="213782" y="1497865"/>
            <a:ext cx="2272508" cy="830997"/>
          </a:xfrm>
          <a:prstGeom prst="rect">
            <a:avLst/>
          </a:prstGeom>
          <a:solidFill>
            <a:schemeClr val="accent2"/>
          </a:solidFill>
        </p:spPr>
        <p:txBody>
          <a:bodyPr wrap="square">
            <a:spAutoFit/>
          </a:bodyPr>
          <a:lstStyle/>
          <a:p>
            <a:r>
              <a:rPr lang="en-US" sz="2400" dirty="0">
                <a:solidFill>
                  <a:schemeClr val="bg1"/>
                </a:solidFill>
              </a:rPr>
              <a:t>Costs of Goods Sold</a:t>
            </a:r>
            <a:endParaRPr lang="en-IN" sz="2400" dirty="0">
              <a:solidFill>
                <a:schemeClr val="bg1"/>
              </a:solidFill>
            </a:endParaRPr>
          </a:p>
        </p:txBody>
      </p:sp>
      <p:sp>
        <p:nvSpPr>
          <p:cNvPr id="8" name="TextBox 7">
            <a:extLst>
              <a:ext uri="{FF2B5EF4-FFF2-40B4-BE49-F238E27FC236}">
                <a16:creationId xmlns:a16="http://schemas.microsoft.com/office/drawing/2014/main" id="{4A46D483-92C3-B9E5-A48B-2A371D5EE548}"/>
              </a:ext>
            </a:extLst>
          </p:cNvPr>
          <p:cNvSpPr txBox="1"/>
          <p:nvPr/>
        </p:nvSpPr>
        <p:spPr>
          <a:xfrm>
            <a:off x="213782" y="3860065"/>
            <a:ext cx="2272508" cy="830997"/>
          </a:xfrm>
          <a:prstGeom prst="rect">
            <a:avLst/>
          </a:prstGeom>
          <a:solidFill>
            <a:schemeClr val="accent2"/>
          </a:solidFill>
        </p:spPr>
        <p:txBody>
          <a:bodyPr wrap="square">
            <a:spAutoFit/>
          </a:bodyPr>
          <a:lstStyle/>
          <a:p>
            <a:r>
              <a:rPr lang="en-US" sz="2400" dirty="0">
                <a:solidFill>
                  <a:schemeClr val="bg1"/>
                </a:solidFill>
              </a:rPr>
              <a:t>Income Statement</a:t>
            </a:r>
            <a:endParaRPr lang="en-IN" sz="2400" dirty="0">
              <a:solidFill>
                <a:schemeClr val="bg1"/>
              </a:solidFill>
            </a:endParaRPr>
          </a:p>
        </p:txBody>
      </p:sp>
      <p:pic>
        <p:nvPicPr>
          <p:cNvPr id="10" name="Picture 9">
            <a:extLst>
              <a:ext uri="{FF2B5EF4-FFF2-40B4-BE49-F238E27FC236}">
                <a16:creationId xmlns:a16="http://schemas.microsoft.com/office/drawing/2014/main" id="{2CFF1618-4C83-259A-6B89-59B42E27B5A7}"/>
              </a:ext>
            </a:extLst>
          </p:cNvPr>
          <p:cNvPicPr>
            <a:picLocks noChangeAspect="1"/>
          </p:cNvPicPr>
          <p:nvPr/>
        </p:nvPicPr>
        <p:blipFill>
          <a:blip r:embed="rId4"/>
          <a:stretch>
            <a:fillRect/>
          </a:stretch>
        </p:blipFill>
        <p:spPr>
          <a:xfrm>
            <a:off x="2638160" y="3529012"/>
            <a:ext cx="6667500" cy="2543175"/>
          </a:xfrm>
          <a:prstGeom prst="rect">
            <a:avLst/>
          </a:prstGeom>
        </p:spPr>
      </p:pic>
    </p:spTree>
    <p:extLst>
      <p:ext uri="{BB962C8B-B14F-4D97-AF65-F5344CB8AC3E}">
        <p14:creationId xmlns:p14="http://schemas.microsoft.com/office/powerpoint/2010/main" val="26649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200" dirty="0">
                <a:solidFill>
                  <a:schemeClr val="bg1"/>
                </a:solidFill>
              </a:rPr>
              <a:t>Prepare Cost sheet and Income Statement with sensitivity analysis</a:t>
            </a:r>
          </a:p>
        </p:txBody>
      </p:sp>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pic>
        <p:nvPicPr>
          <p:cNvPr id="8" name="Picture 7">
            <a:extLst>
              <a:ext uri="{FF2B5EF4-FFF2-40B4-BE49-F238E27FC236}">
                <a16:creationId xmlns:a16="http://schemas.microsoft.com/office/drawing/2014/main" id="{4AB4EE7D-B037-A2C9-A338-0BD554F19C2A}"/>
              </a:ext>
            </a:extLst>
          </p:cNvPr>
          <p:cNvPicPr>
            <a:picLocks noChangeAspect="1"/>
          </p:cNvPicPr>
          <p:nvPr/>
        </p:nvPicPr>
        <p:blipFill>
          <a:blip r:embed="rId3"/>
          <a:stretch>
            <a:fillRect/>
          </a:stretch>
        </p:blipFill>
        <p:spPr>
          <a:xfrm>
            <a:off x="388771" y="822959"/>
            <a:ext cx="11362537" cy="5188373"/>
          </a:xfrm>
          <a:prstGeom prst="rect">
            <a:avLst/>
          </a:prstGeom>
        </p:spPr>
      </p:pic>
    </p:spTree>
    <p:extLst>
      <p:ext uri="{BB962C8B-B14F-4D97-AF65-F5344CB8AC3E}">
        <p14:creationId xmlns:p14="http://schemas.microsoft.com/office/powerpoint/2010/main" val="94618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6">
            <a:extLst>
              <a:ext uri="{FF2B5EF4-FFF2-40B4-BE49-F238E27FC236}">
                <a16:creationId xmlns:a16="http://schemas.microsoft.com/office/drawing/2014/main" id="{7B744A8E-41FE-465A-9E05-E6570D9B904E}"/>
              </a:ext>
            </a:extLst>
          </p:cNvPr>
          <p:cNvSpPr>
            <a:spLocks noGrp="1" noChangeArrowheads="1"/>
          </p:cNvSpPr>
          <p:nvPr>
            <p:ph idx="1"/>
          </p:nvPr>
        </p:nvSpPr>
        <p:spPr>
          <a:xfrm>
            <a:off x="1562100" y="340952"/>
            <a:ext cx="9067800" cy="1528664"/>
          </a:xfrm>
        </p:spPr>
        <p:txBody>
          <a:bodyPr>
            <a:normAutofit fontScale="85000" lnSpcReduction="20000"/>
          </a:bodyPr>
          <a:lstStyle/>
          <a:p>
            <a:pPr marL="0" indent="0" eaLnBrk="1" hangingPunct="1">
              <a:buFont typeface="Arial" panose="020B0604020202020204" pitchFamily="34" charset="0"/>
              <a:buNone/>
            </a:pPr>
            <a:endParaRPr lang="en-IN" altLang="en-US" dirty="0">
              <a:solidFill>
                <a:srgbClr val="002060"/>
              </a:solidFill>
            </a:endParaRPr>
          </a:p>
          <a:p>
            <a:pPr marL="0" indent="0" algn="ctr" eaLnBrk="1" hangingPunct="1">
              <a:buFont typeface="Arial" panose="020B0604020202020204" pitchFamily="34" charset="0"/>
              <a:buNone/>
            </a:pPr>
            <a:r>
              <a:rPr lang="en-IN" altLang="en-US" sz="5400" dirty="0">
                <a:solidFill>
                  <a:srgbClr val="0070C0"/>
                </a:solidFill>
                <a:latin typeface="Gill Sans MT" panose="020B0502020104020203" pitchFamily="34" charset="0"/>
              </a:rPr>
              <a:t>Happy Learning</a:t>
            </a:r>
            <a:endParaRPr lang="en-IN" altLang="en-US" sz="4400" dirty="0">
              <a:solidFill>
                <a:srgbClr val="0070C0"/>
              </a:solidFill>
              <a:latin typeface="Gill Sans MT" panose="020B0502020104020203" pitchFamily="34" charset="0"/>
            </a:endParaRPr>
          </a:p>
          <a:p>
            <a:pPr marL="0" indent="0" algn="ctr" eaLnBrk="1" hangingPunct="1">
              <a:buFont typeface="Arial" panose="020B0604020202020204" pitchFamily="34" charset="0"/>
              <a:buNone/>
            </a:pPr>
            <a:r>
              <a:rPr lang="en-IN" altLang="en-US" sz="4000" dirty="0">
                <a:solidFill>
                  <a:srgbClr val="00B050"/>
                </a:solidFill>
                <a:latin typeface="Gill Sans MT" panose="020B0502020104020203" pitchFamily="34" charset="0"/>
              </a:rPr>
              <a:t>            		</a:t>
            </a:r>
            <a:endParaRPr lang="en-IN" altLang="en-US" sz="6000" dirty="0">
              <a:solidFill>
                <a:srgbClr val="00B050"/>
              </a:solidFill>
              <a:latin typeface="Gill Sans MT" panose="020B0502020104020203" pitchFamily="34" charset="0"/>
            </a:endParaRPr>
          </a:p>
        </p:txBody>
      </p:sp>
      <p:sp>
        <p:nvSpPr>
          <p:cNvPr id="5" name="TextBox 4">
            <a:extLst>
              <a:ext uri="{FF2B5EF4-FFF2-40B4-BE49-F238E27FC236}">
                <a16:creationId xmlns:a16="http://schemas.microsoft.com/office/drawing/2014/main" id="{67D2D232-2BDF-4409-8258-F085664D82AF}"/>
              </a:ext>
            </a:extLst>
          </p:cNvPr>
          <p:cNvSpPr txBox="1">
            <a:spLocks noChangeArrowheads="1"/>
          </p:cNvSpPr>
          <p:nvPr/>
        </p:nvSpPr>
        <p:spPr bwMode="auto">
          <a:xfrm>
            <a:off x="2209800" y="4485701"/>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4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Best wishes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aphicFrame>
        <p:nvGraphicFramePr>
          <p:cNvPr id="29700" name="Object 8">
            <a:extLst>
              <a:ext uri="{FF2B5EF4-FFF2-40B4-BE49-F238E27FC236}">
                <a16:creationId xmlns:a16="http://schemas.microsoft.com/office/drawing/2014/main" id="{39762697-8121-406C-A136-4D052E0FF9F4}"/>
              </a:ext>
            </a:extLst>
          </p:cNvPr>
          <p:cNvGraphicFramePr>
            <a:graphicFrameLocks/>
          </p:cNvGraphicFramePr>
          <p:nvPr/>
        </p:nvGraphicFramePr>
        <p:xfrm>
          <a:off x="4629150" y="1952997"/>
          <a:ext cx="2933700" cy="2124075"/>
        </p:xfrm>
        <a:graphic>
          <a:graphicData uri="http://schemas.openxmlformats.org/presentationml/2006/ole">
            <mc:AlternateContent xmlns:mc="http://schemas.openxmlformats.org/markup-compatibility/2006">
              <mc:Choice xmlns:v="urn:schemas-microsoft-com:vml" Requires="v">
                <p:oleObj name="Clip" r:id="rId4" imgW="8322945" imgH="6010910" progId="MS_ClipArt_Gallery.2">
                  <p:embed/>
                </p:oleObj>
              </mc:Choice>
              <mc:Fallback>
                <p:oleObj name="Clip" r:id="rId4" imgW="8322945" imgH="6010910" progId="MS_ClipArt_Gallery.2">
                  <p:embed/>
                  <p:pic>
                    <p:nvPicPr>
                      <p:cNvPr id="29700" name="Object 8">
                        <a:extLst>
                          <a:ext uri="{FF2B5EF4-FFF2-40B4-BE49-F238E27FC236}">
                            <a16:creationId xmlns:a16="http://schemas.microsoft.com/office/drawing/2014/main" id="{39762697-8121-406C-A136-4D052E0FF9F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50" y="1952997"/>
                        <a:ext cx="29337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descr="A person with a mustache&#10;&#10;Description automatically generated">
            <a:extLst>
              <a:ext uri="{FF2B5EF4-FFF2-40B4-BE49-F238E27FC236}">
                <a16:creationId xmlns:a16="http://schemas.microsoft.com/office/drawing/2014/main" id="{96970347-FF95-CC39-DEBB-5596555A5B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903" b="29508"/>
          <a:stretch/>
        </p:blipFill>
        <p:spPr>
          <a:xfrm>
            <a:off x="11057965" y="116632"/>
            <a:ext cx="1041761" cy="1152128"/>
          </a:xfrm>
          <a:prstGeom prst="rect">
            <a:avLst/>
          </a:prstGeom>
          <a:ln>
            <a:noFill/>
          </a:ln>
          <a:effectLst>
            <a:softEdge rad="112500"/>
          </a:effectLst>
        </p:spPr>
      </p:pic>
      <p:sp>
        <p:nvSpPr>
          <p:cNvPr id="2" name="Title 1">
            <a:extLst>
              <a:ext uri="{FF2B5EF4-FFF2-40B4-BE49-F238E27FC236}">
                <a16:creationId xmlns:a16="http://schemas.microsoft.com/office/drawing/2014/main" id="{FA0B5220-AAEA-EF00-9420-DB48D0E56A10}"/>
              </a:ext>
            </a:extLst>
          </p:cNvPr>
          <p:cNvSpPr txBox="1"/>
          <p:nvPr/>
        </p:nvSpPr>
        <p:spPr>
          <a:xfrm>
            <a:off x="0" y="6524368"/>
            <a:ext cx="12192000" cy="301501"/>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lecswamy@gmail.com</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pPr algn="ctr"/>
            <a:r>
              <a:rPr lang="en-IN" dirty="0">
                <a:solidFill>
                  <a:schemeClr val="bg1"/>
                </a:solidFill>
              </a:rPr>
              <a:t>Cost Sheet – Integrating with </a:t>
            </a:r>
            <a:r>
              <a:rPr lang="en-IN">
                <a:solidFill>
                  <a:schemeClr val="bg1"/>
                </a:solidFill>
              </a:rPr>
              <a:t>Financial Accounting</a:t>
            </a:r>
            <a:endParaRPr lang="en-IN" dirty="0">
              <a:solidFill>
                <a:schemeClr val="bg1"/>
              </a:solidFill>
            </a:endParaRPr>
          </a:p>
        </p:txBody>
      </p:sp>
      <p:pic>
        <p:nvPicPr>
          <p:cNvPr id="6" name="Content Placeholder 5">
            <a:extLst>
              <a:ext uri="{FF2B5EF4-FFF2-40B4-BE49-F238E27FC236}">
                <a16:creationId xmlns:a16="http://schemas.microsoft.com/office/drawing/2014/main" id="{3A04F072-7197-4F4E-FBFF-C4DB01099953}"/>
              </a:ext>
            </a:extLst>
          </p:cNvPr>
          <p:cNvPicPr>
            <a:picLocks noGrp="1" noChangeAspect="1"/>
          </p:cNvPicPr>
          <p:nvPr>
            <p:ph idx="1"/>
          </p:nvPr>
        </p:nvPicPr>
        <p:blipFill>
          <a:blip r:embed="rId3"/>
          <a:stretch>
            <a:fillRect/>
          </a:stretch>
        </p:blipFill>
        <p:spPr>
          <a:xfrm>
            <a:off x="297590" y="696784"/>
            <a:ext cx="5798410" cy="5706533"/>
          </a:xfrm>
        </p:spPr>
      </p:pic>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pic>
        <p:nvPicPr>
          <p:cNvPr id="8" name="Picture 7">
            <a:extLst>
              <a:ext uri="{FF2B5EF4-FFF2-40B4-BE49-F238E27FC236}">
                <a16:creationId xmlns:a16="http://schemas.microsoft.com/office/drawing/2014/main" id="{321D1B8A-4A72-005C-6B0B-5B7482CB89AA}"/>
              </a:ext>
            </a:extLst>
          </p:cNvPr>
          <p:cNvPicPr>
            <a:picLocks noChangeAspect="1"/>
          </p:cNvPicPr>
          <p:nvPr/>
        </p:nvPicPr>
        <p:blipFill>
          <a:blip r:embed="rId4"/>
          <a:stretch>
            <a:fillRect/>
          </a:stretch>
        </p:blipFill>
        <p:spPr>
          <a:xfrm>
            <a:off x="6293909" y="696784"/>
            <a:ext cx="5429250" cy="2714625"/>
          </a:xfrm>
          <a:prstGeom prst="rect">
            <a:avLst/>
          </a:prstGeom>
        </p:spPr>
      </p:pic>
      <p:pic>
        <p:nvPicPr>
          <p:cNvPr id="10" name="Picture 9">
            <a:extLst>
              <a:ext uri="{FF2B5EF4-FFF2-40B4-BE49-F238E27FC236}">
                <a16:creationId xmlns:a16="http://schemas.microsoft.com/office/drawing/2014/main" id="{00D164C1-DE17-0BC6-A67B-35C367D74A70}"/>
              </a:ext>
            </a:extLst>
          </p:cNvPr>
          <p:cNvPicPr>
            <a:picLocks noChangeAspect="1"/>
          </p:cNvPicPr>
          <p:nvPr/>
        </p:nvPicPr>
        <p:blipFill>
          <a:blip r:embed="rId5"/>
          <a:stretch>
            <a:fillRect/>
          </a:stretch>
        </p:blipFill>
        <p:spPr>
          <a:xfrm>
            <a:off x="6322484" y="3782026"/>
            <a:ext cx="5400675" cy="2371725"/>
          </a:xfrm>
          <a:prstGeom prst="rect">
            <a:avLst/>
          </a:prstGeom>
        </p:spPr>
      </p:pic>
    </p:spTree>
    <p:extLst>
      <p:ext uri="{BB962C8B-B14F-4D97-AF65-F5344CB8AC3E}">
        <p14:creationId xmlns:p14="http://schemas.microsoft.com/office/powerpoint/2010/main" val="23900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200" dirty="0">
                <a:solidFill>
                  <a:schemeClr val="bg1"/>
                </a:solidFill>
              </a:rPr>
              <a:t>Prepare Cost sheet and Income Statement with sensitivity analysis</a:t>
            </a:r>
          </a:p>
        </p:txBody>
      </p:sp>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pic>
        <p:nvPicPr>
          <p:cNvPr id="14" name="Content Placeholder 13">
            <a:extLst>
              <a:ext uri="{FF2B5EF4-FFF2-40B4-BE49-F238E27FC236}">
                <a16:creationId xmlns:a16="http://schemas.microsoft.com/office/drawing/2014/main" id="{41C7FAF3-C6EA-E96E-0739-72AA9C54E5FB}"/>
              </a:ext>
            </a:extLst>
          </p:cNvPr>
          <p:cNvPicPr>
            <a:picLocks noGrp="1" noChangeAspect="1"/>
          </p:cNvPicPr>
          <p:nvPr>
            <p:ph idx="1"/>
          </p:nvPr>
        </p:nvPicPr>
        <p:blipFill>
          <a:blip r:embed="rId3"/>
          <a:stretch>
            <a:fillRect/>
          </a:stretch>
        </p:blipFill>
        <p:spPr>
          <a:xfrm>
            <a:off x="965451" y="719667"/>
            <a:ext cx="10085301" cy="5723466"/>
          </a:xfrm>
        </p:spPr>
      </p:pic>
    </p:spTree>
    <p:extLst>
      <p:ext uri="{BB962C8B-B14F-4D97-AF65-F5344CB8AC3E}">
        <p14:creationId xmlns:p14="http://schemas.microsoft.com/office/powerpoint/2010/main" val="367732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200" dirty="0">
                <a:solidFill>
                  <a:schemeClr val="bg1"/>
                </a:solidFill>
              </a:rPr>
              <a:t>Prepare Cost sheet and Income Statement with sensitivity analysis</a:t>
            </a:r>
          </a:p>
        </p:txBody>
      </p:sp>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pic>
        <p:nvPicPr>
          <p:cNvPr id="9" name="Content Placeholder 8">
            <a:extLst>
              <a:ext uri="{FF2B5EF4-FFF2-40B4-BE49-F238E27FC236}">
                <a16:creationId xmlns:a16="http://schemas.microsoft.com/office/drawing/2014/main" id="{9FDB385B-D187-87BB-D390-B79427D4B753}"/>
              </a:ext>
            </a:extLst>
          </p:cNvPr>
          <p:cNvPicPr>
            <a:picLocks noGrp="1" noChangeAspect="1"/>
          </p:cNvPicPr>
          <p:nvPr>
            <p:ph idx="1"/>
          </p:nvPr>
        </p:nvPicPr>
        <p:blipFill>
          <a:blip r:embed="rId3"/>
          <a:stretch>
            <a:fillRect/>
          </a:stretch>
        </p:blipFill>
        <p:spPr>
          <a:xfrm>
            <a:off x="846667" y="626968"/>
            <a:ext cx="10112155" cy="5739964"/>
          </a:xfrm>
        </p:spPr>
      </p:pic>
    </p:spTree>
    <p:extLst>
      <p:ext uri="{BB962C8B-B14F-4D97-AF65-F5344CB8AC3E}">
        <p14:creationId xmlns:p14="http://schemas.microsoft.com/office/powerpoint/2010/main" val="340677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200" dirty="0">
                <a:solidFill>
                  <a:schemeClr val="bg1"/>
                </a:solidFill>
              </a:rPr>
              <a:t>Prepare Cost sheet and Income Statement with sensitivity analysis</a:t>
            </a:r>
          </a:p>
        </p:txBody>
      </p:sp>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pic>
        <p:nvPicPr>
          <p:cNvPr id="7" name="Content Placeholder 6">
            <a:extLst>
              <a:ext uri="{FF2B5EF4-FFF2-40B4-BE49-F238E27FC236}">
                <a16:creationId xmlns:a16="http://schemas.microsoft.com/office/drawing/2014/main" id="{47BBB77D-3AF7-1D4F-57C3-2AFA3392821F}"/>
              </a:ext>
            </a:extLst>
          </p:cNvPr>
          <p:cNvPicPr>
            <a:picLocks noGrp="1" noChangeAspect="1"/>
          </p:cNvPicPr>
          <p:nvPr>
            <p:ph idx="1"/>
          </p:nvPr>
        </p:nvPicPr>
        <p:blipFill>
          <a:blip r:embed="rId3"/>
          <a:stretch>
            <a:fillRect/>
          </a:stretch>
        </p:blipFill>
        <p:spPr>
          <a:xfrm>
            <a:off x="980914" y="660400"/>
            <a:ext cx="8543822" cy="3435349"/>
          </a:xfrm>
        </p:spPr>
      </p:pic>
      <p:pic>
        <p:nvPicPr>
          <p:cNvPr id="10" name="Picture 9">
            <a:extLst>
              <a:ext uri="{FF2B5EF4-FFF2-40B4-BE49-F238E27FC236}">
                <a16:creationId xmlns:a16="http://schemas.microsoft.com/office/drawing/2014/main" id="{2AA1D816-30EF-C112-CF66-B9134632531A}"/>
              </a:ext>
            </a:extLst>
          </p:cNvPr>
          <p:cNvPicPr>
            <a:picLocks noChangeAspect="1"/>
          </p:cNvPicPr>
          <p:nvPr/>
        </p:nvPicPr>
        <p:blipFill>
          <a:blip r:embed="rId4"/>
          <a:stretch>
            <a:fillRect/>
          </a:stretch>
        </p:blipFill>
        <p:spPr>
          <a:xfrm>
            <a:off x="980915" y="4095749"/>
            <a:ext cx="8543822" cy="2083123"/>
          </a:xfrm>
          <a:prstGeom prst="rect">
            <a:avLst/>
          </a:prstGeom>
        </p:spPr>
      </p:pic>
    </p:spTree>
    <p:extLst>
      <p:ext uri="{BB962C8B-B14F-4D97-AF65-F5344CB8AC3E}">
        <p14:creationId xmlns:p14="http://schemas.microsoft.com/office/powerpoint/2010/main" val="129300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00" name="Rectangle 16">
            <a:extLst>
              <a:ext uri="{FF2B5EF4-FFF2-40B4-BE49-F238E27FC236}">
                <a16:creationId xmlns:a16="http://schemas.microsoft.com/office/drawing/2014/main" id="{8CACED06-AA98-F3A4-AF23-52FE95F3708C}"/>
              </a:ext>
            </a:extLst>
          </p:cNvPr>
          <p:cNvSpPr>
            <a:spLocks noChangeArrowheads="1"/>
          </p:cNvSpPr>
          <p:nvPr/>
        </p:nvSpPr>
        <p:spPr bwMode="auto">
          <a:xfrm>
            <a:off x="0" y="10048"/>
            <a:ext cx="12191999" cy="707886"/>
          </a:xfrm>
          <a:prstGeom prst="rect">
            <a:avLst/>
          </a:prstGeom>
          <a:solidFill>
            <a:schemeClr val="accent2"/>
          </a:solidFill>
          <a:ln>
            <a:noFill/>
          </a:ln>
          <a:effectLst/>
        </p:spPr>
        <p:txBody>
          <a:bodyPr wrap="square">
            <a:spAutoFit/>
          </a:bodyPr>
          <a:lstStyle/>
          <a:p>
            <a:pPr algn="ctr" eaLnBrk="1" hangingPunct="1">
              <a:defRPr/>
            </a:pPr>
            <a:r>
              <a:rPr lang="en-US" sz="4000" dirty="0">
                <a:solidFill>
                  <a:schemeClr val="bg1"/>
                </a:solidFill>
              </a:rPr>
              <a:t>Job Costing</a:t>
            </a:r>
          </a:p>
        </p:txBody>
      </p:sp>
      <p:sp>
        <p:nvSpPr>
          <p:cNvPr id="17415" name="Slide Number Placeholder 3">
            <a:extLst>
              <a:ext uri="{FF2B5EF4-FFF2-40B4-BE49-F238E27FC236}">
                <a16:creationId xmlns:a16="http://schemas.microsoft.com/office/drawing/2014/main" id="{31D14838-89B4-896D-EA3D-661C1EB21A92}"/>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1F77AE57-B1AB-43EC-8A4A-23EFACF65224}" type="slidenum">
              <a:rPr lang="en-US" altLang="en-US" sz="1000">
                <a:latin typeface="Times New Roman" panose="02020603050405020304" pitchFamily="18" charset="0"/>
              </a:rPr>
              <a:pPr algn="r" eaLnBrk="1" hangingPunct="1">
                <a:spcBef>
                  <a:spcPct val="0"/>
                </a:spcBef>
                <a:buClrTx/>
                <a:buSzTx/>
                <a:buFontTx/>
                <a:buNone/>
              </a:pPr>
              <a:t>7</a:t>
            </a:fld>
            <a:endParaRPr lang="en-US" altLang="en-US" sz="1000">
              <a:latin typeface="Times New Roman" panose="02020603050405020304" pitchFamily="18" charset="0"/>
            </a:endParaRPr>
          </a:p>
        </p:txBody>
      </p:sp>
      <p:sp>
        <p:nvSpPr>
          <p:cNvPr id="17" name="Title 1">
            <a:extLst>
              <a:ext uri="{FF2B5EF4-FFF2-40B4-BE49-F238E27FC236}">
                <a16:creationId xmlns:a16="http://schemas.microsoft.com/office/drawing/2014/main" id="{71663C3B-CDBB-880B-1024-7473C1A7A7D5}"/>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3" name="Content Placeholder 2">
            <a:extLst>
              <a:ext uri="{FF2B5EF4-FFF2-40B4-BE49-F238E27FC236}">
                <a16:creationId xmlns:a16="http://schemas.microsoft.com/office/drawing/2014/main" id="{2A497FD1-F9F8-0976-0B31-4B167CACB899}"/>
              </a:ext>
            </a:extLst>
          </p:cNvPr>
          <p:cNvSpPr>
            <a:spLocks noGrp="1"/>
          </p:cNvSpPr>
          <p:nvPr>
            <p:ph idx="1"/>
          </p:nvPr>
        </p:nvSpPr>
        <p:spPr>
          <a:xfrm>
            <a:off x="96252" y="717934"/>
            <a:ext cx="11999494" cy="5973993"/>
          </a:xfrm>
        </p:spPr>
        <p:txBody>
          <a:bodyPr>
            <a:normAutofit/>
          </a:bodyPr>
          <a:lstStyle/>
          <a:p>
            <a:r>
              <a:rPr lang="en-US" altLang="en-US" sz="3200" dirty="0">
                <a:solidFill>
                  <a:srgbClr val="002060"/>
                </a:solidFill>
                <a:latin typeface="+mn-lt"/>
              </a:rPr>
              <a:t>Used for production of large, unique, high-cost items.</a:t>
            </a:r>
          </a:p>
          <a:p>
            <a:r>
              <a:rPr lang="en-US" altLang="en-US" sz="3200" dirty="0">
                <a:solidFill>
                  <a:srgbClr val="002060"/>
                </a:solidFill>
                <a:latin typeface="+mn-lt"/>
              </a:rPr>
              <a:t>Built to order rather than mass produced.</a:t>
            </a:r>
          </a:p>
          <a:p>
            <a:r>
              <a:rPr lang="en-US" altLang="en-US" sz="3200" dirty="0">
                <a:solidFill>
                  <a:srgbClr val="002060"/>
                </a:solidFill>
                <a:latin typeface="+mn-lt"/>
              </a:rPr>
              <a:t>Many costs can be directly traced to each job.</a:t>
            </a:r>
          </a:p>
          <a:p>
            <a:r>
              <a:rPr lang="en-US" altLang="en-US" sz="3200" dirty="0">
                <a:solidFill>
                  <a:srgbClr val="C00000"/>
                </a:solidFill>
                <a:latin typeface="+mn-lt"/>
              </a:rPr>
              <a:t>Two types</a:t>
            </a:r>
            <a:r>
              <a:rPr lang="en-US" altLang="en-US" sz="3200" dirty="0">
                <a:latin typeface="+mn-lt"/>
              </a:rPr>
              <a:t>:</a:t>
            </a:r>
          </a:p>
          <a:p>
            <a:r>
              <a:rPr lang="en-US" altLang="en-US" sz="3200" dirty="0">
                <a:solidFill>
                  <a:srgbClr val="00B050"/>
                </a:solidFill>
                <a:latin typeface="+mn-lt"/>
              </a:rPr>
              <a:t>Job-shop operations </a:t>
            </a:r>
            <a:r>
              <a:rPr lang="en-US" altLang="en-US" sz="3200" dirty="0">
                <a:solidFill>
                  <a:srgbClr val="002060"/>
                </a:solidFill>
                <a:latin typeface="+mn-lt"/>
              </a:rPr>
              <a:t>- Products manufactured in very low volumes or one at a time</a:t>
            </a:r>
          </a:p>
          <a:p>
            <a:r>
              <a:rPr lang="en-US" altLang="en-US" sz="3200" dirty="0">
                <a:solidFill>
                  <a:srgbClr val="00B050"/>
                </a:solidFill>
                <a:latin typeface="+mn-lt"/>
              </a:rPr>
              <a:t>Batch-production operations </a:t>
            </a:r>
            <a:r>
              <a:rPr lang="en-US" altLang="en-US" sz="3200" dirty="0">
                <a:solidFill>
                  <a:srgbClr val="002060"/>
                </a:solidFill>
                <a:latin typeface="+mn-lt"/>
              </a:rPr>
              <a:t>- Multiple products in batches of relatively small quantity</a:t>
            </a:r>
          </a:p>
          <a:p>
            <a:r>
              <a:rPr lang="en-US" altLang="en-US" sz="3200" dirty="0">
                <a:solidFill>
                  <a:srgbClr val="C00000"/>
                </a:solidFill>
                <a:latin typeface="+mn-lt"/>
              </a:rPr>
              <a:t>Typical job-order cost applications:</a:t>
            </a:r>
            <a:r>
              <a:rPr lang="en-US" altLang="en-US" sz="3200" dirty="0">
                <a:solidFill>
                  <a:srgbClr val="002060"/>
                </a:solidFill>
                <a:latin typeface="+mn-lt"/>
              </a:rPr>
              <a:t> Special-order printing, Building construction</a:t>
            </a:r>
          </a:p>
          <a:p>
            <a:r>
              <a:rPr lang="en-US" altLang="en-US" sz="3200" dirty="0">
                <a:solidFill>
                  <a:srgbClr val="002060"/>
                </a:solidFill>
                <a:latin typeface="+mn-lt"/>
              </a:rPr>
              <a:t>Also used in the </a:t>
            </a:r>
            <a:r>
              <a:rPr lang="en-US" altLang="en-US" sz="3200" dirty="0">
                <a:solidFill>
                  <a:srgbClr val="C00000"/>
                </a:solidFill>
                <a:latin typeface="+mn-lt"/>
              </a:rPr>
              <a:t>service</a:t>
            </a:r>
            <a:r>
              <a:rPr lang="en-US" altLang="en-US" sz="3200" dirty="0">
                <a:solidFill>
                  <a:srgbClr val="002060"/>
                </a:solidFill>
                <a:latin typeface="+mn-lt"/>
              </a:rPr>
              <a:t> industry – Hospitals, Law firms</a:t>
            </a:r>
          </a:p>
          <a:p>
            <a:endParaRPr lang="en-US" altLang="en-US" sz="2800" dirty="0">
              <a:latin typeface="+mn-lt"/>
            </a:endParaRPr>
          </a:p>
          <a:p>
            <a:endParaRPr lang="en-US" altLang="en-US" sz="2800" dirty="0">
              <a:latin typeface="+mn-lt"/>
            </a:endParaRPr>
          </a:p>
          <a:p>
            <a:endParaRPr lang="en-US" altLang="en-US" sz="2800" dirty="0">
              <a:latin typeface="+mn-lt"/>
            </a:endParaRPr>
          </a:p>
          <a:p>
            <a:endParaRPr lang="en-US" altLang="en-US" sz="2800" dirty="0">
              <a:latin typeface="+mn-lt"/>
            </a:endParaRPr>
          </a:p>
          <a:p>
            <a:endParaRPr lang="en-IN" dirty="0"/>
          </a:p>
        </p:txBody>
      </p:sp>
    </p:spTree>
    <p:extLst>
      <p:ext uri="{BB962C8B-B14F-4D97-AF65-F5344CB8AC3E}">
        <p14:creationId xmlns:p14="http://schemas.microsoft.com/office/powerpoint/2010/main" val="246395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933" y="1286933"/>
            <a:ext cx="11760200" cy="4841637"/>
          </a:xfrm>
        </p:spPr>
        <p:txBody>
          <a:bodyPr>
            <a:normAutofit/>
          </a:bodyPr>
          <a:lstStyle/>
          <a:p>
            <a:r>
              <a:rPr lang="en-US" dirty="0">
                <a:solidFill>
                  <a:srgbClr val="C00000"/>
                </a:solidFill>
              </a:rPr>
              <a:t>Lake Outfitters</a:t>
            </a:r>
            <a:r>
              <a:rPr lang="en-US" dirty="0">
                <a:solidFill>
                  <a:srgbClr val="002060"/>
                </a:solidFill>
              </a:rPr>
              <a:t>, a small manufacturer of canoes and small boats near Lake Placid, New York, uses job-order costing to accumulate the costs of each of its products. Job-order costing is well suited to companies like Lake Outfitters that manufacture relatively small numbers of distinct products. </a:t>
            </a:r>
          </a:p>
          <a:p>
            <a:r>
              <a:rPr lang="en-US" dirty="0">
                <a:solidFill>
                  <a:srgbClr val="002060"/>
                </a:solidFill>
              </a:rPr>
              <a:t>In a job-order costing system, direct material, direct labor, and manufacturing overhead are first assigned to each production job, such as a set number of canoes of a particular type. Then the cost of the production job is averaged across the number of units in the job. These costs comprise the inputs of the product-costing system.</a:t>
            </a:r>
          </a:p>
          <a:p>
            <a:r>
              <a:rPr lang="en-US" dirty="0">
                <a:solidFill>
                  <a:srgbClr val="002060"/>
                </a:solidFill>
              </a:rPr>
              <a:t>The company has received a job of producing 80 deluxe aluminum fishing boats (Job No. F16). Let us check up the job Costing for this case.</a:t>
            </a:r>
            <a:endParaRPr lang="en-IN" dirty="0">
              <a:solidFill>
                <a:srgbClr val="002060"/>
              </a:solidFill>
            </a:endParaRPr>
          </a:p>
        </p:txBody>
      </p:sp>
      <p:sp>
        <p:nvSpPr>
          <p:cNvPr id="5" name="Title 1">
            <a:extLst>
              <a:ext uri="{FF2B5EF4-FFF2-40B4-BE49-F238E27FC236}">
                <a16:creationId xmlns:a16="http://schemas.microsoft.com/office/drawing/2014/main" id="{E18A4E8C-C54B-4FC1-B964-32917A04F506}"/>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6" name="Title 1">
            <a:extLst>
              <a:ext uri="{FF2B5EF4-FFF2-40B4-BE49-F238E27FC236}">
                <a16:creationId xmlns:a16="http://schemas.microsoft.com/office/drawing/2014/main" id="{A74CDCFB-4CD9-9911-817C-31F69AF0A135}"/>
              </a:ext>
            </a:extLst>
          </p:cNvPr>
          <p:cNvSpPr>
            <a:spLocks noGrp="1"/>
          </p:cNvSpPr>
          <p:nvPr>
            <p:ph type="title"/>
          </p:nvPr>
        </p:nvSpPr>
        <p:spPr>
          <a:xfrm>
            <a:off x="0" y="0"/>
            <a:ext cx="12192000" cy="836712"/>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IN" sz="3600" dirty="0">
                <a:solidFill>
                  <a:schemeClr val="bg1"/>
                </a:solidFill>
              </a:rPr>
              <a:t>Job costing in manufacturing industry – Lake outfitters </a:t>
            </a:r>
          </a:p>
        </p:txBody>
      </p:sp>
    </p:spTree>
    <p:extLst>
      <p:ext uri="{BB962C8B-B14F-4D97-AF65-F5344CB8AC3E}">
        <p14:creationId xmlns:p14="http://schemas.microsoft.com/office/powerpoint/2010/main" val="32891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2">
            <a:extLst>
              <a:ext uri="{FF2B5EF4-FFF2-40B4-BE49-F238E27FC236}">
                <a16:creationId xmlns:a16="http://schemas.microsoft.com/office/drawing/2014/main" id="{FC6DDA84-E049-5CA0-B3A6-B2BF3B5DF563}"/>
              </a:ext>
            </a:extLst>
          </p:cNvPr>
          <p:cNvSpPr>
            <a:spLocks/>
          </p:cNvSpPr>
          <p:nvPr/>
        </p:nvSpPr>
        <p:spPr bwMode="auto">
          <a:xfrm>
            <a:off x="6561667" y="4433632"/>
            <a:ext cx="3776133" cy="1890968"/>
          </a:xfrm>
          <a:custGeom>
            <a:avLst/>
            <a:gdLst>
              <a:gd name="T0" fmla="*/ 2147483646 w 2040"/>
              <a:gd name="T1" fmla="*/ 2147483646 h 574"/>
              <a:gd name="T2" fmla="*/ 2147483646 w 2040"/>
              <a:gd name="T3" fmla="*/ 2147483646 h 574"/>
              <a:gd name="T4" fmla="*/ 2147483646 w 2040"/>
              <a:gd name="T5" fmla="*/ 2147483646 h 574"/>
              <a:gd name="T6" fmla="*/ 2147483646 w 2040"/>
              <a:gd name="T7" fmla="*/ 2147483646 h 574"/>
              <a:gd name="T8" fmla="*/ 2147483646 w 2040"/>
              <a:gd name="T9" fmla="*/ 2147483646 h 574"/>
              <a:gd name="T10" fmla="*/ 2147483646 w 2040"/>
              <a:gd name="T11" fmla="*/ 2147483646 h 574"/>
              <a:gd name="T12" fmla="*/ 2147483646 w 2040"/>
              <a:gd name="T13" fmla="*/ 2147483646 h 574"/>
              <a:gd name="T14" fmla="*/ 2147483646 w 2040"/>
              <a:gd name="T15" fmla="*/ 2147483646 h 574"/>
              <a:gd name="T16" fmla="*/ 2147483646 w 2040"/>
              <a:gd name="T17" fmla="*/ 2147483646 h 574"/>
              <a:gd name="T18" fmla="*/ 2147483646 w 2040"/>
              <a:gd name="T19" fmla="*/ 2147483646 h 574"/>
              <a:gd name="T20" fmla="*/ 2147483646 w 2040"/>
              <a:gd name="T21" fmla="*/ 2147483646 h 574"/>
              <a:gd name="T22" fmla="*/ 2147483646 w 2040"/>
              <a:gd name="T23" fmla="*/ 2147483646 h 574"/>
              <a:gd name="T24" fmla="*/ 2147483646 w 2040"/>
              <a:gd name="T25" fmla="*/ 2147483646 h 574"/>
              <a:gd name="T26" fmla="*/ 2147483646 w 2040"/>
              <a:gd name="T27" fmla="*/ 2147483646 h 574"/>
              <a:gd name="T28" fmla="*/ 2147483646 w 2040"/>
              <a:gd name="T29" fmla="*/ 2147483646 h 574"/>
              <a:gd name="T30" fmla="*/ 2147483646 w 2040"/>
              <a:gd name="T31" fmla="*/ 2147483646 h 574"/>
              <a:gd name="T32" fmla="*/ 2147483646 w 2040"/>
              <a:gd name="T33" fmla="*/ 2147483646 h 574"/>
              <a:gd name="T34" fmla="*/ 2147483646 w 2040"/>
              <a:gd name="T35" fmla="*/ 2147483646 h 574"/>
              <a:gd name="T36" fmla="*/ 2147483646 w 2040"/>
              <a:gd name="T37" fmla="*/ 2147483646 h 574"/>
              <a:gd name="T38" fmla="*/ 2147483646 w 2040"/>
              <a:gd name="T39" fmla="*/ 0 h 574"/>
              <a:gd name="T40" fmla="*/ 2147483646 w 2040"/>
              <a:gd name="T41" fmla="*/ 2147483646 h 574"/>
              <a:gd name="T42" fmla="*/ 2147483646 w 2040"/>
              <a:gd name="T43" fmla="*/ 2147483646 h 574"/>
              <a:gd name="T44" fmla="*/ 2147483646 w 2040"/>
              <a:gd name="T45" fmla="*/ 2147483646 h 574"/>
              <a:gd name="T46" fmla="*/ 0 w 2040"/>
              <a:gd name="T47" fmla="*/ 2147483646 h 574"/>
              <a:gd name="T48" fmla="*/ 0 w 2040"/>
              <a:gd name="T49" fmla="*/ 2147483646 h 574"/>
              <a:gd name="T50" fmla="*/ 0 w 2040"/>
              <a:gd name="T51" fmla="*/ 2147483646 h 574"/>
              <a:gd name="T52" fmla="*/ 2147483646 w 2040"/>
              <a:gd name="T53" fmla="*/ 2147483646 h 574"/>
              <a:gd name="T54" fmla="*/ 2147483646 w 2040"/>
              <a:gd name="T55" fmla="*/ 2147483646 h 574"/>
              <a:gd name="T56" fmla="*/ 2147483646 w 2040"/>
              <a:gd name="T57" fmla="*/ 2147483646 h 574"/>
              <a:gd name="T58" fmla="*/ 2147483646 w 2040"/>
              <a:gd name="T59" fmla="*/ 2147483646 h 574"/>
              <a:gd name="T60" fmla="*/ 2147483646 w 2040"/>
              <a:gd name="T61" fmla="*/ 2147483646 h 574"/>
              <a:gd name="T62" fmla="*/ 2147483646 w 2040"/>
              <a:gd name="T63" fmla="*/ 2147483646 h 574"/>
              <a:gd name="T64" fmla="*/ 2147483646 w 2040"/>
              <a:gd name="T65" fmla="*/ 2147483646 h 574"/>
              <a:gd name="T66" fmla="*/ 2147483646 w 2040"/>
              <a:gd name="T67" fmla="*/ 2147483646 h 574"/>
              <a:gd name="T68" fmla="*/ 2147483646 w 2040"/>
              <a:gd name="T69" fmla="*/ 2147483646 h 574"/>
              <a:gd name="T70" fmla="*/ 2147483646 w 2040"/>
              <a:gd name="T71" fmla="*/ 2147483646 h 574"/>
              <a:gd name="T72" fmla="*/ 2147483646 w 2040"/>
              <a:gd name="T73" fmla="*/ 2147483646 h 574"/>
              <a:gd name="T74" fmla="*/ 2147483646 w 2040"/>
              <a:gd name="T75" fmla="*/ 2147483646 h 574"/>
              <a:gd name="T76" fmla="*/ 2147483646 w 2040"/>
              <a:gd name="T77" fmla="*/ 2147483646 h 574"/>
              <a:gd name="T78" fmla="*/ 2147483646 w 2040"/>
              <a:gd name="T79" fmla="*/ 2147483646 h 574"/>
              <a:gd name="T80" fmla="*/ 2147483646 w 2040"/>
              <a:gd name="T81" fmla="*/ 2147483646 h 574"/>
              <a:gd name="T82" fmla="*/ 2147483646 w 2040"/>
              <a:gd name="T83" fmla="*/ 2147483646 h 574"/>
              <a:gd name="T84" fmla="*/ 2147483646 w 2040"/>
              <a:gd name="T85" fmla="*/ 2147483646 h 574"/>
              <a:gd name="T86" fmla="*/ 2147483646 w 2040"/>
              <a:gd name="T87" fmla="*/ 2147483646 h 574"/>
              <a:gd name="T88" fmla="*/ 2147483646 w 2040"/>
              <a:gd name="T89" fmla="*/ 2147483646 h 574"/>
              <a:gd name="T90" fmla="*/ 2147483646 w 2040"/>
              <a:gd name="T91" fmla="*/ 2147483646 h 574"/>
              <a:gd name="T92" fmla="*/ 2147483646 w 2040"/>
              <a:gd name="T93" fmla="*/ 2147483646 h 5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40"/>
              <a:gd name="T142" fmla="*/ 0 h 574"/>
              <a:gd name="T143" fmla="*/ 2040 w 2040"/>
              <a:gd name="T144" fmla="*/ 574 h 5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40" h="574">
                <a:moveTo>
                  <a:pt x="1380" y="105"/>
                </a:moveTo>
                <a:lnTo>
                  <a:pt x="1380" y="222"/>
                </a:lnTo>
                <a:lnTo>
                  <a:pt x="517" y="222"/>
                </a:lnTo>
                <a:lnTo>
                  <a:pt x="465" y="220"/>
                </a:lnTo>
                <a:lnTo>
                  <a:pt x="424" y="217"/>
                </a:lnTo>
                <a:lnTo>
                  <a:pt x="384" y="211"/>
                </a:lnTo>
                <a:lnTo>
                  <a:pt x="343" y="203"/>
                </a:lnTo>
                <a:lnTo>
                  <a:pt x="304" y="193"/>
                </a:lnTo>
                <a:lnTo>
                  <a:pt x="266" y="181"/>
                </a:lnTo>
                <a:lnTo>
                  <a:pt x="228" y="166"/>
                </a:lnTo>
                <a:lnTo>
                  <a:pt x="201" y="153"/>
                </a:lnTo>
                <a:lnTo>
                  <a:pt x="176" y="138"/>
                </a:lnTo>
                <a:lnTo>
                  <a:pt x="154" y="123"/>
                </a:lnTo>
                <a:lnTo>
                  <a:pt x="130" y="106"/>
                </a:lnTo>
                <a:lnTo>
                  <a:pt x="111" y="91"/>
                </a:lnTo>
                <a:lnTo>
                  <a:pt x="92" y="74"/>
                </a:lnTo>
                <a:lnTo>
                  <a:pt x="76" y="56"/>
                </a:lnTo>
                <a:lnTo>
                  <a:pt x="59" y="39"/>
                </a:lnTo>
                <a:lnTo>
                  <a:pt x="48" y="23"/>
                </a:lnTo>
                <a:lnTo>
                  <a:pt x="34" y="0"/>
                </a:lnTo>
                <a:lnTo>
                  <a:pt x="19" y="20"/>
                </a:lnTo>
                <a:lnTo>
                  <a:pt x="10" y="37"/>
                </a:lnTo>
                <a:lnTo>
                  <a:pt x="2" y="58"/>
                </a:lnTo>
                <a:lnTo>
                  <a:pt x="0" y="80"/>
                </a:lnTo>
                <a:lnTo>
                  <a:pt x="0" y="100"/>
                </a:lnTo>
                <a:lnTo>
                  <a:pt x="0" y="125"/>
                </a:lnTo>
                <a:lnTo>
                  <a:pt x="5" y="152"/>
                </a:lnTo>
                <a:lnTo>
                  <a:pt x="10" y="178"/>
                </a:lnTo>
                <a:lnTo>
                  <a:pt x="19" y="203"/>
                </a:lnTo>
                <a:lnTo>
                  <a:pt x="35" y="230"/>
                </a:lnTo>
                <a:lnTo>
                  <a:pt x="52" y="254"/>
                </a:lnTo>
                <a:lnTo>
                  <a:pt x="76" y="277"/>
                </a:lnTo>
                <a:lnTo>
                  <a:pt x="106" y="305"/>
                </a:lnTo>
                <a:lnTo>
                  <a:pt x="133" y="325"/>
                </a:lnTo>
                <a:lnTo>
                  <a:pt x="168" y="351"/>
                </a:lnTo>
                <a:lnTo>
                  <a:pt x="214" y="376"/>
                </a:lnTo>
                <a:lnTo>
                  <a:pt x="252" y="394"/>
                </a:lnTo>
                <a:lnTo>
                  <a:pt x="301" y="415"/>
                </a:lnTo>
                <a:lnTo>
                  <a:pt x="351" y="430"/>
                </a:lnTo>
                <a:lnTo>
                  <a:pt x="400" y="441"/>
                </a:lnTo>
                <a:lnTo>
                  <a:pt x="470" y="449"/>
                </a:lnTo>
                <a:lnTo>
                  <a:pt x="527" y="451"/>
                </a:lnTo>
                <a:lnTo>
                  <a:pt x="583" y="451"/>
                </a:lnTo>
                <a:lnTo>
                  <a:pt x="1380" y="451"/>
                </a:lnTo>
                <a:lnTo>
                  <a:pt x="1380" y="573"/>
                </a:lnTo>
                <a:lnTo>
                  <a:pt x="2039" y="340"/>
                </a:lnTo>
                <a:lnTo>
                  <a:pt x="1380" y="105"/>
                </a:lnTo>
              </a:path>
            </a:pathLst>
          </a:custGeom>
          <a:solidFill>
            <a:srgbClr val="FF8000"/>
          </a:solidFill>
          <a:ln w="12700" cap="rnd" cmpd="sng">
            <a:solidFill>
              <a:srgbClr val="FF8000"/>
            </a:solidFill>
            <a:prstDash val="solid"/>
            <a:round/>
            <a:headEnd type="none" w="med" len="med"/>
            <a:tailEnd type="none" w="med" len="med"/>
          </a:ln>
        </p:spPr>
        <p:txBody>
          <a:bodyPr/>
          <a:lstStyle/>
          <a:p>
            <a:endParaRPr lang="en-IN"/>
          </a:p>
        </p:txBody>
      </p:sp>
      <p:graphicFrame>
        <p:nvGraphicFramePr>
          <p:cNvPr id="23555" name="Object 4">
            <a:extLst>
              <a:ext uri="{FF2B5EF4-FFF2-40B4-BE49-F238E27FC236}">
                <a16:creationId xmlns:a16="http://schemas.microsoft.com/office/drawing/2014/main" id="{FF9D6100-FC16-9E0D-0D60-9F82B634CA7F}"/>
              </a:ext>
            </a:extLst>
          </p:cNvPr>
          <p:cNvGraphicFramePr>
            <a:graphicFrameLocks noGrp="1"/>
          </p:cNvGraphicFramePr>
          <p:nvPr>
            <p:ph type="clipArt" sz="half" idx="1"/>
          </p:nvPr>
        </p:nvGraphicFramePr>
        <p:xfrm>
          <a:off x="2743200" y="2400300"/>
          <a:ext cx="2971800" cy="3200400"/>
        </p:xfrm>
        <a:graphic>
          <a:graphicData uri="http://schemas.openxmlformats.org/presentationml/2006/ole">
            <mc:AlternateContent xmlns:mc="http://schemas.openxmlformats.org/markup-compatibility/2006">
              <mc:Choice xmlns:v="urn:schemas-microsoft-com:vml" Requires="v">
                <p:oleObj name="Clip" r:id="rId3" imgW="2895718" imgH="3124394" progId="MS_ClipArt_Gallery.2">
                  <p:embed/>
                </p:oleObj>
              </mc:Choice>
              <mc:Fallback>
                <p:oleObj name="Clip" r:id="rId3" imgW="2895718" imgH="3124394" progId="MS_ClipArt_Gallery.2">
                  <p:embed/>
                  <p:pic>
                    <p:nvPicPr>
                      <p:cNvPr id="23555" name="Object 4">
                        <a:extLst>
                          <a:ext uri="{FF2B5EF4-FFF2-40B4-BE49-F238E27FC236}">
                            <a16:creationId xmlns:a16="http://schemas.microsoft.com/office/drawing/2014/main" id="{FF9D6100-FC16-9E0D-0D60-9F82B634CA7F}"/>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400300"/>
                        <a:ext cx="2971800" cy="3200400"/>
                      </a:xfrm>
                      <a:prstGeom prst="rect">
                        <a:avLst/>
                      </a:prstGeom>
                      <a:noFill/>
                      <a:ln>
                        <a:noFill/>
                      </a:ln>
                      <a:effectLst/>
                      <a:extLst>
                        <a:ext uri="{909E8E84-426E-40DD-AFC4-6F175D3DCCD1}">
                          <a14:hiddenFill xmlns:a14="http://schemas.microsoft.com/office/drawing/2010/main">
                            <a:solidFill>
                              <a:schemeClr val="bg1">
                                <a:alpha val="94116"/>
                              </a:schemeClr>
                            </a:solidFill>
                          </a14:hiddenFill>
                        </a:ext>
                        <a:ext uri="{91240B29-F687-4F45-9708-019B960494DF}">
                          <a14:hiddenLine xmlns:a14="http://schemas.microsoft.com/office/drawing/2010/main" w="12700">
                            <a:solidFill>
                              <a:srgbClr val="3A548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Rectangle 3">
            <a:extLst>
              <a:ext uri="{FF2B5EF4-FFF2-40B4-BE49-F238E27FC236}">
                <a16:creationId xmlns:a16="http://schemas.microsoft.com/office/drawing/2014/main" id="{FCBFD9C5-1521-6A4F-C66F-E3106063F224}"/>
              </a:ext>
            </a:extLst>
          </p:cNvPr>
          <p:cNvSpPr>
            <a:spLocks noGrp="1" noChangeArrowheads="1"/>
          </p:cNvSpPr>
          <p:nvPr>
            <p:ph type="body" sz="half" idx="2"/>
          </p:nvPr>
        </p:nvSpPr>
        <p:spPr>
          <a:xfrm>
            <a:off x="6172200" y="1671639"/>
            <a:ext cx="4394200" cy="2714625"/>
          </a:xfrm>
          <a:extLst>
            <a:ext uri="{909E8E84-426E-40DD-AFC4-6F175D3DCCD1}">
              <a14:hiddenFill xmlns:a14="http://schemas.microsoft.com/office/drawing/2010/main">
                <a:solidFill>
                  <a:schemeClr val="bg1">
                    <a:alpha val="94116"/>
                  </a:schemeClr>
                </a:solidFill>
              </a14:hiddenFill>
            </a:ext>
            <a:ext uri="{91240B29-F687-4F45-9708-019B960494DF}">
              <a14:hiddenLine xmlns:a14="http://schemas.microsoft.com/office/drawing/2010/main" w="38100">
                <a:solidFill>
                  <a:srgbClr val="3A5482"/>
                </a:solidFill>
                <a:miter lim="800000"/>
                <a:headEnd/>
                <a:tailEnd/>
              </a14:hiddenLine>
            </a:ext>
          </a:extLst>
        </p:spPr>
        <p:txBody>
          <a:bodyPr vert="horz" lIns="90488" tIns="44450" rIns="90488" bIns="44450" rtlCol="0">
            <a:normAutofit/>
          </a:bodyPr>
          <a:lstStyle/>
          <a:p>
            <a:pPr algn="ctr" eaLnBrk="1" hangingPunct="1">
              <a:lnSpc>
                <a:spcPct val="85000"/>
              </a:lnSpc>
              <a:buFontTx/>
              <a:buNone/>
            </a:pPr>
            <a:r>
              <a:rPr lang="en-US" altLang="en-US" sz="3300" dirty="0"/>
              <a:t>The primary document for tracking the costs associated with a given job is the </a:t>
            </a:r>
          </a:p>
          <a:p>
            <a:pPr algn="ctr" eaLnBrk="1" hangingPunct="1">
              <a:lnSpc>
                <a:spcPct val="85000"/>
              </a:lnSpc>
              <a:buFontTx/>
              <a:buNone/>
            </a:pPr>
            <a:r>
              <a:rPr lang="en-US" altLang="en-US" sz="4000" dirty="0">
                <a:solidFill>
                  <a:schemeClr val="accent1"/>
                </a:solidFill>
              </a:rPr>
              <a:t>Job-cost record</a:t>
            </a:r>
            <a:r>
              <a:rPr lang="en-US" altLang="en-US" sz="3300" dirty="0">
                <a:solidFill>
                  <a:srgbClr val="7FFF00"/>
                </a:solidFill>
              </a:rPr>
              <a:t>.</a:t>
            </a:r>
          </a:p>
        </p:txBody>
      </p:sp>
      <p:sp>
        <p:nvSpPr>
          <p:cNvPr id="23557" name="Rectangle 5">
            <a:extLst>
              <a:ext uri="{FF2B5EF4-FFF2-40B4-BE49-F238E27FC236}">
                <a16:creationId xmlns:a16="http://schemas.microsoft.com/office/drawing/2014/main" id="{2C28D778-E461-E68D-C6D9-56BB326C1B66}"/>
              </a:ext>
            </a:extLst>
          </p:cNvPr>
          <p:cNvSpPr>
            <a:spLocks noChangeArrowheads="1"/>
          </p:cNvSpPr>
          <p:nvPr/>
        </p:nvSpPr>
        <p:spPr bwMode="auto">
          <a:xfrm>
            <a:off x="7196667" y="5309932"/>
            <a:ext cx="266382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spcBef>
                <a:spcPct val="50000"/>
              </a:spcBef>
              <a:buClrTx/>
              <a:buSzTx/>
              <a:buFontTx/>
              <a:buNone/>
            </a:pPr>
            <a:r>
              <a:rPr lang="en-US" altLang="en-US" sz="2000" b="1" dirty="0">
                <a:solidFill>
                  <a:srgbClr val="FFFFFF"/>
                </a:solidFill>
                <a:latin typeface="Arial" panose="020B0604020202020204" pitchFamily="34" charset="0"/>
              </a:rPr>
              <a:t>Let’s investigate </a:t>
            </a:r>
          </a:p>
        </p:txBody>
      </p:sp>
      <p:sp>
        <p:nvSpPr>
          <p:cNvPr id="23559" name="Slide Number Placeholder 3">
            <a:extLst>
              <a:ext uri="{FF2B5EF4-FFF2-40B4-BE49-F238E27FC236}">
                <a16:creationId xmlns:a16="http://schemas.microsoft.com/office/drawing/2014/main" id="{B58FC8FE-2023-464B-79A7-FB403B5D856E}"/>
              </a:ext>
            </a:extLst>
          </p:cNvPr>
          <p:cNvSpPr txBox="1">
            <a:spLocks noGrp="1"/>
          </p:cNvSpPr>
          <p:nvPr/>
        </p:nvSpPr>
        <p:spPr bwMode="auto">
          <a:xfrm>
            <a:off x="9982200" y="6477000"/>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r" eaLnBrk="1" hangingPunct="1">
              <a:spcBef>
                <a:spcPct val="0"/>
              </a:spcBef>
              <a:buClrTx/>
              <a:buSzTx/>
              <a:buFontTx/>
              <a:buNone/>
            </a:pPr>
            <a:r>
              <a:rPr lang="en-US" altLang="en-US" sz="1000">
                <a:latin typeface="Times New Roman" panose="02020603050405020304" pitchFamily="18" charset="0"/>
              </a:rPr>
              <a:t>3-</a:t>
            </a:r>
            <a:fld id="{ADE0B79A-E1AE-4308-859C-4480E5685FFE}" type="slidenum">
              <a:rPr lang="en-US" altLang="en-US" sz="1000">
                <a:latin typeface="Times New Roman" panose="02020603050405020304" pitchFamily="18" charset="0"/>
              </a:rPr>
              <a:pPr algn="r" eaLnBrk="1" hangingPunct="1">
                <a:spcBef>
                  <a:spcPct val="0"/>
                </a:spcBef>
                <a:buClrTx/>
                <a:buSzTx/>
                <a:buFontTx/>
                <a:buNone/>
              </a:pPr>
              <a:t>9</a:t>
            </a:fld>
            <a:endParaRPr lang="en-US" altLang="en-US" sz="1000">
              <a:latin typeface="Times New Roman" panose="02020603050405020304" pitchFamily="18" charset="0"/>
            </a:endParaRPr>
          </a:p>
        </p:txBody>
      </p:sp>
      <p:sp>
        <p:nvSpPr>
          <p:cNvPr id="8" name="Title 1">
            <a:extLst>
              <a:ext uri="{FF2B5EF4-FFF2-40B4-BE49-F238E27FC236}">
                <a16:creationId xmlns:a16="http://schemas.microsoft.com/office/drawing/2014/main" id="{0BC18594-2C66-0FDE-53D0-772CC2D313ED}"/>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a:t>
            </a:r>
            <a:r>
              <a:rPr lang="en-IN" sz="2000" dirty="0" err="1">
                <a:solidFill>
                  <a:prstClr val="white"/>
                </a:solidFill>
                <a:latin typeface="Calibri Light" panose="020F0302020204030204"/>
              </a:rPr>
              <a:t>r.narayanaswamy</a:t>
            </a: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@spjain.org</a:t>
            </a:r>
          </a:p>
        </p:txBody>
      </p:sp>
      <p:sp>
        <p:nvSpPr>
          <p:cNvPr id="9" name="Rectangle 16">
            <a:extLst>
              <a:ext uri="{FF2B5EF4-FFF2-40B4-BE49-F238E27FC236}">
                <a16:creationId xmlns:a16="http://schemas.microsoft.com/office/drawing/2014/main" id="{B3F21FC3-4C45-31AA-A162-420639A7358C}"/>
              </a:ext>
            </a:extLst>
          </p:cNvPr>
          <p:cNvSpPr>
            <a:spLocks noChangeArrowheads="1"/>
          </p:cNvSpPr>
          <p:nvPr/>
        </p:nvSpPr>
        <p:spPr bwMode="auto">
          <a:xfrm>
            <a:off x="0" y="10048"/>
            <a:ext cx="12191999" cy="769441"/>
          </a:xfrm>
          <a:prstGeom prst="rect">
            <a:avLst/>
          </a:prstGeom>
          <a:solidFill>
            <a:schemeClr val="accent2"/>
          </a:solidFill>
          <a:ln>
            <a:noFill/>
          </a:ln>
          <a:effectLst/>
        </p:spPr>
        <p:txBody>
          <a:bodyPr wrap="square">
            <a:spAutoFit/>
          </a:bodyPr>
          <a:lstStyle/>
          <a:p>
            <a:pPr eaLnBrk="1" hangingPunct="1">
              <a:defRPr/>
            </a:pPr>
            <a:r>
              <a:rPr lang="en-US" sz="4400" dirty="0">
                <a:solidFill>
                  <a:schemeClr val="bg1"/>
                </a:solidFill>
              </a:rPr>
              <a:t>Job Costing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0.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1062</TotalTime>
  <Words>2186</Words>
  <Application>Microsoft Office PowerPoint</Application>
  <PresentationFormat>Widescreen</PresentationFormat>
  <Paragraphs>171</Paragraphs>
  <Slides>28</Slides>
  <Notes>28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28</vt:i4>
      </vt:variant>
    </vt:vector>
  </HeadingPairs>
  <TitlesOfParts>
    <vt:vector size="41" baseType="lpstr">
      <vt:lpstr>Arial</vt:lpstr>
      <vt:lpstr>ArumSans Bold</vt:lpstr>
      <vt:lpstr>Calibri</vt:lpstr>
      <vt:lpstr>Calibri Light</vt:lpstr>
      <vt:lpstr>French Script MT</vt:lpstr>
      <vt:lpstr>Gill Sans MT</vt:lpstr>
      <vt:lpstr>Jokerman</vt:lpstr>
      <vt:lpstr>STIX Two Text</vt:lpstr>
      <vt:lpstr>Times New Roman</vt:lpstr>
      <vt:lpstr>Office Theme</vt:lpstr>
      <vt:lpstr>FIRST, BREAK, LAST slides</vt:lpstr>
      <vt:lpstr>Clip</vt:lpstr>
      <vt:lpstr>Worksheet</vt:lpstr>
      <vt:lpstr>PowerPoint Presentation</vt:lpstr>
      <vt:lpstr>PowerPoint Presentation</vt:lpstr>
      <vt:lpstr>Cost Sheet – Integrating with Financial Accounting</vt:lpstr>
      <vt:lpstr>Prepare Cost sheet and Income Statement with sensitivity analysis</vt:lpstr>
      <vt:lpstr>Prepare Cost sheet and Income Statement with sensitivity analysis</vt:lpstr>
      <vt:lpstr>Prepare Cost sheet and Income Statement with sensitivity analysis</vt:lpstr>
      <vt:lpstr>PowerPoint Presentation</vt:lpstr>
      <vt:lpstr>Job costing in manufacturing industry – Lake outfitters </vt:lpstr>
      <vt:lpstr>PowerPoint Presentation</vt:lpstr>
      <vt:lpstr>Job Costing</vt:lpstr>
      <vt:lpstr>Job Costing</vt:lpstr>
      <vt:lpstr>Job Costing</vt:lpstr>
      <vt:lpstr>Job Costing</vt:lpstr>
      <vt:lpstr>Job Costing</vt:lpstr>
      <vt:lpstr>PowerPoint Presentation</vt:lpstr>
      <vt:lpstr>Job Costing</vt:lpstr>
      <vt:lpstr>Job Costing</vt:lpstr>
      <vt:lpstr>PowerPoint Presentation</vt:lpstr>
      <vt:lpstr>Job Costing</vt:lpstr>
      <vt:lpstr>Job Costing</vt:lpstr>
      <vt:lpstr>Job Costing</vt:lpstr>
      <vt:lpstr>PowerPoint Presentation</vt:lpstr>
      <vt:lpstr>PowerPoint Presentation</vt:lpstr>
      <vt:lpstr>PowerPoint Presentation</vt:lpstr>
      <vt:lpstr>Let us see the schedules for Lake outfitters </vt:lpstr>
      <vt:lpstr>Let us see the schedules for Lake outfitters </vt:lpstr>
      <vt:lpstr>Prepare Cost sheet and Income Statement with sensitivity analysis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STRATEGIES</dc:title>
  <dc:creator>HP-PC</dc:creator>
  <cp:lastModifiedBy>Ramaswamy Narayanaswamy</cp:lastModifiedBy>
  <cp:revision>158</cp:revision>
  <dcterms:created xsi:type="dcterms:W3CDTF">2015-03-04T23:41:59Z</dcterms:created>
  <dcterms:modified xsi:type="dcterms:W3CDTF">2024-03-26T04:59:34Z</dcterms:modified>
</cp:coreProperties>
</file>